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2" r:id="rId24"/>
    <p:sldId id="275" r:id="rId25"/>
    <p:sldId id="276" r:id="rId26"/>
    <p:sldId id="277" r:id="rId27"/>
    <p:sldId id="278" r:id="rId28"/>
    <p:sldId id="280"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62E63-B288-469D-A452-2125CB2EACF9}" v="7" dt="2021-12-15T15:37:06.777"/>
    <p1510:client id="{81854B76-C6AA-401C-8C13-B4484FBE9406}" v="1" dt="2021-12-16T09:19:17.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10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685D1-8F42-471D-BE55-6F33C909AE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6EF2427-7819-4BCF-AD0D-FADBB09E8D22}">
      <dgm:prSet custT="1"/>
      <dgm:spPr>
        <a:solidFill>
          <a:srgbClr val="6E3E6E"/>
        </a:solidFill>
      </dgm:spPr>
      <dgm:t>
        <a:bodyPr/>
        <a:lstStyle/>
        <a:p>
          <a:r>
            <a:rPr lang="en-GB" sz="2200" dirty="0">
              <a:latin typeface="Arial" panose="020B0604020202020204" pitchFamily="34" charset="0"/>
              <a:cs typeface="Arial" panose="020B0604020202020204" pitchFamily="34" charset="0"/>
            </a:rPr>
            <a:t>What is an Education Mental Health Practitioner (EMHP)?</a:t>
          </a:r>
          <a:endParaRPr lang="en-US" sz="2200" dirty="0">
            <a:latin typeface="Arial" panose="020B0604020202020204" pitchFamily="34" charset="0"/>
            <a:cs typeface="Arial" panose="020B0604020202020204" pitchFamily="34" charset="0"/>
          </a:endParaRPr>
        </a:p>
      </dgm:t>
    </dgm:pt>
    <dgm:pt modelId="{B4236DDC-4783-48E3-B05C-4D31DC45E4B2}" type="parTrans" cxnId="{55AAD300-19B5-4F6F-8D24-EFC839EB10D1}">
      <dgm:prSet/>
      <dgm:spPr/>
      <dgm:t>
        <a:bodyPr/>
        <a:lstStyle/>
        <a:p>
          <a:endParaRPr lang="en-US">
            <a:latin typeface="Arial" panose="020B0604020202020204" pitchFamily="34" charset="0"/>
            <a:cs typeface="Arial" panose="020B0604020202020204" pitchFamily="34" charset="0"/>
          </a:endParaRPr>
        </a:p>
      </dgm:t>
    </dgm:pt>
    <dgm:pt modelId="{FF6EE35B-8721-4924-9AA1-96D3FBCD23E1}" type="sibTrans" cxnId="{55AAD300-19B5-4F6F-8D24-EFC839EB10D1}">
      <dgm:prSet/>
      <dgm:spPr/>
      <dgm:t>
        <a:bodyPr/>
        <a:lstStyle/>
        <a:p>
          <a:endParaRPr lang="en-US">
            <a:latin typeface="Arial" panose="020B0604020202020204" pitchFamily="34" charset="0"/>
            <a:cs typeface="Arial" panose="020B0604020202020204" pitchFamily="34" charset="0"/>
          </a:endParaRPr>
        </a:p>
      </dgm:t>
    </dgm:pt>
    <dgm:pt modelId="{F1283E00-C68A-4588-9008-929AA717370B}">
      <dgm:prSet custT="1"/>
      <dgm:spPr>
        <a:solidFill>
          <a:srgbClr val="8D678E">
            <a:alpha val="46000"/>
          </a:srgbClr>
        </a:solidFill>
      </dgm:spPr>
      <dgm:t>
        <a:bodyPr/>
        <a:lstStyle/>
        <a:p>
          <a:r>
            <a:rPr lang="en-GB" sz="2400" dirty="0">
              <a:latin typeface="Arial" panose="020B0604020202020204" pitchFamily="34" charset="0"/>
              <a:cs typeface="Arial" panose="020B0604020202020204" pitchFamily="34" charset="0"/>
            </a:rPr>
            <a:t>Early intervention for mild to moderate Mental Health difficulties</a:t>
          </a:r>
          <a:endParaRPr lang="en-US" sz="2400" dirty="0">
            <a:latin typeface="Arial" panose="020B0604020202020204" pitchFamily="34" charset="0"/>
            <a:cs typeface="Arial" panose="020B0604020202020204" pitchFamily="34" charset="0"/>
          </a:endParaRPr>
        </a:p>
      </dgm:t>
    </dgm:pt>
    <dgm:pt modelId="{BF4700C1-F36A-4572-A047-89493F731DF4}" type="parTrans" cxnId="{991137A6-5186-48F4-8A3D-B35ADA679220}">
      <dgm:prSet/>
      <dgm:spPr/>
      <dgm:t>
        <a:bodyPr/>
        <a:lstStyle/>
        <a:p>
          <a:endParaRPr lang="en-US">
            <a:latin typeface="Arial" panose="020B0604020202020204" pitchFamily="34" charset="0"/>
            <a:cs typeface="Arial" panose="020B0604020202020204" pitchFamily="34" charset="0"/>
          </a:endParaRPr>
        </a:p>
      </dgm:t>
    </dgm:pt>
    <dgm:pt modelId="{188781D9-3A83-411D-926B-ECAECF878FC6}" type="sibTrans" cxnId="{991137A6-5186-48F4-8A3D-B35ADA679220}">
      <dgm:prSet/>
      <dgm:spPr/>
      <dgm:t>
        <a:bodyPr/>
        <a:lstStyle/>
        <a:p>
          <a:endParaRPr lang="en-US">
            <a:latin typeface="Arial" panose="020B0604020202020204" pitchFamily="34" charset="0"/>
            <a:cs typeface="Arial" panose="020B0604020202020204" pitchFamily="34" charset="0"/>
          </a:endParaRPr>
        </a:p>
      </dgm:t>
    </dgm:pt>
    <dgm:pt modelId="{9F199C9E-87B8-4AEE-B3BE-76178DBA3A34}">
      <dgm:prSet custT="1"/>
      <dgm:spPr>
        <a:solidFill>
          <a:srgbClr val="6E3E6E"/>
        </a:solidFill>
      </dgm:spPr>
      <dgm:t>
        <a:bodyPr/>
        <a:lstStyle/>
        <a:p>
          <a:r>
            <a:rPr lang="en-GB" sz="2400" dirty="0">
              <a:latin typeface="Arial" panose="020B0604020202020204" pitchFamily="34" charset="0"/>
              <a:cs typeface="Arial" panose="020B0604020202020204" pitchFamily="34" charset="0"/>
            </a:rPr>
            <a:t>What is a Mental Health Support Team (MHST)?</a:t>
          </a:r>
          <a:endParaRPr lang="en-US" sz="2400" dirty="0">
            <a:latin typeface="Arial" panose="020B0604020202020204" pitchFamily="34" charset="0"/>
            <a:cs typeface="Arial" panose="020B0604020202020204" pitchFamily="34" charset="0"/>
          </a:endParaRPr>
        </a:p>
      </dgm:t>
    </dgm:pt>
    <dgm:pt modelId="{88060EDA-BA6A-4A74-9C85-D6391D30FABE}" type="parTrans" cxnId="{5EFE0608-ADA2-4A64-9305-E3A6F7FD47EE}">
      <dgm:prSet/>
      <dgm:spPr/>
      <dgm:t>
        <a:bodyPr/>
        <a:lstStyle/>
        <a:p>
          <a:endParaRPr lang="en-US">
            <a:latin typeface="Arial" panose="020B0604020202020204" pitchFamily="34" charset="0"/>
            <a:cs typeface="Arial" panose="020B0604020202020204" pitchFamily="34" charset="0"/>
          </a:endParaRPr>
        </a:p>
      </dgm:t>
    </dgm:pt>
    <dgm:pt modelId="{7BC92B39-32CB-45F4-BF0C-6A3E2357B667}" type="sibTrans" cxnId="{5EFE0608-ADA2-4A64-9305-E3A6F7FD47EE}">
      <dgm:prSet/>
      <dgm:spPr/>
      <dgm:t>
        <a:bodyPr/>
        <a:lstStyle/>
        <a:p>
          <a:endParaRPr lang="en-US">
            <a:latin typeface="Arial" panose="020B0604020202020204" pitchFamily="34" charset="0"/>
            <a:cs typeface="Arial" panose="020B0604020202020204" pitchFamily="34" charset="0"/>
          </a:endParaRPr>
        </a:p>
      </dgm:t>
    </dgm:pt>
    <dgm:pt modelId="{329D92BA-0222-44AE-AA5A-6A084B53EA9F}">
      <dgm:prSet custT="1"/>
      <dgm:spPr>
        <a:solidFill>
          <a:srgbClr val="8D678E">
            <a:alpha val="46000"/>
          </a:srgbClr>
        </a:solidFill>
      </dgm:spPr>
      <dgm:t>
        <a:bodyPr/>
        <a:lstStyle/>
        <a:p>
          <a:r>
            <a:rPr lang="en-GB" sz="2400" dirty="0">
              <a:latin typeface="Arial" panose="020B0604020202020204" pitchFamily="34" charset="0"/>
              <a:cs typeface="Arial" panose="020B0604020202020204" pitchFamily="34" charset="0"/>
            </a:rPr>
            <a:t>MHST - early intervention Mental Health support in school following green paper (2018) recommendations ‘transforming CYP’s MH provision’  </a:t>
          </a:r>
          <a:endParaRPr lang="en-US" sz="2400" dirty="0">
            <a:latin typeface="Arial" panose="020B0604020202020204" pitchFamily="34" charset="0"/>
            <a:cs typeface="Arial" panose="020B0604020202020204" pitchFamily="34" charset="0"/>
          </a:endParaRPr>
        </a:p>
      </dgm:t>
    </dgm:pt>
    <dgm:pt modelId="{AA5AB870-85D7-40C0-8F71-EE1B12A93261}" type="parTrans" cxnId="{7903C1C5-C738-451E-861D-F9C21D891D8E}">
      <dgm:prSet/>
      <dgm:spPr/>
      <dgm:t>
        <a:bodyPr/>
        <a:lstStyle/>
        <a:p>
          <a:endParaRPr lang="en-US">
            <a:latin typeface="Arial" panose="020B0604020202020204" pitchFamily="34" charset="0"/>
            <a:cs typeface="Arial" panose="020B0604020202020204" pitchFamily="34" charset="0"/>
          </a:endParaRPr>
        </a:p>
      </dgm:t>
    </dgm:pt>
    <dgm:pt modelId="{2DDBF22F-4A53-4701-B583-3123130C562A}" type="sibTrans" cxnId="{7903C1C5-C738-451E-861D-F9C21D891D8E}">
      <dgm:prSet/>
      <dgm:spPr/>
      <dgm:t>
        <a:bodyPr/>
        <a:lstStyle/>
        <a:p>
          <a:endParaRPr lang="en-US">
            <a:latin typeface="Arial" panose="020B0604020202020204" pitchFamily="34" charset="0"/>
            <a:cs typeface="Arial" panose="020B0604020202020204" pitchFamily="34" charset="0"/>
          </a:endParaRPr>
        </a:p>
      </dgm:t>
    </dgm:pt>
    <dgm:pt modelId="{45E2681C-6566-4E74-A139-4C0119A83AFC}">
      <dgm:prSet custT="1"/>
      <dgm:spPr>
        <a:solidFill>
          <a:srgbClr val="6E3E6E"/>
        </a:solidFill>
      </dgm:spPr>
      <dgm:t>
        <a:bodyPr/>
        <a:lstStyle/>
        <a:p>
          <a:r>
            <a:rPr lang="en-GB" sz="2400">
              <a:latin typeface="Arial" panose="020B0604020202020204" pitchFamily="34" charset="0"/>
              <a:cs typeface="Arial" panose="020B0604020202020204" pitchFamily="34" charset="0"/>
            </a:rPr>
            <a:t>How do I refer? </a:t>
          </a:r>
          <a:endParaRPr lang="en-US" sz="2400">
            <a:latin typeface="Arial" panose="020B0604020202020204" pitchFamily="34" charset="0"/>
            <a:cs typeface="Arial" panose="020B0604020202020204" pitchFamily="34" charset="0"/>
          </a:endParaRPr>
        </a:p>
      </dgm:t>
    </dgm:pt>
    <dgm:pt modelId="{26238FB0-C0A8-45A0-BD05-73006E6AC3C2}" type="parTrans" cxnId="{39AA1257-74A2-438E-8F2D-E76AADDDD715}">
      <dgm:prSet/>
      <dgm:spPr/>
      <dgm:t>
        <a:bodyPr/>
        <a:lstStyle/>
        <a:p>
          <a:endParaRPr lang="en-US">
            <a:latin typeface="Arial" panose="020B0604020202020204" pitchFamily="34" charset="0"/>
            <a:cs typeface="Arial" panose="020B0604020202020204" pitchFamily="34" charset="0"/>
          </a:endParaRPr>
        </a:p>
      </dgm:t>
    </dgm:pt>
    <dgm:pt modelId="{A11ADCFA-54E6-4601-B64C-B91A12380A45}" type="sibTrans" cxnId="{39AA1257-74A2-438E-8F2D-E76AADDDD715}">
      <dgm:prSet/>
      <dgm:spPr/>
      <dgm:t>
        <a:bodyPr/>
        <a:lstStyle/>
        <a:p>
          <a:endParaRPr lang="en-US">
            <a:latin typeface="Arial" panose="020B0604020202020204" pitchFamily="34" charset="0"/>
            <a:cs typeface="Arial" panose="020B0604020202020204" pitchFamily="34" charset="0"/>
          </a:endParaRPr>
        </a:p>
      </dgm:t>
    </dgm:pt>
    <dgm:pt modelId="{0558EB86-D27C-4EC6-B913-04E739A4881E}">
      <dgm:prSet custT="1"/>
      <dgm:spPr>
        <a:solidFill>
          <a:srgbClr val="8D678E">
            <a:alpha val="46000"/>
          </a:srgbClr>
        </a:solidFill>
      </dgm:spPr>
      <dgm:t>
        <a:bodyPr/>
        <a:lstStyle/>
        <a:p>
          <a:r>
            <a:rPr lang="en-GB" sz="2400" dirty="0">
              <a:latin typeface="Arial" panose="020B0604020202020204" pitchFamily="34" charset="0"/>
              <a:cs typeface="Arial" panose="020B0604020202020204" pitchFamily="34" charset="0"/>
            </a:rPr>
            <a:t>Speak to your child’s Teacher/SENCO/Mental Health Lead</a:t>
          </a:r>
          <a:endParaRPr lang="en-US" sz="2400" dirty="0">
            <a:latin typeface="Arial" panose="020B0604020202020204" pitchFamily="34" charset="0"/>
            <a:cs typeface="Arial" panose="020B0604020202020204" pitchFamily="34" charset="0"/>
          </a:endParaRPr>
        </a:p>
      </dgm:t>
    </dgm:pt>
    <dgm:pt modelId="{7F7A6E8F-9CDB-4E19-B0DA-1CD622476EEE}" type="parTrans" cxnId="{4657ABEC-BA0F-4E94-99A8-2758A08433B7}">
      <dgm:prSet/>
      <dgm:spPr/>
      <dgm:t>
        <a:bodyPr/>
        <a:lstStyle/>
        <a:p>
          <a:endParaRPr lang="en-US">
            <a:latin typeface="Arial" panose="020B0604020202020204" pitchFamily="34" charset="0"/>
            <a:cs typeface="Arial" panose="020B0604020202020204" pitchFamily="34" charset="0"/>
          </a:endParaRPr>
        </a:p>
      </dgm:t>
    </dgm:pt>
    <dgm:pt modelId="{3D6E07B4-F8E8-4854-8DF8-642DFEE4B583}" type="sibTrans" cxnId="{4657ABEC-BA0F-4E94-99A8-2758A08433B7}">
      <dgm:prSet/>
      <dgm:spPr/>
      <dgm:t>
        <a:bodyPr/>
        <a:lstStyle/>
        <a:p>
          <a:endParaRPr lang="en-US">
            <a:latin typeface="Arial" panose="020B0604020202020204" pitchFamily="34" charset="0"/>
            <a:cs typeface="Arial" panose="020B0604020202020204" pitchFamily="34" charset="0"/>
          </a:endParaRPr>
        </a:p>
      </dgm:t>
    </dgm:pt>
    <dgm:pt modelId="{CC048B26-D23E-4CA0-BE90-66C41BF9F258}" type="pres">
      <dgm:prSet presAssocID="{357685D1-8F42-471D-BE55-6F33C909AE8B}" presName="Name0" presStyleCnt="0">
        <dgm:presLayoutVars>
          <dgm:dir/>
          <dgm:animLvl val="lvl"/>
          <dgm:resizeHandles val="exact"/>
        </dgm:presLayoutVars>
      </dgm:prSet>
      <dgm:spPr/>
    </dgm:pt>
    <dgm:pt modelId="{CE9D7492-A20C-4C87-81FB-C816C0D3A262}" type="pres">
      <dgm:prSet presAssocID="{56EF2427-7819-4BCF-AD0D-FADBB09E8D22}" presName="composite" presStyleCnt="0"/>
      <dgm:spPr/>
    </dgm:pt>
    <dgm:pt modelId="{7781781B-CE12-4C3C-B3AA-96A421A0F506}" type="pres">
      <dgm:prSet presAssocID="{56EF2427-7819-4BCF-AD0D-FADBB09E8D22}" presName="parTx" presStyleLbl="alignNode1" presStyleIdx="0" presStyleCnt="3" custLinFactNeighborY="3356">
        <dgm:presLayoutVars>
          <dgm:chMax val="0"/>
          <dgm:chPref val="0"/>
          <dgm:bulletEnabled val="1"/>
        </dgm:presLayoutVars>
      </dgm:prSet>
      <dgm:spPr/>
    </dgm:pt>
    <dgm:pt modelId="{DAD4605D-1C72-46DB-B30E-C520E1FA671F}" type="pres">
      <dgm:prSet presAssocID="{56EF2427-7819-4BCF-AD0D-FADBB09E8D22}" presName="desTx" presStyleLbl="alignAccFollowNode1" presStyleIdx="0" presStyleCnt="3" custLinFactNeighborY="1349">
        <dgm:presLayoutVars>
          <dgm:bulletEnabled val="1"/>
        </dgm:presLayoutVars>
      </dgm:prSet>
      <dgm:spPr/>
    </dgm:pt>
    <dgm:pt modelId="{EE828E4F-A505-4743-BDC6-10B10811B66F}" type="pres">
      <dgm:prSet presAssocID="{FF6EE35B-8721-4924-9AA1-96D3FBCD23E1}" presName="space" presStyleCnt="0"/>
      <dgm:spPr/>
    </dgm:pt>
    <dgm:pt modelId="{0E3D7EFD-2340-4059-8C79-1498B236C1D7}" type="pres">
      <dgm:prSet presAssocID="{9F199C9E-87B8-4AEE-B3BE-76178DBA3A34}" presName="composite" presStyleCnt="0"/>
      <dgm:spPr/>
    </dgm:pt>
    <dgm:pt modelId="{140EF37B-B34A-4DBD-B1B2-857162F243CB}" type="pres">
      <dgm:prSet presAssocID="{9F199C9E-87B8-4AEE-B3BE-76178DBA3A34}" presName="parTx" presStyleLbl="alignNode1" presStyleIdx="1" presStyleCnt="3" custLinFactNeighborY="3356">
        <dgm:presLayoutVars>
          <dgm:chMax val="0"/>
          <dgm:chPref val="0"/>
          <dgm:bulletEnabled val="1"/>
        </dgm:presLayoutVars>
      </dgm:prSet>
      <dgm:spPr/>
    </dgm:pt>
    <dgm:pt modelId="{4C51ECA5-E5CD-406D-98D5-1BF1C0D96183}" type="pres">
      <dgm:prSet presAssocID="{9F199C9E-87B8-4AEE-B3BE-76178DBA3A34}" presName="desTx" presStyleLbl="alignAccFollowNode1" presStyleIdx="1" presStyleCnt="3" custLinFactNeighborY="1349">
        <dgm:presLayoutVars>
          <dgm:bulletEnabled val="1"/>
        </dgm:presLayoutVars>
      </dgm:prSet>
      <dgm:spPr/>
    </dgm:pt>
    <dgm:pt modelId="{2B93F72B-2A16-4D19-9A60-F80B79D7C454}" type="pres">
      <dgm:prSet presAssocID="{7BC92B39-32CB-45F4-BF0C-6A3E2357B667}" presName="space" presStyleCnt="0"/>
      <dgm:spPr/>
    </dgm:pt>
    <dgm:pt modelId="{6C6F50AC-CB62-46FE-A98E-E45D450CFBB6}" type="pres">
      <dgm:prSet presAssocID="{45E2681C-6566-4E74-A139-4C0119A83AFC}" presName="composite" presStyleCnt="0"/>
      <dgm:spPr/>
    </dgm:pt>
    <dgm:pt modelId="{93B74E7D-A998-4936-B83E-3E17D7F0D6BE}" type="pres">
      <dgm:prSet presAssocID="{45E2681C-6566-4E74-A139-4C0119A83AFC}" presName="parTx" presStyleLbl="alignNode1" presStyleIdx="2" presStyleCnt="3" custLinFactNeighborY="3356">
        <dgm:presLayoutVars>
          <dgm:chMax val="0"/>
          <dgm:chPref val="0"/>
          <dgm:bulletEnabled val="1"/>
        </dgm:presLayoutVars>
      </dgm:prSet>
      <dgm:spPr/>
    </dgm:pt>
    <dgm:pt modelId="{6C9D6529-FE95-4713-897F-15888BEF9248}" type="pres">
      <dgm:prSet presAssocID="{45E2681C-6566-4E74-A139-4C0119A83AFC}" presName="desTx" presStyleLbl="alignAccFollowNode1" presStyleIdx="2" presStyleCnt="3" custLinFactNeighborY="1349">
        <dgm:presLayoutVars>
          <dgm:bulletEnabled val="1"/>
        </dgm:presLayoutVars>
      </dgm:prSet>
      <dgm:spPr/>
    </dgm:pt>
  </dgm:ptLst>
  <dgm:cxnLst>
    <dgm:cxn modelId="{55AAD300-19B5-4F6F-8D24-EFC839EB10D1}" srcId="{357685D1-8F42-471D-BE55-6F33C909AE8B}" destId="{56EF2427-7819-4BCF-AD0D-FADBB09E8D22}" srcOrd="0" destOrd="0" parTransId="{B4236DDC-4783-48E3-B05C-4D31DC45E4B2}" sibTransId="{FF6EE35B-8721-4924-9AA1-96D3FBCD23E1}"/>
    <dgm:cxn modelId="{5EFE0608-ADA2-4A64-9305-E3A6F7FD47EE}" srcId="{357685D1-8F42-471D-BE55-6F33C909AE8B}" destId="{9F199C9E-87B8-4AEE-B3BE-76178DBA3A34}" srcOrd="1" destOrd="0" parTransId="{88060EDA-BA6A-4A74-9C85-D6391D30FABE}" sibTransId="{7BC92B39-32CB-45F4-BF0C-6A3E2357B667}"/>
    <dgm:cxn modelId="{EE0E101A-9DF3-40F2-A9C1-AB5494FECC94}" type="presOf" srcId="{329D92BA-0222-44AE-AA5A-6A084B53EA9F}" destId="{4C51ECA5-E5CD-406D-98D5-1BF1C0D96183}" srcOrd="0" destOrd="0" presId="urn:microsoft.com/office/officeart/2005/8/layout/hList1"/>
    <dgm:cxn modelId="{8D38356A-E1DD-406A-8C84-CA099D3F5ABA}" type="presOf" srcId="{F1283E00-C68A-4588-9008-929AA717370B}" destId="{DAD4605D-1C72-46DB-B30E-C520E1FA671F}" srcOrd="0" destOrd="0" presId="urn:microsoft.com/office/officeart/2005/8/layout/hList1"/>
    <dgm:cxn modelId="{39AA1257-74A2-438E-8F2D-E76AADDDD715}" srcId="{357685D1-8F42-471D-BE55-6F33C909AE8B}" destId="{45E2681C-6566-4E74-A139-4C0119A83AFC}" srcOrd="2" destOrd="0" parTransId="{26238FB0-C0A8-45A0-BD05-73006E6AC3C2}" sibTransId="{A11ADCFA-54E6-4601-B64C-B91A12380A45}"/>
    <dgm:cxn modelId="{A09B1C84-2845-4D91-9BE2-D5D15C386C30}" type="presOf" srcId="{357685D1-8F42-471D-BE55-6F33C909AE8B}" destId="{CC048B26-D23E-4CA0-BE90-66C41BF9F258}" srcOrd="0" destOrd="0" presId="urn:microsoft.com/office/officeart/2005/8/layout/hList1"/>
    <dgm:cxn modelId="{991137A6-5186-48F4-8A3D-B35ADA679220}" srcId="{56EF2427-7819-4BCF-AD0D-FADBB09E8D22}" destId="{F1283E00-C68A-4588-9008-929AA717370B}" srcOrd="0" destOrd="0" parTransId="{BF4700C1-F36A-4572-A047-89493F731DF4}" sibTransId="{188781D9-3A83-411D-926B-ECAECF878FC6}"/>
    <dgm:cxn modelId="{394853AB-D96F-420E-A03D-1BD25B1DC03D}" type="presOf" srcId="{45E2681C-6566-4E74-A139-4C0119A83AFC}" destId="{93B74E7D-A998-4936-B83E-3E17D7F0D6BE}" srcOrd="0" destOrd="0" presId="urn:microsoft.com/office/officeart/2005/8/layout/hList1"/>
    <dgm:cxn modelId="{7903C1C5-C738-451E-861D-F9C21D891D8E}" srcId="{9F199C9E-87B8-4AEE-B3BE-76178DBA3A34}" destId="{329D92BA-0222-44AE-AA5A-6A084B53EA9F}" srcOrd="0" destOrd="0" parTransId="{AA5AB870-85D7-40C0-8F71-EE1B12A93261}" sibTransId="{2DDBF22F-4A53-4701-B583-3123130C562A}"/>
    <dgm:cxn modelId="{F47DBFC8-DFCA-4BF4-9815-DAE4493B7797}" type="presOf" srcId="{0558EB86-D27C-4EC6-B913-04E739A4881E}" destId="{6C9D6529-FE95-4713-897F-15888BEF9248}" srcOrd="0" destOrd="0" presId="urn:microsoft.com/office/officeart/2005/8/layout/hList1"/>
    <dgm:cxn modelId="{D21ED9D0-24D0-4B0B-8C09-0355E803D491}" type="presOf" srcId="{9F199C9E-87B8-4AEE-B3BE-76178DBA3A34}" destId="{140EF37B-B34A-4DBD-B1B2-857162F243CB}" srcOrd="0" destOrd="0" presId="urn:microsoft.com/office/officeart/2005/8/layout/hList1"/>
    <dgm:cxn modelId="{07529ADA-F5E8-49F5-9DFB-B5DE3789F15F}" type="presOf" srcId="{56EF2427-7819-4BCF-AD0D-FADBB09E8D22}" destId="{7781781B-CE12-4C3C-B3AA-96A421A0F506}" srcOrd="0" destOrd="0" presId="urn:microsoft.com/office/officeart/2005/8/layout/hList1"/>
    <dgm:cxn modelId="{4657ABEC-BA0F-4E94-99A8-2758A08433B7}" srcId="{45E2681C-6566-4E74-A139-4C0119A83AFC}" destId="{0558EB86-D27C-4EC6-B913-04E739A4881E}" srcOrd="0" destOrd="0" parTransId="{7F7A6E8F-9CDB-4E19-B0DA-1CD622476EEE}" sibTransId="{3D6E07B4-F8E8-4854-8DF8-642DFEE4B583}"/>
    <dgm:cxn modelId="{A36B275F-DB41-46D8-9850-DE8281ECAC3B}" type="presParOf" srcId="{CC048B26-D23E-4CA0-BE90-66C41BF9F258}" destId="{CE9D7492-A20C-4C87-81FB-C816C0D3A262}" srcOrd="0" destOrd="0" presId="urn:microsoft.com/office/officeart/2005/8/layout/hList1"/>
    <dgm:cxn modelId="{3C101654-57F0-44AE-BD1F-CEF2BB50B611}" type="presParOf" srcId="{CE9D7492-A20C-4C87-81FB-C816C0D3A262}" destId="{7781781B-CE12-4C3C-B3AA-96A421A0F506}" srcOrd="0" destOrd="0" presId="urn:microsoft.com/office/officeart/2005/8/layout/hList1"/>
    <dgm:cxn modelId="{32A3F06F-10A9-4E4E-92C5-001F634BC289}" type="presParOf" srcId="{CE9D7492-A20C-4C87-81FB-C816C0D3A262}" destId="{DAD4605D-1C72-46DB-B30E-C520E1FA671F}" srcOrd="1" destOrd="0" presId="urn:microsoft.com/office/officeart/2005/8/layout/hList1"/>
    <dgm:cxn modelId="{DDA22421-59EE-41C9-9333-74B1E6B1C844}" type="presParOf" srcId="{CC048B26-D23E-4CA0-BE90-66C41BF9F258}" destId="{EE828E4F-A505-4743-BDC6-10B10811B66F}" srcOrd="1" destOrd="0" presId="urn:microsoft.com/office/officeart/2005/8/layout/hList1"/>
    <dgm:cxn modelId="{F5291881-50E2-4D49-9AA2-4C7E5952A9EA}" type="presParOf" srcId="{CC048B26-D23E-4CA0-BE90-66C41BF9F258}" destId="{0E3D7EFD-2340-4059-8C79-1498B236C1D7}" srcOrd="2" destOrd="0" presId="urn:microsoft.com/office/officeart/2005/8/layout/hList1"/>
    <dgm:cxn modelId="{0F026589-0E2C-403B-9498-18F91590B735}" type="presParOf" srcId="{0E3D7EFD-2340-4059-8C79-1498B236C1D7}" destId="{140EF37B-B34A-4DBD-B1B2-857162F243CB}" srcOrd="0" destOrd="0" presId="urn:microsoft.com/office/officeart/2005/8/layout/hList1"/>
    <dgm:cxn modelId="{866D8952-E13A-49CF-BABD-DB79FFBA54B8}" type="presParOf" srcId="{0E3D7EFD-2340-4059-8C79-1498B236C1D7}" destId="{4C51ECA5-E5CD-406D-98D5-1BF1C0D96183}" srcOrd="1" destOrd="0" presId="urn:microsoft.com/office/officeart/2005/8/layout/hList1"/>
    <dgm:cxn modelId="{C47830F7-8CC7-4528-87DB-BCC3886637F6}" type="presParOf" srcId="{CC048B26-D23E-4CA0-BE90-66C41BF9F258}" destId="{2B93F72B-2A16-4D19-9A60-F80B79D7C454}" srcOrd="3" destOrd="0" presId="urn:microsoft.com/office/officeart/2005/8/layout/hList1"/>
    <dgm:cxn modelId="{56DDCF2C-AC3E-4DE1-B310-34CA859F2149}" type="presParOf" srcId="{CC048B26-D23E-4CA0-BE90-66C41BF9F258}" destId="{6C6F50AC-CB62-46FE-A98E-E45D450CFBB6}" srcOrd="4" destOrd="0" presId="urn:microsoft.com/office/officeart/2005/8/layout/hList1"/>
    <dgm:cxn modelId="{5E1008F2-BF6C-4BB3-8ADB-3F414A0FA581}" type="presParOf" srcId="{6C6F50AC-CB62-46FE-A98E-E45D450CFBB6}" destId="{93B74E7D-A998-4936-B83E-3E17D7F0D6BE}" srcOrd="0" destOrd="0" presId="urn:microsoft.com/office/officeart/2005/8/layout/hList1"/>
    <dgm:cxn modelId="{2E270DFF-2E8E-41E9-B180-6B3E715B7206}" type="presParOf" srcId="{6C6F50AC-CB62-46FE-A98E-E45D450CFBB6}" destId="{6C9D6529-FE95-4713-897F-15888BEF92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4F1036F-FB69-4E83-8B64-B88D7BFC9A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CC07DB9-BEFD-4281-830B-3F8012F69934}">
      <dgm:prSet custT="1"/>
      <dgm:spPr>
        <a:solidFill>
          <a:srgbClr val="8D678E"/>
        </a:solidFill>
      </dgm:spPr>
      <dgm:t>
        <a:bodyPr/>
        <a:lstStyle/>
        <a:p>
          <a:r>
            <a:rPr lang="en-GB" sz="2800" dirty="0">
              <a:latin typeface="Arial" panose="020B0604020202020204" pitchFamily="34" charset="0"/>
              <a:cs typeface="Arial" panose="020B0604020202020204" pitchFamily="34" charset="0"/>
            </a:rPr>
            <a:t>An understanding of anxiety</a:t>
          </a:r>
          <a:endParaRPr lang="en-US" sz="2800" dirty="0">
            <a:latin typeface="Arial" panose="020B0604020202020204" pitchFamily="34" charset="0"/>
            <a:cs typeface="Arial" panose="020B0604020202020204" pitchFamily="34" charset="0"/>
          </a:endParaRPr>
        </a:p>
      </dgm:t>
    </dgm:pt>
    <dgm:pt modelId="{EE089E8B-FF16-472A-971E-4E4C8374E135}" type="parTrans" cxnId="{7EFE0958-26E9-438C-877F-234C532BA7FB}">
      <dgm:prSet/>
      <dgm:spPr/>
      <dgm:t>
        <a:bodyPr/>
        <a:lstStyle/>
        <a:p>
          <a:endParaRPr lang="en-US" sz="2800">
            <a:latin typeface="Arial" panose="020B0604020202020204" pitchFamily="34" charset="0"/>
            <a:cs typeface="Arial" panose="020B0604020202020204" pitchFamily="34" charset="0"/>
          </a:endParaRPr>
        </a:p>
      </dgm:t>
    </dgm:pt>
    <dgm:pt modelId="{EE7A08EF-B324-4086-8FC7-F368B9A70979}" type="sibTrans" cxnId="{7EFE0958-26E9-438C-877F-234C532BA7FB}">
      <dgm:prSet/>
      <dgm:spPr/>
      <dgm:t>
        <a:bodyPr/>
        <a:lstStyle/>
        <a:p>
          <a:endParaRPr lang="en-US" sz="2800">
            <a:latin typeface="Arial" panose="020B0604020202020204" pitchFamily="34" charset="0"/>
            <a:cs typeface="Arial" panose="020B0604020202020204" pitchFamily="34" charset="0"/>
          </a:endParaRPr>
        </a:p>
      </dgm:t>
    </dgm:pt>
    <dgm:pt modelId="{0D92FB98-12E5-48FC-B876-573628FC0B15}">
      <dgm:prSet custT="1"/>
      <dgm:spPr>
        <a:solidFill>
          <a:srgbClr val="8D678E"/>
        </a:solidFill>
      </dgm:spPr>
      <dgm:t>
        <a:bodyPr/>
        <a:lstStyle/>
        <a:p>
          <a:r>
            <a:rPr lang="en-US" sz="2800" dirty="0">
              <a:latin typeface="Arial" panose="020B0604020202020204" pitchFamily="34" charset="0"/>
              <a:cs typeface="Arial" panose="020B0604020202020204" pitchFamily="34" charset="0"/>
            </a:rPr>
            <a:t>Understand how anxiety presents in children</a:t>
          </a:r>
        </a:p>
      </dgm:t>
    </dgm:pt>
    <dgm:pt modelId="{749E22E5-CE49-4962-8DEA-0447D5E3BAE6}" type="parTrans" cxnId="{BACAD45A-BE3D-4C94-9254-EAA57B0CAEA8}">
      <dgm:prSet/>
      <dgm:spPr/>
      <dgm:t>
        <a:bodyPr/>
        <a:lstStyle/>
        <a:p>
          <a:endParaRPr lang="en-US" sz="2800">
            <a:latin typeface="Arial" panose="020B0604020202020204" pitchFamily="34" charset="0"/>
            <a:cs typeface="Arial" panose="020B0604020202020204" pitchFamily="34" charset="0"/>
          </a:endParaRPr>
        </a:p>
      </dgm:t>
    </dgm:pt>
    <dgm:pt modelId="{EF139E89-2A27-4BDA-B3F4-F9ECDC049BDB}" type="sibTrans" cxnId="{BACAD45A-BE3D-4C94-9254-EAA57B0CAEA8}">
      <dgm:prSet/>
      <dgm:spPr/>
      <dgm:t>
        <a:bodyPr/>
        <a:lstStyle/>
        <a:p>
          <a:endParaRPr lang="en-US" sz="2800">
            <a:latin typeface="Arial" panose="020B0604020202020204" pitchFamily="34" charset="0"/>
            <a:cs typeface="Arial" panose="020B0604020202020204" pitchFamily="34" charset="0"/>
          </a:endParaRPr>
        </a:p>
      </dgm:t>
    </dgm:pt>
    <dgm:pt modelId="{17B1C01D-74E6-4719-81D1-8B2A78A6DE36}">
      <dgm:prSet custT="1"/>
      <dgm:spPr>
        <a:solidFill>
          <a:srgbClr val="8D678E"/>
        </a:solidFill>
      </dgm:spPr>
      <dgm:t>
        <a:bodyPr/>
        <a:lstStyle/>
        <a:p>
          <a:r>
            <a:rPr lang="en-GB" sz="2800" dirty="0">
              <a:latin typeface="Arial" panose="020B0604020202020204" pitchFamily="34" charset="0"/>
              <a:cs typeface="Arial" panose="020B0604020202020204" pitchFamily="34" charset="0"/>
            </a:rPr>
            <a:t>Gather ideas around how to talk about anxiety and how you can help them</a:t>
          </a:r>
          <a:endParaRPr lang="en-US" sz="2800" dirty="0">
            <a:latin typeface="Arial" panose="020B0604020202020204" pitchFamily="34" charset="0"/>
            <a:cs typeface="Arial" panose="020B0604020202020204" pitchFamily="34" charset="0"/>
          </a:endParaRPr>
        </a:p>
      </dgm:t>
    </dgm:pt>
    <dgm:pt modelId="{8B939868-5C00-4C66-ADAC-A5896CFBF8B5}" type="parTrans" cxnId="{70D52C1B-543F-45AF-B0BF-AD70C6F7DE0A}">
      <dgm:prSet/>
      <dgm:spPr/>
      <dgm:t>
        <a:bodyPr/>
        <a:lstStyle/>
        <a:p>
          <a:endParaRPr lang="en-US" sz="2800">
            <a:latin typeface="Arial" panose="020B0604020202020204" pitchFamily="34" charset="0"/>
            <a:cs typeface="Arial" panose="020B0604020202020204" pitchFamily="34" charset="0"/>
          </a:endParaRPr>
        </a:p>
      </dgm:t>
    </dgm:pt>
    <dgm:pt modelId="{B48148FD-F06F-46B4-8B54-854B49CDF72B}" type="sibTrans" cxnId="{70D52C1B-543F-45AF-B0BF-AD70C6F7DE0A}">
      <dgm:prSet/>
      <dgm:spPr/>
      <dgm:t>
        <a:bodyPr/>
        <a:lstStyle/>
        <a:p>
          <a:endParaRPr lang="en-US" sz="2800">
            <a:latin typeface="Arial" panose="020B0604020202020204" pitchFamily="34" charset="0"/>
            <a:cs typeface="Arial" panose="020B0604020202020204" pitchFamily="34" charset="0"/>
          </a:endParaRPr>
        </a:p>
      </dgm:t>
    </dgm:pt>
    <dgm:pt modelId="{1053E720-3A14-4D7F-8238-41C012D93C13}">
      <dgm:prSet custT="1"/>
      <dgm:spPr>
        <a:solidFill>
          <a:srgbClr val="8D678E"/>
        </a:solidFill>
      </dgm:spPr>
      <dgm:t>
        <a:bodyPr/>
        <a:lstStyle/>
        <a:p>
          <a:r>
            <a:rPr lang="en-GB" sz="2800" dirty="0">
              <a:latin typeface="Arial" panose="020B0604020202020204" pitchFamily="34" charset="0"/>
              <a:cs typeface="Arial" panose="020B0604020202020204" pitchFamily="34" charset="0"/>
            </a:rPr>
            <a:t>Know how to get further support for your child’s mental health if needed</a:t>
          </a:r>
          <a:endParaRPr lang="en-US" sz="2800" dirty="0">
            <a:latin typeface="Arial" panose="020B0604020202020204" pitchFamily="34" charset="0"/>
            <a:cs typeface="Arial" panose="020B0604020202020204" pitchFamily="34" charset="0"/>
          </a:endParaRPr>
        </a:p>
      </dgm:t>
    </dgm:pt>
    <dgm:pt modelId="{D94D2A55-04AB-4886-9B12-5145F1057CB4}" type="parTrans" cxnId="{80D92CF6-25CC-4732-8310-409312AC4FA5}">
      <dgm:prSet/>
      <dgm:spPr/>
      <dgm:t>
        <a:bodyPr/>
        <a:lstStyle/>
        <a:p>
          <a:endParaRPr lang="en-US" sz="2800">
            <a:latin typeface="Arial" panose="020B0604020202020204" pitchFamily="34" charset="0"/>
            <a:cs typeface="Arial" panose="020B0604020202020204" pitchFamily="34" charset="0"/>
          </a:endParaRPr>
        </a:p>
      </dgm:t>
    </dgm:pt>
    <dgm:pt modelId="{04503AFC-5AC8-4DF5-8A64-D1B71ABCB21F}" type="sibTrans" cxnId="{80D92CF6-25CC-4732-8310-409312AC4FA5}">
      <dgm:prSet/>
      <dgm:spPr/>
      <dgm:t>
        <a:bodyPr/>
        <a:lstStyle/>
        <a:p>
          <a:endParaRPr lang="en-US" sz="2800">
            <a:latin typeface="Arial" panose="020B0604020202020204" pitchFamily="34" charset="0"/>
            <a:cs typeface="Arial" panose="020B0604020202020204" pitchFamily="34" charset="0"/>
          </a:endParaRPr>
        </a:p>
      </dgm:t>
    </dgm:pt>
    <dgm:pt modelId="{A082BC88-32B0-4E17-9962-2B70D1FF679F}" type="pres">
      <dgm:prSet presAssocID="{E4F1036F-FB69-4E83-8B64-B88D7BFC9A21}" presName="diagram" presStyleCnt="0">
        <dgm:presLayoutVars>
          <dgm:dir/>
          <dgm:resizeHandles val="exact"/>
        </dgm:presLayoutVars>
      </dgm:prSet>
      <dgm:spPr/>
    </dgm:pt>
    <dgm:pt modelId="{CF5442B2-8920-4553-BEE6-28228364F74C}" type="pres">
      <dgm:prSet presAssocID="{ACC07DB9-BEFD-4281-830B-3F8012F69934}" presName="node" presStyleLbl="node1" presStyleIdx="0" presStyleCnt="4">
        <dgm:presLayoutVars>
          <dgm:bulletEnabled val="1"/>
        </dgm:presLayoutVars>
      </dgm:prSet>
      <dgm:spPr/>
    </dgm:pt>
    <dgm:pt modelId="{A225E61E-9767-4445-A3F7-0B4D148803E0}" type="pres">
      <dgm:prSet presAssocID="{EE7A08EF-B324-4086-8FC7-F368B9A70979}" presName="sibTrans" presStyleCnt="0"/>
      <dgm:spPr/>
    </dgm:pt>
    <dgm:pt modelId="{8BD63E16-14E8-4F5A-9A36-00C230E7D7B9}" type="pres">
      <dgm:prSet presAssocID="{0D92FB98-12E5-48FC-B876-573628FC0B15}" presName="node" presStyleLbl="node1" presStyleIdx="1" presStyleCnt="4">
        <dgm:presLayoutVars>
          <dgm:bulletEnabled val="1"/>
        </dgm:presLayoutVars>
      </dgm:prSet>
      <dgm:spPr/>
    </dgm:pt>
    <dgm:pt modelId="{DD4A71E0-2A8D-4CB0-91DB-581636B20C69}" type="pres">
      <dgm:prSet presAssocID="{EF139E89-2A27-4BDA-B3F4-F9ECDC049BDB}" presName="sibTrans" presStyleCnt="0"/>
      <dgm:spPr/>
    </dgm:pt>
    <dgm:pt modelId="{71F59E62-E88B-4BF0-B747-9342B491E73E}" type="pres">
      <dgm:prSet presAssocID="{17B1C01D-74E6-4719-81D1-8B2A78A6DE36}" presName="node" presStyleLbl="node1" presStyleIdx="2" presStyleCnt="4">
        <dgm:presLayoutVars>
          <dgm:bulletEnabled val="1"/>
        </dgm:presLayoutVars>
      </dgm:prSet>
      <dgm:spPr/>
    </dgm:pt>
    <dgm:pt modelId="{17068EDF-4A29-465B-86C2-730C68BFF37E}" type="pres">
      <dgm:prSet presAssocID="{B48148FD-F06F-46B4-8B54-854B49CDF72B}" presName="sibTrans" presStyleCnt="0"/>
      <dgm:spPr/>
    </dgm:pt>
    <dgm:pt modelId="{2A858305-6D7A-4335-A3ED-3EDF6EEC425F}" type="pres">
      <dgm:prSet presAssocID="{1053E720-3A14-4D7F-8238-41C012D93C13}" presName="node" presStyleLbl="node1" presStyleIdx="3" presStyleCnt="4">
        <dgm:presLayoutVars>
          <dgm:bulletEnabled val="1"/>
        </dgm:presLayoutVars>
      </dgm:prSet>
      <dgm:spPr/>
    </dgm:pt>
  </dgm:ptLst>
  <dgm:cxnLst>
    <dgm:cxn modelId="{70D52C1B-543F-45AF-B0BF-AD70C6F7DE0A}" srcId="{E4F1036F-FB69-4E83-8B64-B88D7BFC9A21}" destId="{17B1C01D-74E6-4719-81D1-8B2A78A6DE36}" srcOrd="2" destOrd="0" parTransId="{8B939868-5C00-4C66-ADAC-A5896CFBF8B5}" sibTransId="{B48148FD-F06F-46B4-8B54-854B49CDF72B}"/>
    <dgm:cxn modelId="{9E5A9321-5D3F-4F8A-985D-DFB36FF49BEB}" type="presOf" srcId="{1053E720-3A14-4D7F-8238-41C012D93C13}" destId="{2A858305-6D7A-4335-A3ED-3EDF6EEC425F}" srcOrd="0" destOrd="0" presId="urn:microsoft.com/office/officeart/2005/8/layout/default"/>
    <dgm:cxn modelId="{7EFE0958-26E9-438C-877F-234C532BA7FB}" srcId="{E4F1036F-FB69-4E83-8B64-B88D7BFC9A21}" destId="{ACC07DB9-BEFD-4281-830B-3F8012F69934}" srcOrd="0" destOrd="0" parTransId="{EE089E8B-FF16-472A-971E-4E4C8374E135}" sibTransId="{EE7A08EF-B324-4086-8FC7-F368B9A70979}"/>
    <dgm:cxn modelId="{BACAD45A-BE3D-4C94-9254-EAA57B0CAEA8}" srcId="{E4F1036F-FB69-4E83-8B64-B88D7BFC9A21}" destId="{0D92FB98-12E5-48FC-B876-573628FC0B15}" srcOrd="1" destOrd="0" parTransId="{749E22E5-CE49-4962-8DEA-0447D5E3BAE6}" sibTransId="{EF139E89-2A27-4BDA-B3F4-F9ECDC049BDB}"/>
    <dgm:cxn modelId="{AC8F2C7C-5A1F-484C-8CD2-A518FEADD1A5}" type="presOf" srcId="{0D92FB98-12E5-48FC-B876-573628FC0B15}" destId="{8BD63E16-14E8-4F5A-9A36-00C230E7D7B9}" srcOrd="0" destOrd="0" presId="urn:microsoft.com/office/officeart/2005/8/layout/default"/>
    <dgm:cxn modelId="{54232393-7215-4F12-828D-5086EFAC8EC2}" type="presOf" srcId="{17B1C01D-74E6-4719-81D1-8B2A78A6DE36}" destId="{71F59E62-E88B-4BF0-B747-9342B491E73E}" srcOrd="0" destOrd="0" presId="urn:microsoft.com/office/officeart/2005/8/layout/default"/>
    <dgm:cxn modelId="{06B2BFB4-AF1C-4ED9-AB34-BA46C94E7800}" type="presOf" srcId="{ACC07DB9-BEFD-4281-830B-3F8012F69934}" destId="{CF5442B2-8920-4553-BEE6-28228364F74C}" srcOrd="0" destOrd="0" presId="urn:microsoft.com/office/officeart/2005/8/layout/default"/>
    <dgm:cxn modelId="{44439DD9-BBA0-4B45-B9A9-31D0C4506C28}" type="presOf" srcId="{E4F1036F-FB69-4E83-8B64-B88D7BFC9A21}" destId="{A082BC88-32B0-4E17-9962-2B70D1FF679F}" srcOrd="0" destOrd="0" presId="urn:microsoft.com/office/officeart/2005/8/layout/default"/>
    <dgm:cxn modelId="{80D92CF6-25CC-4732-8310-409312AC4FA5}" srcId="{E4F1036F-FB69-4E83-8B64-B88D7BFC9A21}" destId="{1053E720-3A14-4D7F-8238-41C012D93C13}" srcOrd="3" destOrd="0" parTransId="{D94D2A55-04AB-4886-9B12-5145F1057CB4}" sibTransId="{04503AFC-5AC8-4DF5-8A64-D1B71ABCB21F}"/>
    <dgm:cxn modelId="{C0779ACB-5FF5-4EE1-8FF8-C36882357B8F}" type="presParOf" srcId="{A082BC88-32B0-4E17-9962-2B70D1FF679F}" destId="{CF5442B2-8920-4553-BEE6-28228364F74C}" srcOrd="0" destOrd="0" presId="urn:microsoft.com/office/officeart/2005/8/layout/default"/>
    <dgm:cxn modelId="{C6CEC71A-8569-4547-B7FC-D948B0833D10}" type="presParOf" srcId="{A082BC88-32B0-4E17-9962-2B70D1FF679F}" destId="{A225E61E-9767-4445-A3F7-0B4D148803E0}" srcOrd="1" destOrd="0" presId="urn:microsoft.com/office/officeart/2005/8/layout/default"/>
    <dgm:cxn modelId="{9BEC9328-6BF6-41B8-B7BE-79DA98153D41}" type="presParOf" srcId="{A082BC88-32B0-4E17-9962-2B70D1FF679F}" destId="{8BD63E16-14E8-4F5A-9A36-00C230E7D7B9}" srcOrd="2" destOrd="0" presId="urn:microsoft.com/office/officeart/2005/8/layout/default"/>
    <dgm:cxn modelId="{88B6CC88-0EDD-438C-9187-7DB75766A9AD}" type="presParOf" srcId="{A082BC88-32B0-4E17-9962-2B70D1FF679F}" destId="{DD4A71E0-2A8D-4CB0-91DB-581636B20C69}" srcOrd="3" destOrd="0" presId="urn:microsoft.com/office/officeart/2005/8/layout/default"/>
    <dgm:cxn modelId="{23596D87-0DF6-491C-AD99-E1B085ACB509}" type="presParOf" srcId="{A082BC88-32B0-4E17-9962-2B70D1FF679F}" destId="{71F59E62-E88B-4BF0-B747-9342B491E73E}" srcOrd="4" destOrd="0" presId="urn:microsoft.com/office/officeart/2005/8/layout/default"/>
    <dgm:cxn modelId="{F3DD61C6-45AF-4C1D-B80A-CD150427CE75}" type="presParOf" srcId="{A082BC88-32B0-4E17-9962-2B70D1FF679F}" destId="{17068EDF-4A29-465B-86C2-730C68BFF37E}" srcOrd="5" destOrd="0" presId="urn:microsoft.com/office/officeart/2005/8/layout/default"/>
    <dgm:cxn modelId="{F6C2656D-E0DB-4272-B59A-160B0B57D8DD}" type="presParOf" srcId="{A082BC88-32B0-4E17-9962-2B70D1FF679F}" destId="{2A858305-6D7A-4335-A3ED-3EDF6EEC425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E6223-A4C7-40FC-9592-D05C95702287}"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D62C255-6D58-4E42-B5F0-D4506264D78E}">
      <dgm:prSet custT="1"/>
      <dgm:spPr/>
      <dgm:t>
        <a:bodyPr/>
        <a:lstStyle/>
        <a:p>
          <a:pPr>
            <a:lnSpc>
              <a:spcPct val="100000"/>
            </a:lnSpc>
            <a:defRPr b="1"/>
          </a:pPr>
          <a:r>
            <a:rPr lang="en-GB" sz="2000" u="sng" dirty="0">
              <a:solidFill>
                <a:srgbClr val="6E3E6E"/>
              </a:solidFill>
              <a:latin typeface="Arial" panose="020B0604020202020204" pitchFamily="34" charset="0"/>
              <a:cs typeface="Arial" panose="020B0604020202020204" pitchFamily="34" charset="0"/>
            </a:rPr>
            <a:t>Create a space for conversation</a:t>
          </a:r>
          <a:endParaRPr lang="en-US" sz="2000" u="sng" dirty="0">
            <a:solidFill>
              <a:srgbClr val="6E3E6E"/>
            </a:solidFill>
            <a:latin typeface="Arial" panose="020B0604020202020204" pitchFamily="34" charset="0"/>
            <a:cs typeface="Arial" panose="020B0604020202020204" pitchFamily="34" charset="0"/>
          </a:endParaRPr>
        </a:p>
      </dgm:t>
    </dgm:pt>
    <dgm:pt modelId="{4943CE82-F27F-407E-AF5D-97A1E82240B0}" type="parTrans" cxnId="{627AE91D-D65F-49D7-AC82-4EB87A755D74}">
      <dgm:prSet/>
      <dgm:spPr/>
      <dgm:t>
        <a:bodyPr/>
        <a:lstStyle/>
        <a:p>
          <a:endParaRPr lang="en-US" sz="2000">
            <a:latin typeface="Arial" panose="020B0604020202020204" pitchFamily="34" charset="0"/>
            <a:cs typeface="Arial" panose="020B0604020202020204" pitchFamily="34" charset="0"/>
          </a:endParaRPr>
        </a:p>
      </dgm:t>
    </dgm:pt>
    <dgm:pt modelId="{0CF351D6-FFC2-4C13-A1D5-9E45397B53AD}" type="sibTrans" cxnId="{627AE91D-D65F-49D7-AC82-4EB87A755D74}">
      <dgm:prSet/>
      <dgm:spPr/>
      <dgm:t>
        <a:bodyPr/>
        <a:lstStyle/>
        <a:p>
          <a:endParaRPr lang="en-US" sz="2000">
            <a:latin typeface="Arial" panose="020B0604020202020204" pitchFamily="34" charset="0"/>
            <a:cs typeface="Arial" panose="020B0604020202020204" pitchFamily="34" charset="0"/>
          </a:endParaRPr>
        </a:p>
      </dgm:t>
    </dgm:pt>
    <dgm:pt modelId="{13468E04-B1FC-4275-9E81-BAEBBF8905B6}">
      <dgm:prSet custT="1"/>
      <dgm:spPr/>
      <dgm:t>
        <a:bodyPr/>
        <a:lstStyle/>
        <a:p>
          <a:pPr>
            <a:lnSpc>
              <a:spcPct val="100000"/>
            </a:lnSpc>
          </a:pPr>
          <a:r>
            <a:rPr lang="en-GB" sz="2000" dirty="0">
              <a:latin typeface="Arial" panose="020B0604020202020204" pitchFamily="34" charset="0"/>
              <a:cs typeface="Arial" panose="020B0604020202020204" pitchFamily="34" charset="0"/>
            </a:rPr>
            <a:t>Show that you are available to talk but don’t force the conversation</a:t>
          </a:r>
          <a:endParaRPr lang="en-US" sz="2000" dirty="0">
            <a:latin typeface="Arial" panose="020B0604020202020204" pitchFamily="34" charset="0"/>
            <a:cs typeface="Arial" panose="020B0604020202020204" pitchFamily="34" charset="0"/>
          </a:endParaRPr>
        </a:p>
      </dgm:t>
    </dgm:pt>
    <dgm:pt modelId="{FEF7C5BB-DD99-4640-BE06-A3D2A9619E75}" type="parTrans" cxnId="{427D82D8-8BA3-42C2-938E-B7AF5433AFBC}">
      <dgm:prSet/>
      <dgm:spPr/>
      <dgm:t>
        <a:bodyPr/>
        <a:lstStyle/>
        <a:p>
          <a:endParaRPr lang="en-US" sz="2000">
            <a:latin typeface="Arial" panose="020B0604020202020204" pitchFamily="34" charset="0"/>
            <a:cs typeface="Arial" panose="020B0604020202020204" pitchFamily="34" charset="0"/>
          </a:endParaRPr>
        </a:p>
      </dgm:t>
    </dgm:pt>
    <dgm:pt modelId="{9DCA252D-74A1-47E6-822F-E783926AFABD}" type="sibTrans" cxnId="{427D82D8-8BA3-42C2-938E-B7AF5433AFBC}">
      <dgm:prSet/>
      <dgm:spPr/>
      <dgm:t>
        <a:bodyPr/>
        <a:lstStyle/>
        <a:p>
          <a:endParaRPr lang="en-US" sz="2000">
            <a:latin typeface="Arial" panose="020B0604020202020204" pitchFamily="34" charset="0"/>
            <a:cs typeface="Arial" panose="020B0604020202020204" pitchFamily="34" charset="0"/>
          </a:endParaRPr>
        </a:p>
      </dgm:t>
    </dgm:pt>
    <dgm:pt modelId="{18B49824-B5F5-48C7-B6B5-E8863644F961}">
      <dgm:prSet custT="1"/>
      <dgm:spPr/>
      <dgm:t>
        <a:bodyPr/>
        <a:lstStyle/>
        <a:p>
          <a:pPr>
            <a:lnSpc>
              <a:spcPct val="100000"/>
            </a:lnSpc>
          </a:pPr>
          <a:r>
            <a:rPr lang="en-GB" sz="2000" dirty="0">
              <a:latin typeface="Arial" panose="020B0604020202020204" pitchFamily="34" charset="0"/>
              <a:cs typeface="Arial" panose="020B0604020202020204" pitchFamily="34" charset="0"/>
            </a:rPr>
            <a:t>Be open and available, allowing conversation to flow when the young person is ready</a:t>
          </a:r>
        </a:p>
        <a:p>
          <a:pPr>
            <a:lnSpc>
              <a:spcPct val="100000"/>
            </a:lnSpc>
          </a:pPr>
          <a:r>
            <a:rPr lang="en-GB" sz="2000" dirty="0">
              <a:latin typeface="Arial" panose="020B0604020202020204" pitchFamily="34" charset="0"/>
              <a:cs typeface="Arial" panose="020B0604020202020204" pitchFamily="34" charset="0"/>
            </a:rPr>
            <a:t>Children often find it easier to talk when they are doing another activity such as during a walk, drawing or baking</a:t>
          </a:r>
          <a:endParaRPr lang="en-US" sz="2000" dirty="0">
            <a:latin typeface="Arial" panose="020B0604020202020204" pitchFamily="34" charset="0"/>
            <a:cs typeface="Arial" panose="020B0604020202020204" pitchFamily="34" charset="0"/>
          </a:endParaRPr>
        </a:p>
      </dgm:t>
    </dgm:pt>
    <dgm:pt modelId="{045D4CC8-73AF-40EC-B275-C8DD67FB6A71}" type="parTrans" cxnId="{3F1C25EA-4CE7-487F-BCB0-3B2AB2B35FC1}">
      <dgm:prSet/>
      <dgm:spPr/>
      <dgm:t>
        <a:bodyPr/>
        <a:lstStyle/>
        <a:p>
          <a:endParaRPr lang="en-US" sz="2000">
            <a:latin typeface="Arial" panose="020B0604020202020204" pitchFamily="34" charset="0"/>
            <a:cs typeface="Arial" panose="020B0604020202020204" pitchFamily="34" charset="0"/>
          </a:endParaRPr>
        </a:p>
      </dgm:t>
    </dgm:pt>
    <dgm:pt modelId="{1002C097-B9F8-4E75-9FE6-51261B4034A4}" type="sibTrans" cxnId="{3F1C25EA-4CE7-487F-BCB0-3B2AB2B35FC1}">
      <dgm:prSet/>
      <dgm:spPr/>
      <dgm:t>
        <a:bodyPr/>
        <a:lstStyle/>
        <a:p>
          <a:endParaRPr lang="en-US" sz="2000">
            <a:latin typeface="Arial" panose="020B0604020202020204" pitchFamily="34" charset="0"/>
            <a:cs typeface="Arial" panose="020B0604020202020204" pitchFamily="34" charset="0"/>
          </a:endParaRPr>
        </a:p>
      </dgm:t>
    </dgm:pt>
    <dgm:pt modelId="{99FD6A7B-D460-4833-9D31-4C4496ABE593}">
      <dgm:prSet custT="1"/>
      <dgm:spPr/>
      <dgm:t>
        <a:bodyPr/>
        <a:lstStyle/>
        <a:p>
          <a:pPr>
            <a:lnSpc>
              <a:spcPct val="100000"/>
            </a:lnSpc>
            <a:defRPr b="1"/>
          </a:pPr>
          <a:r>
            <a:rPr lang="en-GB" sz="2000" u="sng" dirty="0">
              <a:solidFill>
                <a:srgbClr val="6E3E6E"/>
              </a:solidFill>
              <a:latin typeface="Arial" panose="020B0604020202020204" pitchFamily="34" charset="0"/>
              <a:cs typeface="Arial" panose="020B0604020202020204" pitchFamily="34" charset="0"/>
            </a:rPr>
            <a:t>Take it seriously</a:t>
          </a:r>
          <a:endParaRPr lang="en-US" sz="2000" u="sng" dirty="0">
            <a:solidFill>
              <a:srgbClr val="6E3E6E"/>
            </a:solidFill>
            <a:latin typeface="Arial" panose="020B0604020202020204" pitchFamily="34" charset="0"/>
            <a:cs typeface="Arial" panose="020B0604020202020204" pitchFamily="34" charset="0"/>
          </a:endParaRPr>
        </a:p>
      </dgm:t>
    </dgm:pt>
    <dgm:pt modelId="{DC2EA57A-736E-4B09-93CB-30E5C56EBCD9}" type="parTrans" cxnId="{6C72CF23-B411-412C-86FA-2B884D10283D}">
      <dgm:prSet/>
      <dgm:spPr/>
      <dgm:t>
        <a:bodyPr/>
        <a:lstStyle/>
        <a:p>
          <a:endParaRPr lang="en-US" sz="2000">
            <a:latin typeface="Arial" panose="020B0604020202020204" pitchFamily="34" charset="0"/>
            <a:cs typeface="Arial" panose="020B0604020202020204" pitchFamily="34" charset="0"/>
          </a:endParaRPr>
        </a:p>
      </dgm:t>
    </dgm:pt>
    <dgm:pt modelId="{314C8547-D834-493C-AEFD-152E79F0DED7}" type="sibTrans" cxnId="{6C72CF23-B411-412C-86FA-2B884D10283D}">
      <dgm:prSet/>
      <dgm:spPr/>
      <dgm:t>
        <a:bodyPr/>
        <a:lstStyle/>
        <a:p>
          <a:endParaRPr lang="en-US" sz="2000">
            <a:latin typeface="Arial" panose="020B0604020202020204" pitchFamily="34" charset="0"/>
            <a:cs typeface="Arial" panose="020B0604020202020204" pitchFamily="34" charset="0"/>
          </a:endParaRPr>
        </a:p>
      </dgm:t>
    </dgm:pt>
    <dgm:pt modelId="{75493108-9361-4AD7-B4AA-552A1C05AB5D}">
      <dgm:prSet custT="1"/>
      <dgm:spPr/>
      <dgm:t>
        <a:bodyPr/>
        <a:lstStyle/>
        <a:p>
          <a:pPr>
            <a:lnSpc>
              <a:spcPct val="100000"/>
            </a:lnSpc>
            <a:defRPr b="1"/>
          </a:pPr>
          <a:r>
            <a:rPr lang="en-GB" sz="2000" u="sng" dirty="0">
              <a:solidFill>
                <a:srgbClr val="6E3E6E"/>
              </a:solidFill>
              <a:latin typeface="Arial" panose="020B0604020202020204" pitchFamily="34" charset="0"/>
              <a:cs typeface="Arial" panose="020B0604020202020204" pitchFamily="34" charset="0"/>
            </a:rPr>
            <a:t>Ask open questions</a:t>
          </a:r>
          <a:endParaRPr lang="en-US" sz="2000" u="sng" dirty="0">
            <a:solidFill>
              <a:srgbClr val="6E3E6E"/>
            </a:solidFill>
            <a:latin typeface="Arial" panose="020B0604020202020204" pitchFamily="34" charset="0"/>
            <a:cs typeface="Arial" panose="020B0604020202020204" pitchFamily="34" charset="0"/>
          </a:endParaRPr>
        </a:p>
      </dgm:t>
    </dgm:pt>
    <dgm:pt modelId="{B5BD066E-8609-4675-8529-5E544DF37852}" type="parTrans" cxnId="{6A69C60F-E91D-4569-B621-29A03E5212C3}">
      <dgm:prSet/>
      <dgm:spPr/>
      <dgm:t>
        <a:bodyPr/>
        <a:lstStyle/>
        <a:p>
          <a:endParaRPr lang="en-US" sz="2000">
            <a:latin typeface="Arial" panose="020B0604020202020204" pitchFamily="34" charset="0"/>
            <a:cs typeface="Arial" panose="020B0604020202020204" pitchFamily="34" charset="0"/>
          </a:endParaRPr>
        </a:p>
      </dgm:t>
    </dgm:pt>
    <dgm:pt modelId="{916E6210-8F8D-4B0C-8926-A434AD9F459F}" type="sibTrans" cxnId="{6A69C60F-E91D-4569-B621-29A03E5212C3}">
      <dgm:prSet/>
      <dgm:spPr/>
      <dgm:t>
        <a:bodyPr/>
        <a:lstStyle/>
        <a:p>
          <a:endParaRPr lang="en-US" sz="2000">
            <a:latin typeface="Arial" panose="020B0604020202020204" pitchFamily="34" charset="0"/>
            <a:cs typeface="Arial" panose="020B0604020202020204" pitchFamily="34" charset="0"/>
          </a:endParaRPr>
        </a:p>
      </dgm:t>
    </dgm:pt>
    <dgm:pt modelId="{73F07B3A-08A1-48B2-ABC3-1BD4727D899F}">
      <dgm:prSet custT="1"/>
      <dgm:spPr/>
      <dgm:t>
        <a:bodyPr/>
        <a:lstStyle/>
        <a:p>
          <a:pPr>
            <a:lnSpc>
              <a:spcPct val="100000"/>
            </a:lnSpc>
          </a:pPr>
          <a:r>
            <a:rPr lang="en-GB" sz="1600">
              <a:latin typeface="Arial" panose="020B0604020202020204" pitchFamily="34" charset="0"/>
              <a:cs typeface="Arial" panose="020B0604020202020204" pitchFamily="34" charset="0"/>
            </a:rPr>
            <a:t>“</a:t>
          </a:r>
          <a:r>
            <a:rPr lang="en-GB" sz="2000">
              <a:latin typeface="Arial" panose="020B0604020202020204" pitchFamily="34" charset="0"/>
              <a:cs typeface="Arial" panose="020B0604020202020204" pitchFamily="34" charset="0"/>
            </a:rPr>
            <a:t>How did your day go today?” rather than “Did you have a good day?” – helping to extend the conversation and invite them to give more details</a:t>
          </a:r>
          <a:endParaRPr lang="en-US" sz="1600">
            <a:latin typeface="Arial" panose="020B0604020202020204" pitchFamily="34" charset="0"/>
            <a:cs typeface="Arial" panose="020B0604020202020204" pitchFamily="34" charset="0"/>
          </a:endParaRPr>
        </a:p>
      </dgm:t>
    </dgm:pt>
    <dgm:pt modelId="{46E13A6A-DC7C-4078-8A31-BF41D72F5A6A}" type="parTrans" cxnId="{49FA1968-3BCB-48DE-A8E3-965A8BBF4BEF}">
      <dgm:prSet/>
      <dgm:spPr/>
      <dgm:t>
        <a:bodyPr/>
        <a:lstStyle/>
        <a:p>
          <a:endParaRPr lang="en-US" sz="2000">
            <a:latin typeface="Arial" panose="020B0604020202020204" pitchFamily="34" charset="0"/>
            <a:cs typeface="Arial" panose="020B0604020202020204" pitchFamily="34" charset="0"/>
          </a:endParaRPr>
        </a:p>
      </dgm:t>
    </dgm:pt>
    <dgm:pt modelId="{158E8193-744F-4DED-B3AC-52B0D6B37975}" type="sibTrans" cxnId="{49FA1968-3BCB-48DE-A8E3-965A8BBF4BEF}">
      <dgm:prSet/>
      <dgm:spPr/>
      <dgm:t>
        <a:bodyPr/>
        <a:lstStyle/>
        <a:p>
          <a:endParaRPr lang="en-US" sz="2000">
            <a:latin typeface="Arial" panose="020B0604020202020204" pitchFamily="34" charset="0"/>
            <a:cs typeface="Arial" panose="020B0604020202020204" pitchFamily="34" charset="0"/>
          </a:endParaRPr>
        </a:p>
      </dgm:t>
    </dgm:pt>
    <dgm:pt modelId="{93C6E5A1-332E-4553-907B-F3D1EA4F2957}">
      <dgm:prSet custT="1"/>
      <dgm:spPr/>
      <dgm:t>
        <a:bodyPr/>
        <a:lstStyle/>
        <a:p>
          <a:pPr>
            <a:lnSpc>
              <a:spcPct val="100000"/>
            </a:lnSpc>
          </a:pPr>
          <a:r>
            <a:rPr lang="en-GB" sz="2000" dirty="0">
              <a:latin typeface="Arial" panose="020B0604020202020204" pitchFamily="34" charset="0"/>
              <a:cs typeface="Arial" panose="020B0604020202020204" pitchFamily="34" charset="0"/>
            </a:rPr>
            <a:t>Don’t downplay what they’re saying or tell them they’re “just being silly”. What they feel is real, even if we don’t agree with what caused them. </a:t>
          </a:r>
          <a:endParaRPr lang="en-US" sz="2000" dirty="0">
            <a:latin typeface="Arial" panose="020B0604020202020204" pitchFamily="34" charset="0"/>
            <a:cs typeface="Arial" panose="020B0604020202020204" pitchFamily="34" charset="0"/>
          </a:endParaRPr>
        </a:p>
      </dgm:t>
    </dgm:pt>
    <dgm:pt modelId="{D16E09CF-0581-448D-90C7-DE149D31744D}" type="sibTrans" cxnId="{F7B30BB3-82CC-42AF-933A-BAE98FAFD9B8}">
      <dgm:prSet/>
      <dgm:spPr/>
      <dgm:t>
        <a:bodyPr/>
        <a:lstStyle/>
        <a:p>
          <a:endParaRPr lang="en-US" sz="2000">
            <a:latin typeface="Arial" panose="020B0604020202020204" pitchFamily="34" charset="0"/>
            <a:cs typeface="Arial" panose="020B0604020202020204" pitchFamily="34" charset="0"/>
          </a:endParaRPr>
        </a:p>
      </dgm:t>
    </dgm:pt>
    <dgm:pt modelId="{07A38470-D0DC-43A4-8F9E-59BE49C8AFB2}" type="parTrans" cxnId="{F7B30BB3-82CC-42AF-933A-BAE98FAFD9B8}">
      <dgm:prSet/>
      <dgm:spPr/>
      <dgm:t>
        <a:bodyPr/>
        <a:lstStyle/>
        <a:p>
          <a:endParaRPr lang="en-US" sz="2000">
            <a:latin typeface="Arial" panose="020B0604020202020204" pitchFamily="34" charset="0"/>
            <a:cs typeface="Arial" panose="020B0604020202020204" pitchFamily="34" charset="0"/>
          </a:endParaRPr>
        </a:p>
      </dgm:t>
    </dgm:pt>
    <dgm:pt modelId="{D9C4E73D-55E1-4B02-A823-0D8CE673E2AC}" type="pres">
      <dgm:prSet presAssocID="{BD1E6223-A4C7-40FC-9592-D05C95702287}" presName="root" presStyleCnt="0">
        <dgm:presLayoutVars>
          <dgm:dir/>
          <dgm:resizeHandles val="exact"/>
        </dgm:presLayoutVars>
      </dgm:prSet>
      <dgm:spPr/>
    </dgm:pt>
    <dgm:pt modelId="{23253A9B-1EB2-4AEB-92C3-7B502839D9DA}" type="pres">
      <dgm:prSet presAssocID="{6D62C255-6D58-4E42-B5F0-D4506264D78E}" presName="compNode" presStyleCnt="0"/>
      <dgm:spPr/>
    </dgm:pt>
    <dgm:pt modelId="{14E5AA14-8D92-4830-AE34-17DB90E0A9C5}" type="pres">
      <dgm:prSet presAssocID="{6D62C255-6D58-4E42-B5F0-D4506264D78E}" presName="iconRect" presStyleLbl="node1" presStyleIdx="0" presStyleCnt="3" custLinFactNeighborX="9244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E6E9C2A8-8F3B-49E3-BC9A-B0535318DFAD}" type="pres">
      <dgm:prSet presAssocID="{6D62C255-6D58-4E42-B5F0-D4506264D78E}" presName="iconSpace" presStyleCnt="0"/>
      <dgm:spPr/>
    </dgm:pt>
    <dgm:pt modelId="{D20272B3-CE6D-4FC4-8237-5880A002C9F1}" type="pres">
      <dgm:prSet presAssocID="{6D62C255-6D58-4E42-B5F0-D4506264D78E}" presName="parTx" presStyleLbl="revTx" presStyleIdx="0" presStyleCnt="6" custLinFactNeighborX="-975" custLinFactNeighborY="-33684">
        <dgm:presLayoutVars>
          <dgm:chMax val="0"/>
          <dgm:chPref val="0"/>
        </dgm:presLayoutVars>
      </dgm:prSet>
      <dgm:spPr/>
    </dgm:pt>
    <dgm:pt modelId="{EAC1A179-D41A-4797-87A7-D13B1B9D51B2}" type="pres">
      <dgm:prSet presAssocID="{6D62C255-6D58-4E42-B5F0-D4506264D78E}" presName="txSpace" presStyleCnt="0"/>
      <dgm:spPr/>
    </dgm:pt>
    <dgm:pt modelId="{AE63F81A-BD39-4C20-B5B7-52052B8EAF0E}" type="pres">
      <dgm:prSet presAssocID="{6D62C255-6D58-4E42-B5F0-D4506264D78E}" presName="desTx" presStyleLbl="revTx" presStyleIdx="1" presStyleCnt="6" custLinFactNeighborY="3060">
        <dgm:presLayoutVars/>
      </dgm:prSet>
      <dgm:spPr/>
    </dgm:pt>
    <dgm:pt modelId="{4D864084-2A0D-468D-87C2-1F6277EC2D21}" type="pres">
      <dgm:prSet presAssocID="{0CF351D6-FFC2-4C13-A1D5-9E45397B53AD}" presName="sibTrans" presStyleCnt="0"/>
      <dgm:spPr/>
    </dgm:pt>
    <dgm:pt modelId="{34B3901F-C2AA-403F-9FF6-02FA97E73B16}" type="pres">
      <dgm:prSet presAssocID="{99FD6A7B-D460-4833-9D31-4C4496ABE593}" presName="compNode" presStyleCnt="0"/>
      <dgm:spPr/>
    </dgm:pt>
    <dgm:pt modelId="{648CCD80-F29C-4B42-AD38-B4C506DC9CE4}" type="pres">
      <dgm:prSet presAssocID="{99FD6A7B-D460-4833-9D31-4C4496ABE593}" presName="iconRect" presStyleLbl="node1" presStyleIdx="1" presStyleCnt="3" custLinFactNeighborX="41456"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3C7675A1-AF82-4907-B786-442722F45D15}" type="pres">
      <dgm:prSet presAssocID="{99FD6A7B-D460-4833-9D31-4C4496ABE593}" presName="iconSpace" presStyleCnt="0"/>
      <dgm:spPr/>
    </dgm:pt>
    <dgm:pt modelId="{FE5BAD46-4261-4795-9C68-8EFD55FF507F}" type="pres">
      <dgm:prSet presAssocID="{99FD6A7B-D460-4833-9D31-4C4496ABE593}" presName="parTx" presStyleLbl="revTx" presStyleIdx="2" presStyleCnt="6" custLinFactNeighborX="799" custLinFactNeighborY="-23320">
        <dgm:presLayoutVars>
          <dgm:chMax val="0"/>
          <dgm:chPref val="0"/>
        </dgm:presLayoutVars>
      </dgm:prSet>
      <dgm:spPr/>
    </dgm:pt>
    <dgm:pt modelId="{80351514-6A63-4107-84BB-1523C4D3D59B}" type="pres">
      <dgm:prSet presAssocID="{99FD6A7B-D460-4833-9D31-4C4496ABE593}" presName="txSpace" presStyleCnt="0"/>
      <dgm:spPr/>
    </dgm:pt>
    <dgm:pt modelId="{C19238ED-09E2-4CA6-9C39-850B017D8B6D}" type="pres">
      <dgm:prSet presAssocID="{99FD6A7B-D460-4833-9D31-4C4496ABE593}" presName="desTx" presStyleLbl="revTx" presStyleIdx="3" presStyleCnt="6">
        <dgm:presLayoutVars/>
      </dgm:prSet>
      <dgm:spPr/>
    </dgm:pt>
    <dgm:pt modelId="{BD2C99C6-C175-4C86-B4BA-A714D55E4C31}" type="pres">
      <dgm:prSet presAssocID="{314C8547-D834-493C-AEFD-152E79F0DED7}" presName="sibTrans" presStyleCnt="0"/>
      <dgm:spPr/>
    </dgm:pt>
    <dgm:pt modelId="{02396800-1C60-4EE8-AF9D-E43FDFF0AA84}" type="pres">
      <dgm:prSet presAssocID="{75493108-9361-4AD7-B4AA-552A1C05AB5D}" presName="compNode" presStyleCnt="0"/>
      <dgm:spPr/>
    </dgm:pt>
    <dgm:pt modelId="{3DCAA1B9-EA2D-4FF3-AFF2-B66849FB394B}" type="pres">
      <dgm:prSet presAssocID="{75493108-9361-4AD7-B4AA-552A1C05AB5D}" presName="iconRect" presStyleLbl="node1" presStyleIdx="2" presStyleCnt="3" custLinFactNeighborX="6277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D513C89E-A85F-427F-8699-8BA1BFCF039A}" type="pres">
      <dgm:prSet presAssocID="{75493108-9361-4AD7-B4AA-552A1C05AB5D}" presName="iconSpace" presStyleCnt="0"/>
      <dgm:spPr/>
    </dgm:pt>
    <dgm:pt modelId="{F316AAE6-D066-4B2F-88B0-0B301CFD0731}" type="pres">
      <dgm:prSet presAssocID="{75493108-9361-4AD7-B4AA-552A1C05AB5D}" presName="parTx" presStyleLbl="revTx" presStyleIdx="4" presStyleCnt="6" custLinFactNeighborX="799" custLinFactNeighborY="-36276">
        <dgm:presLayoutVars>
          <dgm:chMax val="0"/>
          <dgm:chPref val="0"/>
        </dgm:presLayoutVars>
      </dgm:prSet>
      <dgm:spPr/>
    </dgm:pt>
    <dgm:pt modelId="{4BE74966-FDE9-40B3-9225-6D6636E3CF0F}" type="pres">
      <dgm:prSet presAssocID="{75493108-9361-4AD7-B4AA-552A1C05AB5D}" presName="txSpace" presStyleCnt="0"/>
      <dgm:spPr/>
    </dgm:pt>
    <dgm:pt modelId="{8FE589B0-6177-4AAD-8655-D4FBC9C3BDDF}" type="pres">
      <dgm:prSet presAssocID="{75493108-9361-4AD7-B4AA-552A1C05AB5D}" presName="desTx" presStyleLbl="revTx" presStyleIdx="5" presStyleCnt="6">
        <dgm:presLayoutVars/>
      </dgm:prSet>
      <dgm:spPr/>
    </dgm:pt>
  </dgm:ptLst>
  <dgm:cxnLst>
    <dgm:cxn modelId="{6A69C60F-E91D-4569-B621-29A03E5212C3}" srcId="{BD1E6223-A4C7-40FC-9592-D05C95702287}" destId="{75493108-9361-4AD7-B4AA-552A1C05AB5D}" srcOrd="2" destOrd="0" parTransId="{B5BD066E-8609-4675-8529-5E544DF37852}" sibTransId="{916E6210-8F8D-4B0C-8926-A434AD9F459F}"/>
    <dgm:cxn modelId="{627AE91D-D65F-49D7-AC82-4EB87A755D74}" srcId="{BD1E6223-A4C7-40FC-9592-D05C95702287}" destId="{6D62C255-6D58-4E42-B5F0-D4506264D78E}" srcOrd="0" destOrd="0" parTransId="{4943CE82-F27F-407E-AF5D-97A1E82240B0}" sibTransId="{0CF351D6-FFC2-4C13-A1D5-9E45397B53AD}"/>
    <dgm:cxn modelId="{6C72CF23-B411-412C-86FA-2B884D10283D}" srcId="{BD1E6223-A4C7-40FC-9592-D05C95702287}" destId="{99FD6A7B-D460-4833-9D31-4C4496ABE593}" srcOrd="1" destOrd="0" parTransId="{DC2EA57A-736E-4B09-93CB-30E5C56EBCD9}" sibTransId="{314C8547-D834-493C-AEFD-152E79F0DED7}"/>
    <dgm:cxn modelId="{49FA1968-3BCB-48DE-A8E3-965A8BBF4BEF}" srcId="{75493108-9361-4AD7-B4AA-552A1C05AB5D}" destId="{73F07B3A-08A1-48B2-ABC3-1BD4727D899F}" srcOrd="0" destOrd="0" parTransId="{46E13A6A-DC7C-4078-8A31-BF41D72F5A6A}" sibTransId="{158E8193-744F-4DED-B3AC-52B0D6B37975}"/>
    <dgm:cxn modelId="{1EF26C6F-297A-4D4D-A12C-EB764F139594}" type="presOf" srcId="{18B49824-B5F5-48C7-B6B5-E8863644F961}" destId="{AE63F81A-BD39-4C20-B5B7-52052B8EAF0E}" srcOrd="0" destOrd="1" presId="urn:microsoft.com/office/officeart/2018/2/layout/IconLabelDescriptionList"/>
    <dgm:cxn modelId="{E7674A53-FAC7-48FF-8173-C88835259531}" type="presOf" srcId="{6D62C255-6D58-4E42-B5F0-D4506264D78E}" destId="{D20272B3-CE6D-4FC4-8237-5880A002C9F1}" srcOrd="0" destOrd="0" presId="urn:microsoft.com/office/officeart/2018/2/layout/IconLabelDescriptionList"/>
    <dgm:cxn modelId="{4598CC55-33C3-4397-AD72-2FEE198FA693}" type="presOf" srcId="{93C6E5A1-332E-4553-907B-F3D1EA4F2957}" destId="{C19238ED-09E2-4CA6-9C39-850B017D8B6D}" srcOrd="0" destOrd="0" presId="urn:microsoft.com/office/officeart/2018/2/layout/IconLabelDescriptionList"/>
    <dgm:cxn modelId="{F7B30BB3-82CC-42AF-933A-BAE98FAFD9B8}" srcId="{99FD6A7B-D460-4833-9D31-4C4496ABE593}" destId="{93C6E5A1-332E-4553-907B-F3D1EA4F2957}" srcOrd="0" destOrd="0" parTransId="{07A38470-D0DC-43A4-8F9E-59BE49C8AFB2}" sibTransId="{D16E09CF-0581-448D-90C7-DE149D31744D}"/>
    <dgm:cxn modelId="{2DDADAC6-1D98-4DD5-A6A0-8F56982346F9}" type="presOf" srcId="{73F07B3A-08A1-48B2-ABC3-1BD4727D899F}" destId="{8FE589B0-6177-4AAD-8655-D4FBC9C3BDDF}" srcOrd="0" destOrd="0" presId="urn:microsoft.com/office/officeart/2018/2/layout/IconLabelDescriptionList"/>
    <dgm:cxn modelId="{6DE181CD-C7BA-4ABC-997B-69102A2D68D1}" type="presOf" srcId="{99FD6A7B-D460-4833-9D31-4C4496ABE593}" destId="{FE5BAD46-4261-4795-9C68-8EFD55FF507F}" srcOrd="0" destOrd="0" presId="urn:microsoft.com/office/officeart/2018/2/layout/IconLabelDescriptionList"/>
    <dgm:cxn modelId="{0CF236D7-6F7A-4445-A7FD-7036E112D8FB}" type="presOf" srcId="{BD1E6223-A4C7-40FC-9592-D05C95702287}" destId="{D9C4E73D-55E1-4B02-A823-0D8CE673E2AC}" srcOrd="0" destOrd="0" presId="urn:microsoft.com/office/officeart/2018/2/layout/IconLabelDescriptionList"/>
    <dgm:cxn modelId="{427D82D8-8BA3-42C2-938E-B7AF5433AFBC}" srcId="{6D62C255-6D58-4E42-B5F0-D4506264D78E}" destId="{13468E04-B1FC-4275-9E81-BAEBBF8905B6}" srcOrd="0" destOrd="0" parTransId="{FEF7C5BB-DD99-4640-BE06-A3D2A9619E75}" sibTransId="{9DCA252D-74A1-47E6-822F-E783926AFABD}"/>
    <dgm:cxn modelId="{E48817DC-CD97-4255-882F-2DFB49060557}" type="presOf" srcId="{13468E04-B1FC-4275-9E81-BAEBBF8905B6}" destId="{AE63F81A-BD39-4C20-B5B7-52052B8EAF0E}" srcOrd="0" destOrd="0" presId="urn:microsoft.com/office/officeart/2018/2/layout/IconLabelDescriptionList"/>
    <dgm:cxn modelId="{3F1C25EA-4CE7-487F-BCB0-3B2AB2B35FC1}" srcId="{6D62C255-6D58-4E42-B5F0-D4506264D78E}" destId="{18B49824-B5F5-48C7-B6B5-E8863644F961}" srcOrd="1" destOrd="0" parTransId="{045D4CC8-73AF-40EC-B275-C8DD67FB6A71}" sibTransId="{1002C097-B9F8-4E75-9FE6-51261B4034A4}"/>
    <dgm:cxn modelId="{51D4D7F1-6524-46DC-9D28-179CC376556A}" type="presOf" srcId="{75493108-9361-4AD7-B4AA-552A1C05AB5D}" destId="{F316AAE6-D066-4B2F-88B0-0B301CFD0731}" srcOrd="0" destOrd="0" presId="urn:microsoft.com/office/officeart/2018/2/layout/IconLabelDescriptionList"/>
    <dgm:cxn modelId="{3141C44E-1723-4F22-8152-3946E29626F6}" type="presParOf" srcId="{D9C4E73D-55E1-4B02-A823-0D8CE673E2AC}" destId="{23253A9B-1EB2-4AEB-92C3-7B502839D9DA}" srcOrd="0" destOrd="0" presId="urn:microsoft.com/office/officeart/2018/2/layout/IconLabelDescriptionList"/>
    <dgm:cxn modelId="{8B3678E3-FB41-41A4-B89C-3A3B91423F46}" type="presParOf" srcId="{23253A9B-1EB2-4AEB-92C3-7B502839D9DA}" destId="{14E5AA14-8D92-4830-AE34-17DB90E0A9C5}" srcOrd="0" destOrd="0" presId="urn:microsoft.com/office/officeart/2018/2/layout/IconLabelDescriptionList"/>
    <dgm:cxn modelId="{5D6B4D75-55CD-4AA2-889E-84CEB33CDF62}" type="presParOf" srcId="{23253A9B-1EB2-4AEB-92C3-7B502839D9DA}" destId="{E6E9C2A8-8F3B-49E3-BC9A-B0535318DFAD}" srcOrd="1" destOrd="0" presId="urn:microsoft.com/office/officeart/2018/2/layout/IconLabelDescriptionList"/>
    <dgm:cxn modelId="{5643CB4C-DCC2-4F3C-932A-BF7A195BC07C}" type="presParOf" srcId="{23253A9B-1EB2-4AEB-92C3-7B502839D9DA}" destId="{D20272B3-CE6D-4FC4-8237-5880A002C9F1}" srcOrd="2" destOrd="0" presId="urn:microsoft.com/office/officeart/2018/2/layout/IconLabelDescriptionList"/>
    <dgm:cxn modelId="{F7D7C2AC-5F68-49CA-85AE-AC01C38D14FA}" type="presParOf" srcId="{23253A9B-1EB2-4AEB-92C3-7B502839D9DA}" destId="{EAC1A179-D41A-4797-87A7-D13B1B9D51B2}" srcOrd="3" destOrd="0" presId="urn:microsoft.com/office/officeart/2018/2/layout/IconLabelDescriptionList"/>
    <dgm:cxn modelId="{C7CAEAC3-92EB-4752-803F-269BCDA16EF8}" type="presParOf" srcId="{23253A9B-1EB2-4AEB-92C3-7B502839D9DA}" destId="{AE63F81A-BD39-4C20-B5B7-52052B8EAF0E}" srcOrd="4" destOrd="0" presId="urn:microsoft.com/office/officeart/2018/2/layout/IconLabelDescriptionList"/>
    <dgm:cxn modelId="{E2F7A6E0-BFD0-41E3-A49B-B451C7AA7DD8}" type="presParOf" srcId="{D9C4E73D-55E1-4B02-A823-0D8CE673E2AC}" destId="{4D864084-2A0D-468D-87C2-1F6277EC2D21}" srcOrd="1" destOrd="0" presId="urn:microsoft.com/office/officeart/2018/2/layout/IconLabelDescriptionList"/>
    <dgm:cxn modelId="{632E86E7-1D23-4B6E-8E85-2829C107BAF5}" type="presParOf" srcId="{D9C4E73D-55E1-4B02-A823-0D8CE673E2AC}" destId="{34B3901F-C2AA-403F-9FF6-02FA97E73B16}" srcOrd="2" destOrd="0" presId="urn:microsoft.com/office/officeart/2018/2/layout/IconLabelDescriptionList"/>
    <dgm:cxn modelId="{FD66F25A-B490-4340-9639-37BC81634CA7}" type="presParOf" srcId="{34B3901F-C2AA-403F-9FF6-02FA97E73B16}" destId="{648CCD80-F29C-4B42-AD38-B4C506DC9CE4}" srcOrd="0" destOrd="0" presId="urn:microsoft.com/office/officeart/2018/2/layout/IconLabelDescriptionList"/>
    <dgm:cxn modelId="{D1D14317-3F91-4D06-941F-74012AF4E218}" type="presParOf" srcId="{34B3901F-C2AA-403F-9FF6-02FA97E73B16}" destId="{3C7675A1-AF82-4907-B786-442722F45D15}" srcOrd="1" destOrd="0" presId="urn:microsoft.com/office/officeart/2018/2/layout/IconLabelDescriptionList"/>
    <dgm:cxn modelId="{6B77BC34-4956-4061-8557-1998334A25B6}" type="presParOf" srcId="{34B3901F-C2AA-403F-9FF6-02FA97E73B16}" destId="{FE5BAD46-4261-4795-9C68-8EFD55FF507F}" srcOrd="2" destOrd="0" presId="urn:microsoft.com/office/officeart/2018/2/layout/IconLabelDescriptionList"/>
    <dgm:cxn modelId="{745227C5-E3AB-4BD2-A2E1-C4C3BE5A3091}" type="presParOf" srcId="{34B3901F-C2AA-403F-9FF6-02FA97E73B16}" destId="{80351514-6A63-4107-84BB-1523C4D3D59B}" srcOrd="3" destOrd="0" presId="urn:microsoft.com/office/officeart/2018/2/layout/IconLabelDescriptionList"/>
    <dgm:cxn modelId="{AA975B61-539E-4828-9D1A-3AFE7A4CF797}" type="presParOf" srcId="{34B3901F-C2AA-403F-9FF6-02FA97E73B16}" destId="{C19238ED-09E2-4CA6-9C39-850B017D8B6D}" srcOrd="4" destOrd="0" presId="urn:microsoft.com/office/officeart/2018/2/layout/IconLabelDescriptionList"/>
    <dgm:cxn modelId="{4EE4DA48-ADAF-46D9-944B-EAD23E67A0F9}" type="presParOf" srcId="{D9C4E73D-55E1-4B02-A823-0D8CE673E2AC}" destId="{BD2C99C6-C175-4C86-B4BA-A714D55E4C31}" srcOrd="3" destOrd="0" presId="urn:microsoft.com/office/officeart/2018/2/layout/IconLabelDescriptionList"/>
    <dgm:cxn modelId="{7001CE28-E030-425D-81DC-3DF6B23CB716}" type="presParOf" srcId="{D9C4E73D-55E1-4B02-A823-0D8CE673E2AC}" destId="{02396800-1C60-4EE8-AF9D-E43FDFF0AA84}" srcOrd="4" destOrd="0" presId="urn:microsoft.com/office/officeart/2018/2/layout/IconLabelDescriptionList"/>
    <dgm:cxn modelId="{2CA9F893-CEB7-4A52-AC68-4C60809A156A}" type="presParOf" srcId="{02396800-1C60-4EE8-AF9D-E43FDFF0AA84}" destId="{3DCAA1B9-EA2D-4FF3-AFF2-B66849FB394B}" srcOrd="0" destOrd="0" presId="urn:microsoft.com/office/officeart/2018/2/layout/IconLabelDescriptionList"/>
    <dgm:cxn modelId="{0D02E58E-8598-4E09-A935-A466E6DF01E3}" type="presParOf" srcId="{02396800-1C60-4EE8-AF9D-E43FDFF0AA84}" destId="{D513C89E-A85F-427F-8699-8BA1BFCF039A}" srcOrd="1" destOrd="0" presId="urn:microsoft.com/office/officeart/2018/2/layout/IconLabelDescriptionList"/>
    <dgm:cxn modelId="{285032AB-55B8-4D20-B3E4-A4E573DD54EF}" type="presParOf" srcId="{02396800-1C60-4EE8-AF9D-E43FDFF0AA84}" destId="{F316AAE6-D066-4B2F-88B0-0B301CFD0731}" srcOrd="2" destOrd="0" presId="urn:microsoft.com/office/officeart/2018/2/layout/IconLabelDescriptionList"/>
    <dgm:cxn modelId="{73D71CA3-65BE-496D-A0EC-22E6D0668821}" type="presParOf" srcId="{02396800-1C60-4EE8-AF9D-E43FDFF0AA84}" destId="{4BE74966-FDE9-40B3-9225-6D6636E3CF0F}" srcOrd="3" destOrd="0" presId="urn:microsoft.com/office/officeart/2018/2/layout/IconLabelDescriptionList"/>
    <dgm:cxn modelId="{06E7A1D2-B2EE-40B7-BA29-6BF6A0D473FC}" type="presParOf" srcId="{02396800-1C60-4EE8-AF9D-E43FDFF0AA84}" destId="{8FE589B0-6177-4AAD-8655-D4FBC9C3BDD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2AC6DC-9A6B-450C-A484-2FCDF4055DB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40C902E-A975-4C58-8760-EB6FCE7DAD8D}">
      <dgm:prSet custT="1"/>
      <dgm:spPr/>
      <dgm:t>
        <a:bodyPr/>
        <a:lstStyle/>
        <a:p>
          <a:pPr>
            <a:lnSpc>
              <a:spcPct val="100000"/>
            </a:lnSpc>
            <a:defRPr b="1"/>
          </a:pPr>
          <a:r>
            <a:rPr lang="en-GB" sz="2400" u="sng" dirty="0">
              <a:solidFill>
                <a:srgbClr val="6E3E6E"/>
              </a:solidFill>
              <a:latin typeface="Arial" panose="020B0604020202020204" pitchFamily="34" charset="0"/>
              <a:cs typeface="Arial" panose="020B0604020202020204" pitchFamily="34" charset="0"/>
            </a:rPr>
            <a:t>Calmly stay with the feelings that arise</a:t>
          </a:r>
          <a:endParaRPr lang="en-US" sz="2400" u="sng" dirty="0">
            <a:solidFill>
              <a:srgbClr val="6E3E6E"/>
            </a:solidFill>
            <a:latin typeface="Arial" panose="020B0604020202020204" pitchFamily="34" charset="0"/>
            <a:cs typeface="Arial" panose="020B0604020202020204" pitchFamily="34" charset="0"/>
          </a:endParaRPr>
        </a:p>
      </dgm:t>
    </dgm:pt>
    <dgm:pt modelId="{F6CA38C0-5456-4E0D-B1B9-6A5F60273B0C}" type="parTrans" cxnId="{BB6F1034-4D1E-494E-8B47-3541430426EC}">
      <dgm:prSet/>
      <dgm:spPr/>
      <dgm:t>
        <a:bodyPr/>
        <a:lstStyle/>
        <a:p>
          <a:endParaRPr lang="en-US" sz="2000">
            <a:latin typeface="Arial" panose="020B0604020202020204" pitchFamily="34" charset="0"/>
            <a:cs typeface="Arial" panose="020B0604020202020204" pitchFamily="34" charset="0"/>
          </a:endParaRPr>
        </a:p>
      </dgm:t>
    </dgm:pt>
    <dgm:pt modelId="{2B100C88-17FC-4225-B23E-BB893F9C1BB8}" type="sibTrans" cxnId="{BB6F1034-4D1E-494E-8B47-3541430426EC}">
      <dgm:prSet/>
      <dgm:spPr/>
      <dgm:t>
        <a:bodyPr/>
        <a:lstStyle/>
        <a:p>
          <a:endParaRPr lang="en-US" sz="2000">
            <a:latin typeface="Arial" panose="020B0604020202020204" pitchFamily="34" charset="0"/>
            <a:cs typeface="Arial" panose="020B0604020202020204" pitchFamily="34" charset="0"/>
          </a:endParaRPr>
        </a:p>
      </dgm:t>
    </dgm:pt>
    <dgm:pt modelId="{AFD4DE71-A37C-4062-8C13-8A2BD73B7D97}">
      <dgm:prSet custT="1"/>
      <dgm:spPr/>
      <dgm:t>
        <a:bodyPr/>
        <a:lstStyle/>
        <a:p>
          <a:pPr>
            <a:lnSpc>
              <a:spcPct val="100000"/>
            </a:lnSpc>
          </a:pPr>
          <a:r>
            <a:rPr lang="en-GB" sz="2000" dirty="0">
              <a:latin typeface="Arial" panose="020B0604020202020204" pitchFamily="34" charset="0"/>
              <a:cs typeface="Arial" panose="020B0604020202020204" pitchFamily="34" charset="0"/>
            </a:rPr>
            <a:t>Children look to those around them to judge how they should react/respond</a:t>
          </a:r>
          <a:endParaRPr lang="en-US" sz="2000" dirty="0">
            <a:latin typeface="Arial" panose="020B0604020202020204" pitchFamily="34" charset="0"/>
            <a:cs typeface="Arial" panose="020B0604020202020204" pitchFamily="34" charset="0"/>
          </a:endParaRPr>
        </a:p>
      </dgm:t>
    </dgm:pt>
    <dgm:pt modelId="{33DE38D0-D174-4344-B829-6F633CBA3E39}" type="parTrans" cxnId="{E1421A56-6B12-4B84-BFEC-286A0F081273}">
      <dgm:prSet/>
      <dgm:spPr/>
      <dgm:t>
        <a:bodyPr/>
        <a:lstStyle/>
        <a:p>
          <a:endParaRPr lang="en-US" sz="2000">
            <a:latin typeface="Arial" panose="020B0604020202020204" pitchFamily="34" charset="0"/>
            <a:cs typeface="Arial" panose="020B0604020202020204" pitchFamily="34" charset="0"/>
          </a:endParaRPr>
        </a:p>
      </dgm:t>
    </dgm:pt>
    <dgm:pt modelId="{C757F02D-68C0-4712-B7AA-9A4D82FFA25E}" type="sibTrans" cxnId="{E1421A56-6B12-4B84-BFEC-286A0F081273}">
      <dgm:prSet/>
      <dgm:spPr/>
      <dgm:t>
        <a:bodyPr/>
        <a:lstStyle/>
        <a:p>
          <a:endParaRPr lang="en-US" sz="2000">
            <a:latin typeface="Arial" panose="020B0604020202020204" pitchFamily="34" charset="0"/>
            <a:cs typeface="Arial" panose="020B0604020202020204" pitchFamily="34" charset="0"/>
          </a:endParaRPr>
        </a:p>
      </dgm:t>
    </dgm:pt>
    <dgm:pt modelId="{2105CF85-5283-496D-BDA0-9133B1CCDC97}">
      <dgm:prSet custT="1"/>
      <dgm:spPr/>
      <dgm:t>
        <a:bodyPr/>
        <a:lstStyle/>
        <a:p>
          <a:pPr>
            <a:lnSpc>
              <a:spcPct val="100000"/>
            </a:lnSpc>
          </a:pPr>
          <a:r>
            <a:rPr lang="en-GB" sz="2000" dirty="0">
              <a:latin typeface="Arial" panose="020B0604020202020204" pitchFamily="34" charset="0"/>
              <a:cs typeface="Arial" panose="020B0604020202020204" pitchFamily="34" charset="0"/>
            </a:rPr>
            <a:t>You may notice your automatic reaction to steer away from difficult emotions. Remember this is an opportunity to model that it’s ok to feel them and good to talk about them</a:t>
          </a:r>
          <a:endParaRPr lang="en-US" sz="2000" dirty="0">
            <a:latin typeface="Arial" panose="020B0604020202020204" pitchFamily="34" charset="0"/>
            <a:cs typeface="Arial" panose="020B0604020202020204" pitchFamily="34" charset="0"/>
          </a:endParaRPr>
        </a:p>
      </dgm:t>
    </dgm:pt>
    <dgm:pt modelId="{91E56878-C0DF-41BE-9588-C026D4954626}" type="parTrans" cxnId="{2D36D817-78EA-4681-BE09-FEB434561158}">
      <dgm:prSet/>
      <dgm:spPr/>
      <dgm:t>
        <a:bodyPr/>
        <a:lstStyle/>
        <a:p>
          <a:endParaRPr lang="en-US" sz="2000">
            <a:latin typeface="Arial" panose="020B0604020202020204" pitchFamily="34" charset="0"/>
            <a:cs typeface="Arial" panose="020B0604020202020204" pitchFamily="34" charset="0"/>
          </a:endParaRPr>
        </a:p>
      </dgm:t>
    </dgm:pt>
    <dgm:pt modelId="{64B0BFF2-7BF7-4691-926D-4015B7216B08}" type="sibTrans" cxnId="{2D36D817-78EA-4681-BE09-FEB434561158}">
      <dgm:prSet/>
      <dgm:spPr/>
      <dgm:t>
        <a:bodyPr/>
        <a:lstStyle/>
        <a:p>
          <a:endParaRPr lang="en-US" sz="2000">
            <a:latin typeface="Arial" panose="020B0604020202020204" pitchFamily="34" charset="0"/>
            <a:cs typeface="Arial" panose="020B0604020202020204" pitchFamily="34" charset="0"/>
          </a:endParaRPr>
        </a:p>
      </dgm:t>
    </dgm:pt>
    <dgm:pt modelId="{A95298AF-805D-40F6-AD0A-3540E4965E83}">
      <dgm:prSet custT="1"/>
      <dgm:spPr/>
      <dgm:t>
        <a:bodyPr/>
        <a:lstStyle/>
        <a:p>
          <a:pPr>
            <a:lnSpc>
              <a:spcPct val="100000"/>
            </a:lnSpc>
            <a:defRPr b="1"/>
          </a:pPr>
          <a:r>
            <a:rPr lang="en-GB" sz="2400" u="sng" dirty="0">
              <a:solidFill>
                <a:srgbClr val="6E3E6E"/>
              </a:solidFill>
              <a:latin typeface="Arial" panose="020B0604020202020204" pitchFamily="34" charset="0"/>
              <a:cs typeface="Arial" panose="020B0604020202020204" pitchFamily="34" charset="0"/>
            </a:rPr>
            <a:t>Empathise, normalise, validate rather than finding solutions</a:t>
          </a:r>
          <a:endParaRPr lang="en-US" sz="2400" u="sng" dirty="0">
            <a:solidFill>
              <a:srgbClr val="6E3E6E"/>
            </a:solidFill>
            <a:latin typeface="Arial" panose="020B0604020202020204" pitchFamily="34" charset="0"/>
            <a:cs typeface="Arial" panose="020B0604020202020204" pitchFamily="34" charset="0"/>
          </a:endParaRPr>
        </a:p>
      </dgm:t>
    </dgm:pt>
    <dgm:pt modelId="{D29BB610-75D9-432A-A435-A6891E324B99}" type="parTrans" cxnId="{6D2D5B88-669E-4F7D-9F54-1DF059694B58}">
      <dgm:prSet/>
      <dgm:spPr/>
      <dgm:t>
        <a:bodyPr/>
        <a:lstStyle/>
        <a:p>
          <a:endParaRPr lang="en-US" sz="2000">
            <a:latin typeface="Arial" panose="020B0604020202020204" pitchFamily="34" charset="0"/>
            <a:cs typeface="Arial" panose="020B0604020202020204" pitchFamily="34" charset="0"/>
          </a:endParaRPr>
        </a:p>
      </dgm:t>
    </dgm:pt>
    <dgm:pt modelId="{6A1CFF98-D687-464C-A203-BF3E4D30BD7E}" type="sibTrans" cxnId="{6D2D5B88-669E-4F7D-9F54-1DF059694B58}">
      <dgm:prSet/>
      <dgm:spPr/>
      <dgm:t>
        <a:bodyPr/>
        <a:lstStyle/>
        <a:p>
          <a:endParaRPr lang="en-US" sz="2000">
            <a:latin typeface="Arial" panose="020B0604020202020204" pitchFamily="34" charset="0"/>
            <a:cs typeface="Arial" panose="020B0604020202020204" pitchFamily="34" charset="0"/>
          </a:endParaRPr>
        </a:p>
      </dgm:t>
    </dgm:pt>
    <dgm:pt modelId="{C2AC9234-B266-42BD-8BFF-B8613835601B}">
      <dgm:prSet custT="1"/>
      <dgm:spPr/>
      <dgm:t>
        <a:bodyPr/>
        <a:lstStyle/>
        <a:p>
          <a:pPr>
            <a:lnSpc>
              <a:spcPct val="100000"/>
            </a:lnSpc>
          </a:pPr>
          <a:r>
            <a:rPr lang="en-GB" sz="2000" dirty="0">
              <a:latin typeface="Arial" panose="020B0604020202020204" pitchFamily="34" charset="0"/>
              <a:cs typeface="Arial" panose="020B0604020202020204" pitchFamily="34" charset="0"/>
            </a:rPr>
            <a:t>It feels natural to offer reassurance and look for solutions when worry comes along. But early reassurance can sound like “everything’s fine” and that the worry reaction itself is a problem to be solved</a:t>
          </a:r>
          <a:endParaRPr lang="en-US" sz="2000" dirty="0">
            <a:latin typeface="Arial" panose="020B0604020202020204" pitchFamily="34" charset="0"/>
            <a:cs typeface="Arial" panose="020B0604020202020204" pitchFamily="34" charset="0"/>
          </a:endParaRPr>
        </a:p>
      </dgm:t>
    </dgm:pt>
    <dgm:pt modelId="{14B768EB-C269-4F37-9A02-8CB149259A95}" type="parTrans" cxnId="{531F1B4D-5EB8-4FC1-8B49-CAD141408803}">
      <dgm:prSet/>
      <dgm:spPr/>
      <dgm:t>
        <a:bodyPr/>
        <a:lstStyle/>
        <a:p>
          <a:endParaRPr lang="en-US" sz="2000">
            <a:latin typeface="Arial" panose="020B0604020202020204" pitchFamily="34" charset="0"/>
            <a:cs typeface="Arial" panose="020B0604020202020204" pitchFamily="34" charset="0"/>
          </a:endParaRPr>
        </a:p>
      </dgm:t>
    </dgm:pt>
    <dgm:pt modelId="{D1199045-9144-4E16-BE92-BA25E87113C9}" type="sibTrans" cxnId="{531F1B4D-5EB8-4FC1-8B49-CAD141408803}">
      <dgm:prSet/>
      <dgm:spPr/>
      <dgm:t>
        <a:bodyPr/>
        <a:lstStyle/>
        <a:p>
          <a:endParaRPr lang="en-US" sz="2000">
            <a:latin typeface="Arial" panose="020B0604020202020204" pitchFamily="34" charset="0"/>
            <a:cs typeface="Arial" panose="020B0604020202020204" pitchFamily="34" charset="0"/>
          </a:endParaRPr>
        </a:p>
      </dgm:t>
    </dgm:pt>
    <dgm:pt modelId="{528E0B93-9E33-4047-A463-0F19F9FD93F0}">
      <dgm:prSet custT="1"/>
      <dgm:spPr/>
      <dgm:t>
        <a:bodyPr/>
        <a:lstStyle/>
        <a:p>
          <a:pPr>
            <a:lnSpc>
              <a:spcPct val="100000"/>
            </a:lnSpc>
          </a:pPr>
          <a:r>
            <a:rPr lang="en-GB" sz="2000" dirty="0">
              <a:latin typeface="Arial" panose="020B0604020202020204" pitchFamily="34" charset="0"/>
              <a:cs typeface="Arial" panose="020B0604020202020204" pitchFamily="34" charset="0"/>
            </a:rPr>
            <a:t>Show that you accept what they are telling you but don’t try to solve the problem. Often feelings just need to be felt and accepted – feelings are not problems to be solved</a:t>
          </a:r>
          <a:endParaRPr lang="en-US" sz="2000" dirty="0">
            <a:latin typeface="Arial" panose="020B0604020202020204" pitchFamily="34" charset="0"/>
            <a:cs typeface="Arial" panose="020B0604020202020204" pitchFamily="34" charset="0"/>
          </a:endParaRPr>
        </a:p>
      </dgm:t>
    </dgm:pt>
    <dgm:pt modelId="{3C8B6161-9E27-4FCD-AF8F-E5B94B6954C1}" type="parTrans" cxnId="{7D2061E8-A38B-4C3B-B603-DE3875027CD8}">
      <dgm:prSet/>
      <dgm:spPr/>
      <dgm:t>
        <a:bodyPr/>
        <a:lstStyle/>
        <a:p>
          <a:endParaRPr lang="en-US" sz="2000">
            <a:latin typeface="Arial" panose="020B0604020202020204" pitchFamily="34" charset="0"/>
            <a:cs typeface="Arial" panose="020B0604020202020204" pitchFamily="34" charset="0"/>
          </a:endParaRPr>
        </a:p>
      </dgm:t>
    </dgm:pt>
    <dgm:pt modelId="{9DB42C89-3986-4DBD-A0D2-C1FE945DFB41}" type="sibTrans" cxnId="{7D2061E8-A38B-4C3B-B603-DE3875027CD8}">
      <dgm:prSet/>
      <dgm:spPr/>
      <dgm:t>
        <a:bodyPr/>
        <a:lstStyle/>
        <a:p>
          <a:endParaRPr lang="en-US" sz="2000">
            <a:latin typeface="Arial" panose="020B0604020202020204" pitchFamily="34" charset="0"/>
            <a:cs typeface="Arial" panose="020B0604020202020204" pitchFamily="34" charset="0"/>
          </a:endParaRPr>
        </a:p>
      </dgm:t>
    </dgm:pt>
    <dgm:pt modelId="{85E82062-03EF-4882-B9B3-819A7F0A35A2}" type="pres">
      <dgm:prSet presAssocID="{E72AC6DC-9A6B-450C-A484-2FCDF4055DBC}" presName="root" presStyleCnt="0">
        <dgm:presLayoutVars>
          <dgm:dir/>
          <dgm:resizeHandles val="exact"/>
        </dgm:presLayoutVars>
      </dgm:prSet>
      <dgm:spPr/>
    </dgm:pt>
    <dgm:pt modelId="{B1B7AE12-7A7E-489A-BB2F-BE4D255FE422}" type="pres">
      <dgm:prSet presAssocID="{540C902E-A975-4C58-8760-EB6FCE7DAD8D}" presName="compNode" presStyleCnt="0"/>
      <dgm:spPr/>
    </dgm:pt>
    <dgm:pt modelId="{BE047762-5E43-4E5D-B1DE-DD5DAB6D9943}" type="pres">
      <dgm:prSet presAssocID="{540C902E-A975-4C58-8760-EB6FCE7DAD8D}" presName="iconRect" presStyleLbl="node1" presStyleIdx="0" presStyleCnt="2" custLinFactNeighborX="75388" custLinFactNeighborY="-3024"/>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ent and Child"/>
        </a:ext>
      </dgm:extLst>
    </dgm:pt>
    <dgm:pt modelId="{FF75D008-0E07-40C2-AB48-FA479E1E347D}" type="pres">
      <dgm:prSet presAssocID="{540C902E-A975-4C58-8760-EB6FCE7DAD8D}" presName="iconSpace" presStyleCnt="0"/>
      <dgm:spPr/>
    </dgm:pt>
    <dgm:pt modelId="{7CAF22E3-044D-45E7-8652-42465D1ECA57}" type="pres">
      <dgm:prSet presAssocID="{540C902E-A975-4C58-8760-EB6FCE7DAD8D}" presName="parTx" presStyleLbl="revTx" presStyleIdx="0" presStyleCnt="4" custLinFactNeighborX="333" custLinFactNeighborY="-33450">
        <dgm:presLayoutVars>
          <dgm:chMax val="0"/>
          <dgm:chPref val="0"/>
        </dgm:presLayoutVars>
      </dgm:prSet>
      <dgm:spPr/>
    </dgm:pt>
    <dgm:pt modelId="{3771E3AB-E427-4759-B32E-9D7863057AD3}" type="pres">
      <dgm:prSet presAssocID="{540C902E-A975-4C58-8760-EB6FCE7DAD8D}" presName="txSpace" presStyleCnt="0"/>
      <dgm:spPr/>
    </dgm:pt>
    <dgm:pt modelId="{26D4D6C2-DAD6-4698-900F-DD2144F05293}" type="pres">
      <dgm:prSet presAssocID="{540C902E-A975-4C58-8760-EB6FCE7DAD8D}" presName="desTx" presStyleLbl="revTx" presStyleIdx="1" presStyleCnt="4">
        <dgm:presLayoutVars/>
      </dgm:prSet>
      <dgm:spPr/>
    </dgm:pt>
    <dgm:pt modelId="{EB44E945-8CD3-4C1B-9DD7-5D44E51A13A9}" type="pres">
      <dgm:prSet presAssocID="{2B100C88-17FC-4225-B23E-BB893F9C1BB8}" presName="sibTrans" presStyleCnt="0"/>
      <dgm:spPr/>
    </dgm:pt>
    <dgm:pt modelId="{897BBCAB-A675-4B4C-BC9E-3E559AF5BBB5}" type="pres">
      <dgm:prSet presAssocID="{A95298AF-805D-40F6-AD0A-3540E4965E83}" presName="compNode" presStyleCnt="0"/>
      <dgm:spPr/>
    </dgm:pt>
    <dgm:pt modelId="{B4617764-861B-4D0B-908E-8EE81440ACAA}" type="pres">
      <dgm:prSet presAssocID="{A95298AF-805D-40F6-AD0A-3540E4965E83}" presName="iconRect" presStyleLbl="node1" presStyleIdx="1" presStyleCnt="2" custLinFactNeighborX="81187" custLinFactNeighborY="-11849"/>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a:ext>
      </dgm:extLst>
    </dgm:pt>
    <dgm:pt modelId="{BA954936-ADB9-4B65-B502-2224C3F84D7C}" type="pres">
      <dgm:prSet presAssocID="{A95298AF-805D-40F6-AD0A-3540E4965E83}" presName="iconSpace" presStyleCnt="0"/>
      <dgm:spPr/>
    </dgm:pt>
    <dgm:pt modelId="{191EB5BB-B931-4641-948B-82E0C1FFFCFE}" type="pres">
      <dgm:prSet presAssocID="{A95298AF-805D-40F6-AD0A-3540E4965E83}" presName="parTx" presStyleLbl="revTx" presStyleIdx="2" presStyleCnt="4" custLinFactNeighborX="290" custLinFactNeighborY="-33450">
        <dgm:presLayoutVars>
          <dgm:chMax val="0"/>
          <dgm:chPref val="0"/>
        </dgm:presLayoutVars>
      </dgm:prSet>
      <dgm:spPr/>
    </dgm:pt>
    <dgm:pt modelId="{4FDFD428-9638-4896-980A-B26E70E4617D}" type="pres">
      <dgm:prSet presAssocID="{A95298AF-805D-40F6-AD0A-3540E4965E83}" presName="txSpace" presStyleCnt="0"/>
      <dgm:spPr/>
    </dgm:pt>
    <dgm:pt modelId="{566D8F90-C7AC-4A84-AAFA-110CDB937CA9}" type="pres">
      <dgm:prSet presAssocID="{A95298AF-805D-40F6-AD0A-3540E4965E83}" presName="desTx" presStyleLbl="revTx" presStyleIdx="3" presStyleCnt="4">
        <dgm:presLayoutVars/>
      </dgm:prSet>
      <dgm:spPr/>
    </dgm:pt>
  </dgm:ptLst>
  <dgm:cxnLst>
    <dgm:cxn modelId="{2D36D817-78EA-4681-BE09-FEB434561158}" srcId="{540C902E-A975-4C58-8760-EB6FCE7DAD8D}" destId="{2105CF85-5283-496D-BDA0-9133B1CCDC97}" srcOrd="1" destOrd="0" parTransId="{91E56878-C0DF-41BE-9588-C026D4954626}" sibTransId="{64B0BFF2-7BF7-4691-926D-4015B7216B08}"/>
    <dgm:cxn modelId="{BB6F1034-4D1E-494E-8B47-3541430426EC}" srcId="{E72AC6DC-9A6B-450C-A484-2FCDF4055DBC}" destId="{540C902E-A975-4C58-8760-EB6FCE7DAD8D}" srcOrd="0" destOrd="0" parTransId="{F6CA38C0-5456-4E0D-B1B9-6A5F60273B0C}" sibTransId="{2B100C88-17FC-4225-B23E-BB893F9C1BB8}"/>
    <dgm:cxn modelId="{531F1B4D-5EB8-4FC1-8B49-CAD141408803}" srcId="{A95298AF-805D-40F6-AD0A-3540E4965E83}" destId="{C2AC9234-B266-42BD-8BFF-B8613835601B}" srcOrd="0" destOrd="0" parTransId="{14B768EB-C269-4F37-9A02-8CB149259A95}" sibTransId="{D1199045-9144-4E16-BE92-BA25E87113C9}"/>
    <dgm:cxn modelId="{E1421A56-6B12-4B84-BFEC-286A0F081273}" srcId="{540C902E-A975-4C58-8760-EB6FCE7DAD8D}" destId="{AFD4DE71-A37C-4062-8C13-8A2BD73B7D97}" srcOrd="0" destOrd="0" parTransId="{33DE38D0-D174-4344-B829-6F633CBA3E39}" sibTransId="{C757F02D-68C0-4712-B7AA-9A4D82FFA25E}"/>
    <dgm:cxn modelId="{DE820477-0681-4076-8205-56C229298EF1}" type="presOf" srcId="{528E0B93-9E33-4047-A463-0F19F9FD93F0}" destId="{566D8F90-C7AC-4A84-AAFA-110CDB937CA9}" srcOrd="0" destOrd="1" presId="urn:microsoft.com/office/officeart/2018/2/layout/IconLabelDescriptionList"/>
    <dgm:cxn modelId="{6D2D5B88-669E-4F7D-9F54-1DF059694B58}" srcId="{E72AC6DC-9A6B-450C-A484-2FCDF4055DBC}" destId="{A95298AF-805D-40F6-AD0A-3540E4965E83}" srcOrd="1" destOrd="0" parTransId="{D29BB610-75D9-432A-A435-A6891E324B99}" sibTransId="{6A1CFF98-D687-464C-A203-BF3E4D30BD7E}"/>
    <dgm:cxn modelId="{E4C5EB8B-8184-4493-A213-2058C71D63D5}" type="presOf" srcId="{540C902E-A975-4C58-8760-EB6FCE7DAD8D}" destId="{7CAF22E3-044D-45E7-8652-42465D1ECA57}" srcOrd="0" destOrd="0" presId="urn:microsoft.com/office/officeart/2018/2/layout/IconLabelDescriptionList"/>
    <dgm:cxn modelId="{5C42729D-75D5-4CEB-B38B-A99440C9AAFF}" type="presOf" srcId="{C2AC9234-B266-42BD-8BFF-B8613835601B}" destId="{566D8F90-C7AC-4A84-AAFA-110CDB937CA9}" srcOrd="0" destOrd="0" presId="urn:microsoft.com/office/officeart/2018/2/layout/IconLabelDescriptionList"/>
    <dgm:cxn modelId="{CE70DFA0-60FF-41A5-B11A-0F4F11F7D397}" type="presOf" srcId="{E72AC6DC-9A6B-450C-A484-2FCDF4055DBC}" destId="{85E82062-03EF-4882-B9B3-819A7F0A35A2}" srcOrd="0" destOrd="0" presId="urn:microsoft.com/office/officeart/2018/2/layout/IconLabelDescriptionList"/>
    <dgm:cxn modelId="{A708DBC1-240D-4F41-B3BC-CA208B0C0397}" type="presOf" srcId="{A95298AF-805D-40F6-AD0A-3540E4965E83}" destId="{191EB5BB-B931-4641-948B-82E0C1FFFCFE}" srcOrd="0" destOrd="0" presId="urn:microsoft.com/office/officeart/2018/2/layout/IconLabelDescriptionList"/>
    <dgm:cxn modelId="{E2B73CD8-ADC0-4296-89FB-9B365BB2C412}" type="presOf" srcId="{AFD4DE71-A37C-4062-8C13-8A2BD73B7D97}" destId="{26D4D6C2-DAD6-4698-900F-DD2144F05293}" srcOrd="0" destOrd="0" presId="urn:microsoft.com/office/officeart/2018/2/layout/IconLabelDescriptionList"/>
    <dgm:cxn modelId="{7D2061E8-A38B-4C3B-B603-DE3875027CD8}" srcId="{A95298AF-805D-40F6-AD0A-3540E4965E83}" destId="{528E0B93-9E33-4047-A463-0F19F9FD93F0}" srcOrd="1" destOrd="0" parTransId="{3C8B6161-9E27-4FCD-AF8F-E5B94B6954C1}" sibTransId="{9DB42C89-3986-4DBD-A0D2-C1FE945DFB41}"/>
    <dgm:cxn modelId="{564C84FD-BD53-4B0B-BB36-D05E02152040}" type="presOf" srcId="{2105CF85-5283-496D-BDA0-9133B1CCDC97}" destId="{26D4D6C2-DAD6-4698-900F-DD2144F05293}" srcOrd="0" destOrd="1" presId="urn:microsoft.com/office/officeart/2018/2/layout/IconLabelDescriptionList"/>
    <dgm:cxn modelId="{3BA6E3E6-6EA1-4AC0-A76D-4FACFC0A8486}" type="presParOf" srcId="{85E82062-03EF-4882-B9B3-819A7F0A35A2}" destId="{B1B7AE12-7A7E-489A-BB2F-BE4D255FE422}" srcOrd="0" destOrd="0" presId="urn:microsoft.com/office/officeart/2018/2/layout/IconLabelDescriptionList"/>
    <dgm:cxn modelId="{13812482-6E5F-41F8-A90D-AE8F4CAF279B}" type="presParOf" srcId="{B1B7AE12-7A7E-489A-BB2F-BE4D255FE422}" destId="{BE047762-5E43-4E5D-B1DE-DD5DAB6D9943}" srcOrd="0" destOrd="0" presId="urn:microsoft.com/office/officeart/2018/2/layout/IconLabelDescriptionList"/>
    <dgm:cxn modelId="{D80FA3F0-FA53-42D7-B013-32D7ECC7152D}" type="presParOf" srcId="{B1B7AE12-7A7E-489A-BB2F-BE4D255FE422}" destId="{FF75D008-0E07-40C2-AB48-FA479E1E347D}" srcOrd="1" destOrd="0" presId="urn:microsoft.com/office/officeart/2018/2/layout/IconLabelDescriptionList"/>
    <dgm:cxn modelId="{2583A736-370D-43FE-AFA5-8848B15F43B7}" type="presParOf" srcId="{B1B7AE12-7A7E-489A-BB2F-BE4D255FE422}" destId="{7CAF22E3-044D-45E7-8652-42465D1ECA57}" srcOrd="2" destOrd="0" presId="urn:microsoft.com/office/officeart/2018/2/layout/IconLabelDescriptionList"/>
    <dgm:cxn modelId="{E7F3E32A-1485-486F-9331-9791E43017E2}" type="presParOf" srcId="{B1B7AE12-7A7E-489A-BB2F-BE4D255FE422}" destId="{3771E3AB-E427-4759-B32E-9D7863057AD3}" srcOrd="3" destOrd="0" presId="urn:microsoft.com/office/officeart/2018/2/layout/IconLabelDescriptionList"/>
    <dgm:cxn modelId="{DE3231BD-E618-4F22-94B5-DEADB25BAC9B}" type="presParOf" srcId="{B1B7AE12-7A7E-489A-BB2F-BE4D255FE422}" destId="{26D4D6C2-DAD6-4698-900F-DD2144F05293}" srcOrd="4" destOrd="0" presId="urn:microsoft.com/office/officeart/2018/2/layout/IconLabelDescriptionList"/>
    <dgm:cxn modelId="{483C7599-5054-42E4-AB9B-693960E6A765}" type="presParOf" srcId="{85E82062-03EF-4882-B9B3-819A7F0A35A2}" destId="{EB44E945-8CD3-4C1B-9DD7-5D44E51A13A9}" srcOrd="1" destOrd="0" presId="urn:microsoft.com/office/officeart/2018/2/layout/IconLabelDescriptionList"/>
    <dgm:cxn modelId="{91CB81ED-054D-448A-AB90-F4B79109D585}" type="presParOf" srcId="{85E82062-03EF-4882-B9B3-819A7F0A35A2}" destId="{897BBCAB-A675-4B4C-BC9E-3E559AF5BBB5}" srcOrd="2" destOrd="0" presId="urn:microsoft.com/office/officeart/2018/2/layout/IconLabelDescriptionList"/>
    <dgm:cxn modelId="{534D7AC4-F1F4-4AD0-9BFE-064DDA5477D8}" type="presParOf" srcId="{897BBCAB-A675-4B4C-BC9E-3E559AF5BBB5}" destId="{B4617764-861B-4D0B-908E-8EE81440ACAA}" srcOrd="0" destOrd="0" presId="urn:microsoft.com/office/officeart/2018/2/layout/IconLabelDescriptionList"/>
    <dgm:cxn modelId="{9FC479DC-4DAB-48BE-9556-86223EED525C}" type="presParOf" srcId="{897BBCAB-A675-4B4C-BC9E-3E559AF5BBB5}" destId="{BA954936-ADB9-4B65-B502-2224C3F84D7C}" srcOrd="1" destOrd="0" presId="urn:microsoft.com/office/officeart/2018/2/layout/IconLabelDescriptionList"/>
    <dgm:cxn modelId="{D1498226-CACB-4B9F-888D-2D912617927E}" type="presParOf" srcId="{897BBCAB-A675-4B4C-BC9E-3E559AF5BBB5}" destId="{191EB5BB-B931-4641-948B-82E0C1FFFCFE}" srcOrd="2" destOrd="0" presId="urn:microsoft.com/office/officeart/2018/2/layout/IconLabelDescriptionList"/>
    <dgm:cxn modelId="{F76D71B8-E1BC-483C-BEBA-0EE619937713}" type="presParOf" srcId="{897BBCAB-A675-4B4C-BC9E-3E559AF5BBB5}" destId="{4FDFD428-9638-4896-980A-B26E70E4617D}" srcOrd="3" destOrd="0" presId="urn:microsoft.com/office/officeart/2018/2/layout/IconLabelDescriptionList"/>
    <dgm:cxn modelId="{11D99968-A08F-4911-8689-7E6FADC366B7}" type="presParOf" srcId="{897BBCAB-A675-4B4C-BC9E-3E559AF5BBB5}" destId="{566D8F90-C7AC-4A84-AAFA-110CDB937CA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781B-CE12-4C3C-B3AA-96A421A0F506}">
      <dsp:nvSpPr>
        <dsp:cNvPr id="0" name=""/>
        <dsp:cNvSpPr/>
      </dsp:nvSpPr>
      <dsp:spPr>
        <a:xfrm>
          <a:off x="3286" y="49912"/>
          <a:ext cx="3203971" cy="1147046"/>
        </a:xfrm>
        <a:prstGeom prst="rect">
          <a:avLst/>
        </a:prstGeom>
        <a:solidFill>
          <a:srgbClr val="6E3E6E"/>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What is an Education Mental Health Practitioner (EMHP)?</a:t>
          </a:r>
          <a:endParaRPr lang="en-US" sz="2200" kern="1200" dirty="0">
            <a:latin typeface="Arial" panose="020B0604020202020204" pitchFamily="34" charset="0"/>
            <a:cs typeface="Arial" panose="020B0604020202020204" pitchFamily="34" charset="0"/>
          </a:endParaRPr>
        </a:p>
      </dsp:txBody>
      <dsp:txXfrm>
        <a:off x="3286" y="49912"/>
        <a:ext cx="3203971" cy="1147046"/>
      </dsp:txXfrm>
    </dsp:sp>
    <dsp:sp modelId="{DAD4605D-1C72-46DB-B30E-C520E1FA671F}">
      <dsp:nvSpPr>
        <dsp:cNvPr id="0" name=""/>
        <dsp:cNvSpPr/>
      </dsp:nvSpPr>
      <dsp:spPr>
        <a:xfrm>
          <a:off x="3286" y="1169883"/>
          <a:ext cx="3203971" cy="3181454"/>
        </a:xfrm>
        <a:prstGeom prst="rect">
          <a:avLst/>
        </a:prstGeom>
        <a:solidFill>
          <a:srgbClr val="8D678E">
            <a:alpha val="46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latin typeface="Arial" panose="020B0604020202020204" pitchFamily="34" charset="0"/>
              <a:cs typeface="Arial" panose="020B0604020202020204" pitchFamily="34" charset="0"/>
            </a:rPr>
            <a:t>Early intervention for mild to moderate Mental Health difficulties</a:t>
          </a:r>
          <a:endParaRPr lang="en-US" sz="2400" kern="1200" dirty="0">
            <a:latin typeface="Arial" panose="020B0604020202020204" pitchFamily="34" charset="0"/>
            <a:cs typeface="Arial" panose="020B0604020202020204" pitchFamily="34" charset="0"/>
          </a:endParaRPr>
        </a:p>
      </dsp:txBody>
      <dsp:txXfrm>
        <a:off x="3286" y="1169883"/>
        <a:ext cx="3203971" cy="3181454"/>
      </dsp:txXfrm>
    </dsp:sp>
    <dsp:sp modelId="{140EF37B-B34A-4DBD-B1B2-857162F243CB}">
      <dsp:nvSpPr>
        <dsp:cNvPr id="0" name=""/>
        <dsp:cNvSpPr/>
      </dsp:nvSpPr>
      <dsp:spPr>
        <a:xfrm>
          <a:off x="3655814" y="49912"/>
          <a:ext cx="3203971" cy="1147046"/>
        </a:xfrm>
        <a:prstGeom prst="rect">
          <a:avLst/>
        </a:prstGeom>
        <a:solidFill>
          <a:srgbClr val="6E3E6E"/>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What is a Mental Health Support Team (MHST)?</a:t>
          </a:r>
          <a:endParaRPr lang="en-US" sz="2400" kern="1200" dirty="0">
            <a:latin typeface="Arial" panose="020B0604020202020204" pitchFamily="34" charset="0"/>
            <a:cs typeface="Arial" panose="020B0604020202020204" pitchFamily="34" charset="0"/>
          </a:endParaRPr>
        </a:p>
      </dsp:txBody>
      <dsp:txXfrm>
        <a:off x="3655814" y="49912"/>
        <a:ext cx="3203971" cy="1147046"/>
      </dsp:txXfrm>
    </dsp:sp>
    <dsp:sp modelId="{4C51ECA5-E5CD-406D-98D5-1BF1C0D96183}">
      <dsp:nvSpPr>
        <dsp:cNvPr id="0" name=""/>
        <dsp:cNvSpPr/>
      </dsp:nvSpPr>
      <dsp:spPr>
        <a:xfrm>
          <a:off x="3655814" y="1169883"/>
          <a:ext cx="3203971" cy="3181454"/>
        </a:xfrm>
        <a:prstGeom prst="rect">
          <a:avLst/>
        </a:prstGeom>
        <a:solidFill>
          <a:srgbClr val="8D678E">
            <a:alpha val="46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latin typeface="Arial" panose="020B0604020202020204" pitchFamily="34" charset="0"/>
              <a:cs typeface="Arial" panose="020B0604020202020204" pitchFamily="34" charset="0"/>
            </a:rPr>
            <a:t>MHST - early intervention Mental Health support in school following green paper (2018) recommendations ‘transforming CYP’s MH provision’  </a:t>
          </a:r>
          <a:endParaRPr lang="en-US" sz="2400" kern="1200" dirty="0">
            <a:latin typeface="Arial" panose="020B0604020202020204" pitchFamily="34" charset="0"/>
            <a:cs typeface="Arial" panose="020B0604020202020204" pitchFamily="34" charset="0"/>
          </a:endParaRPr>
        </a:p>
      </dsp:txBody>
      <dsp:txXfrm>
        <a:off x="3655814" y="1169883"/>
        <a:ext cx="3203971" cy="3181454"/>
      </dsp:txXfrm>
    </dsp:sp>
    <dsp:sp modelId="{93B74E7D-A998-4936-B83E-3E17D7F0D6BE}">
      <dsp:nvSpPr>
        <dsp:cNvPr id="0" name=""/>
        <dsp:cNvSpPr/>
      </dsp:nvSpPr>
      <dsp:spPr>
        <a:xfrm>
          <a:off x="7308342" y="49912"/>
          <a:ext cx="3203971" cy="1147046"/>
        </a:xfrm>
        <a:prstGeom prst="rect">
          <a:avLst/>
        </a:prstGeom>
        <a:solidFill>
          <a:srgbClr val="6E3E6E"/>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How do I refer? </a:t>
          </a:r>
          <a:endParaRPr lang="en-US" sz="2400" kern="1200">
            <a:latin typeface="Arial" panose="020B0604020202020204" pitchFamily="34" charset="0"/>
            <a:cs typeface="Arial" panose="020B0604020202020204" pitchFamily="34" charset="0"/>
          </a:endParaRPr>
        </a:p>
      </dsp:txBody>
      <dsp:txXfrm>
        <a:off x="7308342" y="49912"/>
        <a:ext cx="3203971" cy="1147046"/>
      </dsp:txXfrm>
    </dsp:sp>
    <dsp:sp modelId="{6C9D6529-FE95-4713-897F-15888BEF9248}">
      <dsp:nvSpPr>
        <dsp:cNvPr id="0" name=""/>
        <dsp:cNvSpPr/>
      </dsp:nvSpPr>
      <dsp:spPr>
        <a:xfrm>
          <a:off x="7308342" y="1169883"/>
          <a:ext cx="3203971" cy="3181454"/>
        </a:xfrm>
        <a:prstGeom prst="rect">
          <a:avLst/>
        </a:prstGeom>
        <a:solidFill>
          <a:srgbClr val="8D678E">
            <a:alpha val="46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latin typeface="Arial" panose="020B0604020202020204" pitchFamily="34" charset="0"/>
              <a:cs typeface="Arial" panose="020B0604020202020204" pitchFamily="34" charset="0"/>
            </a:rPr>
            <a:t>Speak to your child’s Teacher/SENCO/Mental Health Lead</a:t>
          </a:r>
          <a:endParaRPr lang="en-US" sz="2400" kern="1200" dirty="0">
            <a:latin typeface="Arial" panose="020B0604020202020204" pitchFamily="34" charset="0"/>
            <a:cs typeface="Arial" panose="020B0604020202020204" pitchFamily="34" charset="0"/>
          </a:endParaRPr>
        </a:p>
      </dsp:txBody>
      <dsp:txXfrm>
        <a:off x="7308342" y="1169883"/>
        <a:ext cx="3203971" cy="3181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442B2-8920-4553-BEE6-28228364F74C}">
      <dsp:nvSpPr>
        <dsp:cNvPr id="0" name=""/>
        <dsp:cNvSpPr/>
      </dsp:nvSpPr>
      <dsp:spPr>
        <a:xfrm>
          <a:off x="1748064" y="2975"/>
          <a:ext cx="3342605" cy="2005563"/>
        </a:xfrm>
        <a:prstGeom prst="rect">
          <a:avLst/>
        </a:prstGeom>
        <a:solidFill>
          <a:srgbClr val="8D678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An understanding of anxiety</a:t>
          </a:r>
          <a:endParaRPr lang="en-US" sz="2800" kern="1200" dirty="0">
            <a:latin typeface="Arial" panose="020B0604020202020204" pitchFamily="34" charset="0"/>
            <a:cs typeface="Arial" panose="020B0604020202020204" pitchFamily="34" charset="0"/>
          </a:endParaRPr>
        </a:p>
      </dsp:txBody>
      <dsp:txXfrm>
        <a:off x="1748064" y="2975"/>
        <a:ext cx="3342605" cy="2005563"/>
      </dsp:txXfrm>
    </dsp:sp>
    <dsp:sp modelId="{8BD63E16-14E8-4F5A-9A36-00C230E7D7B9}">
      <dsp:nvSpPr>
        <dsp:cNvPr id="0" name=""/>
        <dsp:cNvSpPr/>
      </dsp:nvSpPr>
      <dsp:spPr>
        <a:xfrm>
          <a:off x="5424930" y="2975"/>
          <a:ext cx="3342605" cy="2005563"/>
        </a:xfrm>
        <a:prstGeom prst="rect">
          <a:avLst/>
        </a:prstGeom>
        <a:solidFill>
          <a:srgbClr val="8D678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Understand how anxiety presents in children</a:t>
          </a:r>
        </a:p>
      </dsp:txBody>
      <dsp:txXfrm>
        <a:off x="5424930" y="2975"/>
        <a:ext cx="3342605" cy="2005563"/>
      </dsp:txXfrm>
    </dsp:sp>
    <dsp:sp modelId="{71F59E62-E88B-4BF0-B747-9342B491E73E}">
      <dsp:nvSpPr>
        <dsp:cNvPr id="0" name=""/>
        <dsp:cNvSpPr/>
      </dsp:nvSpPr>
      <dsp:spPr>
        <a:xfrm>
          <a:off x="1748064" y="2342799"/>
          <a:ext cx="3342605" cy="2005563"/>
        </a:xfrm>
        <a:prstGeom prst="rect">
          <a:avLst/>
        </a:prstGeom>
        <a:solidFill>
          <a:srgbClr val="8D678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Gather ideas around how to talk about anxiety and how you can help them</a:t>
          </a:r>
          <a:endParaRPr lang="en-US" sz="2800" kern="1200" dirty="0">
            <a:latin typeface="Arial" panose="020B0604020202020204" pitchFamily="34" charset="0"/>
            <a:cs typeface="Arial" panose="020B0604020202020204" pitchFamily="34" charset="0"/>
          </a:endParaRPr>
        </a:p>
      </dsp:txBody>
      <dsp:txXfrm>
        <a:off x="1748064" y="2342799"/>
        <a:ext cx="3342605" cy="2005563"/>
      </dsp:txXfrm>
    </dsp:sp>
    <dsp:sp modelId="{2A858305-6D7A-4335-A3ED-3EDF6EEC425F}">
      <dsp:nvSpPr>
        <dsp:cNvPr id="0" name=""/>
        <dsp:cNvSpPr/>
      </dsp:nvSpPr>
      <dsp:spPr>
        <a:xfrm>
          <a:off x="5424930" y="2342799"/>
          <a:ext cx="3342605" cy="2005563"/>
        </a:xfrm>
        <a:prstGeom prst="rect">
          <a:avLst/>
        </a:prstGeom>
        <a:solidFill>
          <a:srgbClr val="8D678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Know how to get further support for your child’s mental health if needed</a:t>
          </a:r>
          <a:endParaRPr lang="en-US" sz="2800" kern="1200" dirty="0">
            <a:latin typeface="Arial" panose="020B0604020202020204" pitchFamily="34" charset="0"/>
            <a:cs typeface="Arial" panose="020B0604020202020204" pitchFamily="34" charset="0"/>
          </a:endParaRPr>
        </a:p>
      </dsp:txBody>
      <dsp:txXfrm>
        <a:off x="5424930" y="2342799"/>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5AA14-8D92-4830-AE34-17DB90E0A9C5}">
      <dsp:nvSpPr>
        <dsp:cNvPr id="0" name=""/>
        <dsp:cNvSpPr/>
      </dsp:nvSpPr>
      <dsp:spPr>
        <a:xfrm>
          <a:off x="1077007" y="0"/>
          <a:ext cx="1156494" cy="979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272B3-CE6D-4FC4-8237-5880A002C9F1}">
      <dsp:nvSpPr>
        <dsp:cNvPr id="0" name=""/>
        <dsp:cNvSpPr/>
      </dsp:nvSpPr>
      <dsp:spPr>
        <a:xfrm>
          <a:off x="0" y="989040"/>
          <a:ext cx="3304270" cy="4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u="sng" kern="1200" dirty="0">
              <a:solidFill>
                <a:srgbClr val="6E3E6E"/>
              </a:solidFill>
              <a:latin typeface="Arial" panose="020B0604020202020204" pitchFamily="34" charset="0"/>
              <a:cs typeface="Arial" panose="020B0604020202020204" pitchFamily="34" charset="0"/>
            </a:rPr>
            <a:t>Create a space for conversation</a:t>
          </a:r>
          <a:endParaRPr lang="en-US" sz="2000" u="sng" kern="1200" dirty="0">
            <a:solidFill>
              <a:srgbClr val="6E3E6E"/>
            </a:solidFill>
            <a:latin typeface="Arial" panose="020B0604020202020204" pitchFamily="34" charset="0"/>
            <a:cs typeface="Arial" panose="020B0604020202020204" pitchFamily="34" charset="0"/>
          </a:endParaRPr>
        </a:p>
      </dsp:txBody>
      <dsp:txXfrm>
        <a:off x="0" y="989040"/>
        <a:ext cx="3304270" cy="498750"/>
      </dsp:txXfrm>
    </dsp:sp>
    <dsp:sp modelId="{AE63F81A-BD39-4C20-B5B7-52052B8EAF0E}">
      <dsp:nvSpPr>
        <dsp:cNvPr id="0" name=""/>
        <dsp:cNvSpPr/>
      </dsp:nvSpPr>
      <dsp:spPr>
        <a:xfrm>
          <a:off x="7851" y="1738578"/>
          <a:ext cx="3304270" cy="315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Show that you are available to talk but don’t force the conversation</a:t>
          </a:r>
          <a:endParaRPr lang="en-US" sz="2000" kern="1200" dirty="0">
            <a:latin typeface="Arial" panose="020B0604020202020204" pitchFamily="34" charset="0"/>
            <a:cs typeface="Arial" panose="020B0604020202020204" pitchFamily="34" charset="0"/>
          </a:endParaRPr>
        </a:p>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Be open and available, allowing conversation to flow when the young person is ready</a:t>
          </a:r>
        </a:p>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Children often find it easier to talk when they are doing another activity such as during a walk, drawing or baking</a:t>
          </a:r>
          <a:endParaRPr lang="en-US" sz="2000" kern="1200" dirty="0">
            <a:latin typeface="Arial" panose="020B0604020202020204" pitchFamily="34" charset="0"/>
            <a:cs typeface="Arial" panose="020B0604020202020204" pitchFamily="34" charset="0"/>
          </a:endParaRPr>
        </a:p>
      </dsp:txBody>
      <dsp:txXfrm>
        <a:off x="7851" y="1738578"/>
        <a:ext cx="3304270" cy="3151118"/>
      </dsp:txXfrm>
    </dsp:sp>
    <dsp:sp modelId="{648CCD80-F29C-4B42-AD38-B4C506DC9CE4}">
      <dsp:nvSpPr>
        <dsp:cNvPr id="0" name=""/>
        <dsp:cNvSpPr/>
      </dsp:nvSpPr>
      <dsp:spPr>
        <a:xfrm>
          <a:off x="4369805" y="0"/>
          <a:ext cx="1156494" cy="979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BAD46-4261-4795-9C68-8EFD55FF507F}">
      <dsp:nvSpPr>
        <dsp:cNvPr id="0" name=""/>
        <dsp:cNvSpPr/>
      </dsp:nvSpPr>
      <dsp:spPr>
        <a:xfrm>
          <a:off x="3916770" y="1040730"/>
          <a:ext cx="3304270" cy="4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u="sng" kern="1200" dirty="0">
              <a:solidFill>
                <a:srgbClr val="6E3E6E"/>
              </a:solidFill>
              <a:latin typeface="Arial" panose="020B0604020202020204" pitchFamily="34" charset="0"/>
              <a:cs typeface="Arial" panose="020B0604020202020204" pitchFamily="34" charset="0"/>
            </a:rPr>
            <a:t>Take it seriously</a:t>
          </a:r>
          <a:endParaRPr lang="en-US" sz="2000" u="sng" kern="1200" dirty="0">
            <a:solidFill>
              <a:srgbClr val="6E3E6E"/>
            </a:solidFill>
            <a:latin typeface="Arial" panose="020B0604020202020204" pitchFamily="34" charset="0"/>
            <a:cs typeface="Arial" panose="020B0604020202020204" pitchFamily="34" charset="0"/>
          </a:endParaRPr>
        </a:p>
      </dsp:txBody>
      <dsp:txXfrm>
        <a:off x="3916770" y="1040730"/>
        <a:ext cx="3304270" cy="498750"/>
      </dsp:txXfrm>
    </dsp:sp>
    <dsp:sp modelId="{C19238ED-09E2-4CA6-9C39-850B017D8B6D}">
      <dsp:nvSpPr>
        <dsp:cNvPr id="0" name=""/>
        <dsp:cNvSpPr/>
      </dsp:nvSpPr>
      <dsp:spPr>
        <a:xfrm>
          <a:off x="3890368" y="1738578"/>
          <a:ext cx="3304270" cy="315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Don’t downplay what they’re saying or tell them they’re “just being silly”. What they feel is real, even if we don’t agree with what caused them. </a:t>
          </a:r>
          <a:endParaRPr lang="en-US" sz="2000" kern="1200" dirty="0">
            <a:latin typeface="Arial" panose="020B0604020202020204" pitchFamily="34" charset="0"/>
            <a:cs typeface="Arial" panose="020B0604020202020204" pitchFamily="34" charset="0"/>
          </a:endParaRPr>
        </a:p>
      </dsp:txBody>
      <dsp:txXfrm>
        <a:off x="3890368" y="1738578"/>
        <a:ext cx="3304270" cy="3151118"/>
      </dsp:txXfrm>
    </dsp:sp>
    <dsp:sp modelId="{3DCAA1B9-EA2D-4FF3-AFF2-B66849FB394B}">
      <dsp:nvSpPr>
        <dsp:cNvPr id="0" name=""/>
        <dsp:cNvSpPr/>
      </dsp:nvSpPr>
      <dsp:spPr>
        <a:xfrm>
          <a:off x="8498852" y="0"/>
          <a:ext cx="1156494" cy="979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6AAE6-D066-4B2F-88B0-0B301CFD0731}">
      <dsp:nvSpPr>
        <dsp:cNvPr id="0" name=""/>
        <dsp:cNvSpPr/>
      </dsp:nvSpPr>
      <dsp:spPr>
        <a:xfrm>
          <a:off x="7780737" y="976112"/>
          <a:ext cx="3304270" cy="4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u="sng" kern="1200" dirty="0">
              <a:solidFill>
                <a:srgbClr val="6E3E6E"/>
              </a:solidFill>
              <a:latin typeface="Arial" panose="020B0604020202020204" pitchFamily="34" charset="0"/>
              <a:cs typeface="Arial" panose="020B0604020202020204" pitchFamily="34" charset="0"/>
            </a:rPr>
            <a:t>Ask open questions</a:t>
          </a:r>
          <a:endParaRPr lang="en-US" sz="2000" u="sng" kern="1200" dirty="0">
            <a:solidFill>
              <a:srgbClr val="6E3E6E"/>
            </a:solidFill>
            <a:latin typeface="Arial" panose="020B0604020202020204" pitchFamily="34" charset="0"/>
            <a:cs typeface="Arial" panose="020B0604020202020204" pitchFamily="34" charset="0"/>
          </a:endParaRPr>
        </a:p>
      </dsp:txBody>
      <dsp:txXfrm>
        <a:off x="7780737" y="976112"/>
        <a:ext cx="3304270" cy="498750"/>
      </dsp:txXfrm>
    </dsp:sp>
    <dsp:sp modelId="{8FE589B0-6177-4AAD-8655-D4FBC9C3BDDF}">
      <dsp:nvSpPr>
        <dsp:cNvPr id="0" name=""/>
        <dsp:cNvSpPr/>
      </dsp:nvSpPr>
      <dsp:spPr>
        <a:xfrm>
          <a:off x="7772886" y="1738578"/>
          <a:ext cx="3304270" cy="315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a:latin typeface="Arial" panose="020B0604020202020204" pitchFamily="34" charset="0"/>
              <a:cs typeface="Arial" panose="020B0604020202020204" pitchFamily="34" charset="0"/>
            </a:rPr>
            <a:t>“</a:t>
          </a:r>
          <a:r>
            <a:rPr lang="en-GB" sz="2000" kern="1200">
              <a:latin typeface="Arial" panose="020B0604020202020204" pitchFamily="34" charset="0"/>
              <a:cs typeface="Arial" panose="020B0604020202020204" pitchFamily="34" charset="0"/>
            </a:rPr>
            <a:t>How did your day go today?” rather than “Did you have a good day?” – helping to extend the conversation and invite them to give more details</a:t>
          </a:r>
          <a:endParaRPr lang="en-US" sz="1600" kern="1200">
            <a:latin typeface="Arial" panose="020B0604020202020204" pitchFamily="34" charset="0"/>
            <a:cs typeface="Arial" panose="020B0604020202020204" pitchFamily="34" charset="0"/>
          </a:endParaRPr>
        </a:p>
      </dsp:txBody>
      <dsp:txXfrm>
        <a:off x="7772886" y="1738578"/>
        <a:ext cx="3304270" cy="3151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7762-5E43-4E5D-B1DE-DD5DAB6D9943}">
      <dsp:nvSpPr>
        <dsp:cNvPr id="0" name=""/>
        <dsp:cNvSpPr/>
      </dsp:nvSpPr>
      <dsp:spPr>
        <a:xfrm>
          <a:off x="1703141" y="200739"/>
          <a:ext cx="1510523" cy="1383341"/>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F22E3-044D-45E7-8652-42465D1ECA57}">
      <dsp:nvSpPr>
        <dsp:cNvPr id="0" name=""/>
        <dsp:cNvSpPr/>
      </dsp:nvSpPr>
      <dsp:spPr>
        <a:xfrm>
          <a:off x="578759" y="1527143"/>
          <a:ext cx="4315781" cy="9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GB" sz="2400" u="sng" kern="1200" dirty="0">
              <a:solidFill>
                <a:srgbClr val="6E3E6E"/>
              </a:solidFill>
              <a:latin typeface="Arial" panose="020B0604020202020204" pitchFamily="34" charset="0"/>
              <a:cs typeface="Arial" panose="020B0604020202020204" pitchFamily="34" charset="0"/>
            </a:rPr>
            <a:t>Calmly stay with the feelings that arise</a:t>
          </a:r>
          <a:endParaRPr lang="en-US" sz="2400" u="sng" kern="1200" dirty="0">
            <a:solidFill>
              <a:srgbClr val="6E3E6E"/>
            </a:solidFill>
            <a:latin typeface="Arial" panose="020B0604020202020204" pitchFamily="34" charset="0"/>
            <a:cs typeface="Arial" panose="020B0604020202020204" pitchFamily="34" charset="0"/>
          </a:endParaRPr>
        </a:p>
      </dsp:txBody>
      <dsp:txXfrm>
        <a:off x="578759" y="1527143"/>
        <a:ext cx="4315781" cy="973612"/>
      </dsp:txXfrm>
    </dsp:sp>
    <dsp:sp modelId="{26D4D6C2-DAD6-4698-900F-DD2144F05293}">
      <dsp:nvSpPr>
        <dsp:cNvPr id="0" name=""/>
        <dsp:cNvSpPr/>
      </dsp:nvSpPr>
      <dsp:spPr>
        <a:xfrm>
          <a:off x="564387" y="2931965"/>
          <a:ext cx="4315781" cy="25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Children look to those around them to judge how they should react/respond</a:t>
          </a:r>
          <a:endParaRPr lang="en-US" sz="2000" kern="1200" dirty="0">
            <a:latin typeface="Arial" panose="020B0604020202020204" pitchFamily="34" charset="0"/>
            <a:cs typeface="Arial" panose="020B0604020202020204" pitchFamily="34" charset="0"/>
          </a:endParaRPr>
        </a:p>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You may notice your automatic reaction to steer away from difficult emotions. Remember this is an opportunity to model that it’s ok to feel them and good to talk about them</a:t>
          </a:r>
          <a:endParaRPr lang="en-US" sz="2000" kern="1200" dirty="0">
            <a:latin typeface="Arial" panose="020B0604020202020204" pitchFamily="34" charset="0"/>
            <a:cs typeface="Arial" panose="020B0604020202020204" pitchFamily="34" charset="0"/>
          </a:endParaRPr>
        </a:p>
      </dsp:txBody>
      <dsp:txXfrm>
        <a:off x="564387" y="2931965"/>
        <a:ext cx="4315781" cy="2587435"/>
      </dsp:txXfrm>
    </dsp:sp>
    <dsp:sp modelId="{B4617764-861B-4D0B-908E-8EE81440ACAA}">
      <dsp:nvSpPr>
        <dsp:cNvPr id="0" name=""/>
        <dsp:cNvSpPr/>
      </dsp:nvSpPr>
      <dsp:spPr>
        <a:xfrm>
          <a:off x="6861779" y="78659"/>
          <a:ext cx="1510523" cy="1383341"/>
        </a:xfrm>
        <a:prstGeom prst="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EB5BB-B931-4641-948B-82E0C1FFFCFE}">
      <dsp:nvSpPr>
        <dsp:cNvPr id="0" name=""/>
        <dsp:cNvSpPr/>
      </dsp:nvSpPr>
      <dsp:spPr>
        <a:xfrm>
          <a:off x="5647946" y="1527143"/>
          <a:ext cx="4315781" cy="97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GB" sz="2400" u="sng" kern="1200" dirty="0">
              <a:solidFill>
                <a:srgbClr val="6E3E6E"/>
              </a:solidFill>
              <a:latin typeface="Arial" panose="020B0604020202020204" pitchFamily="34" charset="0"/>
              <a:cs typeface="Arial" panose="020B0604020202020204" pitchFamily="34" charset="0"/>
            </a:rPr>
            <a:t>Empathise, normalise, validate rather than finding solutions</a:t>
          </a:r>
          <a:endParaRPr lang="en-US" sz="2400" u="sng" kern="1200" dirty="0">
            <a:solidFill>
              <a:srgbClr val="6E3E6E"/>
            </a:solidFill>
            <a:latin typeface="Arial" panose="020B0604020202020204" pitchFamily="34" charset="0"/>
            <a:cs typeface="Arial" panose="020B0604020202020204" pitchFamily="34" charset="0"/>
          </a:endParaRPr>
        </a:p>
      </dsp:txBody>
      <dsp:txXfrm>
        <a:off x="5647946" y="1527143"/>
        <a:ext cx="4315781" cy="973612"/>
      </dsp:txXfrm>
    </dsp:sp>
    <dsp:sp modelId="{566D8F90-C7AC-4A84-AAFA-110CDB937CA9}">
      <dsp:nvSpPr>
        <dsp:cNvPr id="0" name=""/>
        <dsp:cNvSpPr/>
      </dsp:nvSpPr>
      <dsp:spPr>
        <a:xfrm>
          <a:off x="5635430" y="2931965"/>
          <a:ext cx="4315781" cy="25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It feels natural to offer reassurance and look for solutions when worry comes along. But early reassurance can sound like “everything’s fine” and that the worry reaction itself is a problem to be solved</a:t>
          </a:r>
          <a:endParaRPr lang="en-US" sz="2000" kern="1200" dirty="0">
            <a:latin typeface="Arial" panose="020B0604020202020204" pitchFamily="34" charset="0"/>
            <a:cs typeface="Arial" panose="020B0604020202020204" pitchFamily="34" charset="0"/>
          </a:endParaRPr>
        </a:p>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Show that you accept what they are telling you but don’t try to solve the problem. Often feelings just need to be felt and accepted – feelings are not problems to be solved</a:t>
          </a:r>
          <a:endParaRPr lang="en-US" sz="2000" kern="1200" dirty="0">
            <a:latin typeface="Arial" panose="020B0604020202020204" pitchFamily="34" charset="0"/>
            <a:cs typeface="Arial" panose="020B0604020202020204" pitchFamily="34" charset="0"/>
          </a:endParaRPr>
        </a:p>
      </dsp:txBody>
      <dsp:txXfrm>
        <a:off x="5635430" y="2931965"/>
        <a:ext cx="4315781" cy="25874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271199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423812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972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108605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503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372850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400480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257112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103309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46A7-97EC-4546-AF58-09BADE684FC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345038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A46A7-97EC-4546-AF58-09BADE684FC4}"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396441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A46A7-97EC-4546-AF58-09BADE684FC4}"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9678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A46A7-97EC-4546-AF58-09BADE684FC4}"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100384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A46A7-97EC-4546-AF58-09BADE684FC4}"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116350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BA46A7-97EC-4546-AF58-09BADE684FC4}"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36788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A46A7-97EC-4546-AF58-09BADE684FC4}"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02EC37-4F30-415F-89D9-2985F1F4BA67}" type="slidenum">
              <a:rPr lang="en-GB" smtClean="0"/>
              <a:t>‹#›</a:t>
            </a:fld>
            <a:endParaRPr lang="en-GB"/>
          </a:p>
        </p:txBody>
      </p:sp>
    </p:spTree>
    <p:extLst>
      <p:ext uri="{BB962C8B-B14F-4D97-AF65-F5344CB8AC3E}">
        <p14:creationId xmlns:p14="http://schemas.microsoft.com/office/powerpoint/2010/main" val="167153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BA46A7-97EC-4546-AF58-09BADE684FC4}" type="datetimeFigureOut">
              <a:rPr lang="en-GB" smtClean="0"/>
              <a:t>18/09/2023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02EC37-4F30-415F-89D9-2985F1F4BA67}" type="slidenum">
              <a:rPr lang="en-GB" smtClean="0"/>
              <a:t>‹#›</a:t>
            </a:fld>
            <a:endParaRPr lang="en-GB"/>
          </a:p>
        </p:txBody>
      </p:sp>
    </p:spTree>
    <p:extLst>
      <p:ext uri="{BB962C8B-B14F-4D97-AF65-F5344CB8AC3E}">
        <p14:creationId xmlns:p14="http://schemas.microsoft.com/office/powerpoint/2010/main" val="45477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fSbWc3O_5M"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u-west-1.protection.sophos.com/?d=ted.com&amp;u=aHR0cHM6Ly93d3cudGVkLmNvbS90YWxrcy9hbm5lX21hcmllX2FsYmFub19ob3dfdG9fcmFpc2Vfa2lkc193aG9fY2FuX292ZXJjb21lX2FueGlldHkvdXAtbmV4dD9sYW5ndWFnZT1lbg==&amp;i=NjAzZTBjY2EzNWU3ZmMyZTczNmNkYTZm&amp;t=MGxndjFRMzFuZGhYSFVjT2FpamE2V3VLclVWZVVvRS9VejNOSGMxWFR2UT0=&amp;h=2f6152c3a4cc484cb6f811d36c81f5e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oarresponse.com/" TargetMode="External"/><Relationship Id="rId7" Type="http://schemas.openxmlformats.org/officeDocument/2006/relationships/image" Target="../media/image8.png"/><Relationship Id="rId2" Type="http://schemas.openxmlformats.org/officeDocument/2006/relationships/hyperlink" Target="https://www.liverpoolcamhs.com/workforce-tools/roar-course/" TargetMode="External"/><Relationship Id="rId1" Type="http://schemas.openxmlformats.org/officeDocument/2006/relationships/slideLayout" Target="../slideLayouts/slideLayout2.xml"/><Relationship Id="rId6" Type="http://schemas.openxmlformats.org/officeDocument/2006/relationships/hyperlink" Target="https://www.youtube.com/watch?app=desktop&amp;v=FfSbWc3O_5M&amp;form=MY01SV&amp;OCID=MY01SV" TargetMode="External"/><Relationship Id="rId5" Type="http://schemas.openxmlformats.org/officeDocument/2006/relationships/hyperlink" Target="https://www.nhs.uk/mental-health/conditions/generalised-anxiety-disorder/overview/" TargetMode="External"/><Relationship Id="rId4" Type="http://schemas.openxmlformats.org/officeDocument/2006/relationships/hyperlink" Target="https://www.annafreud.org/schools-and-colleges/resources/7-ways-to-support-children-and-young-people-who-are-worried/"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arresponse.com/" TargetMode="External"/><Relationship Id="rId2" Type="http://schemas.openxmlformats.org/officeDocument/2006/relationships/hyperlink" Target="https://www.liverpoolcamhs.com/workforce-tools/roar-cours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8383C0-23C6-4918-B532-180B777BC2CE}"/>
              </a:ext>
            </a:extLst>
          </p:cNvPr>
          <p:cNvSpPr>
            <a:spLocks noGrp="1"/>
          </p:cNvSpPr>
          <p:nvPr>
            <p:ph type="subTitle" idx="1"/>
          </p:nvPr>
        </p:nvSpPr>
        <p:spPr>
          <a:xfrm>
            <a:off x="1125405" y="3429001"/>
            <a:ext cx="7766936" cy="2792516"/>
          </a:xfrm>
        </p:spPr>
        <p:txBody>
          <a:bodyPr>
            <a:normAutofit/>
          </a:bodyPr>
          <a:lstStyle/>
          <a:p>
            <a:pPr algn="ctr"/>
            <a:r>
              <a:rPr lang="en-GB" sz="3600" b="1" dirty="0">
                <a:ln w="9525">
                  <a:solidFill>
                    <a:srgbClr val="EAAA1D"/>
                  </a:solidFill>
                  <a:prstDash val="solid"/>
                </a:ln>
                <a:solidFill>
                  <a:srgbClr val="EAAA1D"/>
                </a:solidFill>
                <a:latin typeface="Arial" panose="020B0604020202020204" pitchFamily="34" charset="0"/>
                <a:cs typeface="Arial" panose="020B0604020202020204" pitchFamily="34" charset="0"/>
              </a:rPr>
              <a:t>Understanding &amp; Managing </a:t>
            </a:r>
          </a:p>
          <a:p>
            <a:pPr algn="ctr"/>
            <a:r>
              <a:rPr lang="en-GB" sz="3600" b="1" dirty="0">
                <a:ln w="9525">
                  <a:solidFill>
                    <a:srgbClr val="EAAA1D"/>
                  </a:solidFill>
                  <a:prstDash val="solid"/>
                </a:ln>
                <a:solidFill>
                  <a:srgbClr val="EAAA1D"/>
                </a:solidFill>
                <a:latin typeface="Arial" panose="020B0604020202020204" pitchFamily="34" charset="0"/>
                <a:cs typeface="Arial" panose="020B0604020202020204" pitchFamily="34" charset="0"/>
              </a:rPr>
              <a:t>Anxiety in Children.</a:t>
            </a:r>
            <a:br>
              <a:rPr lang="en-GB" sz="3600" b="1" dirty="0">
                <a:ln w="9525">
                  <a:solidFill>
                    <a:srgbClr val="EAAA1D"/>
                  </a:solidFill>
                  <a:prstDash val="solid"/>
                </a:ln>
                <a:solidFill>
                  <a:srgbClr val="EAAA1D"/>
                </a:solidFill>
                <a:latin typeface="Arial" panose="020B0604020202020204" pitchFamily="34" charset="0"/>
                <a:cs typeface="Arial" panose="020B0604020202020204" pitchFamily="34" charset="0"/>
              </a:rPr>
            </a:br>
            <a:r>
              <a:rPr lang="en-GB" sz="3600" b="1" dirty="0">
                <a:ln w="9525">
                  <a:solidFill>
                    <a:srgbClr val="EAAA1D"/>
                  </a:solidFill>
                  <a:prstDash val="solid"/>
                </a:ln>
                <a:solidFill>
                  <a:srgbClr val="EAAA1D"/>
                </a:solidFill>
                <a:latin typeface="Arial" panose="020B0604020202020204" pitchFamily="34" charset="0"/>
                <a:cs typeface="Arial" panose="020B0604020202020204" pitchFamily="34" charset="0"/>
              </a:rPr>
              <a:t>A Workshop for Parents and Carers.</a:t>
            </a:r>
            <a:r>
              <a:rPr lang="en-US" sz="3600" b="1" dirty="0">
                <a:ln w="9525">
                  <a:solidFill>
                    <a:srgbClr val="EAAA1D"/>
                  </a:solidFill>
                  <a:prstDash val="solid"/>
                </a:ln>
                <a:solidFill>
                  <a:srgbClr val="EAAA1D"/>
                </a:solidFill>
                <a:latin typeface="Arial" panose="020B0604020202020204" pitchFamily="34" charset="0"/>
                <a:cs typeface="Arial" panose="020B0604020202020204" pitchFamily="34" charset="0"/>
              </a:rPr>
              <a:t> </a:t>
            </a:r>
          </a:p>
          <a:p>
            <a:endParaRPr lang="en-GB" dirty="0"/>
          </a:p>
        </p:txBody>
      </p:sp>
      <p:pic>
        <p:nvPicPr>
          <p:cNvPr id="4" name="Picture 3">
            <a:extLst>
              <a:ext uri="{FF2B5EF4-FFF2-40B4-BE49-F238E27FC236}">
                <a16:creationId xmlns:a16="http://schemas.microsoft.com/office/drawing/2014/main" id="{407E098C-ADFD-4F1A-A467-C229BA80274C}"/>
              </a:ext>
            </a:extLst>
          </p:cNvPr>
          <p:cNvPicPr>
            <a:picLocks noChangeAspect="1"/>
          </p:cNvPicPr>
          <p:nvPr/>
        </p:nvPicPr>
        <p:blipFill>
          <a:blip r:embed="rId2"/>
          <a:stretch>
            <a:fillRect/>
          </a:stretch>
        </p:blipFill>
        <p:spPr>
          <a:xfrm>
            <a:off x="0" y="0"/>
            <a:ext cx="3669829" cy="1102704"/>
          </a:xfrm>
          <a:prstGeom prst="rect">
            <a:avLst/>
          </a:prstGeom>
        </p:spPr>
      </p:pic>
      <p:sp>
        <p:nvSpPr>
          <p:cNvPr id="6" name="Title 5">
            <a:extLst>
              <a:ext uri="{FF2B5EF4-FFF2-40B4-BE49-F238E27FC236}">
                <a16:creationId xmlns:a16="http://schemas.microsoft.com/office/drawing/2014/main" id="{BABAA6F9-DEFD-4203-91C7-747A8610F30F}"/>
              </a:ext>
            </a:extLst>
          </p:cNvPr>
          <p:cNvSpPr>
            <a:spLocks noGrp="1"/>
          </p:cNvSpPr>
          <p:nvPr>
            <p:ph type="ctrTitle"/>
          </p:nvPr>
        </p:nvSpPr>
        <p:spPr>
          <a:xfrm>
            <a:off x="540689" y="1351722"/>
            <a:ext cx="8969071" cy="2337683"/>
          </a:xfrm>
        </p:spPr>
        <p:txBody>
          <a:bodyPr/>
          <a:lstStyle/>
          <a:p>
            <a:pPr algn="ctr"/>
            <a:r>
              <a:rPr lang="en-US" sz="3200" b="1" dirty="0">
                <a:ln w="9525">
                  <a:noFill/>
                  <a:prstDash val="solid"/>
                </a:ln>
                <a:solidFill>
                  <a:srgbClr val="6E3E6E"/>
                </a:solidFill>
                <a:latin typeface="Arial" panose="020B0604020202020204" pitchFamily="34" charset="0"/>
                <a:cs typeface="Arial" panose="020B0604020202020204" pitchFamily="34" charset="0"/>
              </a:rPr>
              <a:t>Sefton’s</a:t>
            </a:r>
            <a:br>
              <a:rPr lang="en-US" sz="3200" b="1" dirty="0">
                <a:ln w="9525">
                  <a:noFill/>
                  <a:prstDash val="solid"/>
                </a:ln>
                <a:solidFill>
                  <a:srgbClr val="6E3E6E"/>
                </a:solidFill>
                <a:latin typeface="Arial" panose="020B0604020202020204" pitchFamily="34" charset="0"/>
                <a:cs typeface="Arial" panose="020B0604020202020204" pitchFamily="34" charset="0"/>
              </a:rPr>
            </a:br>
            <a:r>
              <a:rPr lang="en-US" sz="3200" b="1" dirty="0">
                <a:ln w="9525">
                  <a:noFill/>
                  <a:prstDash val="solid"/>
                </a:ln>
                <a:solidFill>
                  <a:srgbClr val="6E3E6E"/>
                </a:solidFill>
                <a:latin typeface="Arial" panose="020B0604020202020204" pitchFamily="34" charset="0"/>
                <a:cs typeface="Arial" panose="020B0604020202020204" pitchFamily="34" charset="0"/>
              </a:rPr>
              <a:t>Mental Health Support Team</a:t>
            </a:r>
            <a:br>
              <a:rPr lang="en-US" sz="3200" b="1" dirty="0">
                <a:ln w="9525">
                  <a:noFill/>
                  <a:prstDash val="solid"/>
                </a:ln>
                <a:solidFill>
                  <a:srgbClr val="6E3E6E"/>
                </a:solidFill>
                <a:latin typeface="Arial" panose="020B0604020202020204" pitchFamily="34" charset="0"/>
                <a:cs typeface="Arial" panose="020B0604020202020204" pitchFamily="34" charset="0"/>
              </a:rPr>
            </a:br>
            <a:r>
              <a:rPr lang="en-US" sz="3200" b="1" dirty="0">
                <a:ln w="9525">
                  <a:noFill/>
                  <a:prstDash val="solid"/>
                </a:ln>
                <a:solidFill>
                  <a:srgbClr val="6E3E6E"/>
                </a:solidFill>
                <a:latin typeface="Arial" panose="020B0604020202020204" pitchFamily="34" charset="0"/>
                <a:cs typeface="Arial" panose="020B0604020202020204" pitchFamily="34" charset="0"/>
              </a:rPr>
              <a:t>(MHST)</a:t>
            </a:r>
            <a:br>
              <a:rPr lang="en-US" b="1" dirty="0">
                <a:ln w="9525">
                  <a:noFill/>
                  <a:prstDash val="solid"/>
                </a:ln>
                <a:solidFill>
                  <a:srgbClr val="6E3E6E"/>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408136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00D3F9-8974-48C8-8692-66D0AC666395}"/>
              </a:ext>
            </a:extLst>
          </p:cNvPr>
          <p:cNvSpPr>
            <a:spLocks noGrp="1"/>
          </p:cNvSpPr>
          <p:nvPr>
            <p:ph type="title"/>
          </p:nvPr>
        </p:nvSpPr>
        <p:spPr>
          <a:xfrm>
            <a:off x="376579" y="91440"/>
            <a:ext cx="5719421" cy="1325563"/>
          </a:xfrm>
        </p:spPr>
        <p:txBody>
          <a:bodyPr>
            <a:normAutofit/>
          </a:bodyPr>
          <a:lstStyle/>
          <a:p>
            <a:pPr algn="ctr"/>
            <a:r>
              <a:rPr lang="en-GB" sz="4000" b="1" u="sng" dirty="0">
                <a:latin typeface="Arial" panose="020B0604020202020204" pitchFamily="34" charset="0"/>
                <a:cs typeface="Arial" panose="020B0604020202020204" pitchFamily="34" charset="0"/>
              </a:rPr>
              <a:t>Everyone</a:t>
            </a:r>
            <a:r>
              <a:rPr lang="en-GB" sz="4000" b="1" dirty="0">
                <a:latin typeface="Arial" panose="020B0604020202020204" pitchFamily="34" charset="0"/>
                <a:cs typeface="Arial" panose="020B0604020202020204" pitchFamily="34" charset="0"/>
              </a:rPr>
              <a:t> has worries</a:t>
            </a:r>
            <a:r>
              <a:rPr lang="en-GB" sz="4000" b="1" dirty="0">
                <a:solidFill>
                  <a:schemeClr val="bg1"/>
                </a:solidFill>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D6910F2-9B7B-44A7-A4E2-C88523A5A40B}"/>
              </a:ext>
            </a:extLst>
          </p:cNvPr>
          <p:cNvSpPr>
            <a:spLocks noGrp="1"/>
          </p:cNvSpPr>
          <p:nvPr>
            <p:ph idx="1"/>
          </p:nvPr>
        </p:nvSpPr>
        <p:spPr>
          <a:xfrm>
            <a:off x="3487455" y="1569527"/>
            <a:ext cx="5789550" cy="4351338"/>
          </a:xfrm>
        </p:spPr>
        <p:txBody>
          <a:bodyPr>
            <a:normAutofit/>
          </a:bodyPr>
          <a:lstStyle/>
          <a:p>
            <a:r>
              <a:rPr lang="en-GB" dirty="0">
                <a:latin typeface="Arial" panose="020B0604020202020204" pitchFamily="34" charset="0"/>
                <a:cs typeface="Arial" panose="020B0604020202020204" pitchFamily="34" charset="0"/>
              </a:rPr>
              <a:t>Some young people are good and stopping their worries from affecting them.</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young people already have a good understanding of their worries and what worry is.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But sometimes young people get stuck with their worries and can’t stop thinking about them which make them grow bigger.</a:t>
            </a:r>
          </a:p>
          <a:p>
            <a:endParaRPr lang="en-GB" dirty="0"/>
          </a:p>
        </p:txBody>
      </p:sp>
      <p:pic>
        <p:nvPicPr>
          <p:cNvPr id="6" name="Picture 5" descr="A picture containing text, toy, doll, vector graphics&#10;&#10;Description automatically generated">
            <a:extLst>
              <a:ext uri="{FF2B5EF4-FFF2-40B4-BE49-F238E27FC236}">
                <a16:creationId xmlns:a16="http://schemas.microsoft.com/office/drawing/2014/main" id="{45514952-9D19-4325-AA08-0E4ACC56E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74" y="2103137"/>
            <a:ext cx="3126825" cy="4663423"/>
          </a:xfrm>
          <a:prstGeom prst="rect">
            <a:avLst/>
          </a:prstGeom>
        </p:spPr>
      </p:pic>
      <p:pic>
        <p:nvPicPr>
          <p:cNvPr id="7" name="Picture 6">
            <a:extLst>
              <a:ext uri="{FF2B5EF4-FFF2-40B4-BE49-F238E27FC236}">
                <a16:creationId xmlns:a16="http://schemas.microsoft.com/office/drawing/2014/main" id="{C49FEF88-4200-427E-BCED-C22B3665FE1F}"/>
              </a:ext>
            </a:extLst>
          </p:cNvPr>
          <p:cNvPicPr>
            <a:picLocks noChangeAspect="1"/>
          </p:cNvPicPr>
          <p:nvPr/>
        </p:nvPicPr>
        <p:blipFill>
          <a:blip r:embed="rId3"/>
          <a:stretch>
            <a:fillRect/>
          </a:stretch>
        </p:blipFill>
        <p:spPr>
          <a:xfrm>
            <a:off x="9652000" y="91440"/>
            <a:ext cx="2352883" cy="711578"/>
          </a:xfrm>
          <a:prstGeom prst="rect">
            <a:avLst/>
          </a:prstGeom>
        </p:spPr>
      </p:pic>
    </p:spTree>
    <p:extLst>
      <p:ext uri="{BB962C8B-B14F-4D97-AF65-F5344CB8AC3E}">
        <p14:creationId xmlns:p14="http://schemas.microsoft.com/office/powerpoint/2010/main" val="363102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55032A-B098-4E53-8A2F-141C276EF53D}"/>
              </a:ext>
            </a:extLst>
          </p:cNvPr>
          <p:cNvSpPr>
            <a:spLocks noGrp="1"/>
          </p:cNvSpPr>
          <p:nvPr>
            <p:ph type="title"/>
          </p:nvPr>
        </p:nvSpPr>
        <p:spPr>
          <a:xfrm>
            <a:off x="302148" y="341271"/>
            <a:ext cx="9564757" cy="1325563"/>
          </a:xfrm>
        </p:spPr>
        <p:txBody>
          <a:bodyPr>
            <a:normAutofit/>
          </a:bodyPr>
          <a:lstStyle/>
          <a:p>
            <a:pPr algn="ctr"/>
            <a:r>
              <a:rPr lang="en-GB" sz="4000" b="1" u="sng" dirty="0">
                <a:latin typeface="Arial" panose="020B0604020202020204" pitchFamily="34" charset="0"/>
                <a:cs typeface="Arial" panose="020B0604020202020204" pitchFamily="34" charset="0"/>
              </a:rPr>
              <a:t>Why do we get anxious?</a:t>
            </a:r>
          </a:p>
        </p:txBody>
      </p:sp>
      <p:pic>
        <p:nvPicPr>
          <p:cNvPr id="5" name="Picture 4">
            <a:extLst>
              <a:ext uri="{FF2B5EF4-FFF2-40B4-BE49-F238E27FC236}">
                <a16:creationId xmlns:a16="http://schemas.microsoft.com/office/drawing/2014/main" id="{8D35D88E-24E7-49D7-89EF-FD70EC7330B1}"/>
              </a:ext>
            </a:extLst>
          </p:cNvPr>
          <p:cNvPicPr>
            <a:picLocks noChangeAspect="1"/>
          </p:cNvPicPr>
          <p:nvPr/>
        </p:nvPicPr>
        <p:blipFill rotWithShape="1">
          <a:blip r:embed="rId2"/>
          <a:srcRect l="7840" t="27273" r="42274" b="14748"/>
          <a:stretch/>
        </p:blipFill>
        <p:spPr>
          <a:xfrm>
            <a:off x="2124921" y="1417019"/>
            <a:ext cx="5532184" cy="3976254"/>
          </a:xfrm>
          <a:prstGeom prst="rect">
            <a:avLst/>
          </a:prstGeom>
        </p:spPr>
      </p:pic>
      <p:sp>
        <p:nvSpPr>
          <p:cNvPr id="6" name="Rectangle 5">
            <a:extLst>
              <a:ext uri="{FF2B5EF4-FFF2-40B4-BE49-F238E27FC236}">
                <a16:creationId xmlns:a16="http://schemas.microsoft.com/office/drawing/2014/main" id="{E1543D4C-B65C-42AD-BD35-DEED2A92EBE2}"/>
              </a:ext>
            </a:extLst>
          </p:cNvPr>
          <p:cNvSpPr/>
          <p:nvPr/>
        </p:nvSpPr>
        <p:spPr>
          <a:xfrm>
            <a:off x="2112317" y="5601091"/>
            <a:ext cx="5544787" cy="867930"/>
          </a:xfrm>
          <a:prstGeom prst="rect">
            <a:avLst/>
          </a:prstGeom>
        </p:spPr>
        <p:txBody>
          <a:bodyPr wrap="square">
            <a:spAutoFit/>
          </a:bodyPr>
          <a:lstStyle/>
          <a:p>
            <a:pPr lvl="0" algn="ctr">
              <a:lnSpc>
                <a:spcPct val="90000"/>
              </a:lnSpc>
              <a:spcBef>
                <a:spcPts val="1000"/>
              </a:spcBef>
            </a:pPr>
            <a:r>
              <a:rPr lang="en-GB" sz="2800"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Fight Flight Freeze – A Guide to Anxiety for Kids - YouTube</a:t>
            </a:r>
            <a:endParaRPr lang="en-GB" sz="2800" dirty="0">
              <a:solidFill>
                <a:prstClr val="black"/>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A4DE09D-2FB6-49A3-9428-5FFFE3FBF0C5}"/>
              </a:ext>
            </a:extLst>
          </p:cNvPr>
          <p:cNvPicPr>
            <a:picLocks noChangeAspect="1"/>
          </p:cNvPicPr>
          <p:nvPr/>
        </p:nvPicPr>
        <p:blipFill>
          <a:blip r:embed="rId4"/>
          <a:stretch>
            <a:fillRect/>
          </a:stretch>
        </p:blipFill>
        <p:spPr>
          <a:xfrm>
            <a:off x="9623123" y="89315"/>
            <a:ext cx="2512006" cy="835224"/>
          </a:xfrm>
          <a:prstGeom prst="rect">
            <a:avLst/>
          </a:prstGeom>
        </p:spPr>
      </p:pic>
    </p:spTree>
    <p:extLst>
      <p:ext uri="{BB962C8B-B14F-4D97-AF65-F5344CB8AC3E}">
        <p14:creationId xmlns:p14="http://schemas.microsoft.com/office/powerpoint/2010/main" val="200320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BEBB63-BAEE-48D6-B8F8-E7EA0927AE80}"/>
              </a:ext>
            </a:extLst>
          </p:cNvPr>
          <p:cNvSpPr>
            <a:spLocks noGrp="1"/>
          </p:cNvSpPr>
          <p:nvPr>
            <p:ph type="title"/>
          </p:nvPr>
        </p:nvSpPr>
        <p:spPr>
          <a:xfrm>
            <a:off x="0" y="396931"/>
            <a:ext cx="9191045" cy="1325563"/>
          </a:xfrm>
        </p:spPr>
        <p:txBody>
          <a:bodyPr>
            <a:normAutofit/>
          </a:bodyPr>
          <a:lstStyle/>
          <a:p>
            <a:pPr algn="ctr"/>
            <a:r>
              <a:rPr lang="en-GB" sz="4000" b="1" u="sng" dirty="0">
                <a:latin typeface="Arial" panose="020B0604020202020204" pitchFamily="34" charset="0"/>
                <a:cs typeface="Arial" panose="020B0604020202020204" pitchFamily="34" charset="0"/>
              </a:rPr>
              <a:t>Main points to takeaway…</a:t>
            </a:r>
          </a:p>
        </p:txBody>
      </p:sp>
      <p:sp>
        <p:nvSpPr>
          <p:cNvPr id="5" name="Content Placeholder 2">
            <a:extLst>
              <a:ext uri="{FF2B5EF4-FFF2-40B4-BE49-F238E27FC236}">
                <a16:creationId xmlns:a16="http://schemas.microsoft.com/office/drawing/2014/main" id="{C07E641E-32B9-46FE-8D37-236F51CFC7CE}"/>
              </a:ext>
            </a:extLst>
          </p:cNvPr>
          <p:cNvSpPr>
            <a:spLocks noGrp="1"/>
          </p:cNvSpPr>
          <p:nvPr>
            <p:ph idx="1"/>
          </p:nvPr>
        </p:nvSpPr>
        <p:spPr>
          <a:xfrm>
            <a:off x="551145" y="1447247"/>
            <a:ext cx="9191045" cy="4561106"/>
          </a:xfrm>
        </p:spPr>
        <p:txBody>
          <a:bodyPr>
            <a:noAutofit/>
          </a:bodyPr>
          <a:lstStyle/>
          <a:p>
            <a:r>
              <a:rPr lang="en-GB" dirty="0">
                <a:latin typeface="Arial" panose="020B0604020202020204" pitchFamily="34" charset="0"/>
                <a:cs typeface="Arial" panose="020B0604020202020204" pitchFamily="34" charset="0"/>
              </a:rPr>
              <a:t>Anxiety effects our mind and body</a:t>
            </a:r>
          </a:p>
          <a:p>
            <a:r>
              <a:rPr lang="en-GB" dirty="0">
                <a:latin typeface="Arial" panose="020B0604020202020204" pitchFamily="34" charset="0"/>
                <a:cs typeface="Arial" panose="020B0604020202020204" pitchFamily="34" charset="0"/>
              </a:rPr>
              <a:t>It’s automatic, we have no control over it and we cant chose how to react</a:t>
            </a:r>
          </a:p>
          <a:p>
            <a:pPr lvl="1"/>
            <a:r>
              <a:rPr lang="en-GB" sz="2800" dirty="0">
                <a:latin typeface="Arial" panose="020B0604020202020204" pitchFamily="34" charset="0"/>
                <a:cs typeface="Arial" panose="020B0604020202020204" pitchFamily="34" charset="0"/>
              </a:rPr>
              <a:t>Fight </a:t>
            </a:r>
          </a:p>
          <a:p>
            <a:pPr lvl="1"/>
            <a:r>
              <a:rPr lang="en-GB" sz="2800" dirty="0">
                <a:latin typeface="Arial" panose="020B0604020202020204" pitchFamily="34" charset="0"/>
                <a:cs typeface="Arial" panose="020B0604020202020204" pitchFamily="34" charset="0"/>
              </a:rPr>
              <a:t>Flight</a:t>
            </a:r>
          </a:p>
          <a:p>
            <a:pPr lvl="1"/>
            <a:r>
              <a:rPr lang="en-GB" sz="2800" dirty="0">
                <a:latin typeface="Arial" panose="020B0604020202020204" pitchFamily="34" charset="0"/>
                <a:cs typeface="Arial" panose="020B0604020202020204" pitchFamily="34" charset="0"/>
              </a:rPr>
              <a:t>Freeze</a:t>
            </a:r>
          </a:p>
          <a:p>
            <a:r>
              <a:rPr lang="en-GB" dirty="0">
                <a:latin typeface="Arial" panose="020B0604020202020204" pitchFamily="34" charset="0"/>
                <a:cs typeface="Arial" panose="020B0604020202020204" pitchFamily="34" charset="0"/>
              </a:rPr>
              <a:t>It does this to keep us safe – it is not dangerous</a:t>
            </a:r>
          </a:p>
          <a:p>
            <a:r>
              <a:rPr lang="en-GB" dirty="0">
                <a:latin typeface="Arial" panose="020B0604020202020204" pitchFamily="34" charset="0"/>
                <a:cs typeface="Arial" panose="020B0604020202020204" pitchFamily="34" charset="0"/>
              </a:rPr>
              <a:t>Our brain does not always know the difference between actual and imagined danger – it reacts the same to both</a:t>
            </a:r>
          </a:p>
          <a:p>
            <a:r>
              <a:rPr lang="en-GB" dirty="0">
                <a:latin typeface="Arial" panose="020B0604020202020204" pitchFamily="34" charset="0"/>
                <a:cs typeface="Arial" panose="020B0604020202020204" pitchFamily="34" charset="0"/>
              </a:rPr>
              <a:t>Knowing about why our body reacts the way it does takes away some of the worry about worry!</a:t>
            </a:r>
          </a:p>
        </p:txBody>
      </p:sp>
      <p:pic>
        <p:nvPicPr>
          <p:cNvPr id="6" name="Picture 5">
            <a:extLst>
              <a:ext uri="{FF2B5EF4-FFF2-40B4-BE49-F238E27FC236}">
                <a16:creationId xmlns:a16="http://schemas.microsoft.com/office/drawing/2014/main" id="{ABC6B5FE-086E-4E73-BB3B-B98B76EBD919}"/>
              </a:ext>
            </a:extLst>
          </p:cNvPr>
          <p:cNvPicPr>
            <a:picLocks noChangeAspect="1"/>
          </p:cNvPicPr>
          <p:nvPr/>
        </p:nvPicPr>
        <p:blipFill>
          <a:blip r:embed="rId2"/>
          <a:stretch>
            <a:fillRect/>
          </a:stretch>
        </p:blipFill>
        <p:spPr>
          <a:xfrm>
            <a:off x="9899076" y="192682"/>
            <a:ext cx="2149787" cy="650156"/>
          </a:xfrm>
          <a:prstGeom prst="rect">
            <a:avLst/>
          </a:prstGeom>
        </p:spPr>
      </p:pic>
    </p:spTree>
    <p:extLst>
      <p:ext uri="{BB962C8B-B14F-4D97-AF65-F5344CB8AC3E}">
        <p14:creationId xmlns:p14="http://schemas.microsoft.com/office/powerpoint/2010/main" val="161227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598595-4512-45F3-B0FD-9801E37A5206}"/>
              </a:ext>
            </a:extLst>
          </p:cNvPr>
          <p:cNvSpPr>
            <a:spLocks noGrp="1"/>
          </p:cNvSpPr>
          <p:nvPr>
            <p:ph type="title"/>
          </p:nvPr>
        </p:nvSpPr>
        <p:spPr>
          <a:xfrm>
            <a:off x="279358" y="305144"/>
            <a:ext cx="9047522" cy="1325563"/>
          </a:xfrm>
        </p:spPr>
        <p:txBody>
          <a:bodyPr>
            <a:normAutofit/>
          </a:bodyPr>
          <a:lstStyle/>
          <a:p>
            <a:pPr algn="ctr"/>
            <a:r>
              <a:rPr lang="en-US" sz="4000" b="1" u="sng" dirty="0">
                <a:latin typeface="Arial" panose="020B0604020202020204" pitchFamily="34" charset="0"/>
                <a:cs typeface="Arial" panose="020B0604020202020204" pitchFamily="34" charset="0"/>
              </a:rPr>
              <a:t>What does anxiety sound like in children?</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F3E1E8C-5FEA-499A-8705-00A6998E6683}"/>
              </a:ext>
            </a:extLst>
          </p:cNvPr>
          <p:cNvPicPr>
            <a:picLocks noChangeAspect="1"/>
          </p:cNvPicPr>
          <p:nvPr/>
        </p:nvPicPr>
        <p:blipFill>
          <a:blip r:embed="rId2"/>
          <a:stretch>
            <a:fillRect/>
          </a:stretch>
        </p:blipFill>
        <p:spPr>
          <a:xfrm>
            <a:off x="518290" y="2040318"/>
            <a:ext cx="4284829" cy="4593645"/>
          </a:xfrm>
          <a:prstGeom prst="rect">
            <a:avLst/>
          </a:prstGeom>
        </p:spPr>
      </p:pic>
      <p:sp>
        <p:nvSpPr>
          <p:cNvPr id="6" name="TextBox 5">
            <a:extLst>
              <a:ext uri="{FF2B5EF4-FFF2-40B4-BE49-F238E27FC236}">
                <a16:creationId xmlns:a16="http://schemas.microsoft.com/office/drawing/2014/main" id="{834B103B-DE84-4C92-A935-9D444E4AAFDB}"/>
              </a:ext>
            </a:extLst>
          </p:cNvPr>
          <p:cNvSpPr txBox="1"/>
          <p:nvPr/>
        </p:nvSpPr>
        <p:spPr>
          <a:xfrm>
            <a:off x="5059186" y="2249913"/>
            <a:ext cx="5123145" cy="4524315"/>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 have a tummy ache”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 feel sick”</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“My head feels funny”</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 have a lump in my throat”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 feel light/floaty”</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 can’t stop shaking”</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 just feel horrible”</a:t>
            </a:r>
          </a:p>
          <a:p>
            <a:endParaRPr lang="en-GB" sz="28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Any of these familiar to anyone?</a:t>
            </a:r>
          </a:p>
        </p:txBody>
      </p:sp>
      <p:sp>
        <p:nvSpPr>
          <p:cNvPr id="7" name="Rectangle 6">
            <a:extLst>
              <a:ext uri="{FF2B5EF4-FFF2-40B4-BE49-F238E27FC236}">
                <a16:creationId xmlns:a16="http://schemas.microsoft.com/office/drawing/2014/main" id="{67480CA1-5667-4079-9375-D88A22EC6E4C}"/>
              </a:ext>
            </a:extLst>
          </p:cNvPr>
          <p:cNvSpPr/>
          <p:nvPr/>
        </p:nvSpPr>
        <p:spPr>
          <a:xfrm>
            <a:off x="3219843" y="5346870"/>
            <a:ext cx="1699363" cy="776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FC47EF4-952A-4459-92E3-0632915946CF}"/>
              </a:ext>
            </a:extLst>
          </p:cNvPr>
          <p:cNvPicPr>
            <a:picLocks noChangeAspect="1"/>
          </p:cNvPicPr>
          <p:nvPr/>
        </p:nvPicPr>
        <p:blipFill>
          <a:blip r:embed="rId3"/>
          <a:stretch>
            <a:fillRect/>
          </a:stretch>
        </p:blipFill>
        <p:spPr>
          <a:xfrm>
            <a:off x="9719794" y="102218"/>
            <a:ext cx="2317456" cy="700864"/>
          </a:xfrm>
          <a:prstGeom prst="rect">
            <a:avLst/>
          </a:prstGeom>
        </p:spPr>
      </p:pic>
    </p:spTree>
    <p:extLst>
      <p:ext uri="{BB962C8B-B14F-4D97-AF65-F5344CB8AC3E}">
        <p14:creationId xmlns:p14="http://schemas.microsoft.com/office/powerpoint/2010/main" val="136831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99F132-8F7E-416D-A8ED-C672D68EAB2C}"/>
              </a:ext>
            </a:extLst>
          </p:cNvPr>
          <p:cNvSpPr>
            <a:spLocks noGrp="1"/>
          </p:cNvSpPr>
          <p:nvPr>
            <p:ph type="title"/>
          </p:nvPr>
        </p:nvSpPr>
        <p:spPr>
          <a:xfrm>
            <a:off x="0" y="285612"/>
            <a:ext cx="8205746" cy="1325563"/>
          </a:xfrm>
        </p:spPr>
        <p:txBody>
          <a:bodyPr>
            <a:normAutofit/>
          </a:bodyPr>
          <a:lstStyle/>
          <a:p>
            <a:pPr algn="ctr"/>
            <a:r>
              <a:rPr lang="en-GB" sz="4000" b="1" u="sng" dirty="0">
                <a:latin typeface="Arial" panose="020B0604020202020204" pitchFamily="34" charset="0"/>
                <a:cs typeface="Arial" panose="020B0604020202020204" pitchFamily="34" charset="0"/>
              </a:rPr>
              <a:t>What it can look like in children</a:t>
            </a:r>
          </a:p>
        </p:txBody>
      </p:sp>
      <p:sp>
        <p:nvSpPr>
          <p:cNvPr id="5" name="Content Placeholder 4">
            <a:extLst>
              <a:ext uri="{FF2B5EF4-FFF2-40B4-BE49-F238E27FC236}">
                <a16:creationId xmlns:a16="http://schemas.microsoft.com/office/drawing/2014/main" id="{02B67C63-75D0-4D7A-8CB9-5FA61A77AC7B}"/>
              </a:ext>
            </a:extLst>
          </p:cNvPr>
          <p:cNvSpPr txBox="1">
            <a:spLocks/>
          </p:cNvSpPr>
          <p:nvPr/>
        </p:nvSpPr>
        <p:spPr>
          <a:xfrm>
            <a:off x="287608" y="1350181"/>
            <a:ext cx="36215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3200" dirty="0">
                <a:solidFill>
                  <a:srgbClr val="EE7326"/>
                </a:solidFill>
                <a:latin typeface="Arial" panose="020B0604020202020204" pitchFamily="34" charset="0"/>
                <a:cs typeface="Arial" panose="020B0604020202020204" pitchFamily="34" charset="0"/>
              </a:rPr>
              <a:t>Fight</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Angry</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Irritated</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Frustrated</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Argue</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Shout</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Anything that can push the ‘dangerous’  thing away</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sp>
        <p:nvSpPr>
          <p:cNvPr id="6" name="Content Placeholder 4">
            <a:extLst>
              <a:ext uri="{FF2B5EF4-FFF2-40B4-BE49-F238E27FC236}">
                <a16:creationId xmlns:a16="http://schemas.microsoft.com/office/drawing/2014/main" id="{A12018E4-9FE4-4D41-8602-A8570F01593F}"/>
              </a:ext>
            </a:extLst>
          </p:cNvPr>
          <p:cNvSpPr txBox="1">
            <a:spLocks/>
          </p:cNvSpPr>
          <p:nvPr/>
        </p:nvSpPr>
        <p:spPr>
          <a:xfrm>
            <a:off x="3725377" y="1350181"/>
            <a:ext cx="351045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solidFill>
                  <a:srgbClr val="EE7326"/>
                </a:solidFill>
                <a:latin typeface="Arial" panose="020B0604020202020204" pitchFamily="34" charset="0"/>
                <a:cs typeface="Arial" panose="020B0604020202020204" pitchFamily="34" charset="0"/>
              </a:rPr>
              <a:t>Fl</a:t>
            </a:r>
            <a:r>
              <a:rPr lang="en-GB" sz="3200" dirty="0">
                <a:solidFill>
                  <a:srgbClr val="EE7326"/>
                </a:solidFill>
                <a:latin typeface="Arial" panose="020B0604020202020204" pitchFamily="34" charset="0"/>
                <a:cs typeface="Arial" panose="020B0604020202020204" pitchFamily="34" charset="0"/>
              </a:rPr>
              <a:t>ight</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Avoid</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Refusal to go places</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Cry</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Panic</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Make up excuses – ‘don’t feel well’</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Delay</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Go on phones, Xbox/play stations, play with fidgets etc.</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Anything that takes                       us away from the                    ‘danger’</a:t>
            </a:r>
          </a:p>
          <a:p>
            <a:pPr>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6B9FA330-787F-4D6F-8B71-7A94998C33D7}"/>
              </a:ext>
            </a:extLst>
          </p:cNvPr>
          <p:cNvSpPr txBox="1">
            <a:spLocks/>
          </p:cNvSpPr>
          <p:nvPr/>
        </p:nvSpPr>
        <p:spPr>
          <a:xfrm>
            <a:off x="7427825" y="1350181"/>
            <a:ext cx="37928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3200" dirty="0">
                <a:solidFill>
                  <a:srgbClr val="EE7326"/>
                </a:solidFill>
                <a:latin typeface="Arial" panose="020B0604020202020204" pitchFamily="34" charset="0"/>
                <a:cs typeface="Arial" panose="020B0604020202020204" pitchFamily="34" charset="0"/>
              </a:rPr>
              <a:t>Freeze</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When we feel we can’t fight or escape the danger</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Shut down</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Can’t speak</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‘dream-like’</a:t>
            </a:r>
          </a:p>
          <a:p>
            <a:pPr lvl="1">
              <a:buFont typeface="Wingdings" panose="05000000000000000000" pitchFamily="2" charset="2"/>
              <a:buChar char="§"/>
            </a:pPr>
            <a:r>
              <a:rPr lang="en-GB" sz="2300" dirty="0">
                <a:latin typeface="Arial" panose="020B0604020202020204" pitchFamily="34" charset="0"/>
                <a:cs typeface="Arial" panose="020B0604020202020204" pitchFamily="34" charset="0"/>
              </a:rPr>
              <a:t>Out of our body</a:t>
            </a:r>
          </a:p>
          <a:p>
            <a:pPr>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F26D07-7CBC-409F-9999-901C9A993E5B}"/>
              </a:ext>
            </a:extLst>
          </p:cNvPr>
          <p:cNvPicPr>
            <a:picLocks noChangeAspect="1"/>
          </p:cNvPicPr>
          <p:nvPr/>
        </p:nvPicPr>
        <p:blipFill>
          <a:blip r:embed="rId2"/>
          <a:stretch>
            <a:fillRect/>
          </a:stretch>
        </p:blipFill>
        <p:spPr>
          <a:xfrm>
            <a:off x="9700591" y="62186"/>
            <a:ext cx="2358324" cy="788604"/>
          </a:xfrm>
          <a:prstGeom prst="rect">
            <a:avLst/>
          </a:prstGeom>
        </p:spPr>
      </p:pic>
    </p:spTree>
    <p:extLst>
      <p:ext uri="{BB962C8B-B14F-4D97-AF65-F5344CB8AC3E}">
        <p14:creationId xmlns:p14="http://schemas.microsoft.com/office/powerpoint/2010/main" val="396904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F616DE-46BD-4832-AF1C-1B7C817BE7CB}"/>
              </a:ext>
            </a:extLst>
          </p:cNvPr>
          <p:cNvSpPr>
            <a:spLocks noGrp="1"/>
          </p:cNvSpPr>
          <p:nvPr>
            <p:ph type="title"/>
          </p:nvPr>
        </p:nvSpPr>
        <p:spPr>
          <a:xfrm>
            <a:off x="224328" y="267258"/>
            <a:ext cx="7730952" cy="1325563"/>
          </a:xfrm>
        </p:spPr>
        <p:txBody>
          <a:bodyPr>
            <a:normAutofit fontScale="90000"/>
          </a:bodyPr>
          <a:lstStyle/>
          <a:p>
            <a:pPr algn="ctr"/>
            <a:r>
              <a:rPr lang="en-GB" sz="4000" b="1" u="sng" dirty="0">
                <a:latin typeface="Arial" panose="020B0604020202020204" pitchFamily="34" charset="0"/>
                <a:cs typeface="Arial" panose="020B0604020202020204" pitchFamily="34" charset="0"/>
              </a:rPr>
              <a:t>How are you currently supporting your child with anxiety?</a:t>
            </a:r>
          </a:p>
        </p:txBody>
      </p:sp>
      <p:pic>
        <p:nvPicPr>
          <p:cNvPr id="5" name="Picture 4">
            <a:extLst>
              <a:ext uri="{FF2B5EF4-FFF2-40B4-BE49-F238E27FC236}">
                <a16:creationId xmlns:a16="http://schemas.microsoft.com/office/drawing/2014/main" id="{53771D47-9FBA-4C5B-A077-3958C3784397}"/>
              </a:ext>
            </a:extLst>
          </p:cNvPr>
          <p:cNvPicPr>
            <a:picLocks noChangeAspect="1"/>
          </p:cNvPicPr>
          <p:nvPr/>
        </p:nvPicPr>
        <p:blipFill>
          <a:blip r:embed="rId2"/>
          <a:stretch>
            <a:fillRect/>
          </a:stretch>
        </p:blipFill>
        <p:spPr>
          <a:xfrm>
            <a:off x="9672320" y="91440"/>
            <a:ext cx="2377838" cy="835224"/>
          </a:xfrm>
          <a:prstGeom prst="rect">
            <a:avLst/>
          </a:prstGeom>
        </p:spPr>
      </p:pic>
      <p:sp>
        <p:nvSpPr>
          <p:cNvPr id="6" name="Content Placeholder 2">
            <a:extLst>
              <a:ext uri="{FF2B5EF4-FFF2-40B4-BE49-F238E27FC236}">
                <a16:creationId xmlns:a16="http://schemas.microsoft.com/office/drawing/2014/main" id="{CC2BCA70-A818-44CE-8FD1-0A61F38A85F0}"/>
              </a:ext>
            </a:extLst>
          </p:cNvPr>
          <p:cNvSpPr>
            <a:spLocks noGrp="1"/>
          </p:cNvSpPr>
          <p:nvPr>
            <p:ph idx="1"/>
          </p:nvPr>
        </p:nvSpPr>
        <p:spPr>
          <a:xfrm>
            <a:off x="838200" y="1806948"/>
            <a:ext cx="10515600" cy="4351338"/>
          </a:xfrm>
        </p:spPr>
        <p:txBody>
          <a:bodyPr/>
          <a:lstStyle/>
          <a:p>
            <a:r>
              <a:rPr lang="en-GB" dirty="0">
                <a:latin typeface="Arial" panose="020B0604020202020204" pitchFamily="34" charset="0"/>
                <a:cs typeface="Arial" panose="020B0604020202020204" pitchFamily="34" charset="0"/>
              </a:rPr>
              <a:t>You can either share them with the group</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Or if you’d prefer, write them down and share them anonymously</a:t>
            </a:r>
          </a:p>
          <a:p>
            <a:pPr marL="0" indent="0">
              <a:buNone/>
            </a:pPr>
            <a:endParaRPr lang="en-GB" dirty="0"/>
          </a:p>
        </p:txBody>
      </p:sp>
    </p:spTree>
    <p:extLst>
      <p:ext uri="{BB962C8B-B14F-4D97-AF65-F5344CB8AC3E}">
        <p14:creationId xmlns:p14="http://schemas.microsoft.com/office/powerpoint/2010/main" val="71442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029EDD-DF55-4905-BB5F-79B1ACFB3B16}"/>
              </a:ext>
            </a:extLst>
          </p:cNvPr>
          <p:cNvSpPr>
            <a:spLocks noGrp="1"/>
          </p:cNvSpPr>
          <p:nvPr>
            <p:ph type="title"/>
          </p:nvPr>
        </p:nvSpPr>
        <p:spPr>
          <a:xfrm>
            <a:off x="95415" y="257104"/>
            <a:ext cx="8026842" cy="887886"/>
          </a:xfrm>
        </p:spPr>
        <p:txBody>
          <a:bodyPr>
            <a:normAutofit fontScale="90000"/>
          </a:bodyPr>
          <a:lstStyle/>
          <a:p>
            <a:pPr algn="ctr"/>
            <a:r>
              <a:rPr lang="en-GB" sz="2800" b="1" u="sng" dirty="0">
                <a:latin typeface="Arial" panose="020B0604020202020204" pitchFamily="34" charset="0"/>
                <a:cs typeface="Arial" panose="020B0604020202020204" pitchFamily="34" charset="0"/>
              </a:rPr>
              <a:t>Ways to support your child with worry </a:t>
            </a:r>
            <a:br>
              <a:rPr lang="en-GB" sz="2800" b="1" u="sng" dirty="0">
                <a:latin typeface="Arial" panose="020B0604020202020204" pitchFamily="34" charset="0"/>
                <a:cs typeface="Arial" panose="020B0604020202020204" pitchFamily="34" charset="0"/>
              </a:rPr>
            </a:br>
            <a:r>
              <a:rPr lang="en-GB" sz="2800" b="1" u="sng" dirty="0">
                <a:latin typeface="Arial" panose="020B0604020202020204" pitchFamily="34" charset="0"/>
                <a:cs typeface="Arial" panose="020B0604020202020204" pitchFamily="34" charset="0"/>
              </a:rPr>
              <a:t>and anxiety</a:t>
            </a:r>
          </a:p>
        </p:txBody>
      </p:sp>
      <p:graphicFrame>
        <p:nvGraphicFramePr>
          <p:cNvPr id="5" name="Content Placeholder 2">
            <a:extLst>
              <a:ext uri="{FF2B5EF4-FFF2-40B4-BE49-F238E27FC236}">
                <a16:creationId xmlns:a16="http://schemas.microsoft.com/office/drawing/2014/main" id="{0BEE870D-64B3-4DC5-BE1F-9538F1E7C3FF}"/>
              </a:ext>
            </a:extLst>
          </p:cNvPr>
          <p:cNvGraphicFramePr>
            <a:graphicFrameLocks noGrp="1"/>
          </p:cNvGraphicFramePr>
          <p:nvPr>
            <p:ph idx="1"/>
            <p:extLst>
              <p:ext uri="{D42A27DB-BD31-4B8C-83A1-F6EECF244321}">
                <p14:modId xmlns:p14="http://schemas.microsoft.com/office/powerpoint/2010/main" val="461028161"/>
              </p:ext>
            </p:extLst>
          </p:nvPr>
        </p:nvGraphicFramePr>
        <p:xfrm>
          <a:off x="603409" y="1479297"/>
          <a:ext cx="11085008" cy="4889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7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223A7848-60E6-4334-84B1-68505C3D5BA9}"/>
              </a:ext>
            </a:extLst>
          </p:cNvPr>
          <p:cNvGraphicFramePr>
            <a:graphicFrameLocks noGrp="1"/>
          </p:cNvGraphicFramePr>
          <p:nvPr>
            <p:ph idx="1"/>
            <p:extLst>
              <p:ext uri="{D42A27DB-BD31-4B8C-83A1-F6EECF244321}">
                <p14:modId xmlns:p14="http://schemas.microsoft.com/office/powerpoint/2010/main" val="3091587687"/>
              </p:ext>
            </p:extLst>
          </p:nvPr>
        </p:nvGraphicFramePr>
        <p:xfrm>
          <a:off x="0" y="387872"/>
          <a:ext cx="10515600" cy="5761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7EC9DB0-7D96-48F3-84C0-9C500F5A4B92}"/>
              </a:ext>
            </a:extLst>
          </p:cNvPr>
          <p:cNvPicPr>
            <a:picLocks noChangeAspect="1"/>
          </p:cNvPicPr>
          <p:nvPr/>
        </p:nvPicPr>
        <p:blipFill>
          <a:blip r:embed="rId7"/>
          <a:stretch>
            <a:fillRect/>
          </a:stretch>
        </p:blipFill>
        <p:spPr>
          <a:xfrm>
            <a:off x="9692639" y="119422"/>
            <a:ext cx="2411896" cy="729425"/>
          </a:xfrm>
          <a:prstGeom prst="rect">
            <a:avLst/>
          </a:prstGeom>
        </p:spPr>
      </p:pic>
    </p:spTree>
    <p:extLst>
      <p:ext uri="{BB962C8B-B14F-4D97-AF65-F5344CB8AC3E}">
        <p14:creationId xmlns:p14="http://schemas.microsoft.com/office/powerpoint/2010/main" val="151802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D32664-73B2-4C68-BBEC-862E06C328DF}"/>
              </a:ext>
            </a:extLst>
          </p:cNvPr>
          <p:cNvSpPr>
            <a:spLocks noGrp="1"/>
          </p:cNvSpPr>
          <p:nvPr>
            <p:ph idx="1"/>
          </p:nvPr>
        </p:nvSpPr>
        <p:spPr>
          <a:xfrm>
            <a:off x="5410152" y="1663939"/>
            <a:ext cx="5173252" cy="5098645"/>
          </a:xfrm>
        </p:spPr>
        <p:txBody>
          <a:bodyPr>
            <a:normAutofit fontScale="92500"/>
          </a:bodyPr>
          <a:lstStyle/>
          <a:p>
            <a:pPr marL="0" indent="0">
              <a:buNone/>
            </a:pPr>
            <a:r>
              <a:rPr lang="en-GB" sz="2600" b="1" u="sng" dirty="0">
                <a:solidFill>
                  <a:srgbClr val="6E3E6E"/>
                </a:solidFill>
                <a:latin typeface="Arial" panose="020B0604020202020204" pitchFamily="34" charset="0"/>
                <a:cs typeface="Arial" panose="020B0604020202020204" pitchFamily="34" charset="0"/>
              </a:rPr>
              <a:t>Reduce environmental stresses</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Work out what makes their anxiety worse (e.g. too much social media/reduce daily activities)</a:t>
            </a:r>
          </a:p>
          <a:p>
            <a:pPr marL="0" indent="0">
              <a:buNone/>
            </a:pPr>
            <a:r>
              <a:rPr lang="en-GB" sz="2600" dirty="0">
                <a:latin typeface="Arial" panose="020B0604020202020204" pitchFamily="34" charset="0"/>
                <a:cs typeface="Arial" panose="020B0604020202020204" pitchFamily="34" charset="0"/>
              </a:rPr>
              <a:t>Try to keep a routine (balancing things they need to do and want to do)</a:t>
            </a:r>
          </a:p>
          <a:p>
            <a:pPr marL="0" indent="0">
              <a:buNone/>
            </a:pPr>
            <a:r>
              <a:rPr lang="en-GB" sz="2600" dirty="0">
                <a:latin typeface="Arial" panose="020B0604020202020204" pitchFamily="34" charset="0"/>
                <a:cs typeface="Arial" panose="020B0604020202020204" pitchFamily="34" charset="0"/>
              </a:rPr>
              <a:t>Try not to add pressure – if this feels overwhelming, emphasis the importance of self care and being kind to themselves</a:t>
            </a:r>
          </a:p>
        </p:txBody>
      </p:sp>
      <p:sp>
        <p:nvSpPr>
          <p:cNvPr id="5" name="Rectangle 4">
            <a:extLst>
              <a:ext uri="{FF2B5EF4-FFF2-40B4-BE49-F238E27FC236}">
                <a16:creationId xmlns:a16="http://schemas.microsoft.com/office/drawing/2014/main" id="{628CBE90-5772-4468-9490-8A30EEA60A9C}"/>
              </a:ext>
            </a:extLst>
          </p:cNvPr>
          <p:cNvSpPr/>
          <p:nvPr/>
        </p:nvSpPr>
        <p:spPr>
          <a:xfrm>
            <a:off x="456898" y="1294420"/>
            <a:ext cx="4592876" cy="5468164"/>
          </a:xfrm>
          <a:prstGeom prst="rect">
            <a:avLst/>
          </a:prstGeom>
        </p:spPr>
        <p:txBody>
          <a:bodyPr wrap="square">
            <a:spAutoFit/>
          </a:bodyPr>
          <a:lstStyle/>
          <a:p>
            <a:r>
              <a:rPr lang="en-GB" sz="2400" b="1" u="sng" dirty="0">
                <a:solidFill>
                  <a:srgbClr val="6E3E6E"/>
                </a:solidFill>
                <a:latin typeface="Arial" panose="020B0604020202020204" pitchFamily="34" charset="0"/>
                <a:cs typeface="Arial" panose="020B0604020202020204" pitchFamily="34" charset="0"/>
              </a:rPr>
              <a:t>Introduce alternative perspectives and ways of thinking</a:t>
            </a:r>
          </a:p>
          <a:p>
            <a:endParaRPr lang="en-GB" sz="2400" b="1" dirty="0">
              <a:latin typeface="Arial" panose="020B0604020202020204" pitchFamily="34" charset="0"/>
              <a:cs typeface="Arial" panose="020B0604020202020204" pitchFamily="34" charset="0"/>
            </a:endParaRPr>
          </a:p>
          <a:p>
            <a:pPr>
              <a:spcAft>
                <a:spcPts val="756"/>
              </a:spcAft>
            </a:pPr>
            <a:r>
              <a:rPr lang="en-GB" sz="2400" dirty="0">
                <a:latin typeface="Arial" panose="020B0604020202020204" pitchFamily="34" charset="0"/>
                <a:cs typeface="Arial" panose="020B0604020202020204" pitchFamily="34" charset="0"/>
              </a:rPr>
              <a:t>A worry is a thought – not necessarily a fact</a:t>
            </a:r>
          </a:p>
          <a:p>
            <a:pPr>
              <a:spcAft>
                <a:spcPts val="756"/>
              </a:spcAft>
            </a:pPr>
            <a:r>
              <a:rPr lang="en-GB" sz="2400" dirty="0">
                <a:latin typeface="Arial" panose="020B0604020202020204" pitchFamily="34" charset="0"/>
                <a:cs typeface="Arial" panose="020B0604020202020204" pitchFamily="34" charset="0"/>
              </a:rPr>
              <a:t>What exactly are they worried about? How likely is this to happen? If it did happen, what would it mean?</a:t>
            </a:r>
          </a:p>
          <a:p>
            <a:pPr>
              <a:spcAft>
                <a:spcPts val="756"/>
              </a:spcAft>
            </a:pPr>
            <a:r>
              <a:rPr lang="en-GB" sz="2400" dirty="0">
                <a:latin typeface="Arial" panose="020B0604020202020204" pitchFamily="34" charset="0"/>
                <a:cs typeface="Arial" panose="020B0604020202020204" pitchFamily="34" charset="0"/>
              </a:rPr>
              <a:t>Exploring these can help put worries into perspective which in turn can lead to less anxiety-provoking conclusions</a:t>
            </a:r>
          </a:p>
        </p:txBody>
      </p:sp>
      <p:pic>
        <p:nvPicPr>
          <p:cNvPr id="6" name="Graphic 5" descr="Head with gears">
            <a:extLst>
              <a:ext uri="{FF2B5EF4-FFF2-40B4-BE49-F238E27FC236}">
                <a16:creationId xmlns:a16="http://schemas.microsoft.com/office/drawing/2014/main" id="{CDB02F6A-31CD-487A-8BC7-05AFE4585E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363" y="42370"/>
            <a:ext cx="1318364" cy="1318364"/>
          </a:xfrm>
          <a:prstGeom prst="rect">
            <a:avLst/>
          </a:prstGeom>
        </p:spPr>
      </p:pic>
      <p:pic>
        <p:nvPicPr>
          <p:cNvPr id="7" name="Graphic 6" descr="Sleep">
            <a:extLst>
              <a:ext uri="{FF2B5EF4-FFF2-40B4-BE49-F238E27FC236}">
                <a16:creationId xmlns:a16="http://schemas.microsoft.com/office/drawing/2014/main" id="{8CD16D2F-1A3D-405E-9F0C-37519E02DC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3318" y="217735"/>
            <a:ext cx="1318363" cy="1318363"/>
          </a:xfrm>
          <a:prstGeom prst="rect">
            <a:avLst/>
          </a:prstGeom>
        </p:spPr>
      </p:pic>
      <p:pic>
        <p:nvPicPr>
          <p:cNvPr id="8" name="Picture 7">
            <a:extLst>
              <a:ext uri="{FF2B5EF4-FFF2-40B4-BE49-F238E27FC236}">
                <a16:creationId xmlns:a16="http://schemas.microsoft.com/office/drawing/2014/main" id="{589C3524-41EC-46E1-84FB-432140313010}"/>
              </a:ext>
            </a:extLst>
          </p:cNvPr>
          <p:cNvPicPr>
            <a:picLocks noChangeAspect="1"/>
          </p:cNvPicPr>
          <p:nvPr/>
        </p:nvPicPr>
        <p:blipFill>
          <a:blip r:embed="rId6"/>
          <a:stretch>
            <a:fillRect/>
          </a:stretch>
        </p:blipFill>
        <p:spPr>
          <a:xfrm>
            <a:off x="9761288" y="95416"/>
            <a:ext cx="2224697" cy="672811"/>
          </a:xfrm>
          <a:prstGeom prst="rect">
            <a:avLst/>
          </a:prstGeom>
        </p:spPr>
      </p:pic>
    </p:spTree>
    <p:extLst>
      <p:ext uri="{BB962C8B-B14F-4D97-AF65-F5344CB8AC3E}">
        <p14:creationId xmlns:p14="http://schemas.microsoft.com/office/powerpoint/2010/main" val="199054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51E6648-5434-4D21-AA73-E0250ECC77E9}"/>
              </a:ext>
            </a:extLst>
          </p:cNvPr>
          <p:cNvSpPr>
            <a:spLocks noGrp="1"/>
          </p:cNvSpPr>
          <p:nvPr>
            <p:ph idx="1"/>
          </p:nvPr>
        </p:nvSpPr>
        <p:spPr>
          <a:xfrm>
            <a:off x="185321" y="848922"/>
            <a:ext cx="7940912" cy="1325563"/>
          </a:xfrm>
        </p:spPr>
        <p:txBody>
          <a:bodyPr/>
          <a:lstStyle/>
          <a:p>
            <a:pPr marL="0" indent="0">
              <a:buNone/>
            </a:pPr>
            <a:r>
              <a:rPr lang="en-GB" b="1" dirty="0">
                <a:latin typeface="Arial" panose="020B0604020202020204" pitchFamily="34" charset="0"/>
                <a:cs typeface="Arial" panose="020B0604020202020204" pitchFamily="34" charset="0"/>
              </a:rPr>
              <a:t>Problem solving and coping</a:t>
            </a:r>
          </a:p>
          <a:p>
            <a:pPr lvl="1"/>
            <a:r>
              <a:rPr lang="en-GB" dirty="0">
                <a:latin typeface="Arial" panose="020B0604020202020204" pitchFamily="34" charset="0"/>
                <a:cs typeface="Arial" panose="020B0604020202020204" pitchFamily="34" charset="0"/>
              </a:rPr>
              <a:t>Focus on emphasising confidence in their ability to cope and engage them in helping to think about different strategies</a:t>
            </a:r>
          </a:p>
          <a:p>
            <a:pPr lvl="1"/>
            <a:endParaRPr lang="en-GB"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29B27FA-50BC-4D9E-BBB7-4F615381A0A0}"/>
              </a:ext>
            </a:extLst>
          </p:cNvPr>
          <p:cNvGraphicFramePr>
            <a:graphicFrameLocks noGrp="1"/>
          </p:cNvGraphicFramePr>
          <p:nvPr>
            <p:extLst>
              <p:ext uri="{D42A27DB-BD31-4B8C-83A1-F6EECF244321}">
                <p14:modId xmlns:p14="http://schemas.microsoft.com/office/powerpoint/2010/main" val="1840772839"/>
              </p:ext>
            </p:extLst>
          </p:nvPr>
        </p:nvGraphicFramePr>
        <p:xfrm>
          <a:off x="679406" y="2435348"/>
          <a:ext cx="8127999" cy="416092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97740934"/>
                    </a:ext>
                  </a:extLst>
                </a:gridCol>
                <a:gridCol w="2709333">
                  <a:extLst>
                    <a:ext uri="{9D8B030D-6E8A-4147-A177-3AD203B41FA5}">
                      <a16:colId xmlns:a16="http://schemas.microsoft.com/office/drawing/2014/main" val="510380347"/>
                    </a:ext>
                  </a:extLst>
                </a:gridCol>
                <a:gridCol w="2709333">
                  <a:extLst>
                    <a:ext uri="{9D8B030D-6E8A-4147-A177-3AD203B41FA5}">
                      <a16:colId xmlns:a16="http://schemas.microsoft.com/office/drawing/2014/main" val="4126661856"/>
                    </a:ext>
                  </a:extLst>
                </a:gridCol>
              </a:tblGrid>
              <a:tr h="1287905">
                <a:tc>
                  <a:txBody>
                    <a:bodyPr/>
                    <a:lstStyle/>
                    <a:p>
                      <a:pPr algn="ctr"/>
                      <a:r>
                        <a:rPr lang="en-GB" sz="2400" dirty="0">
                          <a:latin typeface="Arial" panose="020B0604020202020204" pitchFamily="34" charset="0"/>
                          <a:cs typeface="Arial" panose="020B0604020202020204" pitchFamily="34" charset="0"/>
                        </a:rPr>
                        <a:t>Future and action orientation</a:t>
                      </a:r>
                    </a:p>
                  </a:txBody>
                  <a:tcPr>
                    <a:solidFill>
                      <a:srgbClr val="6E3E6E"/>
                    </a:solidFill>
                  </a:tcPr>
                </a:tc>
                <a:tc>
                  <a:txBody>
                    <a:bodyPr/>
                    <a:lstStyle/>
                    <a:p>
                      <a:pPr algn="ctr"/>
                      <a:r>
                        <a:rPr lang="en-GB" sz="2400" dirty="0">
                          <a:latin typeface="Arial" panose="020B0604020202020204" pitchFamily="34" charset="0"/>
                          <a:cs typeface="Arial" panose="020B0604020202020204" pitchFamily="34" charset="0"/>
                        </a:rPr>
                        <a:t>Holding the hope</a:t>
                      </a:r>
                    </a:p>
                  </a:txBody>
                  <a:tcPr>
                    <a:solidFill>
                      <a:srgbClr val="6E3E6E"/>
                    </a:solidFill>
                  </a:tcPr>
                </a:tc>
                <a:tc>
                  <a:txBody>
                    <a:bodyPr/>
                    <a:lstStyle/>
                    <a:p>
                      <a:pPr algn="ctr"/>
                      <a:r>
                        <a:rPr lang="en-GB" sz="2400" dirty="0">
                          <a:latin typeface="Arial" panose="020B0604020202020204" pitchFamily="34" charset="0"/>
                          <a:cs typeface="Arial" panose="020B0604020202020204" pitchFamily="34" charset="0"/>
                        </a:rPr>
                        <a:t>Keeping up healthy habits</a:t>
                      </a:r>
                    </a:p>
                  </a:txBody>
                  <a:tcPr>
                    <a:solidFill>
                      <a:srgbClr val="6E3E6E"/>
                    </a:solidFill>
                  </a:tcPr>
                </a:tc>
                <a:extLst>
                  <a:ext uri="{0D108BD9-81ED-4DB2-BD59-A6C34878D82A}">
                    <a16:rowId xmlns:a16="http://schemas.microsoft.com/office/drawing/2014/main" val="4268548394"/>
                  </a:ext>
                </a:extLst>
              </a:tr>
              <a:tr h="2873019">
                <a:tc>
                  <a:txBody>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“So what are we going to do about this?”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“We can’t do X… but we can do Y”</a:t>
                      </a:r>
                    </a:p>
                  </a:txBody>
                  <a:tcPr>
                    <a:solidFill>
                      <a:srgbClr val="8D678E">
                        <a:alpha val="53000"/>
                      </a:srgbClr>
                    </a:solidFill>
                  </a:tcPr>
                </a:tc>
                <a:tc>
                  <a:txBody>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That somehow this situation may make space for something different and better to happen</a:t>
                      </a:r>
                    </a:p>
                  </a:txBody>
                  <a:tcPr>
                    <a:solidFill>
                      <a:srgbClr val="8D678E">
                        <a:alpha val="53000"/>
                      </a:srgbClr>
                    </a:solidFill>
                  </a:tcPr>
                </a:tc>
                <a:tc>
                  <a:txBody>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Self care, school, domestic routines</a:t>
                      </a:r>
                    </a:p>
                  </a:txBody>
                  <a:tcPr>
                    <a:solidFill>
                      <a:srgbClr val="8D678E">
                        <a:alpha val="53000"/>
                      </a:srgbClr>
                    </a:solidFill>
                  </a:tcPr>
                </a:tc>
                <a:extLst>
                  <a:ext uri="{0D108BD9-81ED-4DB2-BD59-A6C34878D82A}">
                    <a16:rowId xmlns:a16="http://schemas.microsoft.com/office/drawing/2014/main" val="2503221780"/>
                  </a:ext>
                </a:extLst>
              </a:tr>
            </a:tbl>
          </a:graphicData>
        </a:graphic>
      </p:graphicFrame>
      <p:pic>
        <p:nvPicPr>
          <p:cNvPr id="6" name="Picture 5">
            <a:extLst>
              <a:ext uri="{FF2B5EF4-FFF2-40B4-BE49-F238E27FC236}">
                <a16:creationId xmlns:a16="http://schemas.microsoft.com/office/drawing/2014/main" id="{8A33876B-4109-4DA7-89B7-2C617E4D56E5}"/>
              </a:ext>
            </a:extLst>
          </p:cNvPr>
          <p:cNvPicPr>
            <a:picLocks noChangeAspect="1"/>
          </p:cNvPicPr>
          <p:nvPr/>
        </p:nvPicPr>
        <p:blipFill>
          <a:blip r:embed="rId2"/>
          <a:stretch>
            <a:fillRect/>
          </a:stretch>
        </p:blipFill>
        <p:spPr>
          <a:xfrm>
            <a:off x="9788055" y="57571"/>
            <a:ext cx="2146422" cy="649138"/>
          </a:xfrm>
          <a:prstGeom prst="rect">
            <a:avLst/>
          </a:prstGeom>
        </p:spPr>
      </p:pic>
    </p:spTree>
    <p:extLst>
      <p:ext uri="{BB962C8B-B14F-4D97-AF65-F5344CB8AC3E}">
        <p14:creationId xmlns:p14="http://schemas.microsoft.com/office/powerpoint/2010/main" val="244753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CADB46-AABD-42B0-9827-D1739FFF07C0}"/>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b="1" u="sng">
                <a:latin typeface="Arial" panose="020B0604020202020204" pitchFamily="34" charset="0"/>
                <a:ea typeface="Lora"/>
                <a:cs typeface="Arial" panose="020B0604020202020204" pitchFamily="34" charset="0"/>
                <a:sym typeface="Lora"/>
              </a:rPr>
              <a:t>Introduction</a:t>
            </a:r>
            <a:endParaRPr lang="en-GB" sz="6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63087BF7-55CF-4FB2-AD34-4750DD3231EA}"/>
              </a:ext>
            </a:extLst>
          </p:cNvPr>
          <p:cNvSpPr txBox="1">
            <a:spLocks/>
          </p:cNvSpPr>
          <p:nvPr/>
        </p:nvSpPr>
        <p:spPr>
          <a:xfrm>
            <a:off x="1314189" y="1825625"/>
            <a:ext cx="10515600" cy="43513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200" dirty="0">
                <a:latin typeface="Arial" panose="020B0604020202020204" pitchFamily="34" charset="0"/>
                <a:cs typeface="Arial" panose="020B0604020202020204" pitchFamily="34" charset="0"/>
              </a:rPr>
              <a:t>Housekeeping</a:t>
            </a:r>
          </a:p>
          <a:p>
            <a:pPr lvl="1"/>
            <a:r>
              <a:rPr lang="en-GB" sz="2800" dirty="0">
                <a:latin typeface="Arial" panose="020B0604020202020204" pitchFamily="34" charset="0"/>
                <a:cs typeface="Arial" panose="020B0604020202020204" pitchFamily="34" charset="0"/>
              </a:rPr>
              <a:t>Fire alarms</a:t>
            </a:r>
          </a:p>
          <a:p>
            <a:pPr lvl="1"/>
            <a:r>
              <a:rPr lang="en-GB" sz="2800" dirty="0">
                <a:latin typeface="Arial" panose="020B0604020202020204" pitchFamily="34" charset="0"/>
                <a:cs typeface="Arial" panose="020B0604020202020204" pitchFamily="34" charset="0"/>
              </a:rPr>
              <a:t>Toilets</a:t>
            </a:r>
          </a:p>
          <a:p>
            <a:pPr lvl="1"/>
            <a:r>
              <a:rPr lang="en-GB" sz="2800" dirty="0">
                <a:latin typeface="Arial" panose="020B0604020202020204" pitchFamily="34" charset="0"/>
                <a:cs typeface="Arial" panose="020B0604020202020204" pitchFamily="34" charset="0"/>
              </a:rPr>
              <a:t>Phones</a:t>
            </a:r>
          </a:p>
          <a:p>
            <a:pPr lvl="1"/>
            <a:r>
              <a:rPr lang="en-GB" sz="2800" dirty="0">
                <a:latin typeface="Arial" panose="020B0604020202020204" pitchFamily="34" charset="0"/>
                <a:cs typeface="Arial" panose="020B0604020202020204" pitchFamily="34" charset="0"/>
              </a:rPr>
              <a:t>Expected length of session</a:t>
            </a:r>
          </a:p>
          <a:p>
            <a:r>
              <a:rPr lang="en-GB" sz="3200" dirty="0">
                <a:latin typeface="Arial" panose="020B0604020202020204" pitchFamily="34" charset="0"/>
                <a:cs typeface="Arial" panose="020B0604020202020204" pitchFamily="34" charset="0"/>
              </a:rPr>
              <a:t>Confidentiality Contract</a:t>
            </a:r>
          </a:p>
          <a:p>
            <a:r>
              <a:rPr lang="en-GB" sz="3200" dirty="0">
                <a:latin typeface="Arial" panose="020B0604020202020204" pitchFamily="34" charset="0"/>
                <a:cs typeface="Arial" panose="020B0604020202020204" pitchFamily="34" charset="0"/>
              </a:rPr>
              <a:t>Respect each other</a:t>
            </a:r>
          </a:p>
          <a:p>
            <a:r>
              <a:rPr lang="en-GB" sz="3200" dirty="0">
                <a:latin typeface="Arial" panose="020B0604020202020204" pitchFamily="34" charset="0"/>
                <a:cs typeface="Arial" panose="020B0604020202020204" pitchFamily="34" charset="0"/>
              </a:rPr>
              <a:t>Participate</a:t>
            </a:r>
          </a:p>
        </p:txBody>
      </p:sp>
      <p:pic>
        <p:nvPicPr>
          <p:cNvPr id="6" name="Picture 5">
            <a:extLst>
              <a:ext uri="{FF2B5EF4-FFF2-40B4-BE49-F238E27FC236}">
                <a16:creationId xmlns:a16="http://schemas.microsoft.com/office/drawing/2014/main" id="{BEA2D1D1-B964-4A8D-87E9-1760F83EF5AA}"/>
              </a:ext>
            </a:extLst>
          </p:cNvPr>
          <p:cNvPicPr>
            <a:picLocks noChangeAspect="1"/>
          </p:cNvPicPr>
          <p:nvPr/>
        </p:nvPicPr>
        <p:blipFill>
          <a:blip r:embed="rId2"/>
          <a:stretch>
            <a:fillRect/>
          </a:stretch>
        </p:blipFill>
        <p:spPr>
          <a:xfrm>
            <a:off x="9198630" y="197466"/>
            <a:ext cx="2763726" cy="830440"/>
          </a:xfrm>
          <a:prstGeom prst="rect">
            <a:avLst/>
          </a:prstGeom>
        </p:spPr>
      </p:pic>
    </p:spTree>
    <p:extLst>
      <p:ext uri="{BB962C8B-B14F-4D97-AF65-F5344CB8AC3E}">
        <p14:creationId xmlns:p14="http://schemas.microsoft.com/office/powerpoint/2010/main" val="309624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832C-44E2-47F1-8A03-C2AEACDE39A3}"/>
              </a:ext>
            </a:extLst>
          </p:cNvPr>
          <p:cNvSpPr>
            <a:spLocks noGrp="1"/>
          </p:cNvSpPr>
          <p:nvPr>
            <p:ph type="title"/>
          </p:nvPr>
        </p:nvSpPr>
        <p:spPr/>
        <p:txBody>
          <a:bodyPr/>
          <a:lstStyle/>
          <a:p>
            <a:r>
              <a:rPr lang="en-US" dirty="0"/>
              <a:t>TED Talk </a:t>
            </a:r>
          </a:p>
        </p:txBody>
      </p:sp>
      <p:sp>
        <p:nvSpPr>
          <p:cNvPr id="3" name="Content Placeholder 2">
            <a:extLst>
              <a:ext uri="{FF2B5EF4-FFF2-40B4-BE49-F238E27FC236}">
                <a16:creationId xmlns:a16="http://schemas.microsoft.com/office/drawing/2014/main" id="{A8F3F6CB-FE7B-477D-A989-FAC09CB7BDFA}"/>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https://www.ted.com/talks/anne_marie_albano_how_to_raise_kids_who_can_overcome_anxiety/up-next?language=en</a:t>
            </a:r>
            <a:r>
              <a:rPr lang="en-US" dirty="0">
                <a:ea typeface="+mn-lt"/>
                <a:cs typeface="+mn-lt"/>
              </a:rPr>
              <a:t> </a:t>
            </a:r>
            <a:endParaRPr lang="en-US"/>
          </a:p>
        </p:txBody>
      </p:sp>
    </p:spTree>
    <p:extLst>
      <p:ext uri="{BB962C8B-B14F-4D97-AF65-F5344CB8AC3E}">
        <p14:creationId xmlns:p14="http://schemas.microsoft.com/office/powerpoint/2010/main" val="68551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5AD81-A3F6-4B34-8F61-F7C95AF63650}"/>
              </a:ext>
            </a:extLst>
          </p:cNvPr>
          <p:cNvSpPr>
            <a:spLocks noGrp="1"/>
          </p:cNvSpPr>
          <p:nvPr>
            <p:ph type="title"/>
          </p:nvPr>
        </p:nvSpPr>
        <p:spPr>
          <a:xfrm>
            <a:off x="0" y="404882"/>
            <a:ext cx="10515600" cy="1325563"/>
          </a:xfrm>
        </p:spPr>
        <p:txBody>
          <a:bodyPr>
            <a:normAutofit/>
          </a:bodyPr>
          <a:lstStyle/>
          <a:p>
            <a:pPr algn="ctr"/>
            <a:r>
              <a:rPr lang="en-GB" sz="4000" b="1" u="sng" dirty="0">
                <a:solidFill>
                  <a:srgbClr val="EE7326"/>
                </a:solidFill>
                <a:latin typeface="Arial" panose="020B0604020202020204" pitchFamily="34" charset="0"/>
                <a:cs typeface="Arial" panose="020B0604020202020204" pitchFamily="34" charset="0"/>
              </a:rPr>
              <a:t>Check-in and monitor progress</a:t>
            </a:r>
          </a:p>
        </p:txBody>
      </p:sp>
      <p:sp>
        <p:nvSpPr>
          <p:cNvPr id="5" name="Content Placeholder 2">
            <a:extLst>
              <a:ext uri="{FF2B5EF4-FFF2-40B4-BE49-F238E27FC236}">
                <a16:creationId xmlns:a16="http://schemas.microsoft.com/office/drawing/2014/main" id="{EEB61B1D-5B5E-49D0-BFC6-93D706D6D9D5}"/>
              </a:ext>
            </a:extLst>
          </p:cNvPr>
          <p:cNvSpPr>
            <a:spLocks noGrp="1"/>
          </p:cNvSpPr>
          <p:nvPr>
            <p:ph idx="1"/>
          </p:nvPr>
        </p:nvSpPr>
        <p:spPr>
          <a:xfrm>
            <a:off x="538097" y="1865382"/>
            <a:ext cx="5600700" cy="4351338"/>
          </a:xfrm>
        </p:spPr>
        <p:txBody>
          <a:bodyPr>
            <a:normAutofit/>
          </a:bodyPr>
          <a:lstStyle/>
          <a:p>
            <a:pPr lvl="0" indent="-279400">
              <a:spcBef>
                <a:spcPts val="0"/>
              </a:spcBef>
              <a:buClr>
                <a:schemeClr val="dk1"/>
              </a:buClr>
              <a:buSzPts val="3600"/>
              <a:buFont typeface="Lora"/>
              <a:buChar char="•"/>
            </a:pPr>
            <a:r>
              <a:rPr lang="en-GB" dirty="0">
                <a:latin typeface="Arial" panose="020B0604020202020204" pitchFamily="34" charset="0"/>
                <a:ea typeface="Lora"/>
                <a:cs typeface="Arial" panose="020B0604020202020204" pitchFamily="34" charset="0"/>
                <a:sym typeface="Lora"/>
              </a:rPr>
              <a:t>ROAR rainbow – daily check in</a:t>
            </a:r>
          </a:p>
          <a:p>
            <a:pPr lvl="0" indent="-279400">
              <a:buClr>
                <a:schemeClr val="dk1"/>
              </a:buClr>
              <a:buSzPts val="3600"/>
              <a:buFont typeface="Lora"/>
              <a:buChar char="•"/>
            </a:pPr>
            <a:r>
              <a:rPr lang="en-GB" dirty="0">
                <a:latin typeface="Arial" panose="020B0604020202020204" pitchFamily="34" charset="0"/>
                <a:ea typeface="Lora"/>
                <a:cs typeface="Arial" panose="020B0604020202020204" pitchFamily="34" charset="0"/>
                <a:sym typeface="Lora"/>
              </a:rPr>
              <a:t>ROAR thermometer – check in intensity/impact following difficult experiences</a:t>
            </a:r>
          </a:p>
          <a:p>
            <a:pPr lvl="0" indent="-279400">
              <a:buClr>
                <a:schemeClr val="dk1"/>
              </a:buClr>
              <a:buSzPts val="3600"/>
              <a:buFont typeface="Lora"/>
              <a:buChar char="•"/>
            </a:pPr>
            <a:r>
              <a:rPr lang="en-GB" dirty="0">
                <a:latin typeface="Arial" panose="020B0604020202020204" pitchFamily="34" charset="0"/>
                <a:ea typeface="Lora"/>
                <a:cs typeface="Arial" panose="020B0604020202020204" pitchFamily="34" charset="0"/>
                <a:sym typeface="Lora"/>
              </a:rPr>
              <a:t>Normalise using your own experiences </a:t>
            </a:r>
          </a:p>
          <a:p>
            <a:pPr lvl="0" indent="-279400">
              <a:buClr>
                <a:schemeClr val="dk1"/>
              </a:buClr>
              <a:buSzPts val="3600"/>
              <a:buFont typeface="Lora"/>
              <a:buChar char="•"/>
            </a:pPr>
            <a:r>
              <a:rPr lang="en-GB" dirty="0">
                <a:latin typeface="Arial" panose="020B0604020202020204" pitchFamily="34" charset="0"/>
                <a:ea typeface="Lora"/>
                <a:cs typeface="Arial" panose="020B0604020202020204" pitchFamily="34" charset="0"/>
                <a:sym typeface="Lora"/>
              </a:rPr>
              <a:t>Give them time and space to digest experiences</a:t>
            </a:r>
          </a:p>
          <a:p>
            <a:pPr lvl="0" indent="-342900">
              <a:buSzPts val="3600"/>
              <a:buFont typeface="Lora"/>
              <a:buChar char="•"/>
            </a:pPr>
            <a:r>
              <a:rPr lang="en-GB" dirty="0">
                <a:latin typeface="Arial" panose="020B0604020202020204" pitchFamily="34" charset="0"/>
                <a:ea typeface="Lora"/>
                <a:cs typeface="Arial" panose="020B0604020202020204" pitchFamily="34" charset="0"/>
                <a:sym typeface="Lora"/>
              </a:rPr>
              <a:t>Availability</a:t>
            </a:r>
          </a:p>
          <a:p>
            <a:endParaRPr lang="en-GB" dirty="0"/>
          </a:p>
        </p:txBody>
      </p:sp>
      <p:pic>
        <p:nvPicPr>
          <p:cNvPr id="6" name="Picture 5">
            <a:extLst>
              <a:ext uri="{FF2B5EF4-FFF2-40B4-BE49-F238E27FC236}">
                <a16:creationId xmlns:a16="http://schemas.microsoft.com/office/drawing/2014/main" id="{DE607586-1547-48E0-8BBB-4592397E2477}"/>
              </a:ext>
            </a:extLst>
          </p:cNvPr>
          <p:cNvPicPr>
            <a:picLocks noChangeAspect="1"/>
          </p:cNvPicPr>
          <p:nvPr/>
        </p:nvPicPr>
        <p:blipFill>
          <a:blip r:embed="rId2"/>
          <a:stretch>
            <a:fillRect/>
          </a:stretch>
        </p:blipFill>
        <p:spPr>
          <a:xfrm>
            <a:off x="6942905" y="2419750"/>
            <a:ext cx="5066215" cy="4352921"/>
          </a:xfrm>
          <a:prstGeom prst="rect">
            <a:avLst/>
          </a:prstGeom>
        </p:spPr>
      </p:pic>
      <p:pic>
        <p:nvPicPr>
          <p:cNvPr id="7" name="Picture 6">
            <a:extLst>
              <a:ext uri="{FF2B5EF4-FFF2-40B4-BE49-F238E27FC236}">
                <a16:creationId xmlns:a16="http://schemas.microsoft.com/office/drawing/2014/main" id="{D75219C6-3CAB-4E28-83B2-66B8F5C2E726}"/>
              </a:ext>
            </a:extLst>
          </p:cNvPr>
          <p:cNvPicPr>
            <a:picLocks noChangeAspect="1"/>
          </p:cNvPicPr>
          <p:nvPr/>
        </p:nvPicPr>
        <p:blipFill>
          <a:blip r:embed="rId3"/>
          <a:stretch>
            <a:fillRect/>
          </a:stretch>
        </p:blipFill>
        <p:spPr>
          <a:xfrm>
            <a:off x="9560559" y="171845"/>
            <a:ext cx="2371909" cy="661275"/>
          </a:xfrm>
          <a:prstGeom prst="rect">
            <a:avLst/>
          </a:prstGeom>
        </p:spPr>
      </p:pic>
    </p:spTree>
    <p:extLst>
      <p:ext uri="{BB962C8B-B14F-4D97-AF65-F5344CB8AC3E}">
        <p14:creationId xmlns:p14="http://schemas.microsoft.com/office/powerpoint/2010/main" val="150852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39E257-F3D9-4695-BB76-5854983123EC}"/>
              </a:ext>
            </a:extLst>
          </p:cNvPr>
          <p:cNvSpPr>
            <a:spLocks noGrp="1"/>
          </p:cNvSpPr>
          <p:nvPr>
            <p:ph type="title"/>
          </p:nvPr>
        </p:nvSpPr>
        <p:spPr>
          <a:xfrm>
            <a:off x="249803" y="396930"/>
            <a:ext cx="10515600" cy="1325563"/>
          </a:xfrm>
        </p:spPr>
        <p:txBody>
          <a:bodyPr/>
          <a:lstStyle/>
          <a:p>
            <a:pPr algn="ctr"/>
            <a:r>
              <a:rPr lang="en-GB" b="1" u="sng" dirty="0">
                <a:solidFill>
                  <a:srgbClr val="6E3E6E"/>
                </a:solidFill>
                <a:latin typeface="Arial" panose="020B0604020202020204" pitchFamily="34" charset="0"/>
                <a:cs typeface="Arial" panose="020B0604020202020204" pitchFamily="34" charset="0"/>
              </a:rPr>
              <a:t>Remember…</a:t>
            </a:r>
          </a:p>
        </p:txBody>
      </p:sp>
      <p:sp>
        <p:nvSpPr>
          <p:cNvPr id="5" name="Content Placeholder 2">
            <a:extLst>
              <a:ext uri="{FF2B5EF4-FFF2-40B4-BE49-F238E27FC236}">
                <a16:creationId xmlns:a16="http://schemas.microsoft.com/office/drawing/2014/main" id="{BE8A6B26-E1F6-4A50-B694-42FC317576D3}"/>
              </a:ext>
            </a:extLst>
          </p:cNvPr>
          <p:cNvSpPr>
            <a:spLocks noGrp="1"/>
          </p:cNvSpPr>
          <p:nvPr>
            <p:ph idx="1"/>
          </p:nvPr>
        </p:nvSpPr>
        <p:spPr>
          <a:xfrm>
            <a:off x="249803" y="1857430"/>
            <a:ext cx="10515600" cy="4351338"/>
          </a:xfrm>
        </p:spPr>
        <p:txBody>
          <a:bodyPr/>
          <a:lstStyle/>
          <a:p>
            <a:r>
              <a:rPr lang="en-GB" u="sng" dirty="0">
                <a:latin typeface="Arial" panose="020B0604020202020204" pitchFamily="34" charset="0"/>
                <a:cs typeface="Arial" panose="020B0604020202020204" pitchFamily="34" charset="0"/>
              </a:rPr>
              <a:t>No one is perfect!</a:t>
            </a:r>
          </a:p>
          <a:p>
            <a:r>
              <a:rPr lang="en-GB" dirty="0">
                <a:latin typeface="Arial" panose="020B0604020202020204" pitchFamily="34" charset="0"/>
                <a:cs typeface="Arial" panose="020B0604020202020204" pitchFamily="34" charset="0"/>
              </a:rPr>
              <a:t>You may have read through some of those and thought “I do/don’t do that” and start labelling yourself as ‘good’ or ‘bad’</a:t>
            </a:r>
          </a:p>
          <a:p>
            <a:r>
              <a:rPr lang="en-GB" dirty="0">
                <a:latin typeface="Arial" panose="020B0604020202020204" pitchFamily="34" charset="0"/>
                <a:cs typeface="Arial" panose="020B0604020202020204" pitchFamily="34" charset="0"/>
              </a:rPr>
              <a:t>Many of our responses to talking about Mental Health are from what we ourselves have learned from others when we were young</a:t>
            </a:r>
          </a:p>
          <a:p>
            <a:r>
              <a:rPr lang="en-GB" dirty="0">
                <a:latin typeface="Arial" panose="020B0604020202020204" pitchFamily="34" charset="0"/>
                <a:cs typeface="Arial" panose="020B0604020202020204" pitchFamily="34" charset="0"/>
              </a:rPr>
              <a:t>So it may take conscious effort to notice what we are doing and start having healthy discussions about Mental Health</a:t>
            </a:r>
          </a:p>
        </p:txBody>
      </p:sp>
      <p:pic>
        <p:nvPicPr>
          <p:cNvPr id="6" name="Picture 5">
            <a:extLst>
              <a:ext uri="{FF2B5EF4-FFF2-40B4-BE49-F238E27FC236}">
                <a16:creationId xmlns:a16="http://schemas.microsoft.com/office/drawing/2014/main" id="{983F01C6-7E72-47C7-8E8D-D7EB700569C0}"/>
              </a:ext>
            </a:extLst>
          </p:cNvPr>
          <p:cNvPicPr>
            <a:picLocks noChangeAspect="1"/>
          </p:cNvPicPr>
          <p:nvPr/>
        </p:nvPicPr>
        <p:blipFill>
          <a:blip r:embed="rId2"/>
          <a:stretch>
            <a:fillRect/>
          </a:stretch>
        </p:blipFill>
        <p:spPr>
          <a:xfrm>
            <a:off x="9644933" y="122441"/>
            <a:ext cx="2433557" cy="735976"/>
          </a:xfrm>
          <a:prstGeom prst="rect">
            <a:avLst/>
          </a:prstGeom>
        </p:spPr>
      </p:pic>
    </p:spTree>
    <p:extLst>
      <p:ext uri="{BB962C8B-B14F-4D97-AF65-F5344CB8AC3E}">
        <p14:creationId xmlns:p14="http://schemas.microsoft.com/office/powerpoint/2010/main" val="286974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2CA352-8FE8-4C0F-9995-5336B584BA99}"/>
              </a:ext>
            </a:extLst>
          </p:cNvPr>
          <p:cNvSpPr>
            <a:spLocks noGrp="1"/>
          </p:cNvSpPr>
          <p:nvPr>
            <p:ph type="title"/>
          </p:nvPr>
        </p:nvSpPr>
        <p:spPr>
          <a:xfrm>
            <a:off x="275182" y="203266"/>
            <a:ext cx="10515600" cy="1325563"/>
          </a:xfrm>
        </p:spPr>
        <p:txBody>
          <a:bodyPr>
            <a:normAutofit/>
          </a:bodyPr>
          <a:lstStyle/>
          <a:p>
            <a:pPr algn="ctr"/>
            <a:r>
              <a:rPr lang="en-GB" sz="4000" b="1" u="sng" dirty="0">
                <a:solidFill>
                  <a:srgbClr val="EE7326"/>
                </a:solidFill>
                <a:latin typeface="Arial" panose="020B0604020202020204" pitchFamily="34" charset="0"/>
                <a:ea typeface="Lora"/>
                <a:cs typeface="Arial" panose="020B0604020202020204" pitchFamily="34" charset="0"/>
                <a:sym typeface="Lora"/>
              </a:rPr>
              <a:t>What can I do if I’m worried about my child’s Mental Health?</a:t>
            </a:r>
            <a:endParaRPr lang="en-GB" sz="4000" dirty="0">
              <a:solidFill>
                <a:srgbClr val="EE7326"/>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AB1D435-EC25-4558-BAB5-E71293DE3C83}"/>
              </a:ext>
            </a:extLst>
          </p:cNvPr>
          <p:cNvSpPr>
            <a:spLocks noGrp="1"/>
          </p:cNvSpPr>
          <p:nvPr>
            <p:ph idx="1"/>
          </p:nvPr>
        </p:nvSpPr>
        <p:spPr>
          <a:xfrm>
            <a:off x="275182" y="1378517"/>
            <a:ext cx="10515600" cy="4777135"/>
          </a:xfrm>
        </p:spPr>
        <p:txBody>
          <a:bodyPr>
            <a:noAutofit/>
          </a:bodyPr>
          <a:lstStyle/>
          <a:p>
            <a:pPr marL="457200" lvl="0" indent="-406400">
              <a:lnSpc>
                <a:spcPct val="120000"/>
              </a:lnSpc>
              <a:buSzPts val="2800"/>
              <a:buFont typeface="Lora"/>
              <a:buChar char="•"/>
            </a:pPr>
            <a:r>
              <a:rPr lang="en-GB" sz="2400" dirty="0">
                <a:latin typeface="Arial" panose="020B0604020202020204" pitchFamily="34" charset="0"/>
                <a:ea typeface="Lora"/>
                <a:cs typeface="Arial" panose="020B0604020202020204" pitchFamily="34" charset="0"/>
                <a:sym typeface="Lora"/>
              </a:rPr>
              <a:t>Talk to class teacher, school mental health lead or GP.</a:t>
            </a:r>
          </a:p>
          <a:p>
            <a:pPr marL="457200" lvl="0" indent="-381000">
              <a:lnSpc>
                <a:spcPct val="120000"/>
              </a:lnSpc>
              <a:spcBef>
                <a:spcPts val="0"/>
              </a:spcBef>
              <a:buSzPts val="2400"/>
              <a:buFont typeface="Lora"/>
              <a:buChar char="•"/>
            </a:pPr>
            <a:r>
              <a:rPr lang="en-GB" sz="2400" dirty="0">
                <a:latin typeface="Arial" panose="020B0604020202020204" pitchFamily="34" charset="0"/>
                <a:ea typeface="Lora"/>
                <a:cs typeface="Arial" panose="020B0604020202020204" pitchFamily="34" charset="0"/>
                <a:sym typeface="Lora"/>
              </a:rPr>
              <a:t>Contact the duty team at Alder Hey for advice and guidance on 0151 293 3577.</a:t>
            </a:r>
          </a:p>
          <a:p>
            <a:pPr marL="457200" indent="-381000">
              <a:lnSpc>
                <a:spcPct val="120000"/>
              </a:lnSpc>
              <a:spcBef>
                <a:spcPts val="0"/>
              </a:spcBef>
              <a:buSzPts val="2400"/>
              <a:buFont typeface="Lora"/>
              <a:buChar char="•"/>
            </a:pPr>
            <a:r>
              <a:rPr lang="en-GB" sz="2400" b="1" u="sng" dirty="0">
                <a:solidFill>
                  <a:srgbClr val="FF0000"/>
                </a:solidFill>
                <a:latin typeface="Arial" panose="020B0604020202020204" pitchFamily="34" charset="0"/>
                <a:ea typeface="Lora"/>
                <a:cs typeface="Arial" panose="020B0604020202020204" pitchFamily="34" charset="0"/>
                <a:sym typeface="Lora"/>
              </a:rPr>
              <a:t>Emergency Phone support </a:t>
            </a:r>
            <a:r>
              <a:rPr lang="en-GB" sz="2400" dirty="0">
                <a:latin typeface="Arial" panose="020B0604020202020204" pitchFamily="34" charset="0"/>
                <a:ea typeface="Lora"/>
                <a:cs typeface="Arial" panose="020B0604020202020204" pitchFamily="34" charset="0"/>
                <a:sym typeface="Lora"/>
              </a:rPr>
              <a:t>and crisis management advice is available via: Alder Hey Crisis Care Team - 0151 293 3577 (available 24/7; Under 18s). </a:t>
            </a:r>
            <a:r>
              <a:rPr lang="en-GB" sz="2400" b="1" u="sng" dirty="0">
                <a:solidFill>
                  <a:srgbClr val="FF0000"/>
                </a:solidFill>
                <a:latin typeface="Arial" panose="020B0604020202020204" pitchFamily="34" charset="0"/>
                <a:ea typeface="Lora"/>
                <a:cs typeface="Arial" panose="020B0604020202020204" pitchFamily="34" charset="0"/>
                <a:sym typeface="Lora"/>
              </a:rPr>
              <a:t>If/in an emergency contact 999</a:t>
            </a:r>
            <a:endParaRPr lang="en-GB" sz="2400" b="1" u="sng" dirty="0">
              <a:solidFill>
                <a:srgbClr val="FF0000"/>
              </a:solidFill>
              <a:latin typeface="Arial" panose="020B0604020202020204" pitchFamily="34" charset="0"/>
              <a:cs typeface="Arial" panose="020B0604020202020204" pitchFamily="34" charset="0"/>
            </a:endParaRPr>
          </a:p>
          <a:p>
            <a:pPr marL="457200" indent="-381000">
              <a:lnSpc>
                <a:spcPct val="120000"/>
              </a:lnSpc>
              <a:spcBef>
                <a:spcPts val="0"/>
              </a:spcBef>
              <a:buSzPts val="2400"/>
              <a:buFont typeface="Lora"/>
              <a:buChar char="•"/>
            </a:pPr>
            <a:r>
              <a:rPr lang="en-GB" sz="2400" dirty="0">
                <a:latin typeface="Arial" panose="020B0604020202020204" pitchFamily="34" charset="0"/>
                <a:ea typeface="Lora"/>
                <a:cs typeface="Arial" panose="020B0604020202020204" pitchFamily="34" charset="0"/>
                <a:sym typeface="Lora"/>
              </a:rPr>
              <a:t> Access Sefton for Parent Mental Health: </a:t>
            </a:r>
            <a:r>
              <a:rPr lang="en-GB" dirty="0"/>
              <a:t>0300 303 2708 Mon- Fri 8am – 5pm</a:t>
            </a:r>
            <a:endParaRPr lang="en-GB" sz="2400" dirty="0">
              <a:latin typeface="Arial" panose="020B0604020202020204" pitchFamily="34" charset="0"/>
              <a:ea typeface="Lora"/>
              <a:cs typeface="Arial" panose="020B0604020202020204" pitchFamily="34" charset="0"/>
              <a:sym typeface="Lora"/>
            </a:endParaRPr>
          </a:p>
          <a:p>
            <a:pPr marL="457200" lvl="0" indent="-381000">
              <a:lnSpc>
                <a:spcPct val="120000"/>
              </a:lnSpc>
              <a:spcBef>
                <a:spcPts val="0"/>
              </a:spcBef>
              <a:buSzPts val="2400"/>
              <a:buFont typeface="Lora"/>
              <a:buChar char="•"/>
            </a:pPr>
            <a:r>
              <a:rPr lang="en-GB" sz="2400" dirty="0">
                <a:latin typeface="Arial" panose="020B0604020202020204" pitchFamily="34" charset="0"/>
                <a:ea typeface="Lora"/>
                <a:cs typeface="Arial" panose="020B0604020202020204" pitchFamily="34" charset="0"/>
                <a:sym typeface="Lora"/>
              </a:rPr>
              <a:t>The Samaritans – 116 123 and Childline – 0800 1111 are phone support services, both available 24 hours a day, 7 days a week.</a:t>
            </a:r>
          </a:p>
          <a:p>
            <a:pPr marL="457200" lvl="0" indent="-381000">
              <a:lnSpc>
                <a:spcPct val="120000"/>
              </a:lnSpc>
              <a:spcBef>
                <a:spcPts val="0"/>
              </a:spcBef>
              <a:buSzPts val="2400"/>
              <a:buFont typeface="Lora"/>
              <a:buChar char="•"/>
            </a:pPr>
            <a:r>
              <a:rPr lang="en-GB" sz="2400" dirty="0">
                <a:latin typeface="Arial" panose="020B0604020202020204" pitchFamily="34" charset="0"/>
                <a:ea typeface="Lora"/>
                <a:cs typeface="Arial" panose="020B0604020202020204" pitchFamily="34" charset="0"/>
                <a:sym typeface="Lora"/>
              </a:rPr>
              <a:t>If you feel at risk or unsafe, and in need of </a:t>
            </a:r>
            <a:r>
              <a:rPr lang="en-GB" sz="2400" b="1" u="sng" dirty="0">
                <a:solidFill>
                  <a:srgbClr val="FF0000"/>
                </a:solidFill>
                <a:latin typeface="Arial" panose="020B0604020202020204" pitchFamily="34" charset="0"/>
                <a:ea typeface="Lora"/>
                <a:cs typeface="Arial" panose="020B0604020202020204" pitchFamily="34" charset="0"/>
                <a:sym typeface="Lora"/>
              </a:rPr>
              <a:t>urgent support </a:t>
            </a:r>
            <a:r>
              <a:rPr lang="en-GB" sz="2400" dirty="0">
                <a:latin typeface="Arial" panose="020B0604020202020204" pitchFamily="34" charset="0"/>
                <a:ea typeface="Lora"/>
                <a:cs typeface="Arial" panose="020B0604020202020204" pitchFamily="34" charset="0"/>
                <a:sym typeface="Lora"/>
              </a:rPr>
              <a:t>you can go to your local Accident &amp; Emergency (A&amp;E) department (Under 16 = Alder Hey; 16 and over = Adult A&amp;E).</a:t>
            </a:r>
          </a:p>
        </p:txBody>
      </p:sp>
    </p:spTree>
    <p:extLst>
      <p:ext uri="{BB962C8B-B14F-4D97-AF65-F5344CB8AC3E}">
        <p14:creationId xmlns:p14="http://schemas.microsoft.com/office/powerpoint/2010/main" val="372515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06FCE1-B9F6-47B4-8B49-1BD572CAD8E2}"/>
              </a:ext>
            </a:extLst>
          </p:cNvPr>
          <p:cNvSpPr>
            <a:spLocks noGrp="1"/>
          </p:cNvSpPr>
          <p:nvPr>
            <p:ph type="title"/>
          </p:nvPr>
        </p:nvSpPr>
        <p:spPr>
          <a:xfrm>
            <a:off x="281609" y="380700"/>
            <a:ext cx="10515600" cy="1325563"/>
          </a:xfrm>
        </p:spPr>
        <p:txBody>
          <a:bodyPr/>
          <a:lstStyle/>
          <a:p>
            <a:pPr algn="ctr"/>
            <a:r>
              <a:rPr lang="en-GB" b="1" u="sng" dirty="0">
                <a:solidFill>
                  <a:srgbClr val="6E3E6E"/>
                </a:solidFill>
                <a:latin typeface="Arial" panose="020B0604020202020204" pitchFamily="34" charset="0"/>
                <a:cs typeface="Arial" panose="020B0604020202020204" pitchFamily="34" charset="0"/>
              </a:rPr>
              <a:t>What are you taking away?</a:t>
            </a:r>
          </a:p>
        </p:txBody>
      </p:sp>
      <p:sp>
        <p:nvSpPr>
          <p:cNvPr id="5" name="Content Placeholder 2">
            <a:extLst>
              <a:ext uri="{FF2B5EF4-FFF2-40B4-BE49-F238E27FC236}">
                <a16:creationId xmlns:a16="http://schemas.microsoft.com/office/drawing/2014/main" id="{168E5CC6-BBE9-4682-8948-34B0902181DE}"/>
              </a:ext>
            </a:extLst>
          </p:cNvPr>
          <p:cNvSpPr>
            <a:spLocks noGrp="1"/>
          </p:cNvSpPr>
          <p:nvPr>
            <p:ph idx="1"/>
          </p:nvPr>
        </p:nvSpPr>
        <p:spPr>
          <a:xfrm>
            <a:off x="507077" y="1991513"/>
            <a:ext cx="10515600" cy="4351338"/>
          </a:xfrm>
        </p:spPr>
        <p:txBody>
          <a:bodyPr/>
          <a:lstStyle/>
          <a:p>
            <a:r>
              <a:rPr lang="en-GB" dirty="0">
                <a:latin typeface="Arial" panose="020B0604020202020204" pitchFamily="34" charset="0"/>
                <a:cs typeface="Arial" panose="020B0604020202020204" pitchFamily="34" charset="0"/>
              </a:rPr>
              <a:t>Spend some time reflecting on what we have covered today</a:t>
            </a:r>
          </a:p>
          <a:p>
            <a:r>
              <a:rPr lang="en-GB" dirty="0">
                <a:latin typeface="Arial" panose="020B0604020202020204" pitchFamily="34" charset="0"/>
                <a:cs typeface="Arial" panose="020B0604020202020204" pitchFamily="34" charset="0"/>
              </a:rPr>
              <a:t>What stuck out to you/what’s stuck with you?</a:t>
            </a:r>
          </a:p>
          <a:p>
            <a:r>
              <a:rPr lang="en-GB" dirty="0">
                <a:latin typeface="Arial" panose="020B0604020202020204" pitchFamily="34" charset="0"/>
                <a:cs typeface="Arial" panose="020B0604020202020204" pitchFamily="34" charset="0"/>
              </a:rPr>
              <a:t>Is there anything you found particularly useful?</a:t>
            </a:r>
          </a:p>
          <a:p>
            <a:r>
              <a:rPr lang="en-GB" dirty="0">
                <a:latin typeface="Arial" panose="020B0604020202020204" pitchFamily="34" charset="0"/>
                <a:cs typeface="Arial" panose="020B0604020202020204" pitchFamily="34" charset="0"/>
              </a:rPr>
              <a:t>Anything you are going to try moving forward?</a:t>
            </a:r>
          </a:p>
          <a:p>
            <a:endParaRPr lang="en-GB"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Anyone like to share their answers?</a:t>
            </a:r>
          </a:p>
        </p:txBody>
      </p:sp>
      <p:pic>
        <p:nvPicPr>
          <p:cNvPr id="6" name="Picture 5">
            <a:extLst>
              <a:ext uri="{FF2B5EF4-FFF2-40B4-BE49-F238E27FC236}">
                <a16:creationId xmlns:a16="http://schemas.microsoft.com/office/drawing/2014/main" id="{8A0238BE-6608-4ACD-8937-4DD86E57EBC7}"/>
              </a:ext>
            </a:extLst>
          </p:cNvPr>
          <p:cNvPicPr>
            <a:picLocks noChangeAspect="1"/>
          </p:cNvPicPr>
          <p:nvPr/>
        </p:nvPicPr>
        <p:blipFill>
          <a:blip r:embed="rId2"/>
          <a:stretch>
            <a:fillRect/>
          </a:stretch>
        </p:blipFill>
        <p:spPr>
          <a:xfrm>
            <a:off x="9827811" y="95450"/>
            <a:ext cx="2149503" cy="650070"/>
          </a:xfrm>
          <a:prstGeom prst="rect">
            <a:avLst/>
          </a:prstGeom>
        </p:spPr>
      </p:pic>
    </p:spTree>
    <p:extLst>
      <p:ext uri="{BB962C8B-B14F-4D97-AF65-F5344CB8AC3E}">
        <p14:creationId xmlns:p14="http://schemas.microsoft.com/office/powerpoint/2010/main" val="171066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D23974F-5AE7-4B3B-B99C-9DAD942974A4}"/>
              </a:ext>
            </a:extLst>
          </p:cNvPr>
          <p:cNvSpPr>
            <a:spLocks noGrp="1"/>
          </p:cNvSpPr>
          <p:nvPr>
            <p:ph idx="1"/>
          </p:nvPr>
        </p:nvSpPr>
        <p:spPr>
          <a:xfrm>
            <a:off x="302149" y="1443963"/>
            <a:ext cx="8912749" cy="4351338"/>
          </a:xfrm>
        </p:spPr>
        <p:txBody>
          <a:bodyPr>
            <a:normAutofit/>
          </a:bodyPr>
          <a:lstStyle/>
          <a:p>
            <a:pPr marL="0" indent="0" algn="ctr">
              <a:buNone/>
            </a:pPr>
            <a:r>
              <a:rPr lang="en-GB" sz="4800" dirty="0">
                <a:latin typeface="Arial" panose="020B0604020202020204" pitchFamily="34" charset="0"/>
                <a:cs typeface="Arial" panose="020B0604020202020204" pitchFamily="34" charset="0"/>
              </a:rPr>
              <a:t>Any questions?</a:t>
            </a:r>
          </a:p>
          <a:p>
            <a:pPr marL="0" indent="0" algn="ctr">
              <a:buNone/>
            </a:pPr>
            <a:endParaRPr lang="en-GB" sz="4800" dirty="0">
              <a:latin typeface="Arial" panose="020B0604020202020204" pitchFamily="34" charset="0"/>
              <a:cs typeface="Arial" panose="020B0604020202020204" pitchFamily="34" charset="0"/>
            </a:endParaRPr>
          </a:p>
          <a:p>
            <a:pPr marL="0" indent="0" algn="ctr">
              <a:buNone/>
            </a:pPr>
            <a:r>
              <a:rPr lang="en-GB" sz="3600" dirty="0">
                <a:latin typeface="Arial" panose="020B0604020202020204" pitchFamily="34" charset="0"/>
                <a:cs typeface="Arial" panose="020B0604020202020204" pitchFamily="34" charset="0"/>
              </a:rPr>
              <a:t>Please complete your feedback forms – we value your thoughts and suggestions!</a:t>
            </a:r>
          </a:p>
          <a:p>
            <a:pPr marL="0" indent="0" algn="ctr">
              <a:buNone/>
            </a:pPr>
            <a:endParaRPr lang="en-GB" sz="4800" dirty="0">
              <a:latin typeface="Arial" panose="020B0604020202020204" pitchFamily="34" charset="0"/>
              <a:cs typeface="Arial" panose="020B0604020202020204" pitchFamily="34" charset="0"/>
            </a:endParaRPr>
          </a:p>
          <a:p>
            <a:pPr marL="0" indent="0" algn="ctr">
              <a:buNone/>
            </a:pPr>
            <a:endParaRPr lang="en-GB" sz="4400" dirty="0">
              <a:latin typeface="Arial Nova Light" panose="020B0304020202020204" pitchFamily="34" charset="0"/>
            </a:endParaRPr>
          </a:p>
        </p:txBody>
      </p:sp>
      <p:pic>
        <p:nvPicPr>
          <p:cNvPr id="5" name="Picture 4">
            <a:extLst>
              <a:ext uri="{FF2B5EF4-FFF2-40B4-BE49-F238E27FC236}">
                <a16:creationId xmlns:a16="http://schemas.microsoft.com/office/drawing/2014/main" id="{9D9EB003-4C29-487E-8420-D22338E57EDA}"/>
              </a:ext>
            </a:extLst>
          </p:cNvPr>
          <p:cNvPicPr>
            <a:picLocks noChangeAspect="1"/>
          </p:cNvPicPr>
          <p:nvPr/>
        </p:nvPicPr>
        <p:blipFill>
          <a:blip r:embed="rId2"/>
          <a:stretch>
            <a:fillRect/>
          </a:stretch>
        </p:blipFill>
        <p:spPr>
          <a:xfrm>
            <a:off x="9705916" y="107207"/>
            <a:ext cx="2340768" cy="835224"/>
          </a:xfrm>
          <a:prstGeom prst="rect">
            <a:avLst/>
          </a:prstGeom>
        </p:spPr>
      </p:pic>
    </p:spTree>
    <p:extLst>
      <p:ext uri="{BB962C8B-B14F-4D97-AF65-F5344CB8AC3E}">
        <p14:creationId xmlns:p14="http://schemas.microsoft.com/office/powerpoint/2010/main" val="4715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BB3754-2F0D-405D-ADC1-B8789364E217}"/>
              </a:ext>
            </a:extLst>
          </p:cNvPr>
          <p:cNvSpPr>
            <a:spLocks noGrp="1"/>
          </p:cNvSpPr>
          <p:nvPr>
            <p:ph type="title"/>
          </p:nvPr>
        </p:nvSpPr>
        <p:spPr>
          <a:xfrm>
            <a:off x="210047" y="460540"/>
            <a:ext cx="7986312" cy="1325563"/>
          </a:xfrm>
        </p:spPr>
        <p:txBody>
          <a:bodyPr/>
          <a:lstStyle/>
          <a:p>
            <a:pPr algn="ctr"/>
            <a:r>
              <a:rPr lang="en-GB" dirty="0">
                <a:latin typeface="Arial Nova Light" panose="020B0304020202020204" pitchFamily="34" charset="0"/>
              </a:rPr>
              <a:t>References</a:t>
            </a:r>
          </a:p>
        </p:txBody>
      </p:sp>
      <p:sp>
        <p:nvSpPr>
          <p:cNvPr id="5" name="Content Placeholder 2">
            <a:extLst>
              <a:ext uri="{FF2B5EF4-FFF2-40B4-BE49-F238E27FC236}">
                <a16:creationId xmlns:a16="http://schemas.microsoft.com/office/drawing/2014/main" id="{AE75CB5D-8472-48AE-B29F-8A8FFD6CDCDF}"/>
              </a:ext>
            </a:extLst>
          </p:cNvPr>
          <p:cNvSpPr>
            <a:spLocks noGrp="1"/>
          </p:cNvSpPr>
          <p:nvPr>
            <p:ph idx="1"/>
          </p:nvPr>
        </p:nvSpPr>
        <p:spPr>
          <a:xfrm>
            <a:off x="298947" y="1603540"/>
            <a:ext cx="7986312" cy="4351338"/>
          </a:xfrm>
        </p:spPr>
        <p:txBody>
          <a:bodyPr/>
          <a:lstStyle/>
          <a:p>
            <a:pPr marL="0" lvl="0" indent="0">
              <a:buNone/>
            </a:pPr>
            <a:r>
              <a:rPr lang="en-GB"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rPr>
              <a:t>https://www.liverpoolcamhs.com/workforce-tools/roar-course/</a:t>
            </a:r>
            <a:br>
              <a:rPr lang="en-GB" u="sng" dirty="0">
                <a:solidFill>
                  <a:srgbClr val="0563C1"/>
                </a:solidFill>
                <a:latin typeface="Arial"/>
                <a:ea typeface="Arial"/>
                <a:cs typeface="Arial"/>
                <a:sym typeface="Arial"/>
              </a:rPr>
            </a:br>
            <a:endParaRPr lang="en-GB" dirty="0">
              <a:solidFill>
                <a:schemeClr val="bg1"/>
              </a:solidFill>
            </a:endParaRPr>
          </a:p>
          <a:p>
            <a:pPr marL="0" lvl="0" indent="0">
              <a:buNone/>
            </a:pPr>
            <a:r>
              <a:rPr lang="en-GB" u="sng" dirty="0">
                <a:solidFill>
                  <a:schemeClr val="bg1"/>
                </a:solidFill>
                <a:latin typeface="Arial"/>
                <a:ea typeface="Arial"/>
                <a:cs typeface="Arial"/>
                <a:sym typeface="Arial"/>
                <a:hlinkClick r:id="rId3"/>
              </a:rPr>
              <a:t>https://www.roarresponse.com/</a:t>
            </a:r>
            <a:br>
              <a:rPr lang="en-GB" u="sng" dirty="0">
                <a:solidFill>
                  <a:schemeClr val="bg1"/>
                </a:solidFill>
                <a:latin typeface="Arial"/>
                <a:ea typeface="Arial"/>
                <a:cs typeface="Arial"/>
                <a:sym typeface="Arial"/>
              </a:rPr>
            </a:br>
            <a:endParaRPr lang="en-GB" u="sng" dirty="0">
              <a:solidFill>
                <a:schemeClr val="bg1"/>
              </a:solidFill>
              <a:latin typeface="Arial"/>
              <a:ea typeface="Arial"/>
              <a:cs typeface="Arial"/>
              <a:sym typeface="Arial"/>
            </a:endParaRPr>
          </a:p>
          <a:p>
            <a:pPr marL="0" lvl="0" indent="0">
              <a:buNone/>
            </a:pPr>
            <a:r>
              <a:rPr lang="en-GB" dirty="0">
                <a:hlinkClick r:id="rId4"/>
              </a:rPr>
              <a:t>https://www.annafreud.org/schools-and-colleges/resources/7-ways-to-support-children-and-young-people-who-are-worried/</a:t>
            </a:r>
            <a:br>
              <a:rPr lang="en-GB" dirty="0"/>
            </a:br>
            <a:endParaRPr lang="en-GB" dirty="0"/>
          </a:p>
          <a:p>
            <a:pPr marL="0" lvl="0" indent="0">
              <a:buNone/>
            </a:pPr>
            <a:r>
              <a:rPr lang="en-GB" dirty="0">
                <a:hlinkClick r:id="rId5"/>
              </a:rPr>
              <a:t>https://www.nhs.uk/mental-health/conditions/generalised-anxiety-disorder/overview/</a:t>
            </a:r>
            <a:br>
              <a:rPr lang="en-GB" dirty="0"/>
            </a:br>
            <a:endParaRPr lang="en-GB" dirty="0"/>
          </a:p>
          <a:p>
            <a:pPr marL="0" lvl="0" indent="0">
              <a:buNone/>
            </a:pPr>
            <a:r>
              <a:rPr lang="en-GB" dirty="0">
                <a:hlinkClick r:id="rId6"/>
              </a:rPr>
              <a:t>https://www.youtube.com/watch?app=desktop&amp;v=FfSbWc3O_5M&amp;form=MY01SV&amp;OCID=MY01SV</a:t>
            </a:r>
            <a:endParaRPr lang="en-GB" dirty="0"/>
          </a:p>
          <a:p>
            <a:pPr marL="0" lvl="0" indent="0">
              <a:buNone/>
            </a:pPr>
            <a:endParaRPr lang="en-GB" dirty="0"/>
          </a:p>
          <a:p>
            <a:pPr marL="0" lvl="0" indent="0">
              <a:buNone/>
            </a:pPr>
            <a:endParaRPr lang="en-GB" dirty="0"/>
          </a:p>
          <a:p>
            <a:pPr marL="0" lvl="0" indent="0">
              <a:buNone/>
            </a:pPr>
            <a:endParaRPr lang="en-GB" dirty="0"/>
          </a:p>
          <a:p>
            <a:endParaRPr lang="en-GB" dirty="0"/>
          </a:p>
        </p:txBody>
      </p:sp>
      <p:pic>
        <p:nvPicPr>
          <p:cNvPr id="6" name="Picture 5">
            <a:extLst>
              <a:ext uri="{FF2B5EF4-FFF2-40B4-BE49-F238E27FC236}">
                <a16:creationId xmlns:a16="http://schemas.microsoft.com/office/drawing/2014/main" id="{AC57B888-4649-4B00-B8C0-E25809059813}"/>
              </a:ext>
            </a:extLst>
          </p:cNvPr>
          <p:cNvPicPr>
            <a:picLocks noChangeAspect="1"/>
          </p:cNvPicPr>
          <p:nvPr/>
        </p:nvPicPr>
        <p:blipFill>
          <a:blip r:embed="rId7"/>
          <a:stretch>
            <a:fillRect/>
          </a:stretch>
        </p:blipFill>
        <p:spPr>
          <a:xfrm>
            <a:off x="9629029" y="42928"/>
            <a:ext cx="2464242" cy="835224"/>
          </a:xfrm>
          <a:prstGeom prst="rect">
            <a:avLst/>
          </a:prstGeom>
        </p:spPr>
      </p:pic>
    </p:spTree>
    <p:extLst>
      <p:ext uri="{BB962C8B-B14F-4D97-AF65-F5344CB8AC3E}">
        <p14:creationId xmlns:p14="http://schemas.microsoft.com/office/powerpoint/2010/main" val="11533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15573D-E1FC-4255-BF33-F55E4C4056D0}"/>
              </a:ext>
            </a:extLst>
          </p:cNvPr>
          <p:cNvSpPr>
            <a:spLocks noGrp="1"/>
          </p:cNvSpPr>
          <p:nvPr>
            <p:ph type="title"/>
          </p:nvPr>
        </p:nvSpPr>
        <p:spPr>
          <a:xfrm>
            <a:off x="838200" y="365125"/>
            <a:ext cx="10515600" cy="1325563"/>
          </a:xfrm>
        </p:spPr>
        <p:txBody>
          <a:bodyPr/>
          <a:lstStyle/>
          <a:p>
            <a:pPr algn="ctr"/>
            <a:r>
              <a:rPr lang="en-GB" b="1" u="sng" dirty="0">
                <a:latin typeface="Arial" panose="020B0604020202020204" pitchFamily="34" charset="0"/>
                <a:cs typeface="Arial" panose="020B0604020202020204" pitchFamily="34" charset="0"/>
              </a:rPr>
              <a:t>Useful Information and Terms</a:t>
            </a:r>
          </a:p>
        </p:txBody>
      </p:sp>
      <p:graphicFrame>
        <p:nvGraphicFramePr>
          <p:cNvPr id="5" name="Content Placeholder 2">
            <a:extLst>
              <a:ext uri="{FF2B5EF4-FFF2-40B4-BE49-F238E27FC236}">
                <a16:creationId xmlns:a16="http://schemas.microsoft.com/office/drawing/2014/main" id="{46EF83E9-448B-4535-88B4-C96A3568231B}"/>
              </a:ext>
            </a:extLst>
          </p:cNvPr>
          <p:cNvGraphicFramePr>
            <a:graphicFrameLocks noGrp="1"/>
          </p:cNvGraphicFramePr>
          <p:nvPr>
            <p:ph idx="1"/>
            <p:extLst>
              <p:ext uri="{D42A27DB-BD31-4B8C-83A1-F6EECF244321}">
                <p14:modId xmlns:p14="http://schemas.microsoft.com/office/powerpoint/2010/main" val="3059742826"/>
              </p:ext>
            </p:extLst>
          </p:nvPr>
        </p:nvGraphicFramePr>
        <p:xfrm>
          <a:off x="1262741" y="15317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47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B836E6-7B5B-4641-AA14-5BC050A34937}"/>
              </a:ext>
            </a:extLst>
          </p:cNvPr>
          <p:cNvSpPr>
            <a:spLocks noGrp="1"/>
          </p:cNvSpPr>
          <p:nvPr>
            <p:ph type="title"/>
          </p:nvPr>
        </p:nvSpPr>
        <p:spPr>
          <a:xfrm>
            <a:off x="0" y="422843"/>
            <a:ext cx="10515600" cy="1325563"/>
          </a:xfrm>
        </p:spPr>
        <p:txBody>
          <a:bodyPr>
            <a:normAutofit/>
          </a:bodyPr>
          <a:lstStyle/>
          <a:p>
            <a:pPr algn="ctr"/>
            <a:r>
              <a:rPr lang="en-GB" sz="4000" b="1" u="sng" dirty="0">
                <a:latin typeface="Arial" panose="020B0604020202020204" pitchFamily="34" charset="0"/>
                <a:cs typeface="Arial" panose="020B0604020202020204" pitchFamily="34" charset="0"/>
              </a:rPr>
              <a:t>What do you want to get out of today?</a:t>
            </a:r>
          </a:p>
        </p:txBody>
      </p:sp>
      <p:pic>
        <p:nvPicPr>
          <p:cNvPr id="5" name="Graphic 4" descr="Thought bubble">
            <a:extLst>
              <a:ext uri="{FF2B5EF4-FFF2-40B4-BE49-F238E27FC236}">
                <a16:creationId xmlns:a16="http://schemas.microsoft.com/office/drawing/2014/main" id="{91F0F751-0DC5-43C6-BDC4-F1805094C3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314080" y="3045842"/>
            <a:ext cx="3213719" cy="3213719"/>
          </a:xfrm>
          <a:prstGeom prst="rect">
            <a:avLst/>
          </a:prstGeom>
        </p:spPr>
      </p:pic>
      <p:pic>
        <p:nvPicPr>
          <p:cNvPr id="6" name="Graphic 5" descr="Chat">
            <a:extLst>
              <a:ext uri="{FF2B5EF4-FFF2-40B4-BE49-F238E27FC236}">
                <a16:creationId xmlns:a16="http://schemas.microsoft.com/office/drawing/2014/main" id="{84D6D969-12C8-4619-A256-010D34226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2637" y="1080251"/>
            <a:ext cx="3772519" cy="3772519"/>
          </a:xfrm>
          <a:prstGeom prst="rect">
            <a:avLst/>
          </a:prstGeom>
        </p:spPr>
      </p:pic>
      <p:pic>
        <p:nvPicPr>
          <p:cNvPr id="7" name="Graphic 6" descr="Pencil">
            <a:extLst>
              <a:ext uri="{FF2B5EF4-FFF2-40B4-BE49-F238E27FC236}">
                <a16:creationId xmlns:a16="http://schemas.microsoft.com/office/drawing/2014/main" id="{82D28ED5-A364-423F-BC07-F6C1FD20D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432" y="1993433"/>
            <a:ext cx="1527649" cy="1527649"/>
          </a:xfrm>
          <a:prstGeom prst="rect">
            <a:avLst/>
          </a:prstGeom>
        </p:spPr>
      </p:pic>
      <p:pic>
        <p:nvPicPr>
          <p:cNvPr id="8" name="Picture 7">
            <a:extLst>
              <a:ext uri="{FF2B5EF4-FFF2-40B4-BE49-F238E27FC236}">
                <a16:creationId xmlns:a16="http://schemas.microsoft.com/office/drawing/2014/main" id="{4F520698-2B01-4517-B632-39225FF95319}"/>
              </a:ext>
            </a:extLst>
          </p:cNvPr>
          <p:cNvPicPr>
            <a:picLocks noChangeAspect="1"/>
          </p:cNvPicPr>
          <p:nvPr/>
        </p:nvPicPr>
        <p:blipFill>
          <a:blip r:embed="rId8"/>
          <a:stretch>
            <a:fillRect/>
          </a:stretch>
        </p:blipFill>
        <p:spPr>
          <a:xfrm>
            <a:off x="9822925" y="64778"/>
            <a:ext cx="2267476" cy="716129"/>
          </a:xfrm>
          <a:prstGeom prst="rect">
            <a:avLst/>
          </a:prstGeom>
        </p:spPr>
      </p:pic>
    </p:spTree>
    <p:extLst>
      <p:ext uri="{BB962C8B-B14F-4D97-AF65-F5344CB8AC3E}">
        <p14:creationId xmlns:p14="http://schemas.microsoft.com/office/powerpoint/2010/main" val="308501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691A46-C72E-431A-A6BE-475AA7403E31}"/>
              </a:ext>
            </a:extLst>
          </p:cNvPr>
          <p:cNvSpPr>
            <a:spLocks noGrp="1"/>
          </p:cNvSpPr>
          <p:nvPr>
            <p:ph type="title"/>
          </p:nvPr>
        </p:nvSpPr>
        <p:spPr>
          <a:xfrm>
            <a:off x="-167640" y="314325"/>
            <a:ext cx="10515600" cy="1325563"/>
          </a:xfrm>
        </p:spPr>
        <p:txBody>
          <a:bodyPr>
            <a:normAutofit/>
          </a:bodyPr>
          <a:lstStyle/>
          <a:p>
            <a:pPr algn="ctr"/>
            <a:r>
              <a:rPr lang="en-GB" sz="4000" b="1" u="sng" dirty="0">
                <a:latin typeface="Arial" panose="020B0604020202020204" pitchFamily="34" charset="0"/>
                <a:cs typeface="Arial" panose="020B0604020202020204" pitchFamily="34" charset="0"/>
              </a:rPr>
              <a:t>Aims and Outcomes</a:t>
            </a:r>
          </a:p>
        </p:txBody>
      </p:sp>
      <p:graphicFrame>
        <p:nvGraphicFramePr>
          <p:cNvPr id="5" name="Content Placeholder 2">
            <a:extLst>
              <a:ext uri="{FF2B5EF4-FFF2-40B4-BE49-F238E27FC236}">
                <a16:creationId xmlns:a16="http://schemas.microsoft.com/office/drawing/2014/main" id="{67C4BBE4-539F-4470-88F8-B6C9FFB081D9}"/>
              </a:ext>
            </a:extLst>
          </p:cNvPr>
          <p:cNvGraphicFramePr>
            <a:graphicFrameLocks noGrp="1"/>
          </p:cNvGraphicFramePr>
          <p:nvPr>
            <p:ph idx="1"/>
            <p:extLst>
              <p:ext uri="{D42A27DB-BD31-4B8C-83A1-F6EECF244321}">
                <p14:modId xmlns:p14="http://schemas.microsoft.com/office/powerpoint/2010/main" val="3017532437"/>
              </p:ext>
            </p:extLst>
          </p:nvPr>
        </p:nvGraphicFramePr>
        <p:xfrm>
          <a:off x="20250" y="16398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05EAF51-B883-473A-BCB9-6734A21BFE2E}"/>
              </a:ext>
            </a:extLst>
          </p:cNvPr>
          <p:cNvPicPr>
            <a:picLocks noChangeAspect="1"/>
          </p:cNvPicPr>
          <p:nvPr/>
        </p:nvPicPr>
        <p:blipFill>
          <a:blip r:embed="rId7"/>
          <a:stretch>
            <a:fillRect/>
          </a:stretch>
        </p:blipFill>
        <p:spPr>
          <a:xfrm>
            <a:off x="9627845" y="126164"/>
            <a:ext cx="2482876" cy="740610"/>
          </a:xfrm>
          <a:prstGeom prst="rect">
            <a:avLst/>
          </a:prstGeom>
        </p:spPr>
      </p:pic>
    </p:spTree>
    <p:extLst>
      <p:ext uri="{BB962C8B-B14F-4D97-AF65-F5344CB8AC3E}">
        <p14:creationId xmlns:p14="http://schemas.microsoft.com/office/powerpoint/2010/main" val="15844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21BDA3-80FB-4D7D-9C00-07E314D239B1}"/>
              </a:ext>
            </a:extLst>
          </p:cNvPr>
          <p:cNvSpPr>
            <a:spLocks noGrp="1"/>
          </p:cNvSpPr>
          <p:nvPr>
            <p:ph type="title"/>
          </p:nvPr>
        </p:nvSpPr>
        <p:spPr>
          <a:xfrm>
            <a:off x="1206500" y="365125"/>
            <a:ext cx="10515600" cy="1325563"/>
          </a:xfrm>
        </p:spPr>
        <p:txBody>
          <a:bodyPr>
            <a:normAutofit/>
          </a:bodyPr>
          <a:lstStyle/>
          <a:p>
            <a:r>
              <a:rPr lang="en-GB" sz="4000" b="1" u="sng" dirty="0">
                <a:latin typeface="Arial" panose="020B0604020202020204" pitchFamily="34" charset="0"/>
                <a:cs typeface="Arial" panose="020B0604020202020204" pitchFamily="34" charset="0"/>
              </a:rPr>
              <a:t>How are you feeling?</a:t>
            </a:r>
          </a:p>
        </p:txBody>
      </p:sp>
      <p:sp>
        <p:nvSpPr>
          <p:cNvPr id="5" name="Content Placeholder 2">
            <a:extLst>
              <a:ext uri="{FF2B5EF4-FFF2-40B4-BE49-F238E27FC236}">
                <a16:creationId xmlns:a16="http://schemas.microsoft.com/office/drawing/2014/main" id="{BB0F0C58-29C0-45E0-8E7C-E395886B54E9}"/>
              </a:ext>
            </a:extLst>
          </p:cNvPr>
          <p:cNvSpPr>
            <a:spLocks noGrp="1"/>
          </p:cNvSpPr>
          <p:nvPr>
            <p:ph idx="1"/>
          </p:nvPr>
        </p:nvSpPr>
        <p:spPr>
          <a:xfrm>
            <a:off x="6464300" y="4462571"/>
            <a:ext cx="4368789" cy="1219199"/>
          </a:xfrm>
        </p:spPr>
        <p:txBody>
          <a:bodyPr>
            <a:normAutofit fontScale="25000" lnSpcReduction="20000"/>
          </a:bodyPr>
          <a:lstStyle/>
          <a:p>
            <a:pPr marL="0" lvl="0" indent="0">
              <a:buNone/>
            </a:pPr>
            <a:endParaRPr lang="en-GB" u="sng" dirty="0">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lvl="0" indent="0">
              <a:buNone/>
            </a:pPr>
            <a:endParaRPr lang="en-GB"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lvl="0" indent="0">
              <a:buNone/>
            </a:pPr>
            <a:endParaRPr lang="en-GB"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lvl="0" indent="0">
              <a:buNone/>
            </a:pPr>
            <a:endParaRPr lang="en-GB"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lvl="0" indent="0">
              <a:buNone/>
            </a:pPr>
            <a:endParaRPr lang="en-GB"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lvl="0" indent="0">
              <a:buNone/>
            </a:pPr>
            <a:endParaRPr lang="en-GB"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lvl="0" indent="0">
              <a:buNone/>
            </a:pPr>
            <a:r>
              <a:rPr lang="en-GB" sz="6400" u="sng" dirty="0">
                <a:solidFill>
                  <a:srgbClr val="0563C1"/>
                </a:solidFill>
                <a:latin typeface="Arial"/>
                <a:ea typeface="Arial"/>
                <a:cs typeface="Arial"/>
                <a:sym typeface="Arial"/>
                <a:hlinkClick r:id="rId2">
                  <a:extLst>
                    <a:ext uri="{A12FA001-AC4F-418D-AE19-62706E023703}">
                      <ahyp:hlinkClr xmlns:ahyp="http://schemas.microsoft.com/office/drawing/2018/hyperlinkcolor" val="tx"/>
                    </a:ext>
                  </a:extLst>
                </a:hlinkClick>
              </a:rPr>
              <a:t>/</a:t>
            </a:r>
            <a:endParaRPr lang="en-GB" sz="6400" dirty="0">
              <a:solidFill>
                <a:schemeClr val="bg1"/>
              </a:solidFill>
            </a:endParaRPr>
          </a:p>
          <a:p>
            <a:pPr marL="0" lvl="0" indent="0">
              <a:buNone/>
            </a:pPr>
            <a:r>
              <a:rPr lang="en-GB" sz="6400" u="sng" dirty="0">
                <a:solidFill>
                  <a:schemeClr val="bg1"/>
                </a:solidFill>
                <a:latin typeface="Arial"/>
                <a:ea typeface="Arial"/>
                <a:cs typeface="Arial"/>
                <a:sym typeface="Arial"/>
                <a:hlinkClick r:id="rId3"/>
              </a:rPr>
              <a:t>https://www.roarresponse.com/</a:t>
            </a:r>
            <a:endParaRPr lang="en-GB" sz="6400" dirty="0">
              <a:solidFill>
                <a:schemeClr val="bg1"/>
              </a:solidFill>
            </a:endParaRPr>
          </a:p>
          <a:p>
            <a:endParaRPr lang="en-GB" dirty="0"/>
          </a:p>
        </p:txBody>
      </p:sp>
      <p:pic>
        <p:nvPicPr>
          <p:cNvPr id="6" name="Google Shape;121;g812f8d7ea5_0_5">
            <a:extLst>
              <a:ext uri="{FF2B5EF4-FFF2-40B4-BE49-F238E27FC236}">
                <a16:creationId xmlns:a16="http://schemas.microsoft.com/office/drawing/2014/main" id="{42CA5B0E-8E72-4E77-85D4-C968146C2E86}"/>
              </a:ext>
            </a:extLst>
          </p:cNvPr>
          <p:cNvPicPr preferRelativeResize="0"/>
          <p:nvPr/>
        </p:nvPicPr>
        <p:blipFill>
          <a:blip r:embed="rId4"/>
          <a:stretch>
            <a:fillRect/>
          </a:stretch>
        </p:blipFill>
        <p:spPr>
          <a:xfrm>
            <a:off x="7033972" y="1025265"/>
            <a:ext cx="4756415" cy="4807470"/>
          </a:xfrm>
          <a:prstGeom prst="rect">
            <a:avLst/>
          </a:prstGeom>
          <a:noFill/>
        </p:spPr>
      </p:pic>
      <p:sp>
        <p:nvSpPr>
          <p:cNvPr id="7" name="TextBox 6">
            <a:extLst>
              <a:ext uri="{FF2B5EF4-FFF2-40B4-BE49-F238E27FC236}">
                <a16:creationId xmlns:a16="http://schemas.microsoft.com/office/drawing/2014/main" id="{ED132EFC-56C2-4428-BBED-3224DCD80590}"/>
              </a:ext>
            </a:extLst>
          </p:cNvPr>
          <p:cNvSpPr txBox="1"/>
          <p:nvPr/>
        </p:nvSpPr>
        <p:spPr>
          <a:xfrm>
            <a:off x="469900" y="1401748"/>
            <a:ext cx="6060106"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The ROAR rainbow</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Merseyside Youth Association (MYA)</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ROAR Training available for school staff</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Check emotions and feelings</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Raise awareness</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What is your ROAR rainbow number today?</a:t>
            </a:r>
          </a:p>
        </p:txBody>
      </p:sp>
      <p:pic>
        <p:nvPicPr>
          <p:cNvPr id="8" name="Picture 7">
            <a:extLst>
              <a:ext uri="{FF2B5EF4-FFF2-40B4-BE49-F238E27FC236}">
                <a16:creationId xmlns:a16="http://schemas.microsoft.com/office/drawing/2014/main" id="{28452137-94A4-4873-B675-F2BC2CE21AE9}"/>
              </a:ext>
            </a:extLst>
          </p:cNvPr>
          <p:cNvPicPr>
            <a:picLocks noChangeAspect="1"/>
          </p:cNvPicPr>
          <p:nvPr/>
        </p:nvPicPr>
        <p:blipFill>
          <a:blip r:embed="rId5"/>
          <a:stretch>
            <a:fillRect/>
          </a:stretch>
        </p:blipFill>
        <p:spPr>
          <a:xfrm>
            <a:off x="9124721" y="156225"/>
            <a:ext cx="2761727" cy="835224"/>
          </a:xfrm>
          <a:prstGeom prst="rect">
            <a:avLst/>
          </a:prstGeom>
        </p:spPr>
      </p:pic>
    </p:spTree>
    <p:extLst>
      <p:ext uri="{BB962C8B-B14F-4D97-AF65-F5344CB8AC3E}">
        <p14:creationId xmlns:p14="http://schemas.microsoft.com/office/powerpoint/2010/main" val="321274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1A09FE-1B84-4265-B2AF-D34880953F2E}"/>
              </a:ext>
            </a:extLst>
          </p:cNvPr>
          <p:cNvSpPr>
            <a:spLocks noGrp="1"/>
          </p:cNvSpPr>
          <p:nvPr>
            <p:ph type="title"/>
          </p:nvPr>
        </p:nvSpPr>
        <p:spPr>
          <a:xfrm>
            <a:off x="-138562" y="406816"/>
            <a:ext cx="10515600" cy="1325563"/>
          </a:xfrm>
        </p:spPr>
        <p:txBody>
          <a:bodyPr>
            <a:normAutofit/>
          </a:bodyPr>
          <a:lstStyle/>
          <a:p>
            <a:pPr algn="ctr"/>
            <a:r>
              <a:rPr lang="en-GB" sz="4000" b="1" u="sng" dirty="0">
                <a:latin typeface="Arial" panose="020B0604020202020204" pitchFamily="34" charset="0"/>
                <a:cs typeface="Arial" panose="020B0604020202020204" pitchFamily="34" charset="0"/>
              </a:rPr>
              <a:t>What is anxiety?</a:t>
            </a:r>
          </a:p>
        </p:txBody>
      </p:sp>
      <p:sp>
        <p:nvSpPr>
          <p:cNvPr id="5" name="Content Placeholder 2">
            <a:extLst>
              <a:ext uri="{FF2B5EF4-FFF2-40B4-BE49-F238E27FC236}">
                <a16:creationId xmlns:a16="http://schemas.microsoft.com/office/drawing/2014/main" id="{E39DE956-D27E-463D-A964-AFA66722449F}"/>
              </a:ext>
            </a:extLst>
          </p:cNvPr>
          <p:cNvSpPr>
            <a:spLocks noGrp="1"/>
          </p:cNvSpPr>
          <p:nvPr>
            <p:ph idx="1"/>
          </p:nvPr>
        </p:nvSpPr>
        <p:spPr>
          <a:xfrm>
            <a:off x="208280" y="971490"/>
            <a:ext cx="10515600" cy="5376839"/>
          </a:xfrm>
        </p:spPr>
        <p:txBody>
          <a:bodyPr/>
          <a:lstStyle/>
          <a:p>
            <a:pPr marL="0" lvl="0" indent="0" algn="ctr">
              <a:buNone/>
            </a:pPr>
            <a:endParaRPr lang="en-GB" dirty="0">
              <a:latin typeface="Arial" panose="020B0604020202020204" pitchFamily="34" charset="0"/>
              <a:cs typeface="Arial" panose="020B0604020202020204" pitchFamily="34" charset="0"/>
            </a:endParaRPr>
          </a:p>
          <a:p>
            <a:pPr marL="0" lvl="0" indent="0" algn="ctr">
              <a:buNone/>
            </a:pPr>
            <a:endParaRPr lang="en-GB" dirty="0">
              <a:latin typeface="Arial" panose="020B0604020202020204" pitchFamily="34" charset="0"/>
              <a:cs typeface="Arial" panose="020B0604020202020204" pitchFamily="34" charset="0"/>
            </a:endParaRPr>
          </a:p>
          <a:p>
            <a:pPr marL="0" lvl="0" indent="0" algn="ctr">
              <a:buNone/>
            </a:pPr>
            <a:endParaRPr lang="en-GB" dirty="0">
              <a:latin typeface="Arial" panose="020B0604020202020204" pitchFamily="34" charset="0"/>
              <a:cs typeface="Arial" panose="020B0604020202020204" pitchFamily="34" charset="0"/>
            </a:endParaRPr>
          </a:p>
          <a:p>
            <a:pPr marL="0" lvl="0" indent="0" algn="ctr">
              <a:buNone/>
            </a:pPr>
            <a:r>
              <a:rPr lang="en-GB" sz="3200" dirty="0">
                <a:latin typeface="Arial" panose="020B0604020202020204" pitchFamily="34" charset="0"/>
                <a:cs typeface="Arial" panose="020B0604020202020204" pitchFamily="34" charset="0"/>
              </a:rPr>
              <a:t>What comes to mind when you hear the word “anxiety”?</a:t>
            </a:r>
          </a:p>
          <a:p>
            <a:pPr marL="0" lvl="0" indent="0" algn="ctr">
              <a:buNone/>
            </a:pPr>
            <a:r>
              <a:rPr lang="en-GB" sz="3200" dirty="0">
                <a:latin typeface="Arial" panose="020B0604020202020204" pitchFamily="34" charset="0"/>
                <a:cs typeface="Arial" panose="020B0604020202020204" pitchFamily="34" charset="0"/>
              </a:rPr>
              <a:t>Words? Images?</a:t>
            </a:r>
          </a:p>
          <a:p>
            <a:pPr marL="0" lvl="0" indent="0" algn="ctr">
              <a:buNone/>
            </a:pPr>
            <a:endParaRPr lang="en-GB" sz="3200" dirty="0">
              <a:latin typeface="Arial" panose="020B0604020202020204" pitchFamily="34" charset="0"/>
              <a:cs typeface="Arial" panose="020B0604020202020204" pitchFamily="34" charset="0"/>
            </a:endParaRPr>
          </a:p>
          <a:p>
            <a:pPr marL="0" lvl="0" indent="0" algn="ctr">
              <a:buNone/>
            </a:pPr>
            <a:r>
              <a:rPr lang="en-GB" sz="3200" dirty="0">
                <a:latin typeface="Arial" panose="020B0604020202020204" pitchFamily="34" charset="0"/>
                <a:cs typeface="Arial" panose="020B0604020202020204" pitchFamily="34" charset="0"/>
              </a:rPr>
              <a:t>Please share with others/the group!</a:t>
            </a:r>
          </a:p>
          <a:p>
            <a:pPr marL="0" lvl="0" indent="0" algn="ctr">
              <a:buNone/>
            </a:pPr>
            <a:endParaRPr lang="en-GB" sz="3200" dirty="0">
              <a:latin typeface="Arial" panose="020B0604020202020204" pitchFamily="34" charset="0"/>
              <a:cs typeface="Arial" panose="020B0604020202020204" pitchFamily="34" charset="0"/>
            </a:endParaRPr>
          </a:p>
          <a:p>
            <a:pPr marL="0" lvl="0" indent="0" algn="r">
              <a:buNone/>
            </a:pPr>
            <a:r>
              <a:rPr lang="en-GB" sz="2000" dirty="0">
                <a:latin typeface="Arial" panose="020B0604020202020204" pitchFamily="34" charset="0"/>
                <a:cs typeface="Arial" panose="020B0604020202020204" pitchFamily="34" charset="0"/>
              </a:rPr>
              <a:t>Food for thought – does this activity make you feel anxious?</a:t>
            </a:r>
            <a:endParaRPr lang="en-US" sz="2000" dirty="0">
              <a:latin typeface="Arial" panose="020B0604020202020204" pitchFamily="34"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DA425433-B867-4357-AF2D-D5CD53F02EBC}"/>
              </a:ext>
            </a:extLst>
          </p:cNvPr>
          <p:cNvPicPr>
            <a:picLocks noChangeAspect="1"/>
          </p:cNvPicPr>
          <p:nvPr/>
        </p:nvPicPr>
        <p:blipFill>
          <a:blip r:embed="rId2"/>
          <a:stretch>
            <a:fillRect/>
          </a:stretch>
        </p:blipFill>
        <p:spPr>
          <a:xfrm>
            <a:off x="9621520" y="38095"/>
            <a:ext cx="2438400" cy="737441"/>
          </a:xfrm>
          <a:prstGeom prst="rect">
            <a:avLst/>
          </a:prstGeom>
        </p:spPr>
      </p:pic>
    </p:spTree>
    <p:extLst>
      <p:ext uri="{BB962C8B-B14F-4D97-AF65-F5344CB8AC3E}">
        <p14:creationId xmlns:p14="http://schemas.microsoft.com/office/powerpoint/2010/main" val="386191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B90514-2B84-4DF1-808C-574806218DED}"/>
              </a:ext>
            </a:extLst>
          </p:cNvPr>
          <p:cNvSpPr>
            <a:spLocks noGrp="1"/>
          </p:cNvSpPr>
          <p:nvPr>
            <p:ph idx="1"/>
          </p:nvPr>
        </p:nvSpPr>
        <p:spPr>
          <a:xfrm>
            <a:off x="76945" y="1344916"/>
            <a:ext cx="10515600" cy="5513084"/>
          </a:xfrm>
        </p:spPr>
        <p:txBody>
          <a:bodyPr>
            <a:normAutofit/>
          </a:bodyPr>
          <a:lstStyle/>
          <a:p>
            <a:pPr marL="0" indent="0" algn="ctr">
              <a:buNone/>
            </a:pPr>
            <a:r>
              <a:rPr lang="en-GB" b="1" dirty="0">
                <a:latin typeface="Arial" panose="020B0604020202020204" pitchFamily="34" charset="0"/>
                <a:cs typeface="Arial" panose="020B0604020202020204" pitchFamily="34" charset="0"/>
              </a:rPr>
              <a:t>NHS.uk describes anxiety as a feeling of unease, such as worry or fear, that can be mild or severe.</a:t>
            </a:r>
          </a:p>
          <a:p>
            <a:pPr marL="0" indent="0" algn="ctr">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Everyone has feelings of anxiety at some point in their life. For example, you may feel worried and anxious about sitting an exam, or having a medical test or job interview.</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times like these, feeling anxious can be perfectly normal.</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But some people find it hard to control their worries. Their feelings of anxiety are more constant and can often affect their daily lives.</a:t>
            </a:r>
          </a:p>
          <a:p>
            <a:pPr lvl="0"/>
            <a:endParaRPr lang="en-GB" dirty="0">
              <a:latin typeface="Arial" panose="020B0604020202020204" pitchFamily="34"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6ADF82D4-45A3-4D62-973C-1C1C2047EE94}"/>
              </a:ext>
            </a:extLst>
          </p:cNvPr>
          <p:cNvPicPr>
            <a:picLocks noChangeAspect="1"/>
          </p:cNvPicPr>
          <p:nvPr/>
        </p:nvPicPr>
        <p:blipFill>
          <a:blip r:embed="rId2"/>
          <a:stretch>
            <a:fillRect/>
          </a:stretch>
        </p:blipFill>
        <p:spPr>
          <a:xfrm>
            <a:off x="9700591" y="63610"/>
            <a:ext cx="2419847" cy="731830"/>
          </a:xfrm>
          <a:prstGeom prst="rect">
            <a:avLst/>
          </a:prstGeom>
        </p:spPr>
      </p:pic>
    </p:spTree>
    <p:extLst>
      <p:ext uri="{BB962C8B-B14F-4D97-AF65-F5344CB8AC3E}">
        <p14:creationId xmlns:p14="http://schemas.microsoft.com/office/powerpoint/2010/main" val="221356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CFD3F4-EAA0-4D50-A91E-0F99B1AB7351}"/>
              </a:ext>
            </a:extLst>
          </p:cNvPr>
          <p:cNvSpPr>
            <a:spLocks noGrp="1"/>
          </p:cNvSpPr>
          <p:nvPr>
            <p:ph type="title"/>
          </p:nvPr>
        </p:nvSpPr>
        <p:spPr>
          <a:xfrm>
            <a:off x="181494" y="241076"/>
            <a:ext cx="9046078" cy="1325563"/>
          </a:xfrm>
        </p:spPr>
        <p:txBody>
          <a:bodyPr>
            <a:normAutofit/>
          </a:bodyPr>
          <a:lstStyle/>
          <a:p>
            <a:pPr algn="ctr"/>
            <a:r>
              <a:rPr lang="en-GB" sz="4000" b="1" u="sng" dirty="0">
                <a:latin typeface="Arial" panose="020B0604020202020204" pitchFamily="34" charset="0"/>
                <a:cs typeface="Arial" panose="020B0604020202020204" pitchFamily="34" charset="0"/>
              </a:rPr>
              <a:t>What types of things can children worry about?</a:t>
            </a:r>
            <a:endParaRPr lang="en-GB" sz="4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2C2DFEE6-1524-4D26-B5A3-35A0D31EAD73}"/>
              </a:ext>
            </a:extLst>
          </p:cNvPr>
          <p:cNvSpPr>
            <a:spLocks noGrp="1"/>
          </p:cNvSpPr>
          <p:nvPr>
            <p:ph idx="1"/>
          </p:nvPr>
        </p:nvSpPr>
        <p:spPr>
          <a:xfrm>
            <a:off x="421710" y="1371600"/>
            <a:ext cx="5085436" cy="5486400"/>
          </a:xfrm>
        </p:spPr>
        <p:txBody>
          <a:bodyPr>
            <a:noAutofit/>
          </a:bodyPr>
          <a:lstStyle/>
          <a:p>
            <a:pPr marL="285750" indent="-285750">
              <a:lnSpc>
                <a:spcPct val="150000"/>
              </a:lnSpc>
            </a:pPr>
            <a:r>
              <a:rPr lang="en-GB" dirty="0">
                <a:latin typeface="Arial" panose="020B0604020202020204" pitchFamily="34" charset="0"/>
                <a:cs typeface="Arial" panose="020B0604020202020204" pitchFamily="34" charset="0"/>
              </a:rPr>
              <a:t>Friendships</a:t>
            </a:r>
          </a:p>
          <a:p>
            <a:pPr marL="285750" indent="-285750">
              <a:lnSpc>
                <a:spcPct val="150000"/>
              </a:lnSpc>
            </a:pPr>
            <a:r>
              <a:rPr lang="en-GB" dirty="0">
                <a:latin typeface="Arial" panose="020B0604020202020204" pitchFamily="34" charset="0"/>
                <a:cs typeface="Arial" panose="020B0604020202020204" pitchFamily="34" charset="0"/>
              </a:rPr>
              <a:t>Family</a:t>
            </a:r>
          </a:p>
          <a:p>
            <a:pPr marL="285750" indent="-285750">
              <a:lnSpc>
                <a:spcPct val="150000"/>
              </a:lnSpc>
            </a:pPr>
            <a:r>
              <a:rPr lang="en-GB" dirty="0">
                <a:latin typeface="Arial" panose="020B0604020202020204" pitchFamily="34" charset="0"/>
                <a:cs typeface="Arial" panose="020B0604020202020204" pitchFamily="34" charset="0"/>
              </a:rPr>
              <a:t>School/education</a:t>
            </a:r>
          </a:p>
          <a:p>
            <a:pPr marL="285750" indent="-285750">
              <a:lnSpc>
                <a:spcPct val="150000"/>
              </a:lnSpc>
            </a:pPr>
            <a:r>
              <a:rPr lang="en-GB" dirty="0">
                <a:latin typeface="Arial" panose="020B0604020202020204" pitchFamily="34" charset="0"/>
                <a:cs typeface="Arial" panose="020B0604020202020204" pitchFamily="34" charset="0"/>
              </a:rPr>
              <a:t>How they look</a:t>
            </a:r>
          </a:p>
          <a:p>
            <a:pPr marL="285750" indent="-285750">
              <a:lnSpc>
                <a:spcPct val="150000"/>
              </a:lnSpc>
            </a:pPr>
            <a:r>
              <a:rPr lang="en-GB" dirty="0">
                <a:latin typeface="Arial" panose="020B0604020202020204" pitchFamily="34" charset="0"/>
                <a:cs typeface="Arial" panose="020B0604020202020204" pitchFamily="34" charset="0"/>
              </a:rPr>
              <a:t>Getting ill or being sick</a:t>
            </a:r>
          </a:p>
          <a:p>
            <a:pPr marL="285750" indent="-285750">
              <a:lnSpc>
                <a:spcPct val="150000"/>
              </a:lnSpc>
            </a:pPr>
            <a:r>
              <a:rPr lang="en-GB" dirty="0">
                <a:latin typeface="Arial" panose="020B0604020202020204" pitchFamily="34" charset="0"/>
                <a:cs typeface="Arial" panose="020B0604020202020204" pitchFamily="34" charset="0"/>
              </a:rPr>
              <a:t>Getting in to trouble</a:t>
            </a:r>
          </a:p>
          <a:p>
            <a:pPr marL="285750" indent="-285750">
              <a:lnSpc>
                <a:spcPct val="150000"/>
              </a:lnSpc>
            </a:pPr>
            <a:r>
              <a:rPr lang="en-GB" dirty="0">
                <a:latin typeface="Arial" panose="020B0604020202020204" pitchFamily="34" charset="0"/>
                <a:cs typeface="Arial" panose="020B0604020202020204" pitchFamily="34" charset="0"/>
              </a:rPr>
              <a:t>Things that have happened</a:t>
            </a:r>
          </a:p>
          <a:p>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7F779EE-DED4-40E4-BCAB-1BC4BF02C7A7}"/>
              </a:ext>
            </a:extLst>
          </p:cNvPr>
          <p:cNvSpPr/>
          <p:nvPr/>
        </p:nvSpPr>
        <p:spPr>
          <a:xfrm>
            <a:off x="4704533" y="1670018"/>
            <a:ext cx="5244103" cy="3244158"/>
          </a:xfrm>
          <a:prstGeom prst="rect">
            <a:avLst/>
          </a:prstGeom>
        </p:spPr>
        <p:txBody>
          <a:bodyPr wrap="square">
            <a:spAutoFit/>
          </a:bodyPr>
          <a:lstStyle/>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Things that could happen</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Death </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Loss/Grief </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New family circumstances  </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Separation  </a:t>
            </a:r>
          </a:p>
        </p:txBody>
      </p:sp>
      <p:pic>
        <p:nvPicPr>
          <p:cNvPr id="7" name="Picture 6">
            <a:extLst>
              <a:ext uri="{FF2B5EF4-FFF2-40B4-BE49-F238E27FC236}">
                <a16:creationId xmlns:a16="http://schemas.microsoft.com/office/drawing/2014/main" id="{958575FB-CD07-4459-ABB5-90DE5C076123}"/>
              </a:ext>
            </a:extLst>
          </p:cNvPr>
          <p:cNvPicPr>
            <a:picLocks noChangeAspect="1"/>
          </p:cNvPicPr>
          <p:nvPr/>
        </p:nvPicPr>
        <p:blipFill>
          <a:blip r:embed="rId2"/>
          <a:stretch>
            <a:fillRect/>
          </a:stretch>
        </p:blipFill>
        <p:spPr>
          <a:xfrm>
            <a:off x="9132144" y="5155418"/>
            <a:ext cx="2961376" cy="1702582"/>
          </a:xfrm>
          <a:prstGeom prst="rect">
            <a:avLst/>
          </a:prstGeom>
        </p:spPr>
      </p:pic>
      <p:pic>
        <p:nvPicPr>
          <p:cNvPr id="8" name="Picture 7">
            <a:extLst>
              <a:ext uri="{FF2B5EF4-FFF2-40B4-BE49-F238E27FC236}">
                <a16:creationId xmlns:a16="http://schemas.microsoft.com/office/drawing/2014/main" id="{AA334C41-67AF-4FF4-80D9-3A617F5C2786}"/>
              </a:ext>
            </a:extLst>
          </p:cNvPr>
          <p:cNvPicPr>
            <a:picLocks noChangeAspect="1"/>
          </p:cNvPicPr>
          <p:nvPr/>
        </p:nvPicPr>
        <p:blipFill>
          <a:blip r:embed="rId3"/>
          <a:stretch>
            <a:fillRect/>
          </a:stretch>
        </p:blipFill>
        <p:spPr>
          <a:xfrm>
            <a:off x="9586820" y="38278"/>
            <a:ext cx="2512147" cy="759744"/>
          </a:xfrm>
          <a:prstGeom prst="rect">
            <a:avLst/>
          </a:prstGeom>
        </p:spPr>
      </p:pic>
    </p:spTree>
    <p:extLst>
      <p:ext uri="{BB962C8B-B14F-4D97-AF65-F5344CB8AC3E}">
        <p14:creationId xmlns:p14="http://schemas.microsoft.com/office/powerpoint/2010/main" val="40410537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F70EC0BEAB7047A506269AA921043D" ma:contentTypeVersion="4" ma:contentTypeDescription="Create a new document." ma:contentTypeScope="" ma:versionID="9436f332940377d6a2aa5d94e35840d0">
  <xsd:schema xmlns:xsd="http://www.w3.org/2001/XMLSchema" xmlns:xs="http://www.w3.org/2001/XMLSchema" xmlns:p="http://schemas.microsoft.com/office/2006/metadata/properties" xmlns:ns2="8893601e-ef22-42c3-84c5-990e9fc34d56" targetNamespace="http://schemas.microsoft.com/office/2006/metadata/properties" ma:root="true" ma:fieldsID="36be4556071ee2bfe7b0ae810661d8cd" ns2:_="">
    <xsd:import namespace="8893601e-ef22-42c3-84c5-990e9fc34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3601e-ef22-42c3-84c5-990e9fc34d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1B4999-CA8B-421C-80FC-ADC262202C16}">
  <ds:schemaRefs>
    <ds:schemaRef ds:uri="http://purl.org/dc/dcmitype/"/>
    <ds:schemaRef ds:uri="http://schemas.microsoft.com/office/2006/metadata/properties"/>
    <ds:schemaRef ds:uri="http://purl.org/dc/terms/"/>
    <ds:schemaRef ds:uri="http://schemas.microsoft.com/office/2006/documentManagement/types"/>
    <ds:schemaRef ds:uri="8893601e-ef22-42c3-84c5-990e9fc34d56"/>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A14A17-2891-47CF-8FC8-FBA61F3287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3601e-ef22-42c3-84c5-990e9fc34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4D92BE-1308-43D7-8D47-388C31D89A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48</TotalTime>
  <Words>1648</Words>
  <Application>Microsoft Office PowerPoint</Application>
  <PresentationFormat>Widescreen</PresentationFormat>
  <Paragraphs>199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Nova Light</vt:lpstr>
      <vt:lpstr>Lora</vt:lpstr>
      <vt:lpstr>Trebuchet MS</vt:lpstr>
      <vt:lpstr>Wingdings</vt:lpstr>
      <vt:lpstr>Wingdings 3</vt:lpstr>
      <vt:lpstr>Facet</vt:lpstr>
      <vt:lpstr>Sefton’s Mental Health Support Team (MHST) </vt:lpstr>
      <vt:lpstr>PowerPoint Presentation</vt:lpstr>
      <vt:lpstr>Useful Information and Terms</vt:lpstr>
      <vt:lpstr>What do you want to get out of today?</vt:lpstr>
      <vt:lpstr>Aims and Outcomes</vt:lpstr>
      <vt:lpstr>How are you feeling?</vt:lpstr>
      <vt:lpstr>What is anxiety?</vt:lpstr>
      <vt:lpstr>PowerPoint Presentation</vt:lpstr>
      <vt:lpstr>What types of things can children worry about?</vt:lpstr>
      <vt:lpstr>Everyone has worries!</vt:lpstr>
      <vt:lpstr>Why do we get anxious?</vt:lpstr>
      <vt:lpstr>Main points to takeaway…</vt:lpstr>
      <vt:lpstr>What does anxiety sound like in children?</vt:lpstr>
      <vt:lpstr>What it can look like in children</vt:lpstr>
      <vt:lpstr>How are you currently supporting your child with anxiety?</vt:lpstr>
      <vt:lpstr>Ways to support your child with worry  and anxiety</vt:lpstr>
      <vt:lpstr>PowerPoint Presentation</vt:lpstr>
      <vt:lpstr>PowerPoint Presentation</vt:lpstr>
      <vt:lpstr>PowerPoint Presentation</vt:lpstr>
      <vt:lpstr>TED Talk </vt:lpstr>
      <vt:lpstr>Check-in and monitor progress</vt:lpstr>
      <vt:lpstr>Remember…</vt:lpstr>
      <vt:lpstr>What can I do if I’m worried about my child’s Mental Health?</vt:lpstr>
      <vt:lpstr>What are you taking away?</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Sefton’s Mental Health Support Team (MHST)</dc:title>
  <dc:creator>Humphreys Charlotte</dc:creator>
  <cp:lastModifiedBy>Mr B GREEN</cp:lastModifiedBy>
  <cp:revision>9</cp:revision>
  <dcterms:created xsi:type="dcterms:W3CDTF">2021-11-25T16:16:28Z</dcterms:created>
  <dcterms:modified xsi:type="dcterms:W3CDTF">2023-09-18T10:43:48Z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0x010100EBF70EC0BEAB7047A506269AA921043D</vt:lpwstr>
  </property>
</Properties>
</file>