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15">
          <p15:clr>
            <a:srgbClr val="A4A3A4"/>
          </p15:clr>
        </p15:guide>
        <p15:guide id="2" pos="3840">
          <p15:clr>
            <a:srgbClr val="A4A3A4"/>
          </p15:clr>
        </p15:guide>
      </p15:sldGuideLst>
    </p:ext>
    <p:ext uri="GoogleSlidesCustomDataVersion2">
      <go:slidesCustomData xmlns:go="http://customooxmlschemas.google.com/" r:id="rId32" roundtripDataSignature="AMtx7mg3jfuMm6Q/th01JPMf18lAyQXI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8AA0EDB-1539-4F1D-BF6B-4C21610FBE96}">
  <a:tblStyle styleId="{D8AA0EDB-1539-4F1D-BF6B-4C21610FBE96}"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15"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 name="Shape 14"/>
        <p:cNvGrpSpPr/>
        <p:nvPr/>
      </p:nvGrpSpPr>
      <p:grpSpPr>
        <a:xfrm>
          <a:off x="0" y="0"/>
          <a:ext cx="0" cy="0"/>
          <a:chOff x="0" y="0"/>
          <a:chExt cx="0" cy="0"/>
        </a:xfrm>
      </p:grpSpPr>
      <p:sp>
        <p:nvSpPr>
          <p:cNvPr id="15" name="Google Shape;1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 name="Google Shape;1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 name="Shape 19"/>
        <p:cNvGrpSpPr/>
        <p:nvPr/>
      </p:nvGrpSpPr>
      <p:grpSpPr>
        <a:xfrm>
          <a:off x="0" y="0"/>
          <a:ext cx="0" cy="0"/>
          <a:chOff x="0" y="0"/>
          <a:chExt cx="0" cy="0"/>
        </a:xfrm>
      </p:grpSpPr>
      <p:sp>
        <p:nvSpPr>
          <p:cNvPr id="20" name="Google Shape;2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 name="Google Shape;2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 name="Google Shape;2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 name="Google Shape;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 name="Google Shape;3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 name="Google Shape;4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 name="Google Shape;5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 name="Google Shape;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 name="Google Shape;6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0"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sp>
        <p:nvSpPr>
          <p:cNvPr id="12" name="Google Shape;12;p28"/>
          <p:cNvSpPr/>
          <p:nvPr/>
        </p:nvSpPr>
        <p:spPr>
          <a:xfrm>
            <a:off x="0" y="6234544"/>
            <a:ext cx="12192000" cy="623455"/>
          </a:xfrm>
          <a:prstGeom prst="rect">
            <a:avLst/>
          </a:prstGeom>
          <a:solidFill>
            <a:srgbClr val="0569B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ogo&#10;&#10;Description automatically generated" id="13" name="Google Shape;13;p28"/>
          <p:cNvPicPr preferRelativeResize="0"/>
          <p:nvPr/>
        </p:nvPicPr>
        <p:blipFill rotWithShape="1">
          <a:blip r:embed="rId2">
            <a:alphaModFix/>
          </a:blip>
          <a:srcRect b="0" l="0" r="0" t="0"/>
          <a:stretch/>
        </p:blipFill>
        <p:spPr>
          <a:xfrm>
            <a:off x="10499660" y="6288925"/>
            <a:ext cx="1592326" cy="51469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3C6E7"/>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5.png"/><Relationship Id="rId10" Type="http://schemas.openxmlformats.org/officeDocument/2006/relationships/image" Target="../media/image12.png"/><Relationship Id="rId9" Type="http://schemas.openxmlformats.org/officeDocument/2006/relationships/image" Target="../media/image9.jpg"/><Relationship Id="rId5" Type="http://schemas.openxmlformats.org/officeDocument/2006/relationships/image" Target="../media/image6.png"/><Relationship Id="rId6" Type="http://schemas.openxmlformats.org/officeDocument/2006/relationships/image" Target="../media/image8.jpg"/><Relationship Id="rId7" Type="http://schemas.openxmlformats.org/officeDocument/2006/relationships/image" Target="../media/image7.png"/><Relationship Id="rId8"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13.png"/><Relationship Id="rId11" Type="http://schemas.openxmlformats.org/officeDocument/2006/relationships/image" Target="../media/image20.png"/><Relationship Id="rId10" Type="http://schemas.openxmlformats.org/officeDocument/2006/relationships/image" Target="../media/image19.jpg"/><Relationship Id="rId12" Type="http://schemas.openxmlformats.org/officeDocument/2006/relationships/image" Target="../media/image23.jpg"/><Relationship Id="rId9" Type="http://schemas.openxmlformats.org/officeDocument/2006/relationships/image" Target="../media/image18.png"/><Relationship Id="rId5" Type="http://schemas.openxmlformats.org/officeDocument/2006/relationships/image" Target="../media/image15.jpg"/><Relationship Id="rId6" Type="http://schemas.openxmlformats.org/officeDocument/2006/relationships/image" Target="../media/image14.png"/><Relationship Id="rId7" Type="http://schemas.openxmlformats.org/officeDocument/2006/relationships/image" Target="../media/image16.jpg"/><Relationship Id="rId8"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25.jpg"/><Relationship Id="rId11" Type="http://schemas.openxmlformats.org/officeDocument/2006/relationships/image" Target="../media/image27.jpg"/><Relationship Id="rId10" Type="http://schemas.openxmlformats.org/officeDocument/2006/relationships/image" Target="../media/image34.jpg"/><Relationship Id="rId12" Type="http://schemas.openxmlformats.org/officeDocument/2006/relationships/image" Target="../media/image32.png"/><Relationship Id="rId9" Type="http://schemas.openxmlformats.org/officeDocument/2006/relationships/image" Target="../media/image26.png"/><Relationship Id="rId5" Type="http://schemas.openxmlformats.org/officeDocument/2006/relationships/image" Target="../media/image24.png"/><Relationship Id="rId6" Type="http://schemas.openxmlformats.org/officeDocument/2006/relationships/image" Target="../media/image28.jpg"/><Relationship Id="rId7" Type="http://schemas.openxmlformats.org/officeDocument/2006/relationships/image" Target="../media/image29.png"/><Relationship Id="rId8"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5.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1.jpg"/><Relationship Id="rId4" Type="http://schemas.openxmlformats.org/officeDocument/2006/relationships/hyperlink" Target="https://schoolsandgroups.pgl.co.uk/centres/dearne-valle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 name="Shape 17"/>
        <p:cNvGrpSpPr/>
        <p:nvPr/>
      </p:nvGrpSpPr>
      <p:grpSpPr>
        <a:xfrm>
          <a:off x="0" y="0"/>
          <a:ext cx="0" cy="0"/>
          <a:chOff x="0" y="0"/>
          <a:chExt cx="0" cy="0"/>
        </a:xfrm>
      </p:grpSpPr>
      <p:sp>
        <p:nvSpPr>
          <p:cNvPr id="18" name="Google Shape;18;p1"/>
          <p:cNvSpPr txBox="1"/>
          <p:nvPr/>
        </p:nvSpPr>
        <p:spPr>
          <a:xfrm>
            <a:off x="2060812" y="1173707"/>
            <a:ext cx="8543498" cy="415498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8800" u="none" cap="none" strike="noStrike">
                <a:solidFill>
                  <a:schemeClr val="dk1"/>
                </a:solidFill>
                <a:latin typeface="Calibri"/>
                <a:ea typeface="Calibri"/>
                <a:cs typeface="Calibri"/>
                <a:sym typeface="Calibri"/>
              </a:rPr>
              <a:t>SATs and Dearne Valley Parents’ Meeting 2026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0"/>
          <p:cNvSpPr txBox="1"/>
          <p:nvPr/>
        </p:nvSpPr>
        <p:spPr>
          <a:xfrm>
            <a:off x="295695" y="274309"/>
            <a:ext cx="3986194" cy="11530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569B3"/>
              </a:buClr>
              <a:buSzPts val="3200"/>
              <a:buFont typeface="Arial"/>
              <a:buNone/>
            </a:pPr>
            <a:r>
              <a:rPr b="1" lang="en-GB" sz="3200">
                <a:solidFill>
                  <a:srgbClr val="0569B3"/>
                </a:solidFill>
                <a:latin typeface="Arial"/>
                <a:ea typeface="Arial"/>
                <a:cs typeface="Arial"/>
                <a:sym typeface="Arial"/>
              </a:rPr>
              <a:t>Highlights of</a:t>
            </a:r>
            <a:endParaRPr/>
          </a:p>
          <a:p>
            <a:pPr indent="0" lvl="0" marL="0" marR="0" rtl="0" algn="l">
              <a:spcBef>
                <a:spcPts val="0"/>
              </a:spcBef>
              <a:spcAft>
                <a:spcPts val="0"/>
              </a:spcAft>
              <a:buClr>
                <a:srgbClr val="0569B3"/>
              </a:buClr>
              <a:buSzPts val="3200"/>
              <a:buFont typeface="Arial"/>
              <a:buNone/>
            </a:pPr>
            <a:r>
              <a:rPr b="1" lang="en-GB" sz="3200">
                <a:solidFill>
                  <a:srgbClr val="0569B3"/>
                </a:solidFill>
                <a:latin typeface="Arial"/>
                <a:ea typeface="Arial"/>
                <a:cs typeface="Arial"/>
                <a:sym typeface="Arial"/>
              </a:rPr>
              <a:t>Dearne Valley</a:t>
            </a:r>
            <a:endParaRPr sz="1600">
              <a:solidFill>
                <a:srgbClr val="5BC5F2"/>
              </a:solidFill>
              <a:latin typeface="Arial"/>
              <a:ea typeface="Arial"/>
              <a:cs typeface="Arial"/>
              <a:sym typeface="Arial"/>
            </a:endParaRPr>
          </a:p>
        </p:txBody>
      </p:sp>
      <p:pic>
        <p:nvPicPr>
          <p:cNvPr id="72" name="Google Shape;72;p10"/>
          <p:cNvPicPr preferRelativeResize="0"/>
          <p:nvPr/>
        </p:nvPicPr>
        <p:blipFill rotWithShape="1">
          <a:blip r:embed="rId3">
            <a:alphaModFix/>
          </a:blip>
          <a:srcRect b="0" l="0" r="0" t="0"/>
          <a:stretch/>
        </p:blipFill>
        <p:spPr>
          <a:xfrm>
            <a:off x="0" y="1751465"/>
            <a:ext cx="3040655" cy="4462048"/>
          </a:xfrm>
          <a:prstGeom prst="rect">
            <a:avLst/>
          </a:prstGeom>
          <a:noFill/>
          <a:ln>
            <a:noFill/>
          </a:ln>
        </p:spPr>
      </p:pic>
      <p:pic>
        <p:nvPicPr>
          <p:cNvPr id="73" name="Google Shape;73;p10"/>
          <p:cNvPicPr preferRelativeResize="0"/>
          <p:nvPr/>
        </p:nvPicPr>
        <p:blipFill rotWithShape="1">
          <a:blip r:embed="rId4">
            <a:alphaModFix/>
          </a:blip>
          <a:srcRect b="0" l="0" r="0" t="0"/>
          <a:stretch/>
        </p:blipFill>
        <p:spPr>
          <a:xfrm>
            <a:off x="6005927" y="229478"/>
            <a:ext cx="1512364" cy="1429604"/>
          </a:xfrm>
          <a:prstGeom prst="rect">
            <a:avLst/>
          </a:prstGeom>
          <a:noFill/>
          <a:ln>
            <a:noFill/>
          </a:ln>
        </p:spPr>
      </p:pic>
      <p:pic>
        <p:nvPicPr>
          <p:cNvPr id="74" name="Google Shape;74;p10"/>
          <p:cNvPicPr preferRelativeResize="0"/>
          <p:nvPr/>
        </p:nvPicPr>
        <p:blipFill rotWithShape="1">
          <a:blip r:embed="rId5">
            <a:alphaModFix/>
          </a:blip>
          <a:srcRect b="0" l="0" r="0" t="0"/>
          <a:stretch/>
        </p:blipFill>
        <p:spPr>
          <a:xfrm>
            <a:off x="7431996" y="76924"/>
            <a:ext cx="1656779" cy="1641490"/>
          </a:xfrm>
          <a:prstGeom prst="rect">
            <a:avLst/>
          </a:prstGeom>
          <a:noFill/>
          <a:ln>
            <a:noFill/>
          </a:ln>
        </p:spPr>
      </p:pic>
      <p:pic>
        <p:nvPicPr>
          <p:cNvPr id="75" name="Google Shape;75;p10"/>
          <p:cNvPicPr preferRelativeResize="0"/>
          <p:nvPr/>
        </p:nvPicPr>
        <p:blipFill rotWithShape="1">
          <a:blip r:embed="rId6">
            <a:alphaModFix/>
          </a:blip>
          <a:srcRect b="0" l="0" r="0" t="0"/>
          <a:stretch/>
        </p:blipFill>
        <p:spPr>
          <a:xfrm>
            <a:off x="3055345" y="1751465"/>
            <a:ext cx="3040655" cy="4462048"/>
          </a:xfrm>
          <a:prstGeom prst="rect">
            <a:avLst/>
          </a:prstGeom>
          <a:noFill/>
          <a:ln>
            <a:noFill/>
          </a:ln>
        </p:spPr>
      </p:pic>
      <p:pic>
        <p:nvPicPr>
          <p:cNvPr id="76" name="Google Shape;76;p10"/>
          <p:cNvPicPr preferRelativeResize="0"/>
          <p:nvPr/>
        </p:nvPicPr>
        <p:blipFill rotWithShape="1">
          <a:blip r:embed="rId7">
            <a:alphaModFix/>
          </a:blip>
          <a:srcRect b="0" l="0" r="0" t="0"/>
          <a:stretch/>
        </p:blipFill>
        <p:spPr>
          <a:xfrm>
            <a:off x="8950737" y="180005"/>
            <a:ext cx="1564105" cy="1528550"/>
          </a:xfrm>
          <a:prstGeom prst="rect">
            <a:avLst/>
          </a:prstGeom>
          <a:noFill/>
          <a:ln>
            <a:noFill/>
          </a:ln>
        </p:spPr>
      </p:pic>
      <p:pic>
        <p:nvPicPr>
          <p:cNvPr id="77" name="Google Shape;77;p10"/>
          <p:cNvPicPr preferRelativeResize="0"/>
          <p:nvPr/>
        </p:nvPicPr>
        <p:blipFill rotWithShape="1">
          <a:blip r:embed="rId8">
            <a:alphaModFix/>
          </a:blip>
          <a:srcRect b="-189" l="0" r="0" t="0"/>
          <a:stretch/>
        </p:blipFill>
        <p:spPr>
          <a:xfrm>
            <a:off x="6110690" y="1757443"/>
            <a:ext cx="3040655" cy="4462048"/>
          </a:xfrm>
          <a:prstGeom prst="rect">
            <a:avLst/>
          </a:prstGeom>
          <a:noFill/>
          <a:ln>
            <a:noFill/>
          </a:ln>
        </p:spPr>
      </p:pic>
      <p:pic>
        <p:nvPicPr>
          <p:cNvPr id="78" name="Google Shape;78;p10"/>
          <p:cNvPicPr preferRelativeResize="0"/>
          <p:nvPr/>
        </p:nvPicPr>
        <p:blipFill rotWithShape="1">
          <a:blip r:embed="rId9">
            <a:alphaModFix/>
          </a:blip>
          <a:srcRect b="0" l="0" r="0" t="0"/>
          <a:stretch/>
        </p:blipFill>
        <p:spPr>
          <a:xfrm>
            <a:off x="9166035" y="1751465"/>
            <a:ext cx="3040655" cy="4462048"/>
          </a:xfrm>
          <a:prstGeom prst="rect">
            <a:avLst/>
          </a:prstGeom>
          <a:noFill/>
          <a:ln>
            <a:noFill/>
          </a:ln>
        </p:spPr>
      </p:pic>
      <p:pic>
        <p:nvPicPr>
          <p:cNvPr id="79" name="Google Shape;79;p10"/>
          <p:cNvPicPr preferRelativeResize="0"/>
          <p:nvPr/>
        </p:nvPicPr>
        <p:blipFill rotWithShape="1">
          <a:blip r:embed="rId10">
            <a:alphaModFix/>
          </a:blip>
          <a:srcRect b="0" l="0" r="0" t="0"/>
          <a:stretch/>
        </p:blipFill>
        <p:spPr>
          <a:xfrm>
            <a:off x="10470238" y="76924"/>
            <a:ext cx="1426068" cy="164149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1"/>
          <p:cNvSpPr txBox="1"/>
          <p:nvPr/>
        </p:nvSpPr>
        <p:spPr>
          <a:xfrm>
            <a:off x="295695" y="274309"/>
            <a:ext cx="3986194" cy="11530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569B3"/>
              </a:buClr>
              <a:buSzPts val="3200"/>
              <a:buFont typeface="Arial"/>
              <a:buNone/>
            </a:pPr>
            <a:r>
              <a:rPr b="1" lang="en-GB" sz="3200">
                <a:solidFill>
                  <a:srgbClr val="0569B3"/>
                </a:solidFill>
                <a:latin typeface="Arial"/>
                <a:ea typeface="Arial"/>
                <a:cs typeface="Arial"/>
                <a:sym typeface="Arial"/>
              </a:rPr>
              <a:t>Highlights of</a:t>
            </a:r>
            <a:endParaRPr/>
          </a:p>
          <a:p>
            <a:pPr indent="0" lvl="0" marL="0" marR="0" rtl="0" algn="l">
              <a:spcBef>
                <a:spcPts val="0"/>
              </a:spcBef>
              <a:spcAft>
                <a:spcPts val="0"/>
              </a:spcAft>
              <a:buClr>
                <a:srgbClr val="0569B3"/>
              </a:buClr>
              <a:buSzPts val="3200"/>
              <a:buFont typeface="Arial"/>
              <a:buNone/>
            </a:pPr>
            <a:r>
              <a:rPr b="1" lang="en-GB" sz="3200">
                <a:solidFill>
                  <a:srgbClr val="0569B3"/>
                </a:solidFill>
                <a:latin typeface="Arial"/>
                <a:ea typeface="Arial"/>
                <a:cs typeface="Arial"/>
                <a:sym typeface="Arial"/>
              </a:rPr>
              <a:t>Dearne Valley</a:t>
            </a:r>
            <a:endParaRPr sz="1600">
              <a:solidFill>
                <a:srgbClr val="5BC5F2"/>
              </a:solidFill>
              <a:latin typeface="Arial"/>
              <a:ea typeface="Arial"/>
              <a:cs typeface="Arial"/>
              <a:sym typeface="Arial"/>
            </a:endParaRPr>
          </a:p>
        </p:txBody>
      </p:sp>
      <p:pic>
        <p:nvPicPr>
          <p:cNvPr id="85" name="Google Shape;85;p11"/>
          <p:cNvPicPr preferRelativeResize="0"/>
          <p:nvPr/>
        </p:nvPicPr>
        <p:blipFill rotWithShape="1">
          <a:blip r:embed="rId3">
            <a:alphaModFix/>
          </a:blip>
          <a:srcRect b="0" l="0" r="0" t="0"/>
          <a:stretch/>
        </p:blipFill>
        <p:spPr>
          <a:xfrm>
            <a:off x="1" y="1751465"/>
            <a:ext cx="2430966" cy="4462048"/>
          </a:xfrm>
          <a:prstGeom prst="rect">
            <a:avLst/>
          </a:prstGeom>
          <a:noFill/>
          <a:ln>
            <a:noFill/>
          </a:ln>
        </p:spPr>
      </p:pic>
      <p:pic>
        <p:nvPicPr>
          <p:cNvPr id="86" name="Google Shape;86;p11"/>
          <p:cNvPicPr preferRelativeResize="0"/>
          <p:nvPr/>
        </p:nvPicPr>
        <p:blipFill rotWithShape="1">
          <a:blip r:embed="rId4">
            <a:alphaModFix/>
          </a:blip>
          <a:srcRect b="0" l="0" r="0" t="0"/>
          <a:stretch/>
        </p:blipFill>
        <p:spPr>
          <a:xfrm>
            <a:off x="4823105" y="210545"/>
            <a:ext cx="1564395" cy="1397649"/>
          </a:xfrm>
          <a:prstGeom prst="rect">
            <a:avLst/>
          </a:prstGeom>
          <a:noFill/>
          <a:ln>
            <a:noFill/>
          </a:ln>
        </p:spPr>
      </p:pic>
      <p:pic>
        <p:nvPicPr>
          <p:cNvPr id="87" name="Google Shape;87;p11"/>
          <p:cNvPicPr preferRelativeResize="0"/>
          <p:nvPr/>
        </p:nvPicPr>
        <p:blipFill rotWithShape="1">
          <a:blip r:embed="rId5">
            <a:alphaModFix/>
          </a:blip>
          <a:srcRect b="0" l="0" r="-368" t="0"/>
          <a:stretch/>
        </p:blipFill>
        <p:spPr>
          <a:xfrm>
            <a:off x="2453269" y="1751465"/>
            <a:ext cx="2430967" cy="4462048"/>
          </a:xfrm>
          <a:prstGeom prst="rect">
            <a:avLst/>
          </a:prstGeom>
          <a:noFill/>
          <a:ln>
            <a:noFill/>
          </a:ln>
        </p:spPr>
      </p:pic>
      <p:pic>
        <p:nvPicPr>
          <p:cNvPr id="88" name="Google Shape;88;p11"/>
          <p:cNvPicPr preferRelativeResize="0"/>
          <p:nvPr/>
        </p:nvPicPr>
        <p:blipFill rotWithShape="1">
          <a:blip r:embed="rId6">
            <a:alphaModFix/>
          </a:blip>
          <a:srcRect b="0" l="0" r="0" t="0"/>
          <a:stretch/>
        </p:blipFill>
        <p:spPr>
          <a:xfrm>
            <a:off x="6243609" y="229478"/>
            <a:ext cx="1564396" cy="1429604"/>
          </a:xfrm>
          <a:prstGeom prst="rect">
            <a:avLst/>
          </a:prstGeom>
          <a:noFill/>
          <a:ln>
            <a:noFill/>
          </a:ln>
        </p:spPr>
      </p:pic>
      <p:pic>
        <p:nvPicPr>
          <p:cNvPr id="89" name="Google Shape;89;p11"/>
          <p:cNvPicPr preferRelativeResize="0"/>
          <p:nvPr/>
        </p:nvPicPr>
        <p:blipFill rotWithShape="1">
          <a:blip r:embed="rId7">
            <a:alphaModFix/>
          </a:blip>
          <a:srcRect b="0" l="0" r="0" t="0"/>
          <a:stretch/>
        </p:blipFill>
        <p:spPr>
          <a:xfrm>
            <a:off x="4895387" y="1751465"/>
            <a:ext cx="2430967" cy="4462048"/>
          </a:xfrm>
          <a:prstGeom prst="rect">
            <a:avLst/>
          </a:prstGeom>
          <a:noFill/>
          <a:ln>
            <a:noFill/>
          </a:ln>
        </p:spPr>
      </p:pic>
      <p:pic>
        <p:nvPicPr>
          <p:cNvPr id="90" name="Google Shape;90;p11"/>
          <p:cNvPicPr preferRelativeResize="0"/>
          <p:nvPr/>
        </p:nvPicPr>
        <p:blipFill rotWithShape="1">
          <a:blip r:embed="rId8">
            <a:alphaModFix/>
          </a:blip>
          <a:srcRect b="0" l="0" r="0" t="0"/>
          <a:stretch/>
        </p:blipFill>
        <p:spPr>
          <a:xfrm>
            <a:off x="9146149" y="229478"/>
            <a:ext cx="1476259" cy="1429604"/>
          </a:xfrm>
          <a:prstGeom prst="rect">
            <a:avLst/>
          </a:prstGeom>
          <a:noFill/>
          <a:ln>
            <a:noFill/>
          </a:ln>
        </p:spPr>
      </p:pic>
      <p:pic>
        <p:nvPicPr>
          <p:cNvPr id="91" name="Google Shape;91;p11"/>
          <p:cNvPicPr preferRelativeResize="0"/>
          <p:nvPr/>
        </p:nvPicPr>
        <p:blipFill rotWithShape="1">
          <a:blip r:embed="rId9">
            <a:alphaModFix/>
          </a:blip>
          <a:srcRect b="0" l="0" r="0" t="0"/>
          <a:stretch/>
        </p:blipFill>
        <p:spPr>
          <a:xfrm>
            <a:off x="7732061" y="184040"/>
            <a:ext cx="1452737" cy="1378189"/>
          </a:xfrm>
          <a:prstGeom prst="rect">
            <a:avLst/>
          </a:prstGeom>
          <a:noFill/>
          <a:ln>
            <a:noFill/>
          </a:ln>
        </p:spPr>
      </p:pic>
      <p:pic>
        <p:nvPicPr>
          <p:cNvPr id="92" name="Google Shape;92;p11"/>
          <p:cNvPicPr preferRelativeResize="0"/>
          <p:nvPr/>
        </p:nvPicPr>
        <p:blipFill rotWithShape="1">
          <a:blip r:embed="rId10">
            <a:alphaModFix/>
          </a:blip>
          <a:srcRect b="0" l="0" r="0" t="0"/>
          <a:stretch/>
        </p:blipFill>
        <p:spPr>
          <a:xfrm>
            <a:off x="7337505" y="1751465"/>
            <a:ext cx="2430967" cy="4462048"/>
          </a:xfrm>
          <a:prstGeom prst="rect">
            <a:avLst/>
          </a:prstGeom>
          <a:noFill/>
          <a:ln>
            <a:noFill/>
          </a:ln>
        </p:spPr>
      </p:pic>
      <p:pic>
        <p:nvPicPr>
          <p:cNvPr id="93" name="Google Shape;93;p11"/>
          <p:cNvPicPr preferRelativeResize="0"/>
          <p:nvPr/>
        </p:nvPicPr>
        <p:blipFill rotWithShape="1">
          <a:blip r:embed="rId11">
            <a:alphaModFix/>
          </a:blip>
          <a:srcRect b="0" l="0" r="0" t="0"/>
          <a:stretch/>
        </p:blipFill>
        <p:spPr>
          <a:xfrm>
            <a:off x="10547758" y="185634"/>
            <a:ext cx="1534910" cy="1489765"/>
          </a:xfrm>
          <a:prstGeom prst="rect">
            <a:avLst/>
          </a:prstGeom>
          <a:noFill/>
          <a:ln>
            <a:noFill/>
          </a:ln>
        </p:spPr>
      </p:pic>
      <p:pic>
        <p:nvPicPr>
          <p:cNvPr id="94" name="Google Shape;94;p11"/>
          <p:cNvPicPr preferRelativeResize="0"/>
          <p:nvPr/>
        </p:nvPicPr>
        <p:blipFill rotWithShape="1">
          <a:blip r:embed="rId12">
            <a:alphaModFix/>
          </a:blip>
          <a:srcRect b="0" l="0" r="0" t="0"/>
          <a:stretch/>
        </p:blipFill>
        <p:spPr>
          <a:xfrm>
            <a:off x="9790772" y="1719243"/>
            <a:ext cx="2430966" cy="44620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2"/>
          <p:cNvSpPr txBox="1"/>
          <p:nvPr/>
        </p:nvSpPr>
        <p:spPr>
          <a:xfrm>
            <a:off x="295695" y="274309"/>
            <a:ext cx="3986194" cy="11530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569B3"/>
              </a:buClr>
              <a:buSzPts val="3200"/>
              <a:buFont typeface="Arial"/>
              <a:buNone/>
            </a:pPr>
            <a:r>
              <a:rPr b="1" lang="en-GB" sz="3200">
                <a:solidFill>
                  <a:srgbClr val="0569B3"/>
                </a:solidFill>
                <a:latin typeface="Arial"/>
                <a:ea typeface="Arial"/>
                <a:cs typeface="Arial"/>
                <a:sym typeface="Arial"/>
              </a:rPr>
              <a:t>Highlights of</a:t>
            </a:r>
            <a:endParaRPr/>
          </a:p>
          <a:p>
            <a:pPr indent="0" lvl="0" marL="0" marR="0" rtl="0" algn="l">
              <a:spcBef>
                <a:spcPts val="0"/>
              </a:spcBef>
              <a:spcAft>
                <a:spcPts val="0"/>
              </a:spcAft>
              <a:buClr>
                <a:srgbClr val="0569B3"/>
              </a:buClr>
              <a:buSzPts val="3200"/>
              <a:buFont typeface="Arial"/>
              <a:buNone/>
            </a:pPr>
            <a:r>
              <a:rPr b="1" lang="en-GB" sz="3200">
                <a:solidFill>
                  <a:srgbClr val="0569B3"/>
                </a:solidFill>
                <a:latin typeface="Arial"/>
                <a:ea typeface="Arial"/>
                <a:cs typeface="Arial"/>
                <a:sym typeface="Arial"/>
              </a:rPr>
              <a:t>Dearne Valley</a:t>
            </a:r>
            <a:endParaRPr sz="1600">
              <a:solidFill>
                <a:srgbClr val="5BC5F2"/>
              </a:solidFill>
              <a:latin typeface="Arial"/>
              <a:ea typeface="Arial"/>
              <a:cs typeface="Arial"/>
              <a:sym typeface="Arial"/>
            </a:endParaRPr>
          </a:p>
        </p:txBody>
      </p:sp>
      <p:pic>
        <p:nvPicPr>
          <p:cNvPr id="100" name="Google Shape;100;p12"/>
          <p:cNvPicPr preferRelativeResize="0"/>
          <p:nvPr/>
        </p:nvPicPr>
        <p:blipFill rotWithShape="1">
          <a:blip r:embed="rId3">
            <a:alphaModFix/>
          </a:blip>
          <a:srcRect b="0" l="0" r="0" t="0"/>
          <a:stretch/>
        </p:blipFill>
        <p:spPr>
          <a:xfrm>
            <a:off x="4544902" y="65907"/>
            <a:ext cx="1496419" cy="1641490"/>
          </a:xfrm>
          <a:prstGeom prst="rect">
            <a:avLst/>
          </a:prstGeom>
          <a:noFill/>
          <a:ln>
            <a:noFill/>
          </a:ln>
        </p:spPr>
      </p:pic>
      <p:pic>
        <p:nvPicPr>
          <p:cNvPr id="101" name="Google Shape;101;p12"/>
          <p:cNvPicPr preferRelativeResize="0"/>
          <p:nvPr/>
        </p:nvPicPr>
        <p:blipFill rotWithShape="1">
          <a:blip r:embed="rId4">
            <a:alphaModFix/>
          </a:blip>
          <a:srcRect b="0" l="0" r="0" t="0"/>
          <a:stretch/>
        </p:blipFill>
        <p:spPr>
          <a:xfrm>
            <a:off x="0" y="1751465"/>
            <a:ext cx="2431233" cy="4462048"/>
          </a:xfrm>
          <a:prstGeom prst="rect">
            <a:avLst/>
          </a:prstGeom>
          <a:noFill/>
          <a:ln>
            <a:noFill/>
          </a:ln>
        </p:spPr>
      </p:pic>
      <p:pic>
        <p:nvPicPr>
          <p:cNvPr id="102" name="Google Shape;102;p12"/>
          <p:cNvPicPr preferRelativeResize="0"/>
          <p:nvPr/>
        </p:nvPicPr>
        <p:blipFill rotWithShape="1">
          <a:blip r:embed="rId5">
            <a:alphaModFix/>
          </a:blip>
          <a:srcRect b="0" l="0" r="0" t="0"/>
          <a:stretch/>
        </p:blipFill>
        <p:spPr>
          <a:xfrm>
            <a:off x="6041321" y="116826"/>
            <a:ext cx="1508862" cy="1484835"/>
          </a:xfrm>
          <a:prstGeom prst="rect">
            <a:avLst/>
          </a:prstGeom>
          <a:noFill/>
          <a:ln>
            <a:noFill/>
          </a:ln>
        </p:spPr>
      </p:pic>
      <p:pic>
        <p:nvPicPr>
          <p:cNvPr id="103" name="Google Shape;103;p12"/>
          <p:cNvPicPr preferRelativeResize="0"/>
          <p:nvPr/>
        </p:nvPicPr>
        <p:blipFill rotWithShape="1">
          <a:blip r:embed="rId6">
            <a:alphaModFix/>
          </a:blip>
          <a:srcRect b="0" l="0" r="0" t="0"/>
          <a:stretch/>
        </p:blipFill>
        <p:spPr>
          <a:xfrm>
            <a:off x="2453535" y="1741771"/>
            <a:ext cx="2431233" cy="4462048"/>
          </a:xfrm>
          <a:prstGeom prst="rect">
            <a:avLst/>
          </a:prstGeom>
          <a:noFill/>
          <a:ln>
            <a:noFill/>
          </a:ln>
        </p:spPr>
      </p:pic>
      <p:pic>
        <p:nvPicPr>
          <p:cNvPr id="104" name="Google Shape;104;p12"/>
          <p:cNvPicPr preferRelativeResize="0"/>
          <p:nvPr/>
        </p:nvPicPr>
        <p:blipFill rotWithShape="1">
          <a:blip r:embed="rId7">
            <a:alphaModFix/>
          </a:blip>
          <a:srcRect b="0" l="0" r="0" t="0"/>
          <a:stretch/>
        </p:blipFill>
        <p:spPr>
          <a:xfrm>
            <a:off x="7527881" y="185634"/>
            <a:ext cx="1534910" cy="1489765"/>
          </a:xfrm>
          <a:prstGeom prst="rect">
            <a:avLst/>
          </a:prstGeom>
          <a:noFill/>
          <a:ln>
            <a:noFill/>
          </a:ln>
        </p:spPr>
      </p:pic>
      <p:pic>
        <p:nvPicPr>
          <p:cNvPr id="105" name="Google Shape;105;p12"/>
          <p:cNvPicPr preferRelativeResize="0"/>
          <p:nvPr/>
        </p:nvPicPr>
        <p:blipFill rotWithShape="1">
          <a:blip r:embed="rId8">
            <a:alphaModFix/>
          </a:blip>
          <a:srcRect b="0" l="0" r="0" t="0"/>
          <a:stretch/>
        </p:blipFill>
        <p:spPr>
          <a:xfrm>
            <a:off x="4907071" y="1741771"/>
            <a:ext cx="2431234" cy="4462048"/>
          </a:xfrm>
          <a:prstGeom prst="rect">
            <a:avLst/>
          </a:prstGeom>
          <a:noFill/>
          <a:ln>
            <a:noFill/>
          </a:ln>
        </p:spPr>
      </p:pic>
      <p:pic>
        <p:nvPicPr>
          <p:cNvPr id="106" name="Google Shape;106;p12"/>
          <p:cNvPicPr preferRelativeResize="0"/>
          <p:nvPr/>
        </p:nvPicPr>
        <p:blipFill rotWithShape="1">
          <a:blip r:embed="rId9">
            <a:alphaModFix/>
          </a:blip>
          <a:srcRect b="0" l="0" r="0" t="0"/>
          <a:stretch/>
        </p:blipFill>
        <p:spPr>
          <a:xfrm>
            <a:off x="8984956" y="79467"/>
            <a:ext cx="1564395" cy="1641490"/>
          </a:xfrm>
          <a:prstGeom prst="rect">
            <a:avLst/>
          </a:prstGeom>
          <a:noFill/>
          <a:ln>
            <a:noFill/>
          </a:ln>
        </p:spPr>
      </p:pic>
      <p:pic>
        <p:nvPicPr>
          <p:cNvPr id="107" name="Google Shape;107;p12"/>
          <p:cNvPicPr preferRelativeResize="0"/>
          <p:nvPr/>
        </p:nvPicPr>
        <p:blipFill rotWithShape="1">
          <a:blip r:embed="rId10">
            <a:alphaModFix/>
          </a:blip>
          <a:srcRect b="0" l="0" r="0" t="0"/>
          <a:stretch/>
        </p:blipFill>
        <p:spPr>
          <a:xfrm>
            <a:off x="7360608" y="1751465"/>
            <a:ext cx="2431233" cy="4462048"/>
          </a:xfrm>
          <a:prstGeom prst="rect">
            <a:avLst/>
          </a:prstGeom>
          <a:noFill/>
          <a:ln>
            <a:noFill/>
          </a:ln>
        </p:spPr>
      </p:pic>
      <p:pic>
        <p:nvPicPr>
          <p:cNvPr id="108" name="Google Shape;108;p12"/>
          <p:cNvPicPr preferRelativeResize="0"/>
          <p:nvPr/>
        </p:nvPicPr>
        <p:blipFill rotWithShape="1">
          <a:blip r:embed="rId11">
            <a:alphaModFix/>
          </a:blip>
          <a:srcRect b="0" l="0" r="-1618" t="0"/>
          <a:stretch/>
        </p:blipFill>
        <p:spPr>
          <a:xfrm>
            <a:off x="9814143" y="1751465"/>
            <a:ext cx="2431233" cy="4462048"/>
          </a:xfrm>
          <a:prstGeom prst="rect">
            <a:avLst/>
          </a:prstGeom>
          <a:noFill/>
          <a:ln>
            <a:noFill/>
          </a:ln>
        </p:spPr>
      </p:pic>
      <p:pic>
        <p:nvPicPr>
          <p:cNvPr id="109" name="Google Shape;109;p12"/>
          <p:cNvPicPr preferRelativeResize="0"/>
          <p:nvPr/>
        </p:nvPicPr>
        <p:blipFill rotWithShape="1">
          <a:blip r:embed="rId12">
            <a:alphaModFix/>
          </a:blip>
          <a:srcRect b="0" l="0" r="0" t="0"/>
          <a:stretch/>
        </p:blipFill>
        <p:spPr>
          <a:xfrm>
            <a:off x="10379464" y="229478"/>
            <a:ext cx="1564395" cy="13976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3"/>
          <p:cNvPicPr preferRelativeResize="0"/>
          <p:nvPr/>
        </p:nvPicPr>
        <p:blipFill rotWithShape="1">
          <a:blip r:embed="rId3">
            <a:alphaModFix/>
          </a:blip>
          <a:srcRect b="0" l="0" r="0" t="0"/>
          <a:stretch/>
        </p:blipFill>
        <p:spPr>
          <a:xfrm>
            <a:off x="15135" y="1091821"/>
            <a:ext cx="12250501" cy="470847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14"/>
          <p:cNvPicPr preferRelativeResize="0"/>
          <p:nvPr/>
        </p:nvPicPr>
        <p:blipFill rotWithShape="1">
          <a:blip r:embed="rId3">
            <a:alphaModFix/>
          </a:blip>
          <a:srcRect b="0" l="0" r="0" t="0"/>
          <a:stretch/>
        </p:blipFill>
        <p:spPr>
          <a:xfrm>
            <a:off x="0" y="844234"/>
            <a:ext cx="12192000" cy="516953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5"/>
          <p:cNvSpPr txBox="1"/>
          <p:nvPr/>
        </p:nvSpPr>
        <p:spPr>
          <a:xfrm>
            <a:off x="295694" y="274308"/>
            <a:ext cx="5445888" cy="55948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569B3"/>
              </a:buClr>
              <a:buSzPts val="3200"/>
              <a:buFont typeface="Arial"/>
              <a:buNone/>
            </a:pPr>
            <a:r>
              <a:rPr b="1" lang="en-GB" sz="3200">
                <a:solidFill>
                  <a:srgbClr val="0569B3"/>
                </a:solidFill>
                <a:latin typeface="Arial"/>
                <a:ea typeface="Arial"/>
                <a:cs typeface="Arial"/>
                <a:sym typeface="Arial"/>
              </a:rPr>
              <a:t>A bit more about your centre…</a:t>
            </a:r>
            <a:endParaRPr sz="1600">
              <a:solidFill>
                <a:srgbClr val="48464F"/>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t/>
            </a:r>
            <a:endParaRPr sz="1600">
              <a:solidFill>
                <a:srgbClr val="48464F"/>
              </a:solidFill>
              <a:latin typeface="Arial"/>
              <a:ea typeface="Arial"/>
              <a:cs typeface="Arial"/>
              <a:sym typeface="Arial"/>
            </a:endParaRPr>
          </a:p>
          <a:p>
            <a:pPr indent="0" lvl="0" marL="0" marR="0" rtl="0" algn="l">
              <a:spcBef>
                <a:spcPts val="0"/>
              </a:spcBef>
              <a:spcAft>
                <a:spcPts val="0"/>
              </a:spcAft>
              <a:buClr>
                <a:srgbClr val="20AA63"/>
              </a:buClr>
              <a:buSzPts val="3200"/>
              <a:buFont typeface="Arial"/>
              <a:buNone/>
            </a:pPr>
            <a:r>
              <a:rPr b="1" lang="en-GB" sz="3200">
                <a:solidFill>
                  <a:srgbClr val="20AA63"/>
                </a:solidFill>
                <a:latin typeface="Arial"/>
                <a:ea typeface="Arial"/>
                <a:cs typeface="Arial"/>
                <a:sym typeface="Arial"/>
              </a:rPr>
              <a:t>Sleeping</a:t>
            </a:r>
            <a:endParaRPr/>
          </a:p>
          <a:p>
            <a:pPr indent="0" lvl="0" marL="0" marR="0" rtl="0" algn="l">
              <a:spcBef>
                <a:spcPts val="0"/>
              </a:spcBef>
              <a:spcAft>
                <a:spcPts val="0"/>
              </a:spcAft>
              <a:buClr>
                <a:schemeClr val="dk1"/>
              </a:buClr>
              <a:buSzPts val="1600"/>
              <a:buFont typeface="Arial"/>
              <a:buNone/>
            </a:pPr>
            <a:r>
              <a:t/>
            </a:r>
            <a:endParaRPr sz="1600">
              <a:solidFill>
                <a:srgbClr val="48464F"/>
              </a:solidFill>
              <a:latin typeface="Arial"/>
              <a:ea typeface="Arial"/>
              <a:cs typeface="Arial"/>
              <a:sym typeface="Arial"/>
            </a:endParaRPr>
          </a:p>
          <a:p>
            <a:pPr indent="0" lvl="0" marL="0" marR="0" rtl="0" algn="l">
              <a:spcBef>
                <a:spcPts val="0"/>
              </a:spcBef>
              <a:spcAft>
                <a:spcPts val="0"/>
              </a:spcAft>
              <a:buClr>
                <a:srgbClr val="48464F"/>
              </a:buClr>
              <a:buSzPts val="1600"/>
              <a:buFont typeface="Arial"/>
              <a:buNone/>
            </a:pPr>
            <a:r>
              <a:rPr lang="en-GB" sz="1600">
                <a:solidFill>
                  <a:srgbClr val="48464F"/>
                </a:solidFill>
                <a:latin typeface="Arial"/>
                <a:ea typeface="Arial"/>
                <a:cs typeface="Arial"/>
                <a:sym typeface="Arial"/>
              </a:rPr>
              <a:t>Dearne Valley has standard dormitory style accommodation. Rooms range from 4 to 16 bed dormitories, some en-suite, with gender-separated bathroom and shower facilities and party leader rooms close by. Adventure Lodges are also available for the ultimate adventure experience, or you could try our brand new Eco Pods! Sheets, duvets and pillows are provided for all guests.</a:t>
            </a:r>
            <a:endParaRPr/>
          </a:p>
          <a:p>
            <a:pPr indent="0" lvl="0" marL="0" marR="0" rtl="0" algn="l">
              <a:spcBef>
                <a:spcPts val="0"/>
              </a:spcBef>
              <a:spcAft>
                <a:spcPts val="0"/>
              </a:spcAft>
              <a:buClr>
                <a:schemeClr val="dk1"/>
              </a:buClr>
              <a:buSzPts val="1600"/>
              <a:buFont typeface="Arial"/>
              <a:buNone/>
            </a:pPr>
            <a:r>
              <a:t/>
            </a:r>
            <a:endParaRPr b="1" sz="1600">
              <a:solidFill>
                <a:srgbClr val="48464F"/>
              </a:solidFill>
              <a:latin typeface="Arial"/>
              <a:ea typeface="Arial"/>
              <a:cs typeface="Arial"/>
              <a:sym typeface="Arial"/>
            </a:endParaRPr>
          </a:p>
          <a:p>
            <a:pPr indent="0" lvl="0" marL="0" marR="0" rtl="0" algn="l">
              <a:spcBef>
                <a:spcPts val="0"/>
              </a:spcBef>
              <a:spcAft>
                <a:spcPts val="0"/>
              </a:spcAft>
              <a:buClr>
                <a:srgbClr val="48464F"/>
              </a:buClr>
              <a:buSzPts val="1600"/>
              <a:buFont typeface="Arial"/>
              <a:buNone/>
            </a:pPr>
            <a:r>
              <a:rPr lang="en-GB" sz="1600">
                <a:solidFill>
                  <a:srgbClr val="48464F"/>
                </a:solidFill>
                <a:latin typeface="Arial"/>
                <a:ea typeface="Arial"/>
                <a:cs typeface="Arial"/>
                <a:sym typeface="Arial"/>
              </a:rPr>
              <a:t>Our Adventure Lodges are the highest quality safari tents, providing a comfortable and secure base for your group throughout your stay. The lodges sites offer a close community feel with campfire areas, perfect for team bonding in the evening.</a:t>
            </a:r>
            <a:endParaRPr/>
          </a:p>
          <a:p>
            <a:pPr indent="0" lvl="0" marL="0" marR="0" rtl="0" algn="l">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pic>
        <p:nvPicPr>
          <p:cNvPr descr="A picture containing grass, sky, outdoor, house&#10;&#10;Description automatically generated" id="125" name="Google Shape;125;p15"/>
          <p:cNvPicPr preferRelativeResize="0"/>
          <p:nvPr/>
        </p:nvPicPr>
        <p:blipFill rotWithShape="1">
          <a:blip r:embed="rId3">
            <a:alphaModFix/>
          </a:blip>
          <a:srcRect b="0" l="0" r="0" t="0"/>
          <a:stretch/>
        </p:blipFill>
        <p:spPr>
          <a:xfrm>
            <a:off x="6096000" y="0"/>
            <a:ext cx="6096000" cy="621792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16"/>
          <p:cNvPicPr preferRelativeResize="0"/>
          <p:nvPr/>
        </p:nvPicPr>
        <p:blipFill rotWithShape="1">
          <a:blip r:embed="rId3">
            <a:alphaModFix/>
          </a:blip>
          <a:srcRect b="0" l="0" r="0" t="0"/>
          <a:stretch/>
        </p:blipFill>
        <p:spPr>
          <a:xfrm>
            <a:off x="815268" y="3429000"/>
            <a:ext cx="10561464" cy="2687236"/>
          </a:xfrm>
          <a:prstGeom prst="rect">
            <a:avLst/>
          </a:prstGeom>
          <a:noFill/>
          <a:ln>
            <a:noFill/>
          </a:ln>
        </p:spPr>
      </p:pic>
      <p:pic>
        <p:nvPicPr>
          <p:cNvPr id="131" name="Google Shape;131;p16"/>
          <p:cNvPicPr preferRelativeResize="0"/>
          <p:nvPr/>
        </p:nvPicPr>
        <p:blipFill rotWithShape="1">
          <a:blip r:embed="rId4">
            <a:alphaModFix/>
          </a:blip>
          <a:srcRect b="0" l="0" r="0" t="0"/>
          <a:stretch/>
        </p:blipFill>
        <p:spPr>
          <a:xfrm>
            <a:off x="693289" y="300037"/>
            <a:ext cx="10805422" cy="282069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7"/>
          <p:cNvSpPr txBox="1"/>
          <p:nvPr/>
        </p:nvSpPr>
        <p:spPr>
          <a:xfrm>
            <a:off x="295694" y="274308"/>
            <a:ext cx="5445888" cy="55948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569B3"/>
              </a:buClr>
              <a:buSzPts val="3200"/>
              <a:buFont typeface="Arial"/>
              <a:buNone/>
            </a:pPr>
            <a:r>
              <a:rPr b="1" lang="en-GB" sz="3200">
                <a:solidFill>
                  <a:srgbClr val="0569B3"/>
                </a:solidFill>
                <a:latin typeface="Arial"/>
                <a:ea typeface="Arial"/>
                <a:cs typeface="Arial"/>
                <a:sym typeface="Arial"/>
              </a:rPr>
              <a:t>A bit more about your centre…</a:t>
            </a:r>
            <a:endParaRPr sz="1600">
              <a:solidFill>
                <a:srgbClr val="48464F"/>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t/>
            </a:r>
            <a:endParaRPr sz="1600">
              <a:solidFill>
                <a:srgbClr val="48464F"/>
              </a:solidFill>
              <a:latin typeface="Arial"/>
              <a:ea typeface="Arial"/>
              <a:cs typeface="Arial"/>
              <a:sym typeface="Arial"/>
            </a:endParaRPr>
          </a:p>
          <a:p>
            <a:pPr indent="0" lvl="0" marL="0" marR="0" rtl="0" algn="l">
              <a:spcBef>
                <a:spcPts val="0"/>
              </a:spcBef>
              <a:spcAft>
                <a:spcPts val="0"/>
              </a:spcAft>
              <a:buClr>
                <a:srgbClr val="009FE3"/>
              </a:buClr>
              <a:buSzPts val="3200"/>
              <a:buFont typeface="Arial"/>
              <a:buNone/>
            </a:pPr>
            <a:r>
              <a:rPr b="1" lang="en-GB" sz="3200">
                <a:solidFill>
                  <a:srgbClr val="009FE3"/>
                </a:solidFill>
                <a:latin typeface="Arial"/>
                <a:ea typeface="Arial"/>
                <a:cs typeface="Arial"/>
                <a:sym typeface="Arial"/>
              </a:rPr>
              <a:t>Eating</a:t>
            </a:r>
            <a:endParaRPr/>
          </a:p>
          <a:p>
            <a:pPr indent="0" lvl="0" marL="0" marR="0" rtl="0" algn="l">
              <a:spcBef>
                <a:spcPts val="0"/>
              </a:spcBef>
              <a:spcAft>
                <a:spcPts val="0"/>
              </a:spcAft>
              <a:buClr>
                <a:schemeClr val="dk1"/>
              </a:buClr>
              <a:buSzPts val="1600"/>
              <a:buFont typeface="Arial"/>
              <a:buNone/>
            </a:pPr>
            <a:r>
              <a:t/>
            </a:r>
            <a:endParaRPr sz="1600">
              <a:solidFill>
                <a:srgbClr val="48464F"/>
              </a:solidFill>
              <a:latin typeface="Arial"/>
              <a:ea typeface="Arial"/>
              <a:cs typeface="Arial"/>
              <a:sym typeface="Arial"/>
            </a:endParaRPr>
          </a:p>
          <a:p>
            <a:pPr indent="0" lvl="0" marL="0" marR="0" rtl="0" algn="l">
              <a:spcBef>
                <a:spcPts val="0"/>
              </a:spcBef>
              <a:spcAft>
                <a:spcPts val="0"/>
              </a:spcAft>
              <a:buClr>
                <a:srgbClr val="48464F"/>
              </a:buClr>
              <a:buSzPts val="1600"/>
              <a:buFont typeface="Arial"/>
              <a:buNone/>
            </a:pPr>
            <a:r>
              <a:rPr lang="en-GB" sz="1600">
                <a:solidFill>
                  <a:srgbClr val="48464F"/>
                </a:solidFill>
                <a:latin typeface="Arial"/>
                <a:ea typeface="Arial"/>
                <a:cs typeface="Arial"/>
                <a:sym typeface="Arial"/>
              </a:rPr>
              <a:t>To fuel young guests during a long day of thrilling adventure activities, we serve three meals per day, with lots of choice and seasonal variations.</a:t>
            </a:r>
            <a:endParaRPr/>
          </a:p>
          <a:p>
            <a:pPr indent="0" lvl="0" marL="0" marR="0" rtl="0" algn="l">
              <a:spcBef>
                <a:spcPts val="0"/>
              </a:spcBef>
              <a:spcAft>
                <a:spcPts val="0"/>
              </a:spcAft>
              <a:buClr>
                <a:schemeClr val="dk1"/>
              </a:buClr>
              <a:buSzPts val="1600"/>
              <a:buFont typeface="Arial"/>
              <a:buNone/>
            </a:pPr>
            <a:r>
              <a:t/>
            </a:r>
            <a:endParaRPr sz="1600">
              <a:solidFill>
                <a:srgbClr val="48464F"/>
              </a:solidFill>
              <a:latin typeface="Arial"/>
              <a:ea typeface="Arial"/>
              <a:cs typeface="Arial"/>
              <a:sym typeface="Arial"/>
            </a:endParaRPr>
          </a:p>
          <a:p>
            <a:pPr indent="0" lvl="0" marL="0" marR="0" rtl="0" algn="l">
              <a:spcBef>
                <a:spcPts val="0"/>
              </a:spcBef>
              <a:spcAft>
                <a:spcPts val="0"/>
              </a:spcAft>
              <a:buClr>
                <a:srgbClr val="48464F"/>
              </a:buClr>
              <a:buSzPts val="1600"/>
              <a:buFont typeface="Arial"/>
              <a:buNone/>
            </a:pPr>
            <a:r>
              <a:rPr lang="en-GB" sz="1600">
                <a:solidFill>
                  <a:srgbClr val="48464F"/>
                </a:solidFill>
                <a:latin typeface="Arial"/>
                <a:ea typeface="Arial"/>
                <a:cs typeface="Arial"/>
                <a:sym typeface="Arial"/>
              </a:rPr>
              <a:t>Each day there is a carefully balanced and nutritional meal plan, recently updated to meet and exceed the latest Government standards on young people's. We cater for most dietary requirements – just let us know. </a:t>
            </a:r>
            <a:endParaRPr/>
          </a:p>
          <a:p>
            <a:pPr indent="0" lvl="0" marL="0" marR="0" rtl="0" algn="l">
              <a:spcBef>
                <a:spcPts val="0"/>
              </a:spcBef>
              <a:spcAft>
                <a:spcPts val="0"/>
              </a:spcAft>
              <a:buClr>
                <a:schemeClr val="dk1"/>
              </a:buClr>
              <a:buSzPts val="1600"/>
              <a:buFont typeface="Arial"/>
              <a:buNone/>
            </a:pPr>
            <a:r>
              <a:t/>
            </a:r>
            <a:endParaRPr sz="1600">
              <a:solidFill>
                <a:srgbClr val="48464F"/>
              </a:solidFill>
              <a:latin typeface="Arial"/>
              <a:ea typeface="Arial"/>
              <a:cs typeface="Arial"/>
              <a:sym typeface="Arial"/>
            </a:endParaRPr>
          </a:p>
        </p:txBody>
      </p:sp>
      <p:pic>
        <p:nvPicPr>
          <p:cNvPr id="137" name="Google Shape;137;p17"/>
          <p:cNvPicPr preferRelativeResize="0"/>
          <p:nvPr/>
        </p:nvPicPr>
        <p:blipFill rotWithShape="1">
          <a:blip r:embed="rId3">
            <a:alphaModFix/>
          </a:blip>
          <a:srcRect b="0" l="0" r="0" t="0"/>
          <a:stretch/>
        </p:blipFill>
        <p:spPr>
          <a:xfrm>
            <a:off x="6096000" y="0"/>
            <a:ext cx="6096000" cy="62179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18"/>
          <p:cNvPicPr preferRelativeResize="0"/>
          <p:nvPr/>
        </p:nvPicPr>
        <p:blipFill rotWithShape="1">
          <a:blip r:embed="rId3">
            <a:alphaModFix/>
          </a:blip>
          <a:srcRect b="4399" l="4195" r="3139" t="15333"/>
          <a:stretch/>
        </p:blipFill>
        <p:spPr>
          <a:xfrm>
            <a:off x="116735" y="192024"/>
            <a:ext cx="11958529" cy="64739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19"/>
          <p:cNvPicPr preferRelativeResize="0"/>
          <p:nvPr/>
        </p:nvPicPr>
        <p:blipFill rotWithShape="1">
          <a:blip r:embed="rId3">
            <a:alphaModFix/>
          </a:blip>
          <a:srcRect b="3466" l="5444" r="2973" t="10666"/>
          <a:stretch/>
        </p:blipFill>
        <p:spPr>
          <a:xfrm>
            <a:off x="421402" y="103758"/>
            <a:ext cx="11349195" cy="665048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 name="Shape 22"/>
        <p:cNvGrpSpPr/>
        <p:nvPr/>
      </p:nvGrpSpPr>
      <p:grpSpPr>
        <a:xfrm>
          <a:off x="0" y="0"/>
          <a:ext cx="0" cy="0"/>
          <a:chOff x="0" y="0"/>
          <a:chExt cx="0" cy="0"/>
        </a:xfrm>
      </p:grpSpPr>
      <p:sp>
        <p:nvSpPr>
          <p:cNvPr id="23" name="Google Shape;23;p2"/>
          <p:cNvSpPr txBox="1"/>
          <p:nvPr/>
        </p:nvSpPr>
        <p:spPr>
          <a:xfrm>
            <a:off x="641445" y="464024"/>
            <a:ext cx="1054971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4400" u="none" cap="none" strike="noStrike">
                <a:solidFill>
                  <a:schemeClr val="dk1"/>
                </a:solidFill>
                <a:latin typeface="Calibri"/>
                <a:ea typeface="Calibri"/>
                <a:cs typeface="Calibri"/>
                <a:sym typeface="Calibri"/>
              </a:rPr>
              <a:t>SATs 2026</a:t>
            </a:r>
            <a:endParaRPr/>
          </a:p>
        </p:txBody>
      </p:sp>
      <p:sp>
        <p:nvSpPr>
          <p:cNvPr id="24" name="Google Shape;24;p2"/>
          <p:cNvSpPr txBox="1"/>
          <p:nvPr/>
        </p:nvSpPr>
        <p:spPr>
          <a:xfrm>
            <a:off x="518615" y="1233465"/>
            <a:ext cx="11232000" cy="4802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400" u="none" cap="none" strike="noStrike">
                <a:solidFill>
                  <a:schemeClr val="dk1"/>
                </a:solidFill>
                <a:latin typeface="Calibri"/>
                <a:ea typeface="Calibri"/>
                <a:cs typeface="Calibri"/>
                <a:sym typeface="Calibri"/>
              </a:rPr>
              <a:t>Key Dates</a:t>
            </a:r>
            <a:r>
              <a:rPr b="0" i="0" lang="en-GB" sz="2400" u="none" cap="none" strike="noStrike">
                <a:solidFill>
                  <a:schemeClr val="dk1"/>
                </a:solidFill>
                <a:latin typeface="Calibri"/>
                <a:ea typeface="Calibri"/>
                <a:cs typeface="Calibri"/>
                <a:sym typeface="Calibri"/>
              </a:rPr>
              <a:t>:</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Monday 11</a:t>
            </a:r>
            <a:r>
              <a:rPr baseline="30000" lang="en-GB" sz="2400">
                <a:solidFill>
                  <a:schemeClr val="dk1"/>
                </a:solidFill>
                <a:latin typeface="Calibri"/>
                <a:ea typeface="Calibri"/>
                <a:cs typeface="Calibri"/>
                <a:sym typeface="Calibri"/>
              </a:rPr>
              <a:t>th</a:t>
            </a:r>
            <a:r>
              <a:rPr lang="en-GB" sz="2400">
                <a:solidFill>
                  <a:schemeClr val="dk1"/>
                </a:solidFill>
                <a:latin typeface="Calibri"/>
                <a:ea typeface="Calibri"/>
                <a:cs typeface="Calibri"/>
                <a:sym typeface="Calibri"/>
              </a:rPr>
              <a:t> May until Thursday 14</a:t>
            </a:r>
            <a:r>
              <a:rPr baseline="30000" lang="en-GB" sz="2400">
                <a:solidFill>
                  <a:schemeClr val="dk1"/>
                </a:solidFill>
                <a:latin typeface="Calibri"/>
                <a:ea typeface="Calibri"/>
                <a:cs typeface="Calibri"/>
                <a:sym typeface="Calibri"/>
              </a:rPr>
              <a:t>th</a:t>
            </a:r>
            <a:r>
              <a:rPr lang="en-GB" sz="2400">
                <a:solidFill>
                  <a:schemeClr val="dk1"/>
                </a:solidFill>
                <a:latin typeface="Calibri"/>
                <a:ea typeface="Calibri"/>
                <a:cs typeface="Calibri"/>
                <a:sym typeface="Calibri"/>
              </a:rPr>
              <a:t> May 2026</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400" u="sng">
              <a:solidFill>
                <a:schemeClr val="dk1"/>
              </a:solidFill>
              <a:latin typeface="Calibri"/>
              <a:ea typeface="Calibri"/>
              <a:cs typeface="Calibri"/>
              <a:sym typeface="Calibri"/>
            </a:endParaRPr>
          </a:p>
          <a:p>
            <a:pPr indent="0" lvl="0" marL="0" marR="0" rtl="0" algn="l">
              <a:spcBef>
                <a:spcPts val="0"/>
              </a:spcBef>
              <a:spcAft>
                <a:spcPts val="0"/>
              </a:spcAft>
              <a:buNone/>
            </a:pPr>
            <a:r>
              <a:rPr b="1" lang="en-GB" sz="2400" u="sng">
                <a:solidFill>
                  <a:schemeClr val="dk1"/>
                </a:solidFill>
                <a:latin typeface="Calibri"/>
                <a:ea typeface="Calibri"/>
                <a:cs typeface="Calibri"/>
                <a:sym typeface="Calibri"/>
              </a:rPr>
              <a:t>Purpose of KS2 SATs</a:t>
            </a:r>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SATs reflect the level a child is working:</a:t>
            </a:r>
            <a:endParaRPr/>
          </a:p>
          <a:p>
            <a:pPr indent="-381000" lvl="0" marL="457200" marR="0" rtl="0" algn="l">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Towards the expected standard</a:t>
            </a:r>
            <a:endParaRPr/>
          </a:p>
          <a:p>
            <a:pPr indent="-381000" lvl="0" marL="457200" marR="0" rtl="0" algn="l">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At the expected standard</a:t>
            </a:r>
            <a:endParaRPr/>
          </a:p>
          <a:p>
            <a:pPr indent="-381000" lvl="0" marL="457200" marR="0" rtl="0" algn="l">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Greater depth</a:t>
            </a:r>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A child needs to achieve a scaled score of 100 or more to be classified as working at the expected standard. If they do not achieve a scaled score of at least 100, this indicates they have not reached the expected standard set out by the government.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0"/>
          <p:cNvPicPr preferRelativeResize="0"/>
          <p:nvPr/>
        </p:nvPicPr>
        <p:blipFill rotWithShape="1">
          <a:blip r:embed="rId3">
            <a:alphaModFix/>
          </a:blip>
          <a:srcRect b="3066" l="4528" r="3306" t="12534"/>
          <a:stretch/>
        </p:blipFill>
        <p:spPr>
          <a:xfrm>
            <a:off x="88392" y="-9351"/>
            <a:ext cx="12015216" cy="68767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1"/>
          <p:cNvSpPr txBox="1"/>
          <p:nvPr/>
        </p:nvSpPr>
        <p:spPr>
          <a:xfrm>
            <a:off x="295694" y="274308"/>
            <a:ext cx="5445888" cy="55948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569B3"/>
              </a:buClr>
              <a:buSzPts val="3200"/>
              <a:buFont typeface="Arial"/>
              <a:buNone/>
            </a:pPr>
            <a:r>
              <a:rPr b="1" lang="en-GB" sz="3200">
                <a:solidFill>
                  <a:srgbClr val="0569B3"/>
                </a:solidFill>
                <a:latin typeface="Arial"/>
                <a:ea typeface="Arial"/>
                <a:cs typeface="Arial"/>
                <a:sym typeface="Arial"/>
              </a:rPr>
              <a:t>Your centre team</a:t>
            </a:r>
            <a:endParaRPr sz="1600">
              <a:solidFill>
                <a:srgbClr val="48464F"/>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t/>
            </a:r>
            <a:endParaRPr sz="1600">
              <a:solidFill>
                <a:srgbClr val="48464F"/>
              </a:solidFill>
              <a:latin typeface="Arial"/>
              <a:ea typeface="Arial"/>
              <a:cs typeface="Arial"/>
              <a:sym typeface="Arial"/>
            </a:endParaRPr>
          </a:p>
          <a:p>
            <a:pPr indent="0" lvl="0" marL="0" marR="0" rtl="0" algn="l">
              <a:spcBef>
                <a:spcPts val="0"/>
              </a:spcBef>
              <a:spcAft>
                <a:spcPts val="0"/>
              </a:spcAft>
              <a:buClr>
                <a:srgbClr val="48464F"/>
              </a:buClr>
              <a:buSzPts val="1600"/>
              <a:buFont typeface="Arial"/>
              <a:buNone/>
            </a:pPr>
            <a:r>
              <a:rPr lang="en-GB" sz="1600">
                <a:solidFill>
                  <a:srgbClr val="48464F"/>
                </a:solidFill>
                <a:latin typeface="Arial"/>
                <a:ea typeface="Arial"/>
                <a:cs typeface="Arial"/>
                <a:sym typeface="Arial"/>
              </a:rPr>
              <a:t>From your first enquiry to getting back to the classroom, we are with you all the way to help you get the most out of your trip.</a:t>
            </a:r>
            <a:endParaRPr/>
          </a:p>
          <a:p>
            <a:pPr indent="0" lvl="0" marL="0" marR="0" rtl="0" algn="l">
              <a:spcBef>
                <a:spcPts val="0"/>
              </a:spcBef>
              <a:spcAft>
                <a:spcPts val="0"/>
              </a:spcAft>
              <a:buClr>
                <a:schemeClr val="dk1"/>
              </a:buClr>
              <a:buSzPts val="1600"/>
              <a:buFont typeface="Arial"/>
              <a:buNone/>
            </a:pPr>
            <a:r>
              <a:t/>
            </a:r>
            <a:endParaRPr sz="1600">
              <a:solidFill>
                <a:srgbClr val="48464F"/>
              </a:solidFill>
              <a:latin typeface="Arial"/>
              <a:ea typeface="Arial"/>
              <a:cs typeface="Arial"/>
              <a:sym typeface="Arial"/>
            </a:endParaRPr>
          </a:p>
          <a:p>
            <a:pPr indent="0" lvl="0" marL="0" marR="0" rtl="0" algn="l">
              <a:spcBef>
                <a:spcPts val="0"/>
              </a:spcBef>
              <a:spcAft>
                <a:spcPts val="0"/>
              </a:spcAft>
              <a:buClr>
                <a:srgbClr val="009FE3"/>
              </a:buClr>
              <a:buSzPts val="1600"/>
              <a:buFont typeface="Arial"/>
              <a:buNone/>
            </a:pPr>
            <a:r>
              <a:rPr b="1" lang="en-GB" sz="1600">
                <a:solidFill>
                  <a:srgbClr val="009FE3"/>
                </a:solidFill>
                <a:latin typeface="Arial"/>
                <a:ea typeface="Arial"/>
                <a:cs typeface="Arial"/>
                <a:sym typeface="Arial"/>
              </a:rPr>
              <a:t>Experience Experts </a:t>
            </a:r>
            <a:endParaRPr/>
          </a:p>
          <a:p>
            <a:pPr indent="0" lvl="0" marL="0" marR="0" rtl="0" algn="l">
              <a:spcBef>
                <a:spcPts val="0"/>
              </a:spcBef>
              <a:spcAft>
                <a:spcPts val="0"/>
              </a:spcAft>
              <a:buClr>
                <a:srgbClr val="48464F"/>
              </a:buClr>
              <a:buSzPts val="1600"/>
              <a:buFont typeface="Arial"/>
              <a:buNone/>
            </a:pPr>
            <a:r>
              <a:rPr lang="en-GB" sz="1600">
                <a:solidFill>
                  <a:srgbClr val="48464F"/>
                </a:solidFill>
                <a:latin typeface="Arial"/>
                <a:ea typeface="Arial"/>
                <a:cs typeface="Arial"/>
                <a:sym typeface="Arial"/>
              </a:rPr>
              <a:t>They know everything about our programmes and centres, and are your first point of call to tailor-make your perfect school trip.</a:t>
            </a:r>
            <a:endParaRPr/>
          </a:p>
          <a:p>
            <a:pPr indent="0" lvl="0" marL="0" marR="0" rtl="0" algn="l">
              <a:spcBef>
                <a:spcPts val="0"/>
              </a:spcBef>
              <a:spcAft>
                <a:spcPts val="0"/>
              </a:spcAft>
              <a:buClr>
                <a:schemeClr val="dk1"/>
              </a:buClr>
              <a:buSzPts val="1600"/>
              <a:buFont typeface="Arial"/>
              <a:buNone/>
            </a:pPr>
            <a:r>
              <a:t/>
            </a:r>
            <a:endParaRPr sz="1600">
              <a:solidFill>
                <a:srgbClr val="48464F"/>
              </a:solidFill>
              <a:latin typeface="Arial"/>
              <a:ea typeface="Arial"/>
              <a:cs typeface="Arial"/>
              <a:sym typeface="Arial"/>
            </a:endParaRPr>
          </a:p>
          <a:p>
            <a:pPr indent="0" lvl="0" marL="0" marR="0" rtl="0" algn="l">
              <a:spcBef>
                <a:spcPts val="0"/>
              </a:spcBef>
              <a:spcAft>
                <a:spcPts val="0"/>
              </a:spcAft>
              <a:buClr>
                <a:srgbClr val="20AA63"/>
              </a:buClr>
              <a:buSzPts val="1600"/>
              <a:buFont typeface="Arial"/>
              <a:buNone/>
            </a:pPr>
            <a:r>
              <a:rPr b="1" lang="en-GB" sz="1600">
                <a:solidFill>
                  <a:srgbClr val="20AA63"/>
                </a:solidFill>
                <a:latin typeface="Arial"/>
                <a:ea typeface="Arial"/>
                <a:cs typeface="Arial"/>
                <a:sym typeface="Arial"/>
              </a:rPr>
              <a:t>Guest Services </a:t>
            </a:r>
            <a:endParaRPr/>
          </a:p>
          <a:p>
            <a:pPr indent="0" lvl="0" marL="0" marR="0" rtl="0" algn="l">
              <a:spcBef>
                <a:spcPts val="0"/>
              </a:spcBef>
              <a:spcAft>
                <a:spcPts val="0"/>
              </a:spcAft>
              <a:buClr>
                <a:srgbClr val="48464F"/>
              </a:buClr>
              <a:buSzPts val="1600"/>
              <a:buFont typeface="Arial"/>
              <a:buNone/>
            </a:pPr>
            <a:r>
              <a:rPr lang="en-GB" sz="1600">
                <a:solidFill>
                  <a:srgbClr val="48464F"/>
                </a:solidFill>
                <a:latin typeface="Arial"/>
                <a:ea typeface="Arial"/>
                <a:cs typeface="Arial"/>
                <a:sym typeface="Arial"/>
              </a:rPr>
              <a:t>Our guest services team is here to support you in organising your trip and can answer any questions you have prior to arrival, and before you meet your designated Course Director.</a:t>
            </a:r>
            <a:endParaRPr/>
          </a:p>
          <a:p>
            <a:pPr indent="0" lvl="0" marL="0" marR="0" rtl="0" algn="l">
              <a:spcBef>
                <a:spcPts val="0"/>
              </a:spcBef>
              <a:spcAft>
                <a:spcPts val="0"/>
              </a:spcAft>
              <a:buClr>
                <a:schemeClr val="dk1"/>
              </a:buClr>
              <a:buSzPts val="1600"/>
              <a:buFont typeface="Arial"/>
              <a:buNone/>
            </a:pPr>
            <a:r>
              <a:t/>
            </a:r>
            <a:endParaRPr sz="1600">
              <a:solidFill>
                <a:srgbClr val="48464F"/>
              </a:solidFill>
              <a:latin typeface="Arial"/>
              <a:ea typeface="Arial"/>
              <a:cs typeface="Arial"/>
              <a:sym typeface="Arial"/>
            </a:endParaRPr>
          </a:p>
          <a:p>
            <a:pPr indent="0" lvl="0" marL="0" marR="0" rtl="0" algn="l">
              <a:spcBef>
                <a:spcPts val="0"/>
              </a:spcBef>
              <a:spcAft>
                <a:spcPts val="0"/>
              </a:spcAft>
              <a:buClr>
                <a:srgbClr val="F59C00"/>
              </a:buClr>
              <a:buSzPts val="1600"/>
              <a:buFont typeface="Arial"/>
              <a:buNone/>
            </a:pPr>
            <a:r>
              <a:rPr b="1" lang="en-GB" sz="1600">
                <a:solidFill>
                  <a:srgbClr val="F59C00"/>
                </a:solidFill>
                <a:latin typeface="Arial"/>
                <a:ea typeface="Arial"/>
                <a:cs typeface="Arial"/>
                <a:sym typeface="Arial"/>
              </a:rPr>
              <a:t>Activity Tutors</a:t>
            </a:r>
            <a:endParaRPr/>
          </a:p>
          <a:p>
            <a:pPr indent="0" lvl="0" marL="0" marR="0" rtl="0" algn="l">
              <a:spcBef>
                <a:spcPts val="0"/>
              </a:spcBef>
              <a:spcAft>
                <a:spcPts val="0"/>
              </a:spcAft>
              <a:buClr>
                <a:srgbClr val="48464F"/>
              </a:buClr>
              <a:buSzPts val="1600"/>
              <a:buFont typeface="Arial"/>
              <a:buNone/>
            </a:pPr>
            <a:r>
              <a:rPr lang="en-GB" sz="1600">
                <a:solidFill>
                  <a:srgbClr val="48464F"/>
                </a:solidFill>
                <a:latin typeface="Arial"/>
                <a:ea typeface="Arial"/>
                <a:cs typeface="Arial"/>
                <a:sym typeface="Arial"/>
              </a:rPr>
              <a:t>Our friendly activity leaders are always on hand to encourage your students. They inspire your students to take on challenges, and fill each day with lots of fun and laughter. </a:t>
            </a:r>
            <a:endParaRPr/>
          </a:p>
          <a:p>
            <a:pPr indent="0" lvl="0" marL="0" marR="0" rtl="0" algn="l">
              <a:spcBef>
                <a:spcPts val="0"/>
              </a:spcBef>
              <a:spcAft>
                <a:spcPts val="0"/>
              </a:spcAft>
              <a:buClr>
                <a:schemeClr val="dk1"/>
              </a:buClr>
              <a:buSzPts val="1600"/>
              <a:buFont typeface="Arial"/>
              <a:buNone/>
            </a:pPr>
            <a:r>
              <a:t/>
            </a:r>
            <a:endParaRPr sz="1600">
              <a:solidFill>
                <a:srgbClr val="48464F"/>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t/>
            </a:r>
            <a:endParaRPr sz="1600">
              <a:solidFill>
                <a:srgbClr val="48464F"/>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t/>
            </a:r>
            <a:endParaRPr sz="1600">
              <a:solidFill>
                <a:srgbClr val="48464F"/>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t/>
            </a:r>
            <a:endParaRPr sz="1600">
              <a:solidFill>
                <a:srgbClr val="48464F"/>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t/>
            </a:r>
            <a:endParaRPr sz="1600">
              <a:solidFill>
                <a:srgbClr val="48464F"/>
              </a:solidFill>
              <a:latin typeface="Arial"/>
              <a:ea typeface="Arial"/>
              <a:cs typeface="Arial"/>
              <a:sym typeface="Arial"/>
            </a:endParaRPr>
          </a:p>
        </p:txBody>
      </p:sp>
      <p:sp>
        <p:nvSpPr>
          <p:cNvPr id="158" name="Google Shape;158;p21"/>
          <p:cNvSpPr txBox="1"/>
          <p:nvPr/>
        </p:nvSpPr>
        <p:spPr>
          <a:xfrm>
            <a:off x="6329916" y="967562"/>
            <a:ext cx="5445888" cy="318976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A2C43A"/>
              </a:buClr>
              <a:buSzPts val="1600"/>
              <a:buFont typeface="Arial"/>
              <a:buNone/>
            </a:pPr>
            <a:r>
              <a:rPr b="1" lang="en-GB" sz="1600">
                <a:solidFill>
                  <a:srgbClr val="A2C43A"/>
                </a:solidFill>
                <a:latin typeface="Arial"/>
                <a:ea typeface="Arial"/>
                <a:cs typeface="Arial"/>
                <a:sym typeface="Arial"/>
              </a:rPr>
              <a:t>Course Directors</a:t>
            </a:r>
            <a:endParaRPr/>
          </a:p>
          <a:p>
            <a:pPr indent="0" lvl="0" marL="0" marR="0" rtl="0" algn="l">
              <a:spcBef>
                <a:spcPts val="0"/>
              </a:spcBef>
              <a:spcAft>
                <a:spcPts val="0"/>
              </a:spcAft>
              <a:buClr>
                <a:srgbClr val="48464F"/>
              </a:buClr>
              <a:buSzPts val="1600"/>
              <a:buFont typeface="Arial"/>
              <a:buNone/>
            </a:pPr>
            <a:r>
              <a:rPr lang="en-GB" sz="1600">
                <a:solidFill>
                  <a:srgbClr val="48464F"/>
                </a:solidFill>
                <a:latin typeface="Arial"/>
                <a:ea typeface="Arial"/>
                <a:cs typeface="Arial"/>
                <a:sym typeface="Arial"/>
              </a:rPr>
              <a:t>Your dedicated Course Director is your go-to person on any requirements you may have. They will be there when you arrive and throughout your stay, ensuring your trip is a fantastic learning experience that achieves your objectives.</a:t>
            </a:r>
            <a:endParaRPr/>
          </a:p>
          <a:p>
            <a:pPr indent="0" lvl="0" marL="0" marR="0" rtl="0" algn="l">
              <a:spcBef>
                <a:spcPts val="0"/>
              </a:spcBef>
              <a:spcAft>
                <a:spcPts val="0"/>
              </a:spcAft>
              <a:buClr>
                <a:schemeClr val="dk1"/>
              </a:buClr>
              <a:buSzPts val="1600"/>
              <a:buFont typeface="Arial"/>
              <a:buNone/>
            </a:pPr>
            <a:r>
              <a:t/>
            </a:r>
            <a:endParaRPr sz="1600">
              <a:solidFill>
                <a:srgbClr val="48464F"/>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t/>
            </a:r>
            <a:endParaRPr sz="1600">
              <a:solidFill>
                <a:srgbClr val="48464F"/>
              </a:solidFill>
              <a:latin typeface="Arial"/>
              <a:ea typeface="Arial"/>
              <a:cs typeface="Arial"/>
              <a:sym typeface="Arial"/>
            </a:endParaRPr>
          </a:p>
        </p:txBody>
      </p:sp>
      <p:pic>
        <p:nvPicPr>
          <p:cNvPr id="159" name="Google Shape;159;p21"/>
          <p:cNvPicPr preferRelativeResize="0"/>
          <p:nvPr/>
        </p:nvPicPr>
        <p:blipFill rotWithShape="1">
          <a:blip r:embed="rId3">
            <a:alphaModFix/>
          </a:blip>
          <a:srcRect b="0" l="0" r="0" t="0"/>
          <a:stretch/>
        </p:blipFill>
        <p:spPr>
          <a:xfrm>
            <a:off x="6096001" y="2913888"/>
            <a:ext cx="6090775" cy="3301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2"/>
          <p:cNvSpPr/>
          <p:nvPr/>
        </p:nvSpPr>
        <p:spPr>
          <a:xfrm>
            <a:off x="586854" y="573955"/>
            <a:ext cx="11313994" cy="5413726"/>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Socks and underwear.</a:t>
            </a:r>
            <a:endParaRPr/>
          </a:p>
          <a:p>
            <a:pPr indent="-342900" lvl="0" marL="342900" marR="0" rtl="0" algn="l">
              <a:lnSpc>
                <a:spcPct val="107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A warm jacket (for evening activities such as when having a campfire).</a:t>
            </a:r>
            <a:endParaRPr/>
          </a:p>
          <a:p>
            <a:pPr indent="-342900" lvl="0" marL="342900" marR="0" rtl="0" algn="l">
              <a:lnSpc>
                <a:spcPct val="107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A waterproof jacket (a cagoule would be ideal).</a:t>
            </a:r>
            <a:endParaRPr/>
          </a:p>
          <a:p>
            <a:pPr indent="-342900" lvl="0" marL="342900" marR="0" rtl="0" algn="l">
              <a:lnSpc>
                <a:spcPct val="107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Waterproof trousers (if you have them).</a:t>
            </a:r>
            <a:endParaRPr/>
          </a:p>
          <a:p>
            <a:pPr indent="-342900" lvl="0" marL="342900" marR="0" rtl="0" algn="l">
              <a:lnSpc>
                <a:spcPct val="107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A large plastic bag for dirty clothing.</a:t>
            </a:r>
            <a:endParaRPr/>
          </a:p>
          <a:p>
            <a:pPr indent="-342900" lvl="0" marL="342900" marR="0" rtl="0" algn="l">
              <a:lnSpc>
                <a:spcPct val="107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Sunglasses (if desired).</a:t>
            </a:r>
            <a:endParaRPr/>
          </a:p>
          <a:p>
            <a:pPr indent="-342900" lvl="0" marL="342900" marR="0" rtl="0" algn="l">
              <a:lnSpc>
                <a:spcPct val="107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Yellow cap and new St. Luke’s hoodie (these will be waiting for you at school on our departure day).</a:t>
            </a:r>
            <a:endParaRPr/>
          </a:p>
          <a:p>
            <a:pPr indent="-342900" lvl="0" marL="342900" marR="0" rtl="0" algn="l">
              <a:lnSpc>
                <a:spcPct val="107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Four thin tops, e.g. t-shirts, shirts, blouses (at least one of these must have long-sleeves).</a:t>
            </a:r>
            <a:endParaRPr/>
          </a:p>
          <a:p>
            <a:pPr indent="-342900" lvl="0" marL="342900" marR="0" rtl="0" algn="l">
              <a:lnSpc>
                <a:spcPct val="107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Two thick tops, e.g. a hoodie and a sweatshirt (one could be your new St. Luke’s hoodie).</a:t>
            </a:r>
            <a:endParaRPr/>
          </a:p>
          <a:p>
            <a:pPr indent="-342900" lvl="0" marL="342900" marR="0" rtl="0" algn="l">
              <a:lnSpc>
                <a:spcPct val="107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Three or four pairs of bottoms, e.g. tracksuit bottoms, leggings, etc. </a:t>
            </a:r>
            <a:r>
              <a:rPr b="1" lang="en-GB" sz="1800">
                <a:solidFill>
                  <a:schemeClr val="dk1"/>
                </a:solidFill>
                <a:latin typeface="Calibri"/>
                <a:ea typeface="Calibri"/>
                <a:cs typeface="Calibri"/>
                <a:sym typeface="Calibri"/>
              </a:rPr>
              <a:t>No jeans for the adventure activities please.</a:t>
            </a:r>
            <a:endParaRPr sz="1800">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Night clothes, e.g. pyjamas, shorts and t-shirt, etc.</a:t>
            </a:r>
            <a:endParaRPr/>
          </a:p>
          <a:p>
            <a:pPr indent="-342900" lvl="0" marL="342900" marR="0" rtl="0" algn="l">
              <a:lnSpc>
                <a:spcPct val="107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One pair of trainers that will be kept clean (please travel in these).</a:t>
            </a:r>
            <a:endParaRPr/>
          </a:p>
          <a:p>
            <a:pPr indent="-342900" lvl="0" marL="342900" marR="0" rtl="0" algn="l">
              <a:lnSpc>
                <a:spcPct val="107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One pair of trainers/outdoor shoes that will be worn for the activities (these will get dirty).</a:t>
            </a:r>
            <a:endParaRPr/>
          </a:p>
          <a:p>
            <a:pPr indent="-342900" lvl="0" marL="342900" marR="0" rtl="0" algn="l">
              <a:lnSpc>
                <a:spcPct val="107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One pair of trainers/outdoor shoes/wet shoes that will be worn for when your child’s group goes canoeing. These could possibly get wet. </a:t>
            </a:r>
            <a:r>
              <a:rPr b="1" lang="en-GB" sz="1800">
                <a:solidFill>
                  <a:schemeClr val="dk1"/>
                </a:solidFill>
                <a:latin typeface="Calibri"/>
                <a:ea typeface="Calibri"/>
                <a:cs typeface="Calibri"/>
                <a:sym typeface="Calibri"/>
              </a:rPr>
              <a:t>No wellies or sandals will be allowed to be worn for this activity.</a:t>
            </a:r>
            <a:endParaRPr sz="1800">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Clothing, e.g. shorts and a t-shirt for when your child’s group goes raft building. These could possibly get wet. After this activity, the children will return to the accommodation to shower and change and a ‘dry room’ is available for their clothing, if required.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3"/>
          <p:cNvSpPr/>
          <p:nvPr/>
        </p:nvSpPr>
        <p:spPr>
          <a:xfrm>
            <a:off x="322997" y="0"/>
            <a:ext cx="11546006" cy="700954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A toiletry bag containing: toothbrush, toothpaste, soap, etc. </a:t>
            </a:r>
            <a:r>
              <a:rPr b="1" lang="en-GB" sz="1800">
                <a:solidFill>
                  <a:schemeClr val="dk1"/>
                </a:solidFill>
                <a:latin typeface="Calibri"/>
                <a:ea typeface="Calibri"/>
                <a:cs typeface="Calibri"/>
                <a:sym typeface="Calibri"/>
              </a:rPr>
              <a:t>No aerosols please.</a:t>
            </a:r>
            <a:endParaRPr sz="1800">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A small backpack to be carried onto the coach (for a book, water bottle, etc).</a:t>
            </a:r>
            <a:endParaRPr/>
          </a:p>
          <a:p>
            <a:pPr indent="-342900" lvl="0" marL="342900" marR="0" rtl="0" algn="l">
              <a:lnSpc>
                <a:spcPct val="107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An appropriately sized bag for the coach hold (for clothes, toiletries, etc).</a:t>
            </a:r>
            <a:endParaRPr/>
          </a:p>
          <a:p>
            <a:pPr indent="-342900" lvl="0" marL="342900" marR="0" rtl="0" algn="l">
              <a:lnSpc>
                <a:spcPct val="107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Water bottle.</a:t>
            </a:r>
            <a:endParaRPr/>
          </a:p>
          <a:p>
            <a:pPr indent="-342900" lvl="0" marL="342900" marR="0" rtl="0" algn="l">
              <a:lnSpc>
                <a:spcPct val="107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Sun cream.</a:t>
            </a:r>
            <a:endParaRPr/>
          </a:p>
          <a:p>
            <a:pPr indent="-342900" lvl="0" marL="342900" marR="0" rtl="0" algn="l">
              <a:lnSpc>
                <a:spcPct val="107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Waterproof sandals or flip flops for when visiting the shower (if desired).</a:t>
            </a:r>
            <a:endParaRPr/>
          </a:p>
          <a:p>
            <a:pPr indent="-342900" lvl="0" marL="342900" marR="0" rtl="0" algn="l">
              <a:lnSpc>
                <a:spcPct val="107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Books, playing cards or other quiet activities (if desired).</a:t>
            </a:r>
            <a:endParaRPr/>
          </a:p>
          <a:p>
            <a:pPr indent="-342900" lvl="0" marL="342900" marR="0" rtl="0" algn="l">
              <a:lnSpc>
                <a:spcPct val="107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A familiar item from home such as a small teddy bear (if desired).</a:t>
            </a:r>
            <a:endParaRPr/>
          </a:p>
          <a:p>
            <a:pPr indent="-342900" lvl="0" marL="342900" marR="0" rtl="0" algn="l">
              <a:lnSpc>
                <a:spcPct val="107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A reasonable bag of sweets, e.g. a 160g bag of Maoam (if desired). </a:t>
            </a:r>
            <a:r>
              <a:rPr b="1" lang="en-GB" sz="1800">
                <a:solidFill>
                  <a:schemeClr val="dk1"/>
                </a:solidFill>
                <a:latin typeface="Calibri"/>
                <a:ea typeface="Calibri"/>
                <a:cs typeface="Calibri"/>
                <a:sym typeface="Calibri"/>
              </a:rPr>
              <a:t>No nuts please / packed in their coach hold bag.</a:t>
            </a:r>
            <a:endParaRPr sz="1800">
              <a:solidFill>
                <a:schemeClr val="dk1"/>
              </a:solidFill>
              <a:latin typeface="Calibri"/>
              <a:ea typeface="Calibri"/>
              <a:cs typeface="Calibri"/>
              <a:sym typeface="Calibri"/>
            </a:endParaRPr>
          </a:p>
          <a:p>
            <a:pPr indent="-342900" lvl="0" marL="342900" marR="0" rtl="0" algn="l">
              <a:lnSpc>
                <a:spcPct val="107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A disposable camera (if desired).</a:t>
            </a:r>
            <a:endParaRPr/>
          </a:p>
          <a:p>
            <a:pPr indent="-342900" lvl="0" marL="342900" marR="0" rtl="0" algn="l">
              <a:lnSpc>
                <a:spcPct val="107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Towels.</a:t>
            </a:r>
            <a:endParaRPr/>
          </a:p>
          <a:p>
            <a:pPr indent="-342900" lvl="0" marL="342900" marR="0" rtl="0" algn="l">
              <a:lnSpc>
                <a:spcPct val="107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Bedding (e.g. ground sheet, blanket and pillow)</a:t>
            </a:r>
            <a:endParaRPr/>
          </a:p>
          <a:p>
            <a:pPr indent="-342900" lvl="0" marL="342900" marR="0" rtl="0" algn="l">
              <a:lnSpc>
                <a:spcPct val="107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N.B. We will be taking a selection of female sanitary products with us, however, you may wish for your child to bring their own, if required.</a:t>
            </a:r>
            <a:endParaRPr/>
          </a:p>
          <a:p>
            <a:pPr indent="0" lvl="0" marL="0" marR="0" rtl="0" algn="l">
              <a:lnSpc>
                <a:spcPct val="107000"/>
              </a:lnSpc>
              <a:spcBef>
                <a:spcPts val="800"/>
              </a:spcBef>
              <a:spcAft>
                <a:spcPts val="0"/>
              </a:spcAft>
              <a:buNone/>
            </a:pPr>
            <a:r>
              <a:rPr lang="en-GB" sz="1800" u="sng">
                <a:solidFill>
                  <a:schemeClr val="dk1"/>
                </a:solidFill>
                <a:latin typeface="Calibri"/>
                <a:ea typeface="Calibri"/>
                <a:cs typeface="Calibri"/>
                <a:sym typeface="Calibri"/>
              </a:rPr>
              <a:t>A packed lunch</a:t>
            </a:r>
            <a:endParaRPr sz="18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rPr lang="en-GB" sz="1800">
                <a:solidFill>
                  <a:schemeClr val="dk1"/>
                </a:solidFill>
                <a:latin typeface="Calibri"/>
                <a:ea typeface="Calibri"/>
                <a:cs typeface="Calibri"/>
                <a:sym typeface="Calibri"/>
              </a:rPr>
              <a:t>A healthy packed lunch will be required for Sunday 21</a:t>
            </a:r>
            <a:r>
              <a:rPr baseline="30000" lang="en-GB" sz="1800">
                <a:solidFill>
                  <a:schemeClr val="dk1"/>
                </a:solidFill>
                <a:latin typeface="Calibri"/>
                <a:ea typeface="Calibri"/>
                <a:cs typeface="Calibri"/>
                <a:sym typeface="Calibri"/>
              </a:rPr>
              <a:t>st</a:t>
            </a:r>
            <a:r>
              <a:rPr lang="en-GB" sz="1800">
                <a:solidFill>
                  <a:schemeClr val="dk1"/>
                </a:solidFill>
                <a:latin typeface="Calibri"/>
                <a:ea typeface="Calibri"/>
                <a:cs typeface="Calibri"/>
                <a:sym typeface="Calibri"/>
              </a:rPr>
              <a:t> </a:t>
            </a:r>
            <a:r>
              <a:rPr baseline="30000" lang="en-GB" sz="1800">
                <a:solidFill>
                  <a:schemeClr val="dk1"/>
                </a:solidFill>
                <a:latin typeface="Calibri"/>
                <a:ea typeface="Calibri"/>
                <a:cs typeface="Calibri"/>
                <a:sym typeface="Calibri"/>
              </a:rPr>
              <a:t> </a:t>
            </a:r>
            <a:r>
              <a:rPr lang="en-GB" sz="1800">
                <a:solidFill>
                  <a:schemeClr val="dk1"/>
                </a:solidFill>
                <a:latin typeface="Calibri"/>
                <a:ea typeface="Calibri"/>
                <a:cs typeface="Calibri"/>
                <a:sym typeface="Calibri"/>
              </a:rPr>
              <a:t>June. Please pack this in a plastic bag, which has been clearly labelled with your child’s name. </a:t>
            </a:r>
            <a:r>
              <a:rPr b="1" lang="en-GB" sz="1800">
                <a:solidFill>
                  <a:schemeClr val="dk1"/>
                </a:solidFill>
                <a:latin typeface="Calibri"/>
                <a:ea typeface="Calibri"/>
                <a:cs typeface="Calibri"/>
                <a:sym typeface="Calibri"/>
              </a:rPr>
              <a:t>Please put this into the small backpack that they will take onto the coach with them.</a:t>
            </a:r>
            <a:endParaRPr sz="18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rPr lang="en-GB" sz="1800" u="sng">
                <a:solidFill>
                  <a:schemeClr val="dk1"/>
                </a:solidFill>
                <a:latin typeface="Calibri"/>
                <a:ea typeface="Calibri"/>
                <a:cs typeface="Calibri"/>
                <a:sym typeface="Calibri"/>
              </a:rPr>
              <a:t>Things that you can’t bring</a:t>
            </a:r>
            <a:endParaRPr sz="1800">
              <a:solidFill>
                <a:schemeClr val="dk1"/>
              </a:solidFill>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A mobile phone.</a:t>
            </a:r>
            <a:endParaRPr/>
          </a:p>
          <a:p>
            <a:pPr indent="-342900" lvl="0" marL="342900" marR="0" rtl="0" algn="l">
              <a:lnSpc>
                <a:spcPct val="107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Any expensive or cherished items, e.g. a tablet computer, clothing, jewellery, etc.</a:t>
            </a:r>
            <a:endParaRPr/>
          </a:p>
          <a:p>
            <a:pPr indent="-342900" lvl="0" marL="342900" marR="0" rtl="0" algn="l">
              <a:lnSpc>
                <a:spcPct val="107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Money.</a:t>
            </a:r>
            <a:endParaRPr/>
          </a:p>
          <a:p>
            <a:pPr indent="-342900" lvl="0" marL="342900" marR="0" rtl="0" algn="l">
              <a:lnSpc>
                <a:spcPct val="107000"/>
              </a:lnSpc>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Other electronical devices (Fitbit, etc.)</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4"/>
          <p:cNvSpPr txBox="1"/>
          <p:nvPr/>
        </p:nvSpPr>
        <p:spPr>
          <a:xfrm>
            <a:off x="791570" y="291532"/>
            <a:ext cx="1038594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6000">
                <a:solidFill>
                  <a:schemeClr val="dk1"/>
                </a:solidFill>
                <a:latin typeface="Arial"/>
                <a:ea typeface="Arial"/>
                <a:cs typeface="Arial"/>
                <a:sym typeface="Arial"/>
              </a:rPr>
              <a:t>What Happens Next?</a:t>
            </a:r>
            <a:endParaRPr/>
          </a:p>
        </p:txBody>
      </p:sp>
      <p:sp>
        <p:nvSpPr>
          <p:cNvPr id="175" name="Google Shape;175;p24"/>
          <p:cNvSpPr txBox="1"/>
          <p:nvPr/>
        </p:nvSpPr>
        <p:spPr>
          <a:xfrm>
            <a:off x="791570" y="1596788"/>
            <a:ext cx="10385946" cy="483209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800"/>
              <a:buFont typeface="Arial"/>
              <a:buChar char="•"/>
            </a:pPr>
            <a:r>
              <a:rPr lang="en-GB" sz="2800">
                <a:solidFill>
                  <a:schemeClr val="dk1"/>
                </a:solidFill>
                <a:latin typeface="Arial"/>
                <a:ea typeface="Arial"/>
                <a:cs typeface="Arial"/>
                <a:sym typeface="Arial"/>
              </a:rPr>
              <a:t>Medical Consent Forms should be completed and sent in with NHS number. </a:t>
            </a:r>
            <a:endParaRPr/>
          </a:p>
          <a:p>
            <a:pPr indent="-285750" lvl="0" marL="285750" marR="0" rtl="0" algn="l">
              <a:spcBef>
                <a:spcPts val="0"/>
              </a:spcBef>
              <a:spcAft>
                <a:spcPts val="0"/>
              </a:spcAft>
              <a:buClr>
                <a:schemeClr val="dk1"/>
              </a:buClr>
              <a:buSzPts val="2800"/>
              <a:buFont typeface="Arial"/>
              <a:buChar char="•"/>
            </a:pPr>
            <a:r>
              <a:rPr lang="en-GB" sz="2800">
                <a:solidFill>
                  <a:schemeClr val="dk1"/>
                </a:solidFill>
                <a:latin typeface="Arial"/>
                <a:ea typeface="Arial"/>
                <a:cs typeface="Arial"/>
                <a:sym typeface="Arial"/>
              </a:rPr>
              <a:t>Children will find out their Group leader/s on the Friday before we go.</a:t>
            </a:r>
            <a:endParaRPr/>
          </a:p>
          <a:p>
            <a:pPr indent="-285750" lvl="0" marL="285750" marR="0" rtl="0" algn="l">
              <a:spcBef>
                <a:spcPts val="0"/>
              </a:spcBef>
              <a:spcAft>
                <a:spcPts val="0"/>
              </a:spcAft>
              <a:buClr>
                <a:schemeClr val="dk1"/>
              </a:buClr>
              <a:buSzPts val="2800"/>
              <a:buFont typeface="Arial"/>
              <a:buChar char="•"/>
            </a:pPr>
            <a:r>
              <a:rPr lang="en-GB" sz="2800">
                <a:solidFill>
                  <a:schemeClr val="dk1"/>
                </a:solidFill>
                <a:latin typeface="Arial"/>
                <a:ea typeface="Arial"/>
                <a:cs typeface="Arial"/>
                <a:sym typeface="Arial"/>
              </a:rPr>
              <a:t>Children should be in school by 10:30 on Sunday so that we can leave by 11:00. Parents are more than welcome to stay to see them off.</a:t>
            </a:r>
            <a:endParaRPr/>
          </a:p>
          <a:p>
            <a:pPr indent="-285750" lvl="0" marL="285750" marR="0" rtl="0" algn="l">
              <a:spcBef>
                <a:spcPts val="0"/>
              </a:spcBef>
              <a:spcAft>
                <a:spcPts val="0"/>
              </a:spcAft>
              <a:buClr>
                <a:schemeClr val="dk1"/>
              </a:buClr>
              <a:buSzPts val="2800"/>
              <a:buFont typeface="Arial"/>
              <a:buChar char="•"/>
            </a:pPr>
            <a:r>
              <a:rPr lang="en-GB" sz="2800">
                <a:solidFill>
                  <a:schemeClr val="dk1"/>
                </a:solidFill>
                <a:latin typeface="Arial"/>
                <a:ea typeface="Arial"/>
                <a:cs typeface="Arial"/>
                <a:sym typeface="Arial"/>
              </a:rPr>
              <a:t>Any medication (brown inhaler, travel sickness tablets etc.) should be given to your child’s group leader then.</a:t>
            </a:r>
            <a:endParaRPr/>
          </a:p>
          <a:p>
            <a:pPr indent="-285750" lvl="0" marL="285750" marR="0" rtl="0" algn="l">
              <a:spcBef>
                <a:spcPts val="0"/>
              </a:spcBef>
              <a:spcAft>
                <a:spcPts val="0"/>
              </a:spcAft>
              <a:buClr>
                <a:schemeClr val="dk1"/>
              </a:buClr>
              <a:buSzPts val="2800"/>
              <a:buFont typeface="Arial"/>
              <a:buChar char="•"/>
            </a:pPr>
            <a:r>
              <a:rPr lang="en-GB" sz="2800">
                <a:solidFill>
                  <a:schemeClr val="dk1"/>
                </a:solidFill>
                <a:latin typeface="Arial"/>
                <a:ea typeface="Arial"/>
                <a:cs typeface="Arial"/>
                <a:sym typeface="Arial"/>
              </a:rPr>
              <a:t>We will be arriving back around 16:00 on the Wednesday, but you will be updated more via school spider.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25"/>
          <p:cNvPicPr preferRelativeResize="0"/>
          <p:nvPr/>
        </p:nvPicPr>
        <p:blipFill rotWithShape="1">
          <a:blip r:embed="rId3">
            <a:alphaModFix/>
          </a:blip>
          <a:srcRect b="0" l="0" r="0" t="0"/>
          <a:stretch/>
        </p:blipFill>
        <p:spPr>
          <a:xfrm>
            <a:off x="0" y="0"/>
            <a:ext cx="12192000" cy="6263999"/>
          </a:xfrm>
          <a:prstGeom prst="rect">
            <a:avLst/>
          </a:prstGeom>
          <a:noFill/>
          <a:ln>
            <a:noFill/>
          </a:ln>
        </p:spPr>
      </p:pic>
      <p:sp>
        <p:nvSpPr>
          <p:cNvPr id="181" name="Google Shape;181;p25"/>
          <p:cNvSpPr txBox="1"/>
          <p:nvPr/>
        </p:nvSpPr>
        <p:spPr>
          <a:xfrm>
            <a:off x="295694" y="274308"/>
            <a:ext cx="5445888" cy="15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569B3"/>
              </a:buClr>
              <a:buSzPts val="3200"/>
              <a:buFont typeface="Arial"/>
              <a:buNone/>
            </a:pPr>
            <a:r>
              <a:rPr b="1" lang="en-GB" sz="3200">
                <a:solidFill>
                  <a:srgbClr val="0569B3"/>
                </a:solidFill>
                <a:latin typeface="Arial"/>
                <a:ea typeface="Arial"/>
                <a:cs typeface="Arial"/>
                <a:sym typeface="Arial"/>
              </a:rPr>
              <a:t>Thank you!</a:t>
            </a:r>
            <a:endParaRPr b="1" sz="3200">
              <a:solidFill>
                <a:srgbClr val="0569B3"/>
              </a:solidFill>
              <a:latin typeface="Arial"/>
              <a:ea typeface="Arial"/>
              <a:cs typeface="Arial"/>
              <a:sym typeface="Arial"/>
            </a:endParaRPr>
          </a:p>
          <a:p>
            <a:pPr indent="0" lvl="0" marL="0" marR="0" rtl="0" algn="l">
              <a:spcBef>
                <a:spcPts val="0"/>
              </a:spcBef>
              <a:spcAft>
                <a:spcPts val="0"/>
              </a:spcAft>
              <a:buClr>
                <a:srgbClr val="0569B3"/>
              </a:buClr>
              <a:buSzPts val="3200"/>
              <a:buFont typeface="Arial"/>
              <a:buNone/>
            </a:pPr>
            <a:r>
              <a:rPr b="1" lang="en-GB" sz="3200">
                <a:solidFill>
                  <a:srgbClr val="0569B3"/>
                </a:solidFill>
              </a:rPr>
              <a:t>Explore more here:</a:t>
            </a:r>
            <a:endParaRPr b="1" sz="3200">
              <a:solidFill>
                <a:srgbClr val="0569B3"/>
              </a:solidFill>
            </a:endParaRPr>
          </a:p>
          <a:p>
            <a:pPr indent="0" lvl="0" marL="0" marR="0" rtl="0" algn="l">
              <a:spcBef>
                <a:spcPts val="0"/>
              </a:spcBef>
              <a:spcAft>
                <a:spcPts val="0"/>
              </a:spcAft>
              <a:buClr>
                <a:srgbClr val="0569B3"/>
              </a:buClr>
              <a:buSzPts val="3200"/>
              <a:buFont typeface="Arial"/>
              <a:buNone/>
            </a:pPr>
            <a:r>
              <a:rPr lang="en-GB" sz="1100" u="sng">
                <a:solidFill>
                  <a:schemeClr val="hlink"/>
                </a:solidFill>
                <a:hlinkClick r:id="rId4"/>
              </a:rPr>
              <a:t>Dearne Valley - PGL Schools &amp; Groups</a:t>
            </a:r>
            <a:endParaRPr b="1" sz="3200">
              <a:solidFill>
                <a:srgbClr val="0569B3"/>
              </a:solidFill>
            </a:endParaRPr>
          </a:p>
          <a:p>
            <a:pPr indent="0" lvl="0" marL="0" marR="0" rtl="0" algn="l">
              <a:spcBef>
                <a:spcPts val="0"/>
              </a:spcBef>
              <a:spcAft>
                <a:spcPts val="0"/>
              </a:spcAft>
              <a:buClr>
                <a:schemeClr val="dk1"/>
              </a:buClr>
              <a:buSzPts val="3200"/>
              <a:buFont typeface="Arial"/>
              <a:buNone/>
            </a:pPr>
            <a:r>
              <a:t/>
            </a:r>
            <a:endParaRPr b="1" sz="3200">
              <a:solidFill>
                <a:srgbClr val="0569B3"/>
              </a:solidFill>
              <a:latin typeface="Arial"/>
              <a:ea typeface="Arial"/>
              <a:cs typeface="Arial"/>
              <a:sym typeface="Arial"/>
            </a:endParaRPr>
          </a:p>
          <a:p>
            <a:pPr indent="0" lvl="0" marL="0" marR="0" rtl="0" algn="l">
              <a:spcBef>
                <a:spcPts val="0"/>
              </a:spcBef>
              <a:spcAft>
                <a:spcPts val="0"/>
              </a:spcAft>
              <a:buClr>
                <a:srgbClr val="F59C00"/>
              </a:buClr>
              <a:buSzPts val="3200"/>
              <a:buFont typeface="Arial"/>
              <a:buNone/>
            </a:pPr>
            <a:r>
              <a:rPr b="1" lang="en-GB" sz="3200">
                <a:solidFill>
                  <a:srgbClr val="F59C00"/>
                </a:solidFill>
                <a:latin typeface="Arial"/>
                <a:ea typeface="Arial"/>
                <a:cs typeface="Arial"/>
                <a:sym typeface="Arial"/>
              </a:rPr>
              <a:t>Any 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 name="Shape 28"/>
        <p:cNvGrpSpPr/>
        <p:nvPr/>
      </p:nvGrpSpPr>
      <p:grpSpPr>
        <a:xfrm>
          <a:off x="0" y="0"/>
          <a:ext cx="0" cy="0"/>
          <a:chOff x="0" y="0"/>
          <a:chExt cx="0" cy="0"/>
        </a:xfrm>
      </p:grpSpPr>
      <p:sp>
        <p:nvSpPr>
          <p:cNvPr id="29" name="Google Shape;29;p3"/>
          <p:cNvSpPr txBox="1"/>
          <p:nvPr/>
        </p:nvSpPr>
        <p:spPr>
          <a:xfrm>
            <a:off x="4062483" y="204715"/>
            <a:ext cx="4067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u="sng">
                <a:solidFill>
                  <a:schemeClr val="dk1"/>
                </a:solidFill>
                <a:latin typeface="Calibri"/>
                <a:ea typeface="Calibri"/>
                <a:cs typeface="Calibri"/>
                <a:sym typeface="Calibri"/>
              </a:rPr>
              <a:t>Breakdown of SATs</a:t>
            </a:r>
            <a:endParaRPr/>
          </a:p>
        </p:txBody>
      </p:sp>
      <p:graphicFrame>
        <p:nvGraphicFramePr>
          <p:cNvPr id="30" name="Google Shape;30;p3"/>
          <p:cNvGraphicFramePr/>
          <p:nvPr/>
        </p:nvGraphicFramePr>
        <p:xfrm>
          <a:off x="664190" y="1156725"/>
          <a:ext cx="3000000" cy="3000000"/>
        </p:xfrm>
        <a:graphic>
          <a:graphicData uri="http://schemas.openxmlformats.org/drawingml/2006/table">
            <a:tbl>
              <a:tblPr bandRow="1" firstRow="1">
                <a:noFill/>
                <a:tableStyleId>{D8AA0EDB-1539-4F1D-BF6B-4C21610FBE96}</a:tableStyleId>
              </a:tblPr>
              <a:tblGrid>
                <a:gridCol w="3103025"/>
                <a:gridCol w="7760600"/>
              </a:tblGrid>
              <a:tr h="370850">
                <a:tc>
                  <a:txBody>
                    <a:bodyPr/>
                    <a:lstStyle/>
                    <a:p>
                      <a:pPr indent="0" lvl="0" marL="0" marR="0" rtl="0" algn="l">
                        <a:spcBef>
                          <a:spcPts val="0"/>
                        </a:spcBef>
                        <a:spcAft>
                          <a:spcPts val="0"/>
                        </a:spcAft>
                        <a:buNone/>
                      </a:pPr>
                      <a:r>
                        <a:rPr lang="en-GB" sz="1800" u="none" cap="none" strike="noStrike"/>
                        <a:t>Date</a:t>
                      </a:r>
                      <a:endParaRPr/>
                    </a:p>
                  </a:txBody>
                  <a:tcPr marT="45725" marB="45725" marR="91450" marL="91450"/>
                </a:tc>
                <a:tc>
                  <a:txBody>
                    <a:bodyPr/>
                    <a:lstStyle/>
                    <a:p>
                      <a:pPr indent="0" lvl="0" marL="0" marR="0" rtl="0" algn="l">
                        <a:spcBef>
                          <a:spcPts val="0"/>
                        </a:spcBef>
                        <a:spcAft>
                          <a:spcPts val="0"/>
                        </a:spcAft>
                        <a:buNone/>
                      </a:pPr>
                      <a:r>
                        <a:rPr lang="en-GB" sz="1800"/>
                        <a:t>Paper</a:t>
                      </a:r>
                      <a:endParaRPr/>
                    </a:p>
                  </a:txBody>
                  <a:tcPr marT="45725" marB="45725" marR="91450" marL="91450"/>
                </a:tc>
              </a:tr>
              <a:tr h="370850">
                <a:tc>
                  <a:txBody>
                    <a:bodyPr/>
                    <a:lstStyle/>
                    <a:p>
                      <a:pPr indent="0" lvl="0" marL="0" marR="0" rtl="0" algn="l">
                        <a:spcBef>
                          <a:spcPts val="0"/>
                        </a:spcBef>
                        <a:spcAft>
                          <a:spcPts val="0"/>
                        </a:spcAft>
                        <a:buNone/>
                      </a:pPr>
                      <a:r>
                        <a:rPr lang="en-GB" sz="1800"/>
                        <a:t>Monday 11</a:t>
                      </a:r>
                      <a:r>
                        <a:rPr baseline="30000" lang="en-GB" sz="1800"/>
                        <a:t>th</a:t>
                      </a:r>
                      <a:r>
                        <a:rPr lang="en-GB" sz="1800"/>
                        <a:t> May</a:t>
                      </a:r>
                      <a:endParaRPr/>
                    </a:p>
                  </a:txBody>
                  <a:tcPr marT="45725" marB="45725" marR="91450" marL="91450"/>
                </a:tc>
                <a:tc>
                  <a:txBody>
                    <a:bodyPr/>
                    <a:lstStyle/>
                    <a:p>
                      <a:pPr indent="0" lvl="0" marL="0" marR="0" rtl="0" algn="l">
                        <a:spcBef>
                          <a:spcPts val="0"/>
                        </a:spcBef>
                        <a:spcAft>
                          <a:spcPts val="0"/>
                        </a:spcAft>
                        <a:buNone/>
                      </a:pPr>
                      <a:r>
                        <a:rPr lang="en-GB" sz="1800"/>
                        <a:t>Spelling, Punctuation and Grammar Test</a:t>
                      </a:r>
                      <a:endParaRPr/>
                    </a:p>
                    <a:p>
                      <a:pPr indent="0" lvl="0" marL="0" marR="0" rtl="0" algn="l">
                        <a:spcBef>
                          <a:spcPts val="0"/>
                        </a:spcBef>
                        <a:spcAft>
                          <a:spcPts val="0"/>
                        </a:spcAft>
                        <a:buNone/>
                      </a:pPr>
                      <a:r>
                        <a:rPr lang="en-GB" sz="1800"/>
                        <a:t>Paper 1 -  Punctuation and Grammar 45 mins</a:t>
                      </a:r>
                      <a:endParaRPr/>
                    </a:p>
                    <a:p>
                      <a:pPr indent="0" lvl="0" marL="0" marR="0" rtl="0" algn="l">
                        <a:spcBef>
                          <a:spcPts val="0"/>
                        </a:spcBef>
                        <a:spcAft>
                          <a:spcPts val="0"/>
                        </a:spcAft>
                        <a:buNone/>
                      </a:pPr>
                      <a:r>
                        <a:rPr lang="en-GB" sz="1800"/>
                        <a:t>50 questions worth 1 mark each.</a:t>
                      </a:r>
                      <a:endParaRPr/>
                    </a:p>
                    <a:p>
                      <a:pPr indent="0" lvl="0" marL="0" marR="0" rtl="0" algn="l">
                        <a:spcBef>
                          <a:spcPts val="0"/>
                        </a:spcBef>
                        <a:spcAft>
                          <a:spcPts val="0"/>
                        </a:spcAft>
                        <a:buNone/>
                      </a:pPr>
                      <a:r>
                        <a:rPr lang="en-GB" sz="1800"/>
                        <a:t>Paper 2 – Spelling</a:t>
                      </a:r>
                      <a:endParaRPr/>
                    </a:p>
                    <a:p>
                      <a:pPr indent="0" lvl="0" marL="0" marR="0" rtl="0" algn="l">
                        <a:spcBef>
                          <a:spcPts val="0"/>
                        </a:spcBef>
                        <a:spcAft>
                          <a:spcPts val="0"/>
                        </a:spcAft>
                        <a:buNone/>
                      </a:pPr>
                      <a:r>
                        <a:rPr lang="en-GB" sz="1800"/>
                        <a:t>20 words to spell worth 1 mark each.</a:t>
                      </a:r>
                      <a:endParaRPr/>
                    </a:p>
                  </a:txBody>
                  <a:tcPr marT="45725" marB="45725" marR="91450" marL="91450"/>
                </a:tc>
              </a:tr>
              <a:tr h="370850">
                <a:tc>
                  <a:txBody>
                    <a:bodyPr/>
                    <a:lstStyle/>
                    <a:p>
                      <a:pPr indent="0" lvl="0" marL="0" marR="0" rtl="0" algn="l">
                        <a:spcBef>
                          <a:spcPts val="0"/>
                        </a:spcBef>
                        <a:spcAft>
                          <a:spcPts val="0"/>
                        </a:spcAft>
                        <a:buNone/>
                      </a:pPr>
                      <a:r>
                        <a:rPr lang="en-GB" sz="1800"/>
                        <a:t>Tuesday 12</a:t>
                      </a:r>
                      <a:r>
                        <a:rPr baseline="30000" lang="en-GB" sz="1800"/>
                        <a:t>th</a:t>
                      </a:r>
                      <a:r>
                        <a:rPr lang="en-GB" sz="1800"/>
                        <a:t> May</a:t>
                      </a:r>
                      <a:endParaRPr/>
                    </a:p>
                  </a:txBody>
                  <a:tcPr marT="45725" marB="45725" marR="91450" marL="91450"/>
                </a:tc>
                <a:tc>
                  <a:txBody>
                    <a:bodyPr/>
                    <a:lstStyle/>
                    <a:p>
                      <a:pPr indent="0" lvl="0" marL="0" marR="0" rtl="0" algn="l">
                        <a:spcBef>
                          <a:spcPts val="0"/>
                        </a:spcBef>
                        <a:spcAft>
                          <a:spcPts val="0"/>
                        </a:spcAft>
                        <a:buNone/>
                      </a:pPr>
                      <a:r>
                        <a:rPr lang="en-GB" sz="1800"/>
                        <a:t>Reading Test – 1 hour</a:t>
                      </a:r>
                      <a:endParaRPr/>
                    </a:p>
                    <a:p>
                      <a:pPr indent="0" lvl="0" marL="0" marR="0" rtl="0" algn="l">
                        <a:spcBef>
                          <a:spcPts val="0"/>
                        </a:spcBef>
                        <a:spcAft>
                          <a:spcPts val="0"/>
                        </a:spcAft>
                        <a:buNone/>
                      </a:pPr>
                      <a:r>
                        <a:rPr lang="en-GB" sz="1800"/>
                        <a:t>Questions based on 3 texts. </a:t>
                      </a:r>
                      <a:endParaRPr/>
                    </a:p>
                    <a:p>
                      <a:pPr indent="0" lvl="0" marL="0" marR="0" rtl="0" algn="l">
                        <a:spcBef>
                          <a:spcPts val="0"/>
                        </a:spcBef>
                        <a:spcAft>
                          <a:spcPts val="0"/>
                        </a:spcAft>
                        <a:buNone/>
                      </a:pPr>
                      <a:r>
                        <a:rPr lang="en-GB" sz="1800"/>
                        <a:t>Total  50 marks</a:t>
                      </a:r>
                      <a:endParaRPr/>
                    </a:p>
                  </a:txBody>
                  <a:tcPr marT="45725" marB="45725" marR="91450" marL="91450"/>
                </a:tc>
              </a:tr>
              <a:tr h="370850">
                <a:tc>
                  <a:txBody>
                    <a:bodyPr/>
                    <a:lstStyle/>
                    <a:p>
                      <a:pPr indent="0" lvl="0" marL="0" marR="0" rtl="0" algn="l">
                        <a:spcBef>
                          <a:spcPts val="0"/>
                        </a:spcBef>
                        <a:spcAft>
                          <a:spcPts val="0"/>
                        </a:spcAft>
                        <a:buNone/>
                      </a:pPr>
                      <a:r>
                        <a:rPr lang="en-GB" sz="1800"/>
                        <a:t>Wednesday 13</a:t>
                      </a:r>
                      <a:r>
                        <a:rPr baseline="30000" lang="en-GB" sz="1800"/>
                        <a:t>th</a:t>
                      </a:r>
                      <a:r>
                        <a:rPr lang="en-GB" sz="1800"/>
                        <a:t> May</a:t>
                      </a:r>
                      <a:endParaRPr/>
                    </a:p>
                  </a:txBody>
                  <a:tcPr marT="45725" marB="45725" marR="91450" marL="91450"/>
                </a:tc>
                <a:tc>
                  <a:txBody>
                    <a:bodyPr/>
                    <a:lstStyle/>
                    <a:p>
                      <a:pPr indent="0" lvl="0" marL="0" marR="0" rtl="0" algn="l">
                        <a:spcBef>
                          <a:spcPts val="0"/>
                        </a:spcBef>
                        <a:spcAft>
                          <a:spcPts val="0"/>
                        </a:spcAft>
                        <a:buNone/>
                      </a:pPr>
                      <a:r>
                        <a:rPr lang="en-GB" sz="1800"/>
                        <a:t>Maths</a:t>
                      </a:r>
                      <a:endParaRPr/>
                    </a:p>
                    <a:p>
                      <a:pPr indent="0" lvl="0" marL="0" marR="0" rtl="0" algn="l">
                        <a:spcBef>
                          <a:spcPts val="0"/>
                        </a:spcBef>
                        <a:spcAft>
                          <a:spcPts val="0"/>
                        </a:spcAft>
                        <a:buNone/>
                      </a:pPr>
                      <a:r>
                        <a:rPr lang="en-GB" sz="1800"/>
                        <a:t>Paper 1 – Arithmetic 30 mins</a:t>
                      </a:r>
                      <a:endParaRPr/>
                    </a:p>
                    <a:p>
                      <a:pPr indent="0" lvl="0" marL="0" marR="0" rtl="0" algn="l">
                        <a:spcBef>
                          <a:spcPts val="0"/>
                        </a:spcBef>
                        <a:spcAft>
                          <a:spcPts val="0"/>
                        </a:spcAft>
                        <a:buNone/>
                      </a:pPr>
                      <a:r>
                        <a:rPr lang="en-GB" sz="1800"/>
                        <a:t>Basic skills questions worth 40 marks</a:t>
                      </a:r>
                      <a:endParaRPr/>
                    </a:p>
                    <a:p>
                      <a:pPr indent="0" lvl="0" marL="0" marR="0" rtl="0" algn="l">
                        <a:spcBef>
                          <a:spcPts val="0"/>
                        </a:spcBef>
                        <a:spcAft>
                          <a:spcPts val="0"/>
                        </a:spcAft>
                        <a:buNone/>
                      </a:pPr>
                      <a:r>
                        <a:rPr lang="en-GB" sz="1800"/>
                        <a:t>Paper 2 – Reasoning 1 40 mins</a:t>
                      </a:r>
                      <a:endParaRPr/>
                    </a:p>
                    <a:p>
                      <a:pPr indent="0" lvl="0" marL="0" marR="0" rtl="0" algn="l">
                        <a:spcBef>
                          <a:spcPts val="0"/>
                        </a:spcBef>
                        <a:spcAft>
                          <a:spcPts val="0"/>
                        </a:spcAft>
                        <a:buNone/>
                      </a:pPr>
                      <a:r>
                        <a:rPr lang="en-GB" sz="1800"/>
                        <a:t>Worded questions worth 35 marks</a:t>
                      </a:r>
                      <a:endParaRPr/>
                    </a:p>
                  </a:txBody>
                  <a:tcPr marT="45725" marB="45725" marR="91450" marL="91450"/>
                </a:tc>
              </a:tr>
              <a:tr h="370850">
                <a:tc>
                  <a:txBody>
                    <a:bodyPr/>
                    <a:lstStyle/>
                    <a:p>
                      <a:pPr indent="0" lvl="0" marL="0" marR="0" rtl="0" algn="l">
                        <a:spcBef>
                          <a:spcPts val="0"/>
                        </a:spcBef>
                        <a:spcAft>
                          <a:spcPts val="0"/>
                        </a:spcAft>
                        <a:buNone/>
                      </a:pPr>
                      <a:r>
                        <a:rPr lang="en-GB" sz="1800"/>
                        <a:t>Thursday 14</a:t>
                      </a:r>
                      <a:r>
                        <a:rPr baseline="30000" lang="en-GB" sz="1800"/>
                        <a:t>th</a:t>
                      </a:r>
                      <a:r>
                        <a:rPr lang="en-GB" sz="1800"/>
                        <a:t> May</a:t>
                      </a:r>
                      <a:endParaRPr/>
                    </a:p>
                  </a:txBody>
                  <a:tcPr marT="45725" marB="45725" marR="91450" marL="91450"/>
                </a:tc>
                <a:tc>
                  <a:txBody>
                    <a:bodyPr/>
                    <a:lstStyle/>
                    <a:p>
                      <a:pPr indent="0" lvl="0" marL="0" marR="0" rtl="0" algn="l">
                        <a:spcBef>
                          <a:spcPts val="0"/>
                        </a:spcBef>
                        <a:spcAft>
                          <a:spcPts val="0"/>
                        </a:spcAft>
                        <a:buNone/>
                      </a:pPr>
                      <a:r>
                        <a:rPr lang="en-GB" sz="1800"/>
                        <a:t>Maths</a:t>
                      </a:r>
                      <a:endParaRPr/>
                    </a:p>
                    <a:p>
                      <a:pPr indent="0" lvl="0" marL="0" marR="0" rtl="0" algn="l">
                        <a:spcBef>
                          <a:spcPts val="0"/>
                        </a:spcBef>
                        <a:spcAft>
                          <a:spcPts val="0"/>
                        </a:spcAft>
                        <a:buNone/>
                      </a:pPr>
                      <a:r>
                        <a:rPr lang="en-GB" sz="1800"/>
                        <a:t>Paper 3 – Reasoning 2 40 mins</a:t>
                      </a:r>
                      <a:endParaRPr/>
                    </a:p>
                    <a:p>
                      <a:pPr indent="0" lvl="0" marL="0" marR="0" rtl="0" algn="l">
                        <a:spcBef>
                          <a:spcPts val="0"/>
                        </a:spcBef>
                        <a:spcAft>
                          <a:spcPts val="0"/>
                        </a:spcAft>
                        <a:buNone/>
                      </a:pPr>
                      <a:r>
                        <a:rPr lang="en-GB" sz="1800"/>
                        <a:t>Worded questions  worth 35 marks</a:t>
                      </a:r>
                      <a:endParaRPr/>
                    </a:p>
                  </a:txBody>
                  <a:tcPr marT="45725" marB="45725" marR="91450" marL="91450"/>
                </a:tc>
              </a:tr>
              <a:tr h="370850">
                <a:tc>
                  <a:txBody>
                    <a:bodyPr/>
                    <a:lstStyle/>
                    <a:p>
                      <a:pPr indent="0" lvl="0" marL="0" marR="0" rtl="0" algn="l">
                        <a:spcBef>
                          <a:spcPts val="0"/>
                        </a:spcBef>
                        <a:spcAft>
                          <a:spcPts val="0"/>
                        </a:spcAft>
                        <a:buNone/>
                      </a:pPr>
                      <a:r>
                        <a:rPr lang="en-GB" sz="1800"/>
                        <a:t>Friday 15</a:t>
                      </a:r>
                      <a:r>
                        <a:rPr baseline="30000" lang="en-GB" sz="1800"/>
                        <a:t>th</a:t>
                      </a:r>
                      <a:r>
                        <a:rPr lang="en-GB" sz="1800"/>
                        <a:t> May</a:t>
                      </a:r>
                      <a:endParaRPr/>
                    </a:p>
                  </a:txBody>
                  <a:tcPr marT="45725" marB="45725" marR="91450" marL="91450"/>
                </a:tc>
                <a:tc>
                  <a:txBody>
                    <a:bodyPr/>
                    <a:lstStyle/>
                    <a:p>
                      <a:pPr indent="0" lvl="0" marL="0" marR="0" rtl="0" algn="l">
                        <a:spcBef>
                          <a:spcPts val="0"/>
                        </a:spcBef>
                        <a:spcAft>
                          <a:spcPts val="0"/>
                        </a:spcAft>
                        <a:buNone/>
                      </a:pPr>
                      <a:r>
                        <a:rPr lang="en-GB" sz="1800"/>
                        <a:t>No Test</a:t>
                      </a:r>
                      <a:endParaRPr/>
                    </a:p>
                  </a:txBody>
                  <a:tcPr marT="45725" marB="45725" marR="91450" marL="9145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4"/>
          <p:cNvSpPr txBox="1"/>
          <p:nvPr/>
        </p:nvSpPr>
        <p:spPr>
          <a:xfrm>
            <a:off x="2961564" y="150125"/>
            <a:ext cx="675564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4000" u="sng">
                <a:solidFill>
                  <a:schemeClr val="dk1"/>
                </a:solidFill>
                <a:latin typeface="Calibri"/>
                <a:ea typeface="Calibri"/>
                <a:cs typeface="Calibri"/>
                <a:sym typeface="Calibri"/>
              </a:rPr>
              <a:t>What can you do?</a:t>
            </a:r>
            <a:endParaRPr/>
          </a:p>
        </p:txBody>
      </p:sp>
      <p:sp>
        <p:nvSpPr>
          <p:cNvPr id="36" name="Google Shape;36;p4"/>
          <p:cNvSpPr txBox="1"/>
          <p:nvPr/>
        </p:nvSpPr>
        <p:spPr>
          <a:xfrm>
            <a:off x="247934" y="1366897"/>
            <a:ext cx="11696132" cy="35394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3200"/>
              <a:buFont typeface="Arial"/>
              <a:buChar char="•"/>
            </a:pPr>
            <a:r>
              <a:rPr lang="en-GB" sz="3200">
                <a:solidFill>
                  <a:schemeClr val="dk1"/>
                </a:solidFill>
                <a:latin typeface="Calibri"/>
                <a:ea typeface="Calibri"/>
                <a:cs typeface="Calibri"/>
                <a:sym typeface="Calibri"/>
              </a:rPr>
              <a:t>Help practise Key Skills with your child (Spellings, Times Tables, Etc.)</a:t>
            </a:r>
            <a:endParaRPr/>
          </a:p>
          <a:p>
            <a:pPr indent="-285750" lvl="0" marL="285750" marR="0" rtl="0" algn="l">
              <a:spcBef>
                <a:spcPts val="0"/>
              </a:spcBef>
              <a:spcAft>
                <a:spcPts val="0"/>
              </a:spcAft>
              <a:buClr>
                <a:schemeClr val="dk1"/>
              </a:buClr>
              <a:buSzPts val="3200"/>
              <a:buFont typeface="Arial"/>
              <a:buChar char="•"/>
            </a:pPr>
            <a:r>
              <a:rPr lang="en-GB" sz="3200">
                <a:solidFill>
                  <a:schemeClr val="dk1"/>
                </a:solidFill>
                <a:latin typeface="Calibri"/>
                <a:ea typeface="Calibri"/>
                <a:cs typeface="Calibri"/>
                <a:sym typeface="Calibri"/>
              </a:rPr>
              <a:t>Ensure to keep a healthy bedtime routine.</a:t>
            </a:r>
            <a:endParaRPr/>
          </a:p>
          <a:p>
            <a:pPr indent="-285750" lvl="0" marL="285750" marR="0" rtl="0" algn="l">
              <a:spcBef>
                <a:spcPts val="0"/>
              </a:spcBef>
              <a:spcAft>
                <a:spcPts val="0"/>
              </a:spcAft>
              <a:buClr>
                <a:schemeClr val="dk1"/>
              </a:buClr>
              <a:buSzPts val="3200"/>
              <a:buFont typeface="Arial"/>
              <a:buChar char="•"/>
            </a:pPr>
            <a:r>
              <a:rPr lang="en-GB" sz="3200">
                <a:solidFill>
                  <a:schemeClr val="dk1"/>
                </a:solidFill>
                <a:latin typeface="Calibri"/>
                <a:ea typeface="Calibri"/>
                <a:cs typeface="Calibri"/>
                <a:sym typeface="Calibri"/>
              </a:rPr>
              <a:t>Encourage your child as much as possible to do their best.</a:t>
            </a:r>
            <a:endParaRPr/>
          </a:p>
          <a:p>
            <a:pPr indent="-285750" lvl="0" marL="285750" marR="0" rtl="0" algn="l">
              <a:spcBef>
                <a:spcPts val="0"/>
              </a:spcBef>
              <a:spcAft>
                <a:spcPts val="0"/>
              </a:spcAft>
              <a:buClr>
                <a:schemeClr val="dk1"/>
              </a:buClr>
              <a:buSzPts val="3200"/>
              <a:buFont typeface="Arial"/>
              <a:buChar char="•"/>
            </a:pPr>
            <a:r>
              <a:rPr lang="en-GB" sz="3200">
                <a:solidFill>
                  <a:schemeClr val="dk1"/>
                </a:solidFill>
                <a:latin typeface="Calibri"/>
                <a:ea typeface="Calibri"/>
                <a:cs typeface="Calibri"/>
                <a:sym typeface="Calibri"/>
              </a:rPr>
              <a:t>Encourage them to eat a healthy and balanced breakfast on the morning of the texts.</a:t>
            </a:r>
            <a:endParaRPr/>
          </a:p>
          <a:p>
            <a:pPr indent="-285750" lvl="0" marL="285750" marR="0" rtl="0" algn="l">
              <a:spcBef>
                <a:spcPts val="0"/>
              </a:spcBef>
              <a:spcAft>
                <a:spcPts val="0"/>
              </a:spcAft>
              <a:buClr>
                <a:schemeClr val="dk1"/>
              </a:buClr>
              <a:buSzPts val="3200"/>
              <a:buFont typeface="Arial"/>
              <a:buChar char="•"/>
            </a:pPr>
            <a:r>
              <a:rPr lang="en-GB" sz="3200">
                <a:solidFill>
                  <a:schemeClr val="dk1"/>
                </a:solidFill>
                <a:latin typeface="Calibri"/>
                <a:ea typeface="Calibri"/>
                <a:cs typeface="Calibri"/>
                <a:sym typeface="Calibri"/>
              </a:rPr>
              <a:t>Get children into school from 8:35 so that they are not rushing or holding up the cohort.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p5"/>
          <p:cNvSpPr txBox="1"/>
          <p:nvPr/>
        </p:nvSpPr>
        <p:spPr>
          <a:xfrm>
            <a:off x="2452048" y="728260"/>
            <a:ext cx="7287904" cy="540147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1500">
                <a:solidFill>
                  <a:schemeClr val="dk1"/>
                </a:solidFill>
                <a:latin typeface="Arial"/>
                <a:ea typeface="Arial"/>
                <a:cs typeface="Arial"/>
                <a:sym typeface="Arial"/>
              </a:rPr>
              <a:t>Dearne Valley 2026</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6"/>
          <p:cNvSpPr txBox="1"/>
          <p:nvPr/>
        </p:nvSpPr>
        <p:spPr>
          <a:xfrm>
            <a:off x="791570" y="291532"/>
            <a:ext cx="1038594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6000">
                <a:solidFill>
                  <a:schemeClr val="dk1"/>
                </a:solidFill>
                <a:latin typeface="Arial"/>
                <a:ea typeface="Arial"/>
                <a:cs typeface="Arial"/>
                <a:sym typeface="Arial"/>
              </a:rPr>
              <a:t>Key Information</a:t>
            </a:r>
            <a:endParaRPr/>
          </a:p>
        </p:txBody>
      </p:sp>
      <p:sp>
        <p:nvSpPr>
          <p:cNvPr id="47" name="Google Shape;47;p6"/>
          <p:cNvSpPr txBox="1"/>
          <p:nvPr/>
        </p:nvSpPr>
        <p:spPr>
          <a:xfrm>
            <a:off x="791570" y="1596788"/>
            <a:ext cx="10386000" cy="50178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3200"/>
              <a:buFont typeface="Arial"/>
              <a:buChar char="•"/>
            </a:pPr>
            <a:r>
              <a:rPr lang="en-GB" sz="3200">
                <a:solidFill>
                  <a:schemeClr val="dk1"/>
                </a:solidFill>
                <a:latin typeface="Arial"/>
                <a:ea typeface="Arial"/>
                <a:cs typeface="Arial"/>
                <a:sym typeface="Arial"/>
              </a:rPr>
              <a:t>Sunday 21</a:t>
            </a:r>
            <a:r>
              <a:rPr baseline="30000" lang="en-GB" sz="3200">
                <a:solidFill>
                  <a:schemeClr val="dk1"/>
                </a:solidFill>
                <a:latin typeface="Arial"/>
                <a:ea typeface="Arial"/>
                <a:cs typeface="Arial"/>
                <a:sym typeface="Arial"/>
              </a:rPr>
              <a:t>st</a:t>
            </a:r>
            <a:r>
              <a:rPr lang="en-GB" sz="3200">
                <a:solidFill>
                  <a:schemeClr val="dk1"/>
                </a:solidFill>
                <a:latin typeface="Arial"/>
                <a:ea typeface="Arial"/>
                <a:cs typeface="Arial"/>
                <a:sym typeface="Arial"/>
              </a:rPr>
              <a:t> June to Wednesday 24</a:t>
            </a:r>
            <a:r>
              <a:rPr baseline="30000" lang="en-GB" sz="3200">
                <a:solidFill>
                  <a:schemeClr val="dk1"/>
                </a:solidFill>
                <a:latin typeface="Arial"/>
                <a:ea typeface="Arial"/>
                <a:cs typeface="Arial"/>
                <a:sym typeface="Arial"/>
              </a:rPr>
              <a:t>th</a:t>
            </a:r>
            <a:r>
              <a:rPr lang="en-GB" sz="3200">
                <a:solidFill>
                  <a:schemeClr val="dk1"/>
                </a:solidFill>
                <a:latin typeface="Arial"/>
                <a:ea typeface="Arial"/>
                <a:cs typeface="Arial"/>
                <a:sym typeface="Arial"/>
              </a:rPr>
              <a:t> June 202</a:t>
            </a:r>
            <a:r>
              <a:rPr lang="en-GB" sz="3200">
                <a:solidFill>
                  <a:schemeClr val="dk1"/>
                </a:solidFill>
              </a:rPr>
              <a:t>6 </a:t>
            </a:r>
            <a:r>
              <a:rPr lang="en-GB" sz="3200">
                <a:solidFill>
                  <a:schemeClr val="dk1"/>
                </a:solidFill>
                <a:latin typeface="Arial"/>
                <a:ea typeface="Arial"/>
                <a:cs typeface="Arial"/>
                <a:sym typeface="Arial"/>
              </a:rPr>
              <a:t>Children will be going to their High Schools for transition (If Formby based) on Thursday 25</a:t>
            </a:r>
            <a:r>
              <a:rPr baseline="30000" lang="en-GB" sz="3200">
                <a:solidFill>
                  <a:schemeClr val="dk1"/>
                </a:solidFill>
                <a:latin typeface="Arial"/>
                <a:ea typeface="Arial"/>
                <a:cs typeface="Arial"/>
                <a:sym typeface="Arial"/>
              </a:rPr>
              <a:t>th</a:t>
            </a:r>
            <a:r>
              <a:rPr lang="en-GB" sz="3200">
                <a:solidFill>
                  <a:schemeClr val="dk1"/>
                </a:solidFill>
                <a:latin typeface="Arial"/>
                <a:ea typeface="Arial"/>
                <a:cs typeface="Arial"/>
                <a:sym typeface="Arial"/>
              </a:rPr>
              <a:t> June, but will not be in on Friday 26</a:t>
            </a:r>
            <a:r>
              <a:rPr baseline="30000" lang="en-GB" sz="3200">
                <a:solidFill>
                  <a:schemeClr val="dk1"/>
                </a:solidFill>
                <a:latin typeface="Arial"/>
                <a:ea typeface="Arial"/>
                <a:cs typeface="Arial"/>
                <a:sym typeface="Arial"/>
              </a:rPr>
              <a:t>th</a:t>
            </a:r>
            <a:r>
              <a:rPr lang="en-GB" sz="3200">
                <a:solidFill>
                  <a:schemeClr val="dk1"/>
                </a:solidFill>
                <a:latin typeface="Arial"/>
                <a:ea typeface="Arial"/>
                <a:cs typeface="Arial"/>
                <a:sym typeface="Arial"/>
              </a:rPr>
              <a:t> June.</a:t>
            </a:r>
            <a:endParaRPr/>
          </a:p>
          <a:p>
            <a:pPr indent="-285750" lvl="0" marL="285750" marR="0" rtl="0" algn="l">
              <a:spcBef>
                <a:spcPts val="0"/>
              </a:spcBef>
              <a:spcAft>
                <a:spcPts val="0"/>
              </a:spcAft>
              <a:buClr>
                <a:schemeClr val="dk1"/>
              </a:buClr>
              <a:buSzPts val="3200"/>
              <a:buFont typeface="Arial"/>
              <a:buChar char="•"/>
            </a:pPr>
            <a:r>
              <a:rPr lang="en-GB" sz="3200">
                <a:solidFill>
                  <a:schemeClr val="dk1"/>
                </a:solidFill>
                <a:latin typeface="Arial"/>
                <a:ea typeface="Arial"/>
                <a:cs typeface="Arial"/>
                <a:sym typeface="Arial"/>
              </a:rPr>
              <a:t>Dearne Valley is an Outdoor/Adventurous Activity centre run by PGL (The same company which ran Colomendy).</a:t>
            </a:r>
            <a:endParaRPr/>
          </a:p>
          <a:p>
            <a:pPr indent="-285750" lvl="0" marL="285750" marR="0" rtl="0" algn="l">
              <a:spcBef>
                <a:spcPts val="0"/>
              </a:spcBef>
              <a:spcAft>
                <a:spcPts val="0"/>
              </a:spcAft>
              <a:buClr>
                <a:schemeClr val="dk1"/>
              </a:buClr>
              <a:buSzPts val="3200"/>
              <a:buFont typeface="Arial"/>
              <a:buChar char="•"/>
            </a:pPr>
            <a:r>
              <a:rPr lang="en-GB" sz="3200">
                <a:solidFill>
                  <a:schemeClr val="dk1"/>
                </a:solidFill>
                <a:latin typeface="Arial"/>
                <a:ea typeface="Arial"/>
                <a:cs typeface="Arial"/>
                <a:sym typeface="Arial"/>
              </a:rPr>
              <a:t>Children will be taking part in team-building, active, adventurous and fun activities throughout the 4 days there.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7"/>
          <p:cNvSpPr txBox="1"/>
          <p:nvPr/>
        </p:nvSpPr>
        <p:spPr>
          <a:xfrm>
            <a:off x="791570" y="291532"/>
            <a:ext cx="1038594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6000">
                <a:solidFill>
                  <a:schemeClr val="dk1"/>
                </a:solidFill>
                <a:latin typeface="Arial"/>
                <a:ea typeface="Arial"/>
                <a:cs typeface="Arial"/>
                <a:sym typeface="Arial"/>
              </a:rPr>
              <a:t>Accompanying Staff</a:t>
            </a:r>
            <a:endParaRPr/>
          </a:p>
        </p:txBody>
      </p:sp>
      <p:sp>
        <p:nvSpPr>
          <p:cNvPr id="53" name="Google Shape;53;p7"/>
          <p:cNvSpPr txBox="1"/>
          <p:nvPr/>
        </p:nvSpPr>
        <p:spPr>
          <a:xfrm>
            <a:off x="903027" y="1668429"/>
            <a:ext cx="10385946" cy="403187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3200"/>
              <a:buFont typeface="Arial"/>
              <a:buChar char="•"/>
            </a:pPr>
            <a:r>
              <a:rPr lang="en-GB" sz="3200">
                <a:solidFill>
                  <a:schemeClr val="dk1"/>
                </a:solidFill>
                <a:latin typeface="Arial"/>
                <a:ea typeface="Arial"/>
                <a:cs typeface="Arial"/>
                <a:sym typeface="Arial"/>
              </a:rPr>
              <a:t>Mr Hardman</a:t>
            </a:r>
            <a:endParaRPr/>
          </a:p>
          <a:p>
            <a:pPr indent="-285750" lvl="0" marL="285750" marR="0" rtl="0" algn="l">
              <a:spcBef>
                <a:spcPts val="0"/>
              </a:spcBef>
              <a:spcAft>
                <a:spcPts val="0"/>
              </a:spcAft>
              <a:buClr>
                <a:schemeClr val="dk1"/>
              </a:buClr>
              <a:buSzPts val="3200"/>
              <a:buFont typeface="Arial"/>
              <a:buChar char="•"/>
            </a:pPr>
            <a:r>
              <a:rPr lang="en-GB" sz="3200">
                <a:solidFill>
                  <a:schemeClr val="dk1"/>
                </a:solidFill>
                <a:latin typeface="Arial"/>
                <a:ea typeface="Arial"/>
                <a:cs typeface="Arial"/>
                <a:sym typeface="Arial"/>
              </a:rPr>
              <a:t>Mr Corbett</a:t>
            </a:r>
            <a:endParaRPr/>
          </a:p>
          <a:p>
            <a:pPr indent="-285750" lvl="0" marL="285750" marR="0" rtl="0" algn="l">
              <a:spcBef>
                <a:spcPts val="0"/>
              </a:spcBef>
              <a:spcAft>
                <a:spcPts val="0"/>
              </a:spcAft>
              <a:buClr>
                <a:schemeClr val="dk1"/>
              </a:buClr>
              <a:buSzPts val="3200"/>
              <a:buFont typeface="Arial"/>
              <a:buChar char="•"/>
            </a:pPr>
            <a:r>
              <a:rPr lang="en-GB" sz="3200">
                <a:solidFill>
                  <a:schemeClr val="dk1"/>
                </a:solidFill>
                <a:latin typeface="Arial"/>
                <a:ea typeface="Arial"/>
                <a:cs typeface="Arial"/>
                <a:sym typeface="Arial"/>
              </a:rPr>
              <a:t>Mrs Allen</a:t>
            </a:r>
            <a:endParaRPr/>
          </a:p>
          <a:p>
            <a:pPr indent="-285750" lvl="0" marL="285750" marR="0" rtl="0" algn="l">
              <a:spcBef>
                <a:spcPts val="0"/>
              </a:spcBef>
              <a:spcAft>
                <a:spcPts val="0"/>
              </a:spcAft>
              <a:buClr>
                <a:schemeClr val="dk1"/>
              </a:buClr>
              <a:buSzPts val="3200"/>
              <a:buFont typeface="Arial"/>
              <a:buChar char="•"/>
            </a:pPr>
            <a:r>
              <a:rPr lang="en-GB" sz="3200">
                <a:solidFill>
                  <a:schemeClr val="dk1"/>
                </a:solidFill>
                <a:latin typeface="Arial"/>
                <a:ea typeface="Arial"/>
                <a:cs typeface="Arial"/>
                <a:sym typeface="Arial"/>
              </a:rPr>
              <a:t>Mrs Platt</a:t>
            </a:r>
            <a:endParaRPr/>
          </a:p>
          <a:p>
            <a:pPr indent="-285750" lvl="0" marL="285750" marR="0" rtl="0" algn="l">
              <a:spcBef>
                <a:spcPts val="0"/>
              </a:spcBef>
              <a:spcAft>
                <a:spcPts val="0"/>
              </a:spcAft>
              <a:buClr>
                <a:schemeClr val="dk1"/>
              </a:buClr>
              <a:buSzPts val="3200"/>
              <a:buFont typeface="Arial"/>
              <a:buChar char="•"/>
            </a:pPr>
            <a:r>
              <a:rPr lang="en-GB" sz="3200">
                <a:solidFill>
                  <a:schemeClr val="dk1"/>
                </a:solidFill>
                <a:latin typeface="Arial"/>
                <a:ea typeface="Arial"/>
                <a:cs typeface="Arial"/>
                <a:sym typeface="Arial"/>
              </a:rPr>
              <a:t>Miss Thomas</a:t>
            </a:r>
            <a:endParaRPr/>
          </a:p>
          <a:p>
            <a:pPr indent="-285750" lvl="0" marL="285750" marR="0" rtl="0" algn="l">
              <a:spcBef>
                <a:spcPts val="0"/>
              </a:spcBef>
              <a:spcAft>
                <a:spcPts val="0"/>
              </a:spcAft>
              <a:buClr>
                <a:schemeClr val="dk1"/>
              </a:buClr>
              <a:buSzPts val="3200"/>
              <a:buFont typeface="Arial"/>
              <a:buChar char="•"/>
            </a:pPr>
            <a:r>
              <a:rPr lang="en-GB" sz="3200">
                <a:solidFill>
                  <a:schemeClr val="dk1"/>
                </a:solidFill>
                <a:latin typeface="Arial"/>
                <a:ea typeface="Arial"/>
                <a:cs typeface="Arial"/>
                <a:sym typeface="Arial"/>
              </a:rPr>
              <a:t>Mr Smith</a:t>
            </a:r>
            <a:endParaRPr/>
          </a:p>
          <a:p>
            <a:pPr indent="-285750" lvl="0" marL="285750" marR="0" rtl="0" algn="l">
              <a:spcBef>
                <a:spcPts val="0"/>
              </a:spcBef>
              <a:spcAft>
                <a:spcPts val="0"/>
              </a:spcAft>
              <a:buClr>
                <a:schemeClr val="dk1"/>
              </a:buClr>
              <a:buSzPts val="3200"/>
              <a:buFont typeface="Arial"/>
              <a:buChar char="•"/>
            </a:pPr>
            <a:r>
              <a:rPr lang="en-GB" sz="3200">
                <a:solidFill>
                  <a:schemeClr val="dk1"/>
                </a:solidFill>
                <a:latin typeface="Arial"/>
                <a:ea typeface="Arial"/>
                <a:cs typeface="Arial"/>
                <a:sym typeface="Arial"/>
              </a:rPr>
              <a:t>Miss Woodward</a:t>
            </a:r>
            <a:endParaRPr/>
          </a:p>
          <a:p>
            <a:pPr indent="-82550" lvl="0" marL="285750" marR="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p8"/>
          <p:cNvPicPr preferRelativeResize="0"/>
          <p:nvPr/>
        </p:nvPicPr>
        <p:blipFill rotWithShape="1">
          <a:blip r:embed="rId3">
            <a:alphaModFix/>
          </a:blip>
          <a:srcRect b="0" l="0" r="0" t="0"/>
          <a:stretch/>
        </p:blipFill>
        <p:spPr>
          <a:xfrm>
            <a:off x="0" y="0"/>
            <a:ext cx="12192000" cy="6233532"/>
          </a:xfrm>
          <a:prstGeom prst="rect">
            <a:avLst/>
          </a:prstGeom>
          <a:noFill/>
          <a:ln>
            <a:noFill/>
          </a:ln>
        </p:spPr>
      </p:pic>
      <p:sp>
        <p:nvSpPr>
          <p:cNvPr id="59" name="Google Shape;59;p8"/>
          <p:cNvSpPr/>
          <p:nvPr/>
        </p:nvSpPr>
        <p:spPr>
          <a:xfrm>
            <a:off x="-1" y="0"/>
            <a:ext cx="6588369" cy="6216862"/>
          </a:xfrm>
          <a:prstGeom prst="rect">
            <a:avLst/>
          </a:prstGeom>
          <a:gradFill>
            <a:gsLst>
              <a:gs pos="0">
                <a:srgbClr val="000000">
                  <a:alpha val="70196"/>
                </a:srgbClr>
              </a:gs>
              <a:gs pos="18000">
                <a:srgbClr val="000000">
                  <a:alpha val="70196"/>
                </a:srgbClr>
              </a:gs>
              <a:gs pos="100000">
                <a:srgbClr val="929292">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 name="Google Shape;60;p8"/>
          <p:cNvSpPr txBox="1"/>
          <p:nvPr/>
        </p:nvSpPr>
        <p:spPr>
          <a:xfrm>
            <a:off x="295694" y="274308"/>
            <a:ext cx="5445888" cy="55948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3200"/>
              <a:buFont typeface="Arial"/>
              <a:buNone/>
            </a:pPr>
            <a:r>
              <a:rPr b="1" lang="en-GB" sz="3200">
                <a:solidFill>
                  <a:schemeClr val="lt1"/>
                </a:solidFill>
                <a:latin typeface="Arial"/>
                <a:ea typeface="Arial"/>
                <a:cs typeface="Arial"/>
                <a:sym typeface="Arial"/>
              </a:rPr>
              <a:t>Welcome to</a:t>
            </a:r>
            <a:endParaRPr/>
          </a:p>
          <a:p>
            <a:pPr indent="0" lvl="0" marL="0" marR="0" rtl="0" algn="l">
              <a:spcBef>
                <a:spcPts val="0"/>
              </a:spcBef>
              <a:spcAft>
                <a:spcPts val="0"/>
              </a:spcAft>
              <a:buClr>
                <a:schemeClr val="lt1"/>
              </a:buClr>
              <a:buSzPts val="3200"/>
              <a:buFont typeface="Arial"/>
              <a:buNone/>
            </a:pPr>
            <a:r>
              <a:rPr b="1" lang="en-GB" sz="3200">
                <a:solidFill>
                  <a:schemeClr val="lt1"/>
                </a:solidFill>
                <a:latin typeface="Arial"/>
                <a:ea typeface="Arial"/>
                <a:cs typeface="Arial"/>
                <a:sym typeface="Arial"/>
              </a:rPr>
              <a:t>Dearne Valley</a:t>
            </a:r>
            <a:endParaRPr/>
          </a:p>
          <a:p>
            <a:pPr indent="0" lvl="0" marL="0" marR="0" rtl="0" algn="l">
              <a:spcBef>
                <a:spcPts val="0"/>
              </a:spcBef>
              <a:spcAft>
                <a:spcPts val="0"/>
              </a:spcAft>
              <a:buClr>
                <a:schemeClr val="dk1"/>
              </a:buClr>
              <a:buSzPts val="1600"/>
              <a:buFont typeface="Arial"/>
              <a:buNone/>
            </a:pPr>
            <a:r>
              <a:t/>
            </a:r>
            <a:endParaRPr sz="1600">
              <a:solidFill>
                <a:schemeClr val="lt1"/>
              </a:solidFill>
              <a:latin typeface="Arial"/>
              <a:ea typeface="Arial"/>
              <a:cs typeface="Arial"/>
              <a:sym typeface="Arial"/>
            </a:endParaRPr>
          </a:p>
          <a:p>
            <a:pPr indent="0" lvl="0" marL="0" marR="0" rtl="0" algn="l">
              <a:spcBef>
                <a:spcPts val="0"/>
              </a:spcBef>
              <a:spcAft>
                <a:spcPts val="0"/>
              </a:spcAft>
              <a:buClr>
                <a:schemeClr val="lt1"/>
              </a:buClr>
              <a:buSzPts val="1600"/>
              <a:buFont typeface="Arial"/>
              <a:buNone/>
            </a:pPr>
            <a:r>
              <a:rPr lang="en-GB" sz="1600">
                <a:solidFill>
                  <a:schemeClr val="lt1"/>
                </a:solidFill>
                <a:latin typeface="Arial"/>
                <a:ea typeface="Arial"/>
                <a:cs typeface="Arial"/>
                <a:sym typeface="Arial"/>
              </a:rPr>
              <a:t>Denaby Main, Conisbrough,</a:t>
            </a:r>
            <a:endParaRPr/>
          </a:p>
          <a:p>
            <a:pPr indent="0" lvl="0" marL="0" marR="0" rtl="0" algn="l">
              <a:spcBef>
                <a:spcPts val="0"/>
              </a:spcBef>
              <a:spcAft>
                <a:spcPts val="0"/>
              </a:spcAft>
              <a:buClr>
                <a:schemeClr val="lt1"/>
              </a:buClr>
              <a:buSzPts val="1600"/>
              <a:buFont typeface="Arial"/>
              <a:buNone/>
            </a:pPr>
            <a:r>
              <a:rPr lang="en-GB" sz="1600">
                <a:solidFill>
                  <a:schemeClr val="lt1"/>
                </a:solidFill>
                <a:latin typeface="Arial"/>
                <a:ea typeface="Arial"/>
                <a:cs typeface="Arial"/>
                <a:sym typeface="Arial"/>
              </a:rPr>
              <a:t>South Yorkshire, DN12 4EA</a:t>
            </a:r>
            <a:endParaRPr/>
          </a:p>
          <a:p>
            <a:pPr indent="0" lvl="0" marL="0" marR="0" rtl="0" algn="l">
              <a:spcBef>
                <a:spcPts val="0"/>
              </a:spcBef>
              <a:spcAft>
                <a:spcPts val="0"/>
              </a:spcAft>
              <a:buClr>
                <a:schemeClr val="dk1"/>
              </a:buClr>
              <a:buSzPts val="1600"/>
              <a:buFont typeface="Arial"/>
              <a:buNone/>
            </a:pPr>
            <a:r>
              <a:t/>
            </a:r>
            <a:endParaRPr sz="1600">
              <a:solidFill>
                <a:schemeClr val="lt1"/>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t/>
            </a:r>
            <a:endParaRPr sz="1600">
              <a:solidFill>
                <a:schemeClr val="lt1"/>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t/>
            </a:r>
            <a:endParaRPr sz="1600">
              <a:solidFill>
                <a:schemeClr val="lt1"/>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t/>
            </a:r>
            <a:endParaRPr sz="1600">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9"/>
          <p:cNvSpPr txBox="1"/>
          <p:nvPr/>
        </p:nvSpPr>
        <p:spPr>
          <a:xfrm>
            <a:off x="295694" y="274308"/>
            <a:ext cx="5445888" cy="55948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569B3"/>
              </a:buClr>
              <a:buSzPts val="3200"/>
              <a:buFont typeface="Arial"/>
              <a:buNone/>
            </a:pPr>
            <a:r>
              <a:rPr b="1" lang="en-GB" sz="3200">
                <a:solidFill>
                  <a:srgbClr val="0569B3"/>
                </a:solidFill>
                <a:latin typeface="Arial"/>
                <a:ea typeface="Arial"/>
                <a:cs typeface="Arial"/>
                <a:sym typeface="Arial"/>
              </a:rPr>
              <a:t>Your centre</a:t>
            </a:r>
            <a:endParaRPr/>
          </a:p>
          <a:p>
            <a:pPr indent="0" lvl="0" marL="0" marR="0" rtl="0" algn="l">
              <a:spcBef>
                <a:spcPts val="0"/>
              </a:spcBef>
              <a:spcAft>
                <a:spcPts val="0"/>
              </a:spcAft>
              <a:buClr>
                <a:schemeClr val="dk1"/>
              </a:buClr>
              <a:buSzPts val="1600"/>
              <a:buFont typeface="Arial"/>
              <a:buNone/>
            </a:pPr>
            <a:r>
              <a:t/>
            </a:r>
            <a:endParaRPr sz="1600">
              <a:solidFill>
                <a:srgbClr val="48464F"/>
              </a:solidFill>
              <a:latin typeface="Arial"/>
              <a:ea typeface="Arial"/>
              <a:cs typeface="Arial"/>
              <a:sym typeface="Arial"/>
            </a:endParaRPr>
          </a:p>
          <a:p>
            <a:pPr indent="0" lvl="0" marL="0" marR="0" rtl="0" algn="l">
              <a:spcBef>
                <a:spcPts val="0"/>
              </a:spcBef>
              <a:spcAft>
                <a:spcPts val="0"/>
              </a:spcAft>
              <a:buClr>
                <a:srgbClr val="48464F"/>
              </a:buClr>
              <a:buSzPts val="1600"/>
              <a:buFont typeface="Arial"/>
              <a:buNone/>
            </a:pPr>
            <a:r>
              <a:rPr lang="en-GB" sz="1600">
                <a:solidFill>
                  <a:srgbClr val="48464F"/>
                </a:solidFill>
                <a:latin typeface="Arial"/>
                <a:ea typeface="Arial"/>
                <a:cs typeface="Arial"/>
                <a:sym typeface="Arial"/>
              </a:rPr>
              <a:t>A unique blend of nature, adventurous activities, and contemporary purpose built accommodation and high quality learning facilities.</a:t>
            </a:r>
            <a:endParaRPr/>
          </a:p>
          <a:p>
            <a:pPr indent="0" lvl="0" marL="0" marR="0" rtl="0" algn="l">
              <a:spcBef>
                <a:spcPts val="0"/>
              </a:spcBef>
              <a:spcAft>
                <a:spcPts val="0"/>
              </a:spcAft>
              <a:buClr>
                <a:schemeClr val="dk1"/>
              </a:buClr>
              <a:buSzPts val="1600"/>
              <a:buFont typeface="Arial"/>
              <a:buNone/>
            </a:pPr>
            <a:r>
              <a:t/>
            </a:r>
            <a:endParaRPr sz="1600">
              <a:solidFill>
                <a:srgbClr val="48464F"/>
              </a:solidFill>
              <a:latin typeface="Arial"/>
              <a:ea typeface="Arial"/>
              <a:cs typeface="Arial"/>
              <a:sym typeface="Arial"/>
            </a:endParaRPr>
          </a:p>
          <a:p>
            <a:pPr indent="0" lvl="0" marL="0" marR="0" rtl="0" algn="l">
              <a:spcBef>
                <a:spcPts val="0"/>
              </a:spcBef>
              <a:spcAft>
                <a:spcPts val="0"/>
              </a:spcAft>
              <a:buClr>
                <a:srgbClr val="48464F"/>
              </a:buClr>
              <a:buSzPts val="1600"/>
              <a:buFont typeface="Arial"/>
              <a:buNone/>
            </a:pPr>
            <a:r>
              <a:rPr lang="en-GB" sz="1600">
                <a:solidFill>
                  <a:srgbClr val="48464F"/>
                </a:solidFill>
                <a:latin typeface="Arial"/>
                <a:ea typeface="Arial"/>
                <a:cs typeface="Arial"/>
                <a:sym typeface="Arial"/>
              </a:rPr>
              <a:t>Formerly the Earth Centre, one of the millennium commission projects, Dearne Valley was transformed into a state-of-the-art activity centre in 2012. Dearne Valley is our most environmentally sustainable centre, complete with one of Europe’s largest solar panels and an on-site water treatment plant.</a:t>
            </a:r>
            <a:endParaRPr/>
          </a:p>
          <a:p>
            <a:pPr indent="0" lvl="0" marL="0" marR="0" rtl="0" algn="l">
              <a:spcBef>
                <a:spcPts val="0"/>
              </a:spcBef>
              <a:spcAft>
                <a:spcPts val="0"/>
              </a:spcAft>
              <a:buClr>
                <a:schemeClr val="dk1"/>
              </a:buClr>
              <a:buSzPts val="1600"/>
              <a:buFont typeface="Arial"/>
              <a:buNone/>
            </a:pPr>
            <a:r>
              <a:t/>
            </a:r>
            <a:endParaRPr sz="1600">
              <a:solidFill>
                <a:srgbClr val="48464F"/>
              </a:solidFill>
              <a:latin typeface="Arial"/>
              <a:ea typeface="Arial"/>
              <a:cs typeface="Arial"/>
              <a:sym typeface="Arial"/>
            </a:endParaRPr>
          </a:p>
          <a:p>
            <a:pPr indent="0" lvl="0" marL="0" marR="0" rtl="0" algn="l">
              <a:spcBef>
                <a:spcPts val="0"/>
              </a:spcBef>
              <a:spcAft>
                <a:spcPts val="0"/>
              </a:spcAft>
              <a:buClr>
                <a:srgbClr val="48464F"/>
              </a:buClr>
              <a:buSzPts val="1600"/>
              <a:buFont typeface="Arial"/>
              <a:buNone/>
            </a:pPr>
            <a:r>
              <a:rPr lang="en-GB" sz="1600">
                <a:solidFill>
                  <a:srgbClr val="48464F"/>
                </a:solidFill>
                <a:latin typeface="Arial"/>
                <a:ea typeface="Arial"/>
                <a:cs typeface="Arial"/>
                <a:sym typeface="Arial"/>
              </a:rPr>
              <a:t>With fantastic indoor and outdoor activity facilities surrounded by the beautiful countryside of South Yorkshire, a purpose built watersports lake and access to the adjacent River Don for watersports, Dearne Valley offers something for everyone.</a:t>
            </a:r>
            <a:endParaRPr sz="1600">
              <a:solidFill>
                <a:srgbClr val="5BC5F2"/>
              </a:solidFill>
              <a:latin typeface="Arial"/>
              <a:ea typeface="Arial"/>
              <a:cs typeface="Arial"/>
              <a:sym typeface="Arial"/>
            </a:endParaRPr>
          </a:p>
        </p:txBody>
      </p:sp>
      <p:pic>
        <p:nvPicPr>
          <p:cNvPr id="66" name="Google Shape;66;p9"/>
          <p:cNvPicPr preferRelativeResize="0"/>
          <p:nvPr/>
        </p:nvPicPr>
        <p:blipFill rotWithShape="1">
          <a:blip r:embed="rId3">
            <a:alphaModFix/>
          </a:blip>
          <a:srcRect b="0" l="0" r="0" t="0"/>
          <a:stretch/>
        </p:blipFill>
        <p:spPr>
          <a:xfrm>
            <a:off x="6096000" y="988826"/>
            <a:ext cx="5832179" cy="390214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2020-11-20T13:56:32Z</dcterms:created>
  <dc:creator>Kingswood</dc:creator>
</cp:coreProperties>
</file>