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id" ContentType="audio/mid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9"/>
  </p:handoutMasterIdLst>
  <p:sldIdLst>
    <p:sldId id="276" r:id="rId2"/>
    <p:sldId id="278" r:id="rId3"/>
    <p:sldId id="337" r:id="rId4"/>
    <p:sldId id="336" r:id="rId5"/>
    <p:sldId id="338" r:id="rId6"/>
    <p:sldId id="279" r:id="rId7"/>
    <p:sldId id="280" r:id="rId8"/>
    <p:sldId id="281" r:id="rId9"/>
    <p:sldId id="283" r:id="rId10"/>
    <p:sldId id="326" r:id="rId11"/>
    <p:sldId id="284" r:id="rId12"/>
    <p:sldId id="286" r:id="rId13"/>
    <p:sldId id="288" r:id="rId14"/>
    <p:sldId id="289" r:id="rId15"/>
    <p:sldId id="291" r:id="rId16"/>
    <p:sldId id="297" r:id="rId17"/>
    <p:sldId id="299" r:id="rId18"/>
    <p:sldId id="301" r:id="rId19"/>
    <p:sldId id="302" r:id="rId20"/>
    <p:sldId id="304" r:id="rId21"/>
    <p:sldId id="306" r:id="rId22"/>
    <p:sldId id="307" r:id="rId23"/>
    <p:sldId id="339" r:id="rId24"/>
    <p:sldId id="309" r:id="rId25"/>
    <p:sldId id="311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33" r:id="rId35"/>
    <p:sldId id="330" r:id="rId36"/>
    <p:sldId id="323" r:id="rId37"/>
    <p:sldId id="324" r:id="rId38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AC7B6-CA30-477E-9AE8-93BFC0D727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/>
              <a:t>13/09/2021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8889E2-4430-4069-96F8-BE13CCBB2F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44546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B161E-9417-49B8-B34A-0CBBFF4CD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94057-A79F-454A-9EC6-464425111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A5692-45A3-4D47-872B-E53C044EA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B580E-99E0-45B1-9613-020580DC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B551D-D225-4BE6-940D-F9D67433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58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1C40-CA2D-4165-923C-7DA2748B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5A0CA-4BEF-4E5F-A263-3D37334CB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A8625-F45C-4BB1-A33C-71CFB3FE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8F42F-0D44-41DC-AA01-FDEB3E08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DBE56-B20F-4F25-A0EA-3BE215AC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46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B25E0-DB56-4C03-89E2-51028DA4E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C63625-606E-4B8C-9280-341198E5E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1BEC-62D9-49CB-A679-FE7473774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E4D93-B77C-46F2-9242-EFC5BD0D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319DD-2A2D-41A9-810E-890E9308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14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4A7CB-B443-4A00-9D0F-3343087B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1CC2E-7220-4F5F-9004-ADFF89741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EA886-FFBA-4E4F-86DF-F10E2B3E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4535-5546-45A9-8774-E8C3DC90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3E88C-BD13-4F74-9C1D-331D9670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08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C8D67-3CF3-4141-9F3E-4BB89238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B1F44-BD59-4D0F-8F32-0CD725846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F6FBD-4656-481B-B2A9-F463EAE4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1B475-792F-4EB1-BE44-F32F71472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39DAF-17D1-4B48-A884-D51EA18BC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60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8A0A-0C64-4254-9F32-35FABAF0B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8CC97-F871-4F55-A499-08B55D2F0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0BD23-DB63-4B1C-B745-3F168C560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A4A69-F11F-4748-8504-027D8BF2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73C82-C4F6-4220-9F05-522C2075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5AAB0-05DA-432A-9734-A5698A7F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69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39AD-C2DF-4F2E-AE4F-93B5BA23B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62643-DAA5-4C06-B9B9-6B2281B9A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462A1E-4FD0-4EFF-8368-2AC337C5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2CC2B-3669-4A9A-BB89-39598A93D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3EA1EB-73DA-47B6-9DCC-1F517C869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F6A2F-6B34-4198-9D7A-F1970EB5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D5692-CEB4-402B-80C9-9D00B126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3D787-EEC8-4C9E-814B-C5FD8BAB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50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DA3C-BE3E-4D19-B8E6-1473DE17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4F485-6EDC-499B-BAFA-B43CD30E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CF25E-D6AD-4E2D-A44E-B8496204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AAA1D-2216-4275-8299-5C97BD36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87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4FE2A-BB21-4312-B39C-017B75ED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3F7FC-8AEE-4060-8708-52F3F8E0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6345A-D54E-47FB-AAB5-4584D3FE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5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51F03-A687-4EC5-B72A-C1B48EA6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98988-2BA7-45FC-8CEC-34A7F65B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504B4-EB85-4241-B66C-D1665576D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0AF5B-353D-4FD9-BD67-15D0E5BA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D5C97-75BE-4345-9BD5-6A0BCE75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E7763-8B62-4F02-A835-6F047D02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84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19ED7-F7AC-4C4B-BF3A-E6628532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2B98B-6FDC-48BD-9AB3-671554B1C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FBE20-0466-487F-AAAD-78DC85C14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A991D-7DC9-46BB-8A8F-E845BEF6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B03D2-9489-490A-8ACB-40FE6F6F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4D353-EDD4-4C54-BBB3-5A5C4EEA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25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34B69-EF72-4756-A4EE-0B01A268D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05BBC-F8F4-4B3E-A511-9F3292B50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5895C-E1AF-4C8D-BBDE-2457413C5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076C9-E078-4D20-8E8D-09EE66A8062B}" type="datetimeFigureOut">
              <a:rPr lang="en-GB" smtClean="0"/>
              <a:t>09/09/2025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2FD71-F89C-4C1C-9444-E3EED1AB9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A6931-DCE4-4C00-8E71-7778A73B6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A6D5B-B6C3-42DD-AB21-BA2BB064546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3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id"/><Relationship Id="rId1" Type="http://schemas.microsoft.com/office/2007/relationships/media" Target="../media/media2.mid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id"/><Relationship Id="rId1" Type="http://schemas.microsoft.com/office/2007/relationships/media" Target="../media/media3.mid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id"/><Relationship Id="rId1" Type="http://schemas.microsoft.com/office/2007/relationships/media" Target="../media/media6.mid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id"/><Relationship Id="rId1" Type="http://schemas.microsoft.com/office/2007/relationships/media" Target="../media/media7.mid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id"/><Relationship Id="rId1" Type="http://schemas.microsoft.com/office/2007/relationships/media" Target="../media/media8.mid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id"/><Relationship Id="rId1" Type="http://schemas.microsoft.com/office/2007/relationships/media" Target="../media/media9.mid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id"/><Relationship Id="rId1" Type="http://schemas.microsoft.com/office/2007/relationships/media" Target="../media/media11.mid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id"/><Relationship Id="rId1" Type="http://schemas.microsoft.com/office/2007/relationships/media" Target="../media/media12.mid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id"/><Relationship Id="rId1" Type="http://schemas.microsoft.com/office/2007/relationships/media" Target="../media/media13.mid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id"/><Relationship Id="rId1" Type="http://schemas.microsoft.com/office/2007/relationships/media" Target="../media/media14.mid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id"/><Relationship Id="rId1" Type="http://schemas.microsoft.com/office/2007/relationships/media" Target="../media/media14.mid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id"/><Relationship Id="rId1" Type="http://schemas.microsoft.com/office/2007/relationships/media" Target="../media/media15.mid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id"/><Relationship Id="rId1" Type="http://schemas.microsoft.com/office/2007/relationships/media" Target="../media/media15.mid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id"/><Relationship Id="rId1" Type="http://schemas.microsoft.com/office/2007/relationships/media" Target="../media/media16.mid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id"/><Relationship Id="rId1" Type="http://schemas.microsoft.com/office/2007/relationships/media" Target="../media/media16.mid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id"/><Relationship Id="rId1" Type="http://schemas.microsoft.com/office/2007/relationships/media" Target="../media/media17.mid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id"/><Relationship Id="rId1" Type="http://schemas.microsoft.com/office/2007/relationships/media" Target="../media/media17.mid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82A67D-46D4-439F-9416-7FEB7A4C9D6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4202834"/>
              </p:ext>
            </p:extLst>
          </p:nvPr>
        </p:nvGraphicFramePr>
        <p:xfrm>
          <a:off x="244550" y="180752"/>
          <a:ext cx="11642650" cy="629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6858000" imgH="5143500" progId="AcroExch.Document.DC">
                  <p:embed/>
                </p:oleObj>
              </mc:Choice>
              <mc:Fallback>
                <p:oleObj name="Acrobat Document" r:id="rId3" imgW="6858000" imgH="5143500" progId="AcroExch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DD82A67D-46D4-439F-9416-7FEB7A4C9D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550" y="180752"/>
                        <a:ext cx="11642650" cy="629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432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7DFF0-7B9B-4EC3-8697-F94BB569B2B6}"/>
              </a:ext>
            </a:extLst>
          </p:cNvPr>
          <p:cNvSpPr txBox="1"/>
          <p:nvPr/>
        </p:nvSpPr>
        <p:spPr>
          <a:xfrm>
            <a:off x="1180214" y="808074"/>
            <a:ext cx="99839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D is played on the trumpet and baritone by  pressing the 1</a:t>
            </a:r>
            <a:r>
              <a:rPr lang="en-GB" sz="4000" baseline="30000" dirty="0"/>
              <a:t>st</a:t>
            </a:r>
            <a:r>
              <a:rPr lang="en-GB" sz="4000" dirty="0"/>
              <a:t> and 3</a:t>
            </a:r>
            <a:r>
              <a:rPr lang="en-GB" sz="4000" baseline="30000" dirty="0"/>
              <a:t>rd</a:t>
            </a:r>
            <a:r>
              <a:rPr lang="en-GB" sz="4000" dirty="0"/>
              <a:t> fingers down at the same time. </a:t>
            </a:r>
          </a:p>
          <a:p>
            <a:r>
              <a:rPr lang="en-GB" sz="4000" dirty="0"/>
              <a:t>On the trombone we move the slide out to almost as far as you can. This is called 6</a:t>
            </a:r>
            <a:r>
              <a:rPr lang="en-GB" sz="4000" baseline="30000" dirty="0"/>
              <a:t>th</a:t>
            </a:r>
            <a:r>
              <a:rPr lang="en-GB" sz="4000" dirty="0"/>
              <a:t> position.</a:t>
            </a:r>
          </a:p>
        </p:txBody>
      </p:sp>
    </p:spTree>
    <p:extLst>
      <p:ext uri="{BB962C8B-B14F-4D97-AF65-F5344CB8AC3E}">
        <p14:creationId xmlns:p14="http://schemas.microsoft.com/office/powerpoint/2010/main" val="220689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DCFD7-087F-47A2-B9E8-B318E2A10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" y="0"/>
            <a:ext cx="12014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7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3894C-D24C-4CEE-8FA3-218903B4C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2" y="0"/>
            <a:ext cx="12014791" cy="6858000"/>
          </a:xfrm>
          <a:prstGeom prst="rect">
            <a:avLst/>
          </a:prstGeom>
        </p:spPr>
      </p:pic>
      <p:pic>
        <p:nvPicPr>
          <p:cNvPr id="4" name="2. Mystery D">
            <a:hlinkClick r:id="" action="ppaction://media"/>
            <a:extLst>
              <a:ext uri="{FF2B5EF4-FFF2-40B4-BE49-F238E27FC236}">
                <a16:creationId xmlns:a16="http://schemas.microsoft.com/office/drawing/2014/main" id="{A2DDD93E-AF5A-4563-BBE6-657E3B5DF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391" y="5963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1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44221-F4D3-4809-8D6A-27723BDDE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59" y="0"/>
            <a:ext cx="11940362" cy="6858000"/>
          </a:xfrm>
          <a:prstGeom prst="rect">
            <a:avLst/>
          </a:prstGeom>
        </p:spPr>
      </p:pic>
      <p:pic>
        <p:nvPicPr>
          <p:cNvPr id="4" name="3. The CD Groove">
            <a:hlinkClick r:id="" action="ppaction://media"/>
            <a:extLst>
              <a:ext uri="{FF2B5EF4-FFF2-40B4-BE49-F238E27FC236}">
                <a16:creationId xmlns:a16="http://schemas.microsoft.com/office/drawing/2014/main" id="{D89A466C-973A-42C6-8FFD-35BA1653E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288" y="6080052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0A562-5C00-4C0C-AC24-973E65FD0EAB}"/>
              </a:ext>
            </a:extLst>
          </p:cNvPr>
          <p:cNvSpPr txBox="1"/>
          <p:nvPr/>
        </p:nvSpPr>
        <p:spPr>
          <a:xfrm>
            <a:off x="3519376" y="2243470"/>
            <a:ext cx="56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mf</a:t>
            </a:r>
          </a:p>
        </p:txBody>
      </p:sp>
    </p:spTree>
    <p:extLst>
      <p:ext uri="{BB962C8B-B14F-4D97-AF65-F5344CB8AC3E}">
        <p14:creationId xmlns:p14="http://schemas.microsoft.com/office/powerpoint/2010/main" val="95853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772E1-C7EC-4383-AAFE-FB594811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" y="152400"/>
            <a:ext cx="11961627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7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52B4C-821B-4025-94C3-B383001A3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6" y="0"/>
            <a:ext cx="11993525" cy="6858000"/>
          </a:xfrm>
          <a:prstGeom prst="rect">
            <a:avLst/>
          </a:prstGeom>
        </p:spPr>
      </p:pic>
      <p:pic>
        <p:nvPicPr>
          <p:cNvPr id="2" name="4. Funk-E">
            <a:hlinkClick r:id="" action="ppaction://media"/>
            <a:extLst>
              <a:ext uri="{FF2B5EF4-FFF2-40B4-BE49-F238E27FC236}">
                <a16:creationId xmlns:a16="http://schemas.microsoft.com/office/drawing/2014/main" id="{106DE621-8C13-0859-C4C7-88F6B13FA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0932D-743D-4D54-A8F6-DB8913E71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3" y="0"/>
            <a:ext cx="11950996" cy="6858000"/>
          </a:xfrm>
          <a:prstGeom prst="rect">
            <a:avLst/>
          </a:prstGeom>
        </p:spPr>
      </p:pic>
      <p:pic>
        <p:nvPicPr>
          <p:cNvPr id="4" name="7. Boog-E Woog-E">
            <a:hlinkClick r:id="" action="ppaction://media"/>
            <a:extLst>
              <a:ext uri="{FF2B5EF4-FFF2-40B4-BE49-F238E27FC236}">
                <a16:creationId xmlns:a16="http://schemas.microsoft.com/office/drawing/2014/main" id="{0DB349E2-02D3-4BE5-A6AE-C982720BA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921" y="582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2EC68-1850-412A-975C-1891DCEFC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" y="0"/>
            <a:ext cx="11929731" cy="6858000"/>
          </a:xfrm>
          <a:prstGeom prst="rect">
            <a:avLst/>
          </a:prstGeom>
        </p:spPr>
      </p:pic>
      <p:pic>
        <p:nvPicPr>
          <p:cNvPr id="4" name="8. Oh Yeah">
            <a:hlinkClick r:id="" action="ppaction://media"/>
            <a:extLst>
              <a:ext uri="{FF2B5EF4-FFF2-40B4-BE49-F238E27FC236}">
                <a16:creationId xmlns:a16="http://schemas.microsoft.com/office/drawing/2014/main" id="{EA30634C-0D28-48A3-89A4-753E1B782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07" y="5963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9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AD452-0A7A-44EF-8960-3AF81B48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" y="0"/>
            <a:ext cx="11950995" cy="6858000"/>
          </a:xfrm>
          <a:prstGeom prst="rect">
            <a:avLst/>
          </a:prstGeom>
        </p:spPr>
      </p:pic>
      <p:pic>
        <p:nvPicPr>
          <p:cNvPr id="4" name="9. Lazy Sunday">
            <a:hlinkClick r:id="" action="ppaction://media"/>
            <a:extLst>
              <a:ext uri="{FF2B5EF4-FFF2-40B4-BE49-F238E27FC236}">
                <a16:creationId xmlns:a16="http://schemas.microsoft.com/office/drawing/2014/main" id="{AE8BEC2F-DBD4-46FA-905B-A57391A27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735" y="582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3BB7A-DFB3-478F-904B-3323BEBED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3" y="0"/>
            <a:ext cx="11876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5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5A3D8-05C9-4BCB-B90B-4D59BDF5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" y="0"/>
            <a:ext cx="1180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3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D3EFE-D41A-409E-8F62-D1BDD809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9" y="0"/>
            <a:ext cx="11993524" cy="6858000"/>
          </a:xfrm>
          <a:prstGeom prst="rect">
            <a:avLst/>
          </a:prstGeom>
        </p:spPr>
      </p:pic>
      <p:pic>
        <p:nvPicPr>
          <p:cNvPr id="4" name="10. Step up">
            <a:hlinkClick r:id="" action="ppaction://media"/>
            <a:extLst>
              <a:ext uri="{FF2B5EF4-FFF2-40B4-BE49-F238E27FC236}">
                <a16:creationId xmlns:a16="http://schemas.microsoft.com/office/drawing/2014/main" id="{8358DE0F-2CD7-4687-958B-2080DCFD0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614" y="5739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3A923-0D09-4B61-A49E-597A27CA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6" y="0"/>
            <a:ext cx="11919098" cy="6858000"/>
          </a:xfrm>
          <a:prstGeom prst="rect">
            <a:avLst/>
          </a:prstGeom>
        </p:spPr>
      </p:pic>
      <p:pic>
        <p:nvPicPr>
          <p:cNvPr id="4" name="11. Sneakin around">
            <a:hlinkClick r:id="" action="ppaction://media"/>
            <a:extLst>
              <a:ext uri="{FF2B5EF4-FFF2-40B4-BE49-F238E27FC236}">
                <a16:creationId xmlns:a16="http://schemas.microsoft.com/office/drawing/2014/main" id="{CC45A36B-CD35-4D66-805F-E47D7A6DD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349" y="6101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3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69791-C279-4146-BED8-803E9CA8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6" y="0"/>
            <a:ext cx="11812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D24C8-AB3E-09A5-5E44-7FD404C24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44" y="557561"/>
            <a:ext cx="10342136" cy="5817451"/>
          </a:xfrm>
          <a:prstGeom prst="rect">
            <a:avLst/>
          </a:prstGeom>
        </p:spPr>
      </p:pic>
      <p:pic>
        <p:nvPicPr>
          <p:cNvPr id="3" name="1 Forward March Bb">
            <a:hlinkClick r:id="" action="ppaction://media"/>
            <a:extLst>
              <a:ext uri="{FF2B5EF4-FFF2-40B4-BE49-F238E27FC236}">
                <a16:creationId xmlns:a16="http://schemas.microsoft.com/office/drawing/2014/main" id="{BBAE62EF-CE1B-569E-6C1C-37398FE37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13C842-CB44-A771-0088-F09259319236}"/>
              </a:ext>
            </a:extLst>
          </p:cNvPr>
          <p:cNvSpPr/>
          <p:nvPr/>
        </p:nvSpPr>
        <p:spPr>
          <a:xfrm>
            <a:off x="3233853" y="2297151"/>
            <a:ext cx="1037063" cy="312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7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B77C3-86FF-42D8-A03F-6168F694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" y="0"/>
            <a:ext cx="11887199" cy="6858000"/>
          </a:xfrm>
          <a:prstGeom prst="rect">
            <a:avLst/>
          </a:prstGeom>
        </p:spPr>
      </p:pic>
      <p:pic>
        <p:nvPicPr>
          <p:cNvPr id="4" name="12. Time to tango">
            <a:hlinkClick r:id="" action="ppaction://media"/>
            <a:extLst>
              <a:ext uri="{FF2B5EF4-FFF2-40B4-BE49-F238E27FC236}">
                <a16:creationId xmlns:a16="http://schemas.microsoft.com/office/drawing/2014/main" id="{21035789-3357-434C-93DF-0F70C2C33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246" y="6058787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2163EC-3C5A-B8B6-287F-370EA135E4CD}"/>
              </a:ext>
            </a:extLst>
          </p:cNvPr>
          <p:cNvSpPr txBox="1"/>
          <p:nvPr/>
        </p:nvSpPr>
        <p:spPr>
          <a:xfrm>
            <a:off x="5339931" y="1924277"/>
            <a:ext cx="38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3841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446A7-6585-4619-B183-17DDADC60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52" y="0"/>
            <a:ext cx="11834036" cy="6858000"/>
          </a:xfrm>
          <a:prstGeom prst="rect">
            <a:avLst/>
          </a:prstGeom>
        </p:spPr>
      </p:pic>
      <p:pic>
        <p:nvPicPr>
          <p:cNvPr id="4" name="13. Happy days">
            <a:hlinkClick r:id="" action="ppaction://media"/>
            <a:extLst>
              <a:ext uri="{FF2B5EF4-FFF2-40B4-BE49-F238E27FC236}">
                <a16:creationId xmlns:a16="http://schemas.microsoft.com/office/drawing/2014/main" id="{B718BF32-8186-4C5D-A84F-F547E4468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652" y="626434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B2B296-9446-311F-016A-621CB8D1ED9C}"/>
              </a:ext>
            </a:extLst>
          </p:cNvPr>
          <p:cNvSpPr txBox="1"/>
          <p:nvPr/>
        </p:nvSpPr>
        <p:spPr>
          <a:xfrm>
            <a:off x="5860854" y="1625696"/>
            <a:ext cx="70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1383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C330D-834B-4DB0-AC8B-5A4CCAC9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" y="85725"/>
            <a:ext cx="11876568" cy="6686550"/>
          </a:xfrm>
          <a:prstGeom prst="rect">
            <a:avLst/>
          </a:prstGeom>
        </p:spPr>
      </p:pic>
      <p:pic>
        <p:nvPicPr>
          <p:cNvPr id="4" name="14. Funky-G">
            <a:hlinkClick r:id="" action="ppaction://media"/>
            <a:extLst>
              <a:ext uri="{FF2B5EF4-FFF2-40B4-BE49-F238E27FC236}">
                <a16:creationId xmlns:a16="http://schemas.microsoft.com/office/drawing/2014/main" id="{E60F1629-AE3A-488A-9D43-C58A8FF88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144" y="6016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A70A1-B155-4069-A55F-71EC1AEDE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9" y="0"/>
            <a:ext cx="11865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1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82ED7-3078-4954-9C0C-ED883E58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9" y="0"/>
            <a:ext cx="11865934" cy="6858000"/>
          </a:xfrm>
          <a:prstGeom prst="rect">
            <a:avLst/>
          </a:prstGeom>
        </p:spPr>
      </p:pic>
      <p:pic>
        <p:nvPicPr>
          <p:cNvPr id="4" name="15. B the rhythm">
            <a:hlinkClick r:id="" action="ppaction://media"/>
            <a:extLst>
              <a:ext uri="{FF2B5EF4-FFF2-40B4-BE49-F238E27FC236}">
                <a16:creationId xmlns:a16="http://schemas.microsoft.com/office/drawing/2014/main" id="{AC6E6166-02F8-4F8B-81B9-190592D7F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1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07304-FDA8-479F-8E4C-A1A782D28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" y="0"/>
            <a:ext cx="11876568" cy="6858000"/>
          </a:xfrm>
          <a:prstGeom prst="rect">
            <a:avLst/>
          </a:prstGeom>
        </p:spPr>
      </p:pic>
      <p:pic>
        <p:nvPicPr>
          <p:cNvPr id="4" name="15. B the rhythm">
            <a:hlinkClick r:id="" action="ppaction://media"/>
            <a:extLst>
              <a:ext uri="{FF2B5EF4-FFF2-40B4-BE49-F238E27FC236}">
                <a16:creationId xmlns:a16="http://schemas.microsoft.com/office/drawing/2014/main" id="{8D7A06A1-B504-48BE-B3CD-CC9715BCA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04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760E0-9657-F674-E0BB-9C8F5E573936}"/>
              </a:ext>
            </a:extLst>
          </p:cNvPr>
          <p:cNvSpPr txBox="1"/>
          <p:nvPr/>
        </p:nvSpPr>
        <p:spPr>
          <a:xfrm>
            <a:off x="1178351" y="791852"/>
            <a:ext cx="101432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Notes are written on a set of 5 lines with 4 spaces in between. </a:t>
            </a:r>
          </a:p>
          <a:p>
            <a:r>
              <a:rPr lang="en-GB" sz="2400" b="1" dirty="0"/>
              <a:t>This is known as a stave.</a:t>
            </a:r>
          </a:p>
          <a:p>
            <a:r>
              <a:rPr lang="en-GB" sz="2400" b="1" dirty="0"/>
              <a:t>Each note has its own line or space and it is important to recognise if the note is on a line or in a space.</a:t>
            </a:r>
          </a:p>
          <a:p>
            <a:r>
              <a:rPr lang="en-GB" sz="2400" b="1" dirty="0"/>
              <a:t>When we have mastered this then we are reading music.</a:t>
            </a:r>
          </a:p>
          <a:p>
            <a:r>
              <a:rPr lang="en-GB" sz="2400" b="1" dirty="0"/>
              <a:t>The stave is </a:t>
            </a:r>
            <a:r>
              <a:rPr lang="en-GB" sz="4000" b="1" dirty="0"/>
              <a:t>only </a:t>
            </a:r>
            <a:r>
              <a:rPr lang="en-GB" sz="2400" b="1" dirty="0"/>
              <a:t>5 lines and 4 spaces so can only show us 9 notes. If we need more then we need to use small lines outside of the stave. These are called ledger lines(think of them as little ledges for the notes to sit on).</a:t>
            </a:r>
          </a:p>
          <a:p>
            <a:endParaRPr lang="en-GB" sz="2400" b="1" dirty="0"/>
          </a:p>
          <a:p>
            <a:endParaRPr lang="en-GB" sz="2400" b="1" dirty="0"/>
          </a:p>
          <a:p>
            <a:r>
              <a:rPr lang="en-GB" sz="2400" b="1" dirty="0"/>
              <a:t>Have a look at the next chart to show the notes and where they live.</a:t>
            </a:r>
          </a:p>
        </p:txBody>
      </p:sp>
    </p:spTree>
    <p:extLst>
      <p:ext uri="{BB962C8B-B14F-4D97-AF65-F5344CB8AC3E}">
        <p14:creationId xmlns:p14="http://schemas.microsoft.com/office/powerpoint/2010/main" val="3372071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CE4A9-524D-4882-AB92-C94EC597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0" y="0"/>
            <a:ext cx="12106940" cy="6858000"/>
          </a:xfrm>
          <a:prstGeom prst="rect">
            <a:avLst/>
          </a:prstGeom>
        </p:spPr>
      </p:pic>
      <p:pic>
        <p:nvPicPr>
          <p:cNvPr id="4" name="16. Up and down">
            <a:hlinkClick r:id="" action="ppaction://media"/>
            <a:extLst>
              <a:ext uri="{FF2B5EF4-FFF2-40B4-BE49-F238E27FC236}">
                <a16:creationId xmlns:a16="http://schemas.microsoft.com/office/drawing/2014/main" id="{1B1BE1A5-6944-445A-860C-7986270D7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2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AFEE9-8E91-40CD-9D36-ABE21E7F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" y="0"/>
            <a:ext cx="11993524" cy="6858000"/>
          </a:xfrm>
          <a:prstGeom prst="rect">
            <a:avLst/>
          </a:prstGeom>
        </p:spPr>
      </p:pic>
      <p:pic>
        <p:nvPicPr>
          <p:cNvPr id="4" name="16. Up and down">
            <a:hlinkClick r:id="" action="ppaction://media"/>
            <a:extLst>
              <a:ext uri="{FF2B5EF4-FFF2-40B4-BE49-F238E27FC236}">
                <a16:creationId xmlns:a16="http://schemas.microsoft.com/office/drawing/2014/main" id="{A75A15DD-DA35-4304-9825-FB961CC33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0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7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4A104A-BBFB-4E5E-B880-7DF385CB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" y="0"/>
            <a:ext cx="11919098" cy="6858000"/>
          </a:xfrm>
          <a:prstGeom prst="rect">
            <a:avLst/>
          </a:prstGeom>
        </p:spPr>
      </p:pic>
      <p:pic>
        <p:nvPicPr>
          <p:cNvPr id="4" name="17. Cinematic 3">
            <a:hlinkClick r:id="" action="ppaction://media"/>
            <a:extLst>
              <a:ext uri="{FF2B5EF4-FFF2-40B4-BE49-F238E27FC236}">
                <a16:creationId xmlns:a16="http://schemas.microsoft.com/office/drawing/2014/main" id="{E1A5B162-3931-4AD8-93AE-D4953A2F6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289" y="6005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45B15-B527-4E9E-B73D-8524D765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2" y="0"/>
            <a:ext cx="12064408" cy="6858000"/>
          </a:xfrm>
          <a:prstGeom prst="rect">
            <a:avLst/>
          </a:prstGeom>
        </p:spPr>
      </p:pic>
      <p:pic>
        <p:nvPicPr>
          <p:cNvPr id="4" name="17. Cinematic 3">
            <a:hlinkClick r:id="" action="ppaction://media"/>
            <a:extLst>
              <a:ext uri="{FF2B5EF4-FFF2-40B4-BE49-F238E27FC236}">
                <a16:creationId xmlns:a16="http://schemas.microsoft.com/office/drawing/2014/main" id="{1AB477C8-2A9A-4986-8DD4-5689E0D18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614" y="6037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6D149-BD31-480C-88AF-CAD8CB87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2ED33-84B7-4A6E-BD09-A522FF63FEDE}"/>
              </a:ext>
            </a:extLst>
          </p:cNvPr>
          <p:cNvSpPr txBox="1"/>
          <p:nvPr/>
        </p:nvSpPr>
        <p:spPr>
          <a:xfrm>
            <a:off x="2945218" y="2764465"/>
            <a:ext cx="913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 C C          D </a:t>
            </a:r>
            <a:r>
              <a:rPr lang="en-GB" dirty="0" err="1"/>
              <a:t>D</a:t>
            </a:r>
            <a:r>
              <a:rPr lang="en-GB" dirty="0"/>
              <a:t> </a:t>
            </a:r>
            <a:r>
              <a:rPr lang="en-GB" dirty="0" err="1"/>
              <a:t>D</a:t>
            </a:r>
            <a:r>
              <a:rPr lang="en-GB" dirty="0"/>
              <a:t>    </a:t>
            </a:r>
            <a:r>
              <a:rPr lang="en-GB" dirty="0" err="1"/>
              <a:t>D</a:t>
            </a:r>
            <a:r>
              <a:rPr lang="en-GB" dirty="0"/>
              <a:t>       E  </a:t>
            </a:r>
            <a:r>
              <a:rPr lang="en-GB" dirty="0" err="1"/>
              <a:t>E</a:t>
            </a:r>
            <a:r>
              <a:rPr lang="en-GB" dirty="0"/>
              <a:t>    </a:t>
            </a:r>
            <a:r>
              <a:rPr lang="en-GB" dirty="0" err="1"/>
              <a:t>E</a:t>
            </a:r>
            <a:r>
              <a:rPr lang="en-GB" dirty="0"/>
              <a:t>         F  </a:t>
            </a:r>
            <a:r>
              <a:rPr lang="en-GB" dirty="0" err="1"/>
              <a:t>F</a:t>
            </a:r>
            <a:r>
              <a:rPr lang="en-GB" dirty="0"/>
              <a:t> </a:t>
            </a:r>
            <a:r>
              <a:rPr lang="en-GB" dirty="0" err="1"/>
              <a:t>F</a:t>
            </a:r>
            <a:r>
              <a:rPr lang="en-GB" dirty="0"/>
              <a:t>    </a:t>
            </a:r>
            <a:r>
              <a:rPr lang="en-GB" dirty="0" err="1"/>
              <a:t>F</a:t>
            </a:r>
            <a:r>
              <a:rPr lang="en-GB" dirty="0"/>
              <a:t>        G  </a:t>
            </a:r>
            <a:r>
              <a:rPr lang="en-GB" dirty="0" err="1"/>
              <a:t>G</a:t>
            </a:r>
            <a:r>
              <a:rPr lang="en-GB" dirty="0"/>
              <a:t>     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     </a:t>
            </a:r>
            <a:r>
              <a:rPr lang="en-GB" dirty="0" err="1"/>
              <a:t>G</a:t>
            </a:r>
            <a:r>
              <a:rPr lang="en-GB" dirty="0"/>
              <a:t>       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  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      </a:t>
            </a:r>
            <a:r>
              <a:rPr lang="en-GB" dirty="0" err="1"/>
              <a:t>G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55E82-FA5E-4C6A-A663-65109C3CDABE}"/>
              </a:ext>
            </a:extLst>
          </p:cNvPr>
          <p:cNvSpPr txBox="1"/>
          <p:nvPr/>
        </p:nvSpPr>
        <p:spPr>
          <a:xfrm>
            <a:off x="1265274" y="3838353"/>
            <a:ext cx="1069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G </a:t>
            </a:r>
            <a:r>
              <a:rPr lang="en-GB" dirty="0" err="1"/>
              <a:t>G</a:t>
            </a:r>
            <a:r>
              <a:rPr lang="en-GB" dirty="0"/>
              <a:t>      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      </a:t>
            </a:r>
            <a:r>
              <a:rPr lang="en-GB" dirty="0" err="1"/>
              <a:t>G</a:t>
            </a:r>
            <a:r>
              <a:rPr lang="en-GB" dirty="0"/>
              <a:t>        F   E  C       </a:t>
            </a:r>
            <a:r>
              <a:rPr lang="en-GB" dirty="0" err="1"/>
              <a:t>C</a:t>
            </a:r>
            <a:r>
              <a:rPr lang="en-GB" dirty="0"/>
              <a:t>           B             C           </a:t>
            </a:r>
            <a:r>
              <a:rPr lang="en-GB" dirty="0" err="1"/>
              <a:t>C</a:t>
            </a:r>
            <a:r>
              <a:rPr lang="en-GB" dirty="0"/>
              <a:t>                 </a:t>
            </a:r>
            <a:r>
              <a:rPr lang="en-GB" dirty="0" err="1"/>
              <a:t>C</a:t>
            </a:r>
            <a:r>
              <a:rPr lang="en-GB" dirty="0"/>
              <a:t> D E F G                F   E   D     C  D  E F   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F8CC5-3441-4024-B8B0-AB53E47DE939}"/>
              </a:ext>
            </a:extLst>
          </p:cNvPr>
          <p:cNvSpPr txBox="1"/>
          <p:nvPr/>
        </p:nvSpPr>
        <p:spPr>
          <a:xfrm>
            <a:off x="1371600" y="5007935"/>
            <a:ext cx="1031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F    E    D      C D E F    G               F  E   D      C    D  E F G             F     E   D      C   </a:t>
            </a:r>
            <a:r>
              <a:rPr lang="en-GB" dirty="0" err="1"/>
              <a:t>C</a:t>
            </a:r>
            <a:r>
              <a:rPr lang="en-GB" dirty="0"/>
              <a:t>   </a:t>
            </a:r>
            <a:r>
              <a:rPr lang="en-GB" dirty="0" err="1"/>
              <a:t>C</a:t>
            </a:r>
            <a:r>
              <a:rPr lang="en-GB" dirty="0"/>
              <a:t>        D </a:t>
            </a:r>
            <a:r>
              <a:rPr lang="en-GB" dirty="0" err="1"/>
              <a:t>D</a:t>
            </a:r>
            <a:r>
              <a:rPr lang="en-GB" dirty="0"/>
              <a:t> </a:t>
            </a:r>
            <a:r>
              <a:rPr lang="en-GB" dirty="0" err="1"/>
              <a:t>D</a:t>
            </a:r>
            <a:r>
              <a:rPr lang="en-GB" dirty="0"/>
              <a:t>    </a:t>
            </a:r>
            <a:r>
              <a:rPr lang="en-GB" dirty="0" err="1"/>
              <a:t>D</a:t>
            </a:r>
            <a:r>
              <a:rPr lang="en-GB" dirty="0"/>
              <a:t>         E   </a:t>
            </a:r>
            <a:r>
              <a:rPr lang="en-GB" dirty="0" err="1"/>
              <a:t>E</a:t>
            </a:r>
            <a:r>
              <a:rPr lang="en-GB" dirty="0"/>
              <a:t>   </a:t>
            </a:r>
            <a:r>
              <a:rPr lang="en-GB" dirty="0" err="1"/>
              <a:t>E</a:t>
            </a:r>
            <a:r>
              <a:rPr lang="en-GB" dirty="0"/>
              <a:t>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F024AE-1E9D-4828-A6FA-A830905ADC4C}"/>
              </a:ext>
            </a:extLst>
          </p:cNvPr>
          <p:cNvSpPr txBox="1"/>
          <p:nvPr/>
        </p:nvSpPr>
        <p:spPr>
          <a:xfrm>
            <a:off x="1371600" y="6337005"/>
            <a:ext cx="1011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F  </a:t>
            </a:r>
            <a:r>
              <a:rPr lang="en-GB" dirty="0" err="1"/>
              <a:t>F</a:t>
            </a:r>
            <a:r>
              <a:rPr lang="en-GB" dirty="0"/>
              <a:t>   </a:t>
            </a:r>
            <a:r>
              <a:rPr lang="en-GB" dirty="0" err="1"/>
              <a:t>F</a:t>
            </a:r>
            <a:r>
              <a:rPr lang="en-GB" dirty="0"/>
              <a:t>   </a:t>
            </a:r>
            <a:r>
              <a:rPr lang="en-GB" dirty="0" err="1"/>
              <a:t>F</a:t>
            </a:r>
            <a:r>
              <a:rPr lang="en-GB" dirty="0"/>
              <a:t>            G </a:t>
            </a:r>
            <a:r>
              <a:rPr lang="en-GB" dirty="0" err="1"/>
              <a:t>G</a:t>
            </a:r>
            <a:r>
              <a:rPr lang="en-GB" dirty="0"/>
              <a:t>      </a:t>
            </a:r>
            <a:r>
              <a:rPr lang="en-GB" dirty="0" err="1"/>
              <a:t>G</a:t>
            </a:r>
            <a:r>
              <a:rPr lang="en-GB" dirty="0"/>
              <a:t>   GG        G       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     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    </a:t>
            </a:r>
            <a:r>
              <a:rPr lang="en-GB" dirty="0" err="1"/>
              <a:t>G</a:t>
            </a:r>
            <a:r>
              <a:rPr lang="en-GB" dirty="0"/>
              <a:t>         </a:t>
            </a:r>
            <a:r>
              <a:rPr lang="en-GB" dirty="0" err="1"/>
              <a:t>G</a:t>
            </a:r>
            <a:r>
              <a:rPr lang="en-GB" dirty="0"/>
              <a:t>  </a:t>
            </a:r>
            <a:r>
              <a:rPr lang="en-GB" dirty="0" err="1"/>
              <a:t>G</a:t>
            </a:r>
            <a:r>
              <a:rPr lang="en-GB" dirty="0"/>
              <a:t>    </a:t>
            </a:r>
            <a:r>
              <a:rPr lang="en-GB" dirty="0" err="1"/>
              <a:t>G</a:t>
            </a:r>
            <a:r>
              <a:rPr lang="en-GB" dirty="0"/>
              <a:t>    </a:t>
            </a:r>
            <a:r>
              <a:rPr lang="en-GB" dirty="0" err="1"/>
              <a:t>G</a:t>
            </a:r>
            <a:r>
              <a:rPr lang="en-GB" dirty="0"/>
              <a:t> </a:t>
            </a:r>
            <a:r>
              <a:rPr lang="en-GB" dirty="0" err="1"/>
              <a:t>G</a:t>
            </a:r>
            <a:r>
              <a:rPr lang="en-GB" dirty="0"/>
              <a:t>      </a:t>
            </a:r>
            <a:r>
              <a:rPr lang="en-GB" dirty="0" err="1"/>
              <a:t>G</a:t>
            </a:r>
            <a:r>
              <a:rPr lang="en-GB" dirty="0"/>
              <a:t>        F  E     C   D      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1E728-DCE8-40F7-B822-81FB5765046E}"/>
              </a:ext>
            </a:extLst>
          </p:cNvPr>
          <p:cNvSpPr txBox="1"/>
          <p:nvPr/>
        </p:nvSpPr>
        <p:spPr>
          <a:xfrm>
            <a:off x="3327991" y="574158"/>
            <a:ext cx="107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24672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6D149-BD31-480C-88AF-CAD8CB87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55E82-FA5E-4C6A-A663-65109C3CDABE}"/>
              </a:ext>
            </a:extLst>
          </p:cNvPr>
          <p:cNvSpPr txBox="1"/>
          <p:nvPr/>
        </p:nvSpPr>
        <p:spPr>
          <a:xfrm>
            <a:off x="1265274" y="3838353"/>
            <a:ext cx="1069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9AFE3-D17A-4A9E-B18E-1C77BA8BC54F}"/>
              </a:ext>
            </a:extLst>
          </p:cNvPr>
          <p:cNvSpPr txBox="1"/>
          <p:nvPr/>
        </p:nvSpPr>
        <p:spPr>
          <a:xfrm>
            <a:off x="3625701" y="510363"/>
            <a:ext cx="89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76770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869CC-82A7-49DD-9654-5CEDE74B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2" y="0"/>
            <a:ext cx="11791506" cy="6858000"/>
          </a:xfrm>
          <a:prstGeom prst="rect">
            <a:avLst/>
          </a:prstGeom>
        </p:spPr>
      </p:pic>
      <p:pic>
        <p:nvPicPr>
          <p:cNvPr id="4" name="19. Barton blues">
            <a:hlinkClick r:id="" action="ppaction://media"/>
            <a:extLst>
              <a:ext uri="{FF2B5EF4-FFF2-40B4-BE49-F238E27FC236}">
                <a16:creationId xmlns:a16="http://schemas.microsoft.com/office/drawing/2014/main" id="{582D0EB8-1C35-43DC-9217-DAFD2340F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98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C9179-7E52-4A11-9289-434BFEE4F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53" y="21266"/>
            <a:ext cx="11876567" cy="6858000"/>
          </a:xfrm>
          <a:prstGeom prst="rect">
            <a:avLst/>
          </a:prstGeom>
        </p:spPr>
      </p:pic>
      <p:pic>
        <p:nvPicPr>
          <p:cNvPr id="4" name="19. Barton blues">
            <a:hlinkClick r:id="" action="ppaction://media"/>
            <a:extLst>
              <a:ext uri="{FF2B5EF4-FFF2-40B4-BE49-F238E27FC236}">
                <a16:creationId xmlns:a16="http://schemas.microsoft.com/office/drawing/2014/main" id="{9BDCD948-8FF1-4F9A-8946-0FEF12F75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716" y="626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63484-8542-2A14-A586-F721D0E5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390525"/>
            <a:ext cx="82581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1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9BE1-2BC0-34FA-E150-5A0BF1163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79494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The 1</a:t>
            </a:r>
            <a:r>
              <a:rPr lang="en-GB" b="1" baseline="30000" dirty="0"/>
              <a:t>st</a:t>
            </a:r>
            <a:r>
              <a:rPr lang="en-GB" b="1" dirty="0"/>
              <a:t> note we will look at lives on a ledger line underneath the stave.</a:t>
            </a:r>
            <a:br>
              <a:rPr lang="en-GB" b="1" dirty="0"/>
            </a:br>
            <a:r>
              <a:rPr lang="en-GB" b="1" dirty="0"/>
              <a:t>He has his own little line because he is cool so we can call him cool C to help us remember. </a:t>
            </a:r>
          </a:p>
        </p:txBody>
      </p:sp>
    </p:spTree>
    <p:extLst>
      <p:ext uri="{BB962C8B-B14F-4D97-AF65-F5344CB8AC3E}">
        <p14:creationId xmlns:p14="http://schemas.microsoft.com/office/powerpoint/2010/main" val="271486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4BDB-4813-43A2-9588-61E98EE4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0"/>
            <a:ext cx="11536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37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FC3E06-A96E-4B45-91B1-BD2FF95D8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9" y="38100"/>
            <a:ext cx="1169581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1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86EC6-FE6D-4F02-B8E6-F57D14843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6" y="138222"/>
            <a:ext cx="11844670" cy="66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0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1C9FD-18B5-474E-97FE-CF9C2F804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2" y="33337"/>
            <a:ext cx="11950995" cy="6791325"/>
          </a:xfrm>
          <a:prstGeom prst="rect">
            <a:avLst/>
          </a:prstGeom>
        </p:spPr>
      </p:pic>
      <p:pic>
        <p:nvPicPr>
          <p:cNvPr id="4" name="1. March of the Cs">
            <a:hlinkClick r:id="" action="ppaction://media"/>
            <a:extLst>
              <a:ext uri="{FF2B5EF4-FFF2-40B4-BE49-F238E27FC236}">
                <a16:creationId xmlns:a16="http://schemas.microsoft.com/office/drawing/2014/main" id="{48136989-8681-4174-858B-99ACE0D8F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493" y="5792972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8A45A6-820B-4713-84D9-EB23800C9A18}"/>
              </a:ext>
            </a:extLst>
          </p:cNvPr>
          <p:cNvSpPr/>
          <p:nvPr/>
        </p:nvSpPr>
        <p:spPr>
          <a:xfrm>
            <a:off x="4880344" y="3051544"/>
            <a:ext cx="1988289" cy="5954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5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325</Words>
  <Application>Microsoft Office PowerPoint</Application>
  <PresentationFormat>Widescreen</PresentationFormat>
  <Paragraphs>23</Paragraphs>
  <Slides>37</Slides>
  <Notes>0</Notes>
  <HiddenSlides>5</HiddenSlides>
  <MMClips>21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The 1st note we will look at lives on a ledger line underneath the stave. He has his own little line because he is cool so we can call him cool C to help us remember.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Robert Bellarmine</dc:title>
  <dc:creator>joan fogg</dc:creator>
  <cp:lastModifiedBy>Mr M WILLIAMS</cp:lastModifiedBy>
  <cp:revision>17</cp:revision>
  <cp:lastPrinted>2022-08-01T11:44:30Z</cp:lastPrinted>
  <dcterms:created xsi:type="dcterms:W3CDTF">2021-08-30T14:39:05Z</dcterms:created>
  <dcterms:modified xsi:type="dcterms:W3CDTF">2025-09-09T14:31:33Z</dcterms:modified>
</cp:coreProperties>
</file>