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91" r:id="rId3"/>
    <p:sldId id="276" r:id="rId4"/>
    <p:sldId id="293" r:id="rId5"/>
    <p:sldId id="273" r:id="rId6"/>
    <p:sldId id="274" r:id="rId7"/>
    <p:sldId id="269" r:id="rId8"/>
    <p:sldId id="271" r:id="rId9"/>
    <p:sldId id="272" r:id="rId10"/>
    <p:sldId id="275" r:id="rId11"/>
    <p:sldId id="294" r:id="rId12"/>
    <p:sldId id="277" r:id="rId13"/>
    <p:sldId id="278" r:id="rId14"/>
    <p:sldId id="285" r:id="rId15"/>
    <p:sldId id="279" r:id="rId16"/>
    <p:sldId id="280" r:id="rId17"/>
    <p:sldId id="286" r:id="rId18"/>
    <p:sldId id="281" r:id="rId19"/>
    <p:sldId id="282" r:id="rId20"/>
    <p:sldId id="287" r:id="rId21"/>
    <p:sldId id="283" r:id="rId22"/>
    <p:sldId id="284" r:id="rId23"/>
    <p:sldId id="288" r:id="rId24"/>
    <p:sldId id="289" r:id="rId25"/>
    <p:sldId id="256" r:id="rId26"/>
    <p:sldId id="257" r:id="rId27"/>
    <p:sldId id="258" r:id="rId28"/>
    <p:sldId id="259" r:id="rId29"/>
    <p:sldId id="260" r:id="rId30"/>
    <p:sldId id="261" r:id="rId31"/>
    <p:sldId id="262" r:id="rId32"/>
    <p:sldId id="263" r:id="rId33"/>
    <p:sldId id="264" r:id="rId34"/>
    <p:sldId id="265" r:id="rId35"/>
    <p:sldId id="266" r:id="rId36"/>
    <p:sldId id="267" r:id="rId37"/>
    <p:sldId id="290" r:id="rId38"/>
    <p:sldId id="292"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33CC"/>
    <a:srgbClr val="96D2B9"/>
    <a:srgbClr val="D3BB9D"/>
    <a:srgbClr val="CDE6C9"/>
    <a:srgbClr val="DCD49B"/>
    <a:srgbClr val="A1E7E7"/>
    <a:srgbClr val="87C0BA"/>
    <a:srgbClr val="7C98A1"/>
    <a:srgbClr val="A060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68" autoAdjust="0"/>
    <p:restoredTop sz="94660"/>
  </p:normalViewPr>
  <p:slideViewPr>
    <p:cSldViewPr snapToGrid="0">
      <p:cViewPr varScale="1">
        <p:scale>
          <a:sx n="114" d="100"/>
          <a:sy n="114" d="100"/>
        </p:scale>
        <p:origin x="30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992D2-A152-407B-922D-BD9AC39F10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76B4658-FB1F-4847-89AD-0624352ACA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D7984D5-4FBD-41CE-BC91-32F552CE8CF8}"/>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5" name="Footer Placeholder 4">
            <a:extLst>
              <a:ext uri="{FF2B5EF4-FFF2-40B4-BE49-F238E27FC236}">
                <a16:creationId xmlns:a16="http://schemas.microsoft.com/office/drawing/2014/main" id="{83F67DA3-C7EB-4056-BAFB-BA3BECED3E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822A7C-01CC-4A8A-AA7D-C1A2F166CBDD}"/>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2438236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8796E-075A-4C8B-AE77-28152A8899C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75B729F-4FD8-4910-83E7-CDD48F04B05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9DE382-9862-446A-B1C3-FBF77642C440}"/>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5" name="Footer Placeholder 4">
            <a:extLst>
              <a:ext uri="{FF2B5EF4-FFF2-40B4-BE49-F238E27FC236}">
                <a16:creationId xmlns:a16="http://schemas.microsoft.com/office/drawing/2014/main" id="{1F82BECB-EF1F-4DF2-B38C-EAE8324B17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EB0D73-8557-486D-B460-DFDEF70FB03F}"/>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3259967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A4F14D-0F34-4F17-A56B-6B713B7B24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70C25CB-3DA3-4E3C-ADC6-BCB6AF1B2C0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64760E-6CEF-4BA7-A30D-E53326CC38CC}"/>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5" name="Footer Placeholder 4">
            <a:extLst>
              <a:ext uri="{FF2B5EF4-FFF2-40B4-BE49-F238E27FC236}">
                <a16:creationId xmlns:a16="http://schemas.microsoft.com/office/drawing/2014/main" id="{74235BDC-9CED-4065-9D14-B105D1E669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7CF6BB-6B4A-4040-A953-C3FFA5321885}"/>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1101312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E08D9-65B0-4B49-8972-EC63BE1817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A1277A5-E40D-4E73-8AA2-D3EF95BEA12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2D3538-4323-4590-80A4-4D2D085F15D6}"/>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5" name="Footer Placeholder 4">
            <a:extLst>
              <a:ext uri="{FF2B5EF4-FFF2-40B4-BE49-F238E27FC236}">
                <a16:creationId xmlns:a16="http://schemas.microsoft.com/office/drawing/2014/main" id="{D9B1B4EB-90D8-49A2-8B22-F0CA8167B4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F09839-866E-4C8E-8149-FD1A903DAD23}"/>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2706529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2C614-B1C7-4745-850E-661EA6DEC1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996C4AD-2DA7-4164-B2E4-17230A5F80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046B962-906F-4EFB-9B87-219CF286DF81}"/>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5" name="Footer Placeholder 4">
            <a:extLst>
              <a:ext uri="{FF2B5EF4-FFF2-40B4-BE49-F238E27FC236}">
                <a16:creationId xmlns:a16="http://schemas.microsoft.com/office/drawing/2014/main" id="{9D762D19-3421-4E53-B1BD-C6FF329CB0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1D9F80-E2F5-4F87-80AD-6CEDE4EAC7BA}"/>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3186321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2E3AF-A82F-4379-AA0B-3BF9585F5C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F7E1244-BF71-4877-BAF9-D247B3CB078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3B86CDB-805C-480D-8190-124295B5312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16DFB7-2AEA-40DD-8994-0BBFAA89E58B}"/>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6" name="Footer Placeholder 5">
            <a:extLst>
              <a:ext uri="{FF2B5EF4-FFF2-40B4-BE49-F238E27FC236}">
                <a16:creationId xmlns:a16="http://schemas.microsoft.com/office/drawing/2014/main" id="{46B16E3B-1C55-477E-AFCF-5C27FABBC1F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F8D462F-2406-4971-8C66-E4CA562DC2A8}"/>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1244070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CBBEE-189B-4CD2-81B5-AB56F81FEAA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71C305-8B24-4DBC-B3B5-1A9774A346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F7573BF-5F31-437C-A302-626E4F5D956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118D3AE-4731-46B7-A834-7FD0EC347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1C37B57-8678-49DB-9AB3-5D2C0B55466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F31617B-F8E0-4309-8449-2BDBCF12E050}"/>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8" name="Footer Placeholder 7">
            <a:extLst>
              <a:ext uri="{FF2B5EF4-FFF2-40B4-BE49-F238E27FC236}">
                <a16:creationId xmlns:a16="http://schemas.microsoft.com/office/drawing/2014/main" id="{4D501442-C86E-4B86-8DB3-5BBC9FBE369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A8AA72D-FB27-4FC5-8CCE-3DCCA8270628}"/>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3325788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30150-2BB4-4EA8-A33F-6B409D9236A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F59AD9B-D370-4983-B8E8-4A77B152ABBF}"/>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4" name="Footer Placeholder 3">
            <a:extLst>
              <a:ext uri="{FF2B5EF4-FFF2-40B4-BE49-F238E27FC236}">
                <a16:creationId xmlns:a16="http://schemas.microsoft.com/office/drawing/2014/main" id="{D806032A-8AD2-47D5-88E8-714343D3EB7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6B9B37-87EF-4CEF-B49D-E11EF4F14A8A}"/>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363998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57A60B-7E4D-41DA-A722-AE6390D9C67E}"/>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3" name="Footer Placeholder 2">
            <a:extLst>
              <a:ext uri="{FF2B5EF4-FFF2-40B4-BE49-F238E27FC236}">
                <a16:creationId xmlns:a16="http://schemas.microsoft.com/office/drawing/2014/main" id="{3707C75E-2BF5-43A4-9AF1-FA6D390462B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24798AF-07E7-49D4-9B8B-0945D0812B4A}"/>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3101266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33CCE-5B50-420E-9F06-F495814EA5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CAF567A-68AA-4240-B0A9-4236706185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CCA3BBE-342A-4DAF-ADF0-CE67ADC883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F13CC94-C036-4399-861F-F85743811ECF}"/>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6" name="Footer Placeholder 5">
            <a:extLst>
              <a:ext uri="{FF2B5EF4-FFF2-40B4-BE49-F238E27FC236}">
                <a16:creationId xmlns:a16="http://schemas.microsoft.com/office/drawing/2014/main" id="{B4FAF23B-5D31-4C20-B0C0-9EB5E80A02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A48902-D34C-4339-B2A6-6D6183D9BB98}"/>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3216506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0E739-C666-49F1-95EF-C0B9A9C22E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E114DAB-6106-430C-835F-ABE3E83187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96B215E-FAEA-4E38-A561-5ECD6B9240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457FAB-774D-4737-B2B0-E30E58287AD0}"/>
              </a:ext>
            </a:extLst>
          </p:cNvPr>
          <p:cNvSpPr>
            <a:spLocks noGrp="1"/>
          </p:cNvSpPr>
          <p:nvPr>
            <p:ph type="dt" sz="half" idx="10"/>
          </p:nvPr>
        </p:nvSpPr>
        <p:spPr/>
        <p:txBody>
          <a:bodyPr/>
          <a:lstStyle/>
          <a:p>
            <a:fld id="{3DF16CC8-8F5A-429D-9720-A688AB2413C2}" type="datetimeFigureOut">
              <a:rPr lang="en-GB" smtClean="0"/>
              <a:t>30/04/2024</a:t>
            </a:fld>
            <a:endParaRPr lang="en-GB"/>
          </a:p>
        </p:txBody>
      </p:sp>
      <p:sp>
        <p:nvSpPr>
          <p:cNvPr id="6" name="Footer Placeholder 5">
            <a:extLst>
              <a:ext uri="{FF2B5EF4-FFF2-40B4-BE49-F238E27FC236}">
                <a16:creationId xmlns:a16="http://schemas.microsoft.com/office/drawing/2014/main" id="{41082D3B-A71D-497A-AEC4-AE480B84AE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5D1C33-A117-43F6-BA3B-116E7C1C8BDA}"/>
              </a:ext>
            </a:extLst>
          </p:cNvPr>
          <p:cNvSpPr>
            <a:spLocks noGrp="1"/>
          </p:cNvSpPr>
          <p:nvPr>
            <p:ph type="sldNum" sz="quarter" idx="12"/>
          </p:nvPr>
        </p:nvSpPr>
        <p:spPr/>
        <p:txBody>
          <a:bodyPr/>
          <a:lstStyle/>
          <a:p>
            <a:fld id="{1F2965A1-70BE-431C-89BD-DA933E97609E}" type="slidenum">
              <a:rPr lang="en-GB" smtClean="0"/>
              <a:t>‹#›</a:t>
            </a:fld>
            <a:endParaRPr lang="en-GB"/>
          </a:p>
        </p:txBody>
      </p:sp>
    </p:spTree>
    <p:extLst>
      <p:ext uri="{BB962C8B-B14F-4D97-AF65-F5344CB8AC3E}">
        <p14:creationId xmlns:p14="http://schemas.microsoft.com/office/powerpoint/2010/main" val="306540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504F07-248D-4E8A-8229-D4FD4069F8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1686C0-A778-4708-B04D-E95B569F5A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6401D2-5DFC-4A54-A14F-540BCD4FBE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F16CC8-8F5A-429D-9720-A688AB2413C2}" type="datetimeFigureOut">
              <a:rPr lang="en-GB" smtClean="0"/>
              <a:t>30/04/2024</a:t>
            </a:fld>
            <a:endParaRPr lang="en-GB"/>
          </a:p>
        </p:txBody>
      </p:sp>
      <p:sp>
        <p:nvSpPr>
          <p:cNvPr id="5" name="Footer Placeholder 4">
            <a:extLst>
              <a:ext uri="{FF2B5EF4-FFF2-40B4-BE49-F238E27FC236}">
                <a16:creationId xmlns:a16="http://schemas.microsoft.com/office/drawing/2014/main" id="{B28E7C40-F400-4AF6-ACED-4B8A880562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6606B25-FD73-44DE-B8A0-B4FA115C22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2965A1-70BE-431C-89BD-DA933E97609E}" type="slidenum">
              <a:rPr lang="en-GB" smtClean="0"/>
              <a:t>‹#›</a:t>
            </a:fld>
            <a:endParaRPr lang="en-GB"/>
          </a:p>
        </p:txBody>
      </p:sp>
    </p:spTree>
    <p:extLst>
      <p:ext uri="{BB962C8B-B14F-4D97-AF65-F5344CB8AC3E}">
        <p14:creationId xmlns:p14="http://schemas.microsoft.com/office/powerpoint/2010/main" val="1494427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591180" y="384528"/>
            <a:ext cx="11062644" cy="2308324"/>
          </a:xfrm>
          <a:prstGeom prst="rect">
            <a:avLst/>
          </a:prstGeom>
          <a:noFill/>
        </p:spPr>
        <p:txBody>
          <a:bodyPr wrap="none" lIns="91440" tIns="45720" rIns="91440" bIns="45720">
            <a:spAutoFit/>
          </a:bodyPr>
          <a:lstStyle/>
          <a:p>
            <a:pPr algn="ctr"/>
            <a:r>
              <a:rPr lang="en-US" sz="72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l</a:t>
            </a:r>
            <a:r>
              <a:rPr lang="en-US" sz="72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a</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i</a:t>
            </a:r>
            <a:r>
              <a:rPr lang="en-US" sz="72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p</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s</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a:t>
            </a:r>
            <a:r>
              <a:rPr lang="en-US" sz="72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H</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a</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h </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a</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d</a:t>
            </a:r>
          </a:p>
          <a:p>
            <a:pPr algn="ct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S</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x </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d</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c</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a</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 </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5" name="Rectangle 4">
            <a:extLst>
              <a:ext uri="{FF2B5EF4-FFF2-40B4-BE49-F238E27FC236}">
                <a16:creationId xmlns:a16="http://schemas.microsoft.com/office/drawing/2014/main" id="{5FB2C293-B113-479D-AEF3-A932B8B85E07}"/>
              </a:ext>
            </a:extLst>
          </p:cNvPr>
          <p:cNvSpPr/>
          <p:nvPr/>
        </p:nvSpPr>
        <p:spPr>
          <a:xfrm>
            <a:off x="1751768" y="2727499"/>
            <a:ext cx="8666922" cy="769441"/>
          </a:xfrm>
          <a:prstGeom prst="rect">
            <a:avLst/>
          </a:prstGeom>
          <a:solidFill>
            <a:schemeClr val="accent6">
              <a:lumMod val="40000"/>
              <a:lumOff val="60000"/>
            </a:schemeClr>
          </a:solidFill>
          <a:ln>
            <a:solidFill>
              <a:schemeClr val="accent6">
                <a:lumMod val="50000"/>
              </a:schemeClr>
            </a:solidFill>
          </a:ln>
        </p:spPr>
        <p:txBody>
          <a:bodyPr wrap="square" lIns="91440" tIns="45720" rIns="91440" bIns="45720">
            <a:spAutoFit/>
          </a:bodyPr>
          <a:lstStyle/>
          <a:p>
            <a:pPr algn="ctr"/>
            <a:r>
              <a:rPr lang="en-US" sz="4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S</a:t>
            </a:r>
            <a:r>
              <a:rPr lang="en-US" sz="4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t</a:t>
            </a:r>
            <a:r>
              <a:rPr lang="en-US" sz="4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t>
            </a:r>
            <a:r>
              <a:rPr lang="en-US" sz="105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 </a:t>
            </a:r>
            <a:r>
              <a:rPr lang="en-US" sz="4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B</a:t>
            </a:r>
            <a:r>
              <a:rPr lang="en-US" sz="4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e</a:t>
            </a:r>
            <a:r>
              <a:rPr lang="en-US" sz="4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d</a:t>
            </a:r>
            <a:r>
              <a:rPr lang="en-US" sz="4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4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s </a:t>
            </a:r>
            <a:r>
              <a:rPr lang="en-US" sz="4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C</a:t>
            </a:r>
            <a:r>
              <a:rPr lang="en-US" sz="4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4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t</a:t>
            </a:r>
            <a:r>
              <a:rPr lang="en-US" sz="4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h</a:t>
            </a:r>
            <a:r>
              <a:rPr lang="en-US" sz="4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o</a:t>
            </a:r>
            <a:r>
              <a:rPr lang="en-US" sz="4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l</a:t>
            </a:r>
            <a:r>
              <a:rPr lang="en-US" sz="4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i</a:t>
            </a:r>
            <a:r>
              <a:rPr lang="en-US" sz="4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c </a:t>
            </a:r>
            <a:r>
              <a:rPr lang="en-US" sz="4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J</a:t>
            </a:r>
            <a:r>
              <a:rPr lang="en-US" sz="4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u</a:t>
            </a:r>
            <a:r>
              <a:rPr lang="en-US" sz="4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n</a:t>
            </a:r>
            <a:r>
              <a:rPr lang="en-US" sz="4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i</a:t>
            </a:r>
            <a:r>
              <a:rPr lang="en-US" sz="4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or </a:t>
            </a:r>
            <a:r>
              <a:rPr lang="en-US" sz="4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S</a:t>
            </a:r>
            <a:r>
              <a:rPr lang="en-US" sz="4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c</a:t>
            </a:r>
            <a:r>
              <a:rPr lang="en-US" sz="4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h</a:t>
            </a:r>
            <a:r>
              <a:rPr lang="en-US" sz="4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o</a:t>
            </a:r>
            <a:r>
              <a:rPr lang="en-US" sz="4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o</a:t>
            </a:r>
            <a:r>
              <a:rPr lang="en-US" sz="4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l</a:t>
            </a:r>
            <a:endParaRPr lang="en-US" sz="4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6" name="Picture 2" descr="St Bede's Catholic Junior School Logo">
            <a:extLst>
              <a:ext uri="{FF2B5EF4-FFF2-40B4-BE49-F238E27FC236}">
                <a16:creationId xmlns:a16="http://schemas.microsoft.com/office/drawing/2014/main" id="{7A5DE99C-AC11-447C-AFAD-CBF61FA66B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5762" y="3604933"/>
            <a:ext cx="2062372" cy="206237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7AFA7FFF-ED82-48E5-AC9B-F1A6D3691E8A}"/>
              </a:ext>
            </a:extLst>
          </p:cNvPr>
          <p:cNvSpPr/>
          <p:nvPr/>
        </p:nvSpPr>
        <p:spPr>
          <a:xfrm>
            <a:off x="3074500" y="5688358"/>
            <a:ext cx="6096000" cy="892552"/>
          </a:xfrm>
          <a:prstGeom prst="rect">
            <a:avLst/>
          </a:prstGeom>
        </p:spPr>
        <p:txBody>
          <a:bodyPr>
            <a:spAutoFit/>
          </a:bodyPr>
          <a:lstStyle/>
          <a:p>
            <a:pPr algn="ctr"/>
            <a:r>
              <a:rPr lang="en-GB" sz="2800" b="1" dirty="0">
                <a:latin typeface="Harrington" panose="04040505050A02020702" pitchFamily="82" charset="0"/>
              </a:rPr>
              <a:t>We celebrate life; life in all its fullness</a:t>
            </a:r>
          </a:p>
          <a:p>
            <a:pPr algn="ctr"/>
            <a:r>
              <a:rPr lang="en-GB" sz="2400" dirty="0">
                <a:latin typeface="Letter-join Plus 18" panose="02000505000000020003" pitchFamily="50" charset="0"/>
              </a:rPr>
              <a:t>(John 10:10)</a:t>
            </a:r>
          </a:p>
        </p:txBody>
      </p:sp>
    </p:spTree>
    <p:extLst>
      <p:ext uri="{BB962C8B-B14F-4D97-AF65-F5344CB8AC3E}">
        <p14:creationId xmlns:p14="http://schemas.microsoft.com/office/powerpoint/2010/main" val="315817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870649" y="384528"/>
            <a:ext cx="6503704"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H</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E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P</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P</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E</a:t>
            </a:r>
          </a:p>
        </p:txBody>
      </p:sp>
      <p:sp>
        <p:nvSpPr>
          <p:cNvPr id="3" name="Rectangle 2">
            <a:extLst>
              <a:ext uri="{FF2B5EF4-FFF2-40B4-BE49-F238E27FC236}">
                <a16:creationId xmlns:a16="http://schemas.microsoft.com/office/drawing/2014/main" id="{2D8E3C41-34E0-4D7A-B012-4EB8E2A8FD8A}"/>
              </a:ext>
            </a:extLst>
          </p:cNvPr>
          <p:cNvSpPr/>
          <p:nvPr/>
        </p:nvSpPr>
        <p:spPr>
          <a:xfrm>
            <a:off x="1060173" y="1867061"/>
            <a:ext cx="10323445" cy="4247317"/>
          </a:xfrm>
          <a:prstGeom prst="rect">
            <a:avLst/>
          </a:prstGeom>
          <a:solidFill>
            <a:schemeClr val="accent6">
              <a:lumMod val="20000"/>
              <a:lumOff val="80000"/>
            </a:schemeClr>
          </a:solidFill>
        </p:spPr>
        <p:txBody>
          <a:bodyPr wrap="square">
            <a:spAutoFit/>
          </a:bodyPr>
          <a:lstStyle/>
          <a:p>
            <a:pPr>
              <a:spcAft>
                <a:spcPts val="600"/>
              </a:spcAft>
            </a:pPr>
            <a:r>
              <a:rPr lang="en-US" sz="2400" dirty="0">
                <a:effectLst/>
                <a:latin typeface="Times New Roman" panose="02020603050405020304" pitchFamily="18" charset="0"/>
                <a:ea typeface="MS Mincho" panose="02020609040205080304" pitchFamily="49" charset="-128"/>
                <a:cs typeface="Times New Roman" panose="02020603050405020304" pitchFamily="18" charset="0"/>
              </a:rPr>
              <a:t>The aims of Relationship, Sex and Health Education (RSHE) at </a:t>
            </a:r>
            <a:r>
              <a:rPr lang="en-US" sz="2400" dirty="0">
                <a:solidFill>
                  <a:srgbClr val="000000"/>
                </a:solidFill>
                <a:effectLst/>
                <a:latin typeface="Times New Roman" panose="02020603050405020304" pitchFamily="18" charset="0"/>
                <a:ea typeface="MS Mincho" panose="02020609040205080304" pitchFamily="49" charset="-128"/>
                <a:cs typeface="Times New Roman" panose="02020603050405020304" pitchFamily="18" charset="0"/>
              </a:rPr>
              <a:t>St. Bede’s Catholic Junior School </a:t>
            </a:r>
            <a:r>
              <a:rPr lang="en-US" sz="2400" dirty="0">
                <a:effectLst/>
                <a:latin typeface="Times New Roman" panose="02020603050405020304" pitchFamily="18" charset="0"/>
                <a:ea typeface="MS Mincho" panose="02020609040205080304" pitchFamily="49" charset="-128"/>
                <a:cs typeface="Times New Roman" panose="02020603050405020304" pitchFamily="18" charset="0"/>
              </a:rPr>
              <a:t>are to:</a:t>
            </a:r>
          </a:p>
          <a:p>
            <a:pPr>
              <a:spcAft>
                <a:spcPts val="600"/>
              </a:spcAft>
            </a:pPr>
            <a:endParaRPr lang="en-GB" sz="24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spcAft>
                <a:spcPts val="600"/>
              </a:spcAft>
              <a:buFont typeface="Symbol" panose="05050102010706020507" pitchFamily="18" charset="2"/>
              <a:buChar char=""/>
            </a:pPr>
            <a:r>
              <a:rPr lang="en-US" sz="2400" dirty="0">
                <a:effectLst/>
                <a:latin typeface="Times New Roman" panose="02020603050405020304" pitchFamily="18" charset="0"/>
                <a:ea typeface="MS Mincho" panose="02020609040205080304" pitchFamily="49" charset="-128"/>
              </a:rPr>
              <a:t>Provide a framework in which sensitive discussions can take place.</a:t>
            </a:r>
            <a:endParaRPr lang="en-GB" sz="2400" dirty="0">
              <a:effectLst/>
              <a:latin typeface="Arial" panose="020B0604020202020204" pitchFamily="34" charset="0"/>
              <a:ea typeface="MS Mincho" panose="02020609040205080304" pitchFamily="49" charset="-128"/>
            </a:endParaRPr>
          </a:p>
          <a:p>
            <a:pPr marL="342900" lvl="0" indent="-342900">
              <a:spcAft>
                <a:spcPts val="600"/>
              </a:spcAft>
              <a:buFont typeface="Symbol" panose="05050102010706020507" pitchFamily="18" charset="2"/>
              <a:buChar char=""/>
            </a:pPr>
            <a:r>
              <a:rPr lang="en-US" sz="2400" dirty="0">
                <a:effectLst/>
                <a:latin typeface="Times New Roman" panose="02020603050405020304" pitchFamily="18" charset="0"/>
                <a:ea typeface="MS Mincho" panose="02020609040205080304" pitchFamily="49" charset="-128"/>
              </a:rPr>
              <a:t>Help pupils develop feelings of dignity, self-worth, self-respect, confidence and empathy.</a:t>
            </a:r>
            <a:endParaRPr lang="en-GB" sz="2400" dirty="0">
              <a:effectLst/>
              <a:latin typeface="Arial" panose="020B0604020202020204" pitchFamily="34" charset="0"/>
              <a:ea typeface="MS Mincho" panose="02020609040205080304" pitchFamily="49" charset="-128"/>
            </a:endParaRPr>
          </a:p>
          <a:p>
            <a:pPr marL="342900" lvl="0" indent="-342900">
              <a:spcAft>
                <a:spcPts val="600"/>
              </a:spcAft>
              <a:buFont typeface="Symbol" panose="05050102010706020507" pitchFamily="18" charset="2"/>
              <a:buChar char=""/>
            </a:pPr>
            <a:r>
              <a:rPr lang="en-US" sz="2400" dirty="0">
                <a:effectLst/>
                <a:latin typeface="Times New Roman" panose="02020603050405020304" pitchFamily="18" charset="0"/>
                <a:ea typeface="MS Mincho" panose="02020609040205080304" pitchFamily="49" charset="-128"/>
              </a:rPr>
              <a:t>Prepare pupils for puberty and give them an understanding of sexual development and the importance of health and hygiene.</a:t>
            </a:r>
            <a:endParaRPr lang="en-GB" sz="2400" dirty="0">
              <a:effectLst/>
              <a:latin typeface="Arial" panose="020B0604020202020204" pitchFamily="34" charset="0"/>
              <a:ea typeface="MS Mincho" panose="02020609040205080304" pitchFamily="49" charset="-128"/>
            </a:endParaRPr>
          </a:p>
          <a:p>
            <a:pPr marL="342900" lvl="0" indent="-342900">
              <a:spcAft>
                <a:spcPts val="600"/>
              </a:spcAft>
              <a:buFont typeface="Symbol" panose="05050102010706020507" pitchFamily="18" charset="2"/>
              <a:buChar char=""/>
            </a:pPr>
            <a:r>
              <a:rPr lang="en-US" sz="2400" dirty="0">
                <a:effectLst/>
                <a:latin typeface="Times New Roman" panose="02020603050405020304" pitchFamily="18" charset="0"/>
                <a:ea typeface="MS Mincho" panose="02020609040205080304" pitchFamily="49" charset="-128"/>
              </a:rPr>
              <a:t>Create a positive culture around issues of sexuality and relationships.</a:t>
            </a:r>
            <a:endParaRPr lang="en-GB" sz="2400" dirty="0">
              <a:effectLst/>
              <a:latin typeface="Arial" panose="020B0604020202020204" pitchFamily="34" charset="0"/>
              <a:ea typeface="MS Mincho" panose="02020609040205080304" pitchFamily="49" charset="-128"/>
            </a:endParaRPr>
          </a:p>
          <a:p>
            <a:pPr marL="342900" lvl="0" indent="-342900">
              <a:spcAft>
                <a:spcPts val="600"/>
              </a:spcAft>
              <a:buFont typeface="Symbol" panose="05050102010706020507" pitchFamily="18" charset="2"/>
              <a:buChar char=""/>
            </a:pPr>
            <a:r>
              <a:rPr lang="en-US" sz="2400" dirty="0">
                <a:effectLst/>
                <a:latin typeface="Times New Roman" panose="02020603050405020304" pitchFamily="18" charset="0"/>
                <a:ea typeface="MS Mincho" panose="02020609040205080304" pitchFamily="49" charset="-128"/>
              </a:rPr>
              <a:t>Teach pupils the correct vocabulary to describe themselves and their bodies.</a:t>
            </a:r>
            <a:endParaRPr lang="en-GB" sz="2400" dirty="0">
              <a:effectLst/>
              <a:latin typeface="Arial" panose="020B0604020202020204" pitchFamily="34" charset="0"/>
              <a:ea typeface="MS Mincho" panose="02020609040205080304" pitchFamily="49" charset="-128"/>
            </a:endParaRPr>
          </a:p>
        </p:txBody>
      </p:sp>
    </p:spTree>
    <p:extLst>
      <p:ext uri="{BB962C8B-B14F-4D97-AF65-F5344CB8AC3E}">
        <p14:creationId xmlns:p14="http://schemas.microsoft.com/office/powerpoint/2010/main" val="1093524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1197864" y="2090172"/>
            <a:ext cx="9796272" cy="1569660"/>
          </a:xfrm>
          <a:prstGeom prst="rect">
            <a:avLst/>
          </a:prstGeom>
          <a:noFill/>
        </p:spPr>
        <p:txBody>
          <a:bodyPr wrap="none" lIns="91440" tIns="45720" rIns="91440" bIns="45720">
            <a:spAutoFit/>
          </a:bodyPr>
          <a:lstStyle/>
          <a:p>
            <a:pPr algn="ctr"/>
            <a:r>
              <a:rPr lang="en-US" sz="96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W</a:t>
            </a:r>
            <a:r>
              <a:rPr lang="en-US" sz="96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h</a:t>
            </a:r>
            <a:r>
              <a:rPr lang="en-US" sz="96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a</a:t>
            </a:r>
            <a:r>
              <a:rPr lang="en-US" sz="96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t </a:t>
            </a:r>
            <a:r>
              <a:rPr lang="en-US" sz="96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96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s </a:t>
            </a:r>
            <a:r>
              <a:rPr lang="en-US" sz="96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c</a:t>
            </a:r>
            <a:r>
              <a:rPr lang="en-US" sz="96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o</a:t>
            </a:r>
            <a:r>
              <a:rPr lang="en-US" sz="96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v</a:t>
            </a:r>
            <a:r>
              <a:rPr lang="en-US" sz="96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e</a:t>
            </a:r>
            <a:r>
              <a:rPr lang="en-US" sz="96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r</a:t>
            </a:r>
            <a:r>
              <a:rPr lang="en-US" sz="96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e</a:t>
            </a:r>
            <a:r>
              <a:rPr lang="en-US" sz="96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d</a:t>
            </a:r>
            <a:r>
              <a:rPr lang="en-US" sz="96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a:t>
            </a:r>
            <a:r>
              <a:rPr lang="en-US" sz="96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 </a:t>
            </a:r>
            <a:endParaRPr lang="en-US" sz="96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Tree>
    <p:extLst>
      <p:ext uri="{BB962C8B-B14F-4D97-AF65-F5344CB8AC3E}">
        <p14:creationId xmlns:p14="http://schemas.microsoft.com/office/powerpoint/2010/main" val="2098437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325577" y="119485"/>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8" name="Rectangle 7">
            <a:extLst>
              <a:ext uri="{FF2B5EF4-FFF2-40B4-BE49-F238E27FC236}">
                <a16:creationId xmlns:a16="http://schemas.microsoft.com/office/drawing/2014/main" id="{2ED59A90-3607-4843-B2A4-645CC5A6FA80}"/>
              </a:ext>
            </a:extLst>
          </p:cNvPr>
          <p:cNvSpPr/>
          <p:nvPr/>
        </p:nvSpPr>
        <p:spPr>
          <a:xfrm>
            <a:off x="934277" y="1319814"/>
            <a:ext cx="10323445" cy="5309146"/>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3</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HOW WE LIVE IN LOVE</a:t>
            </a:r>
          </a:p>
          <a:p>
            <a:pPr algn="ctr">
              <a:spcAft>
                <a:spcPts val="600"/>
              </a:spcAft>
            </a:pPr>
            <a:endParaRPr lang="en-GB" sz="12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Aim</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To describe and give reasons for how we grow in love in caring and happy friendships where we are secure and safe.</a:t>
            </a:r>
          </a:p>
          <a:p>
            <a:pPr algn="ctr">
              <a:spcAft>
                <a:spcPts val="600"/>
              </a:spcAft>
            </a:pPr>
            <a:endParaRPr lang="en-GB" sz="20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Key Words</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community, God-given, belonging, family, diverse, father, mother, carer, guardian, feelings, emotions, friends, loyalty, kindness, trust, selfless, generous, reasons, difficulties, positive, respectful.</a:t>
            </a:r>
          </a:p>
          <a:p>
            <a:pPr algn="ctr">
              <a:spcAft>
                <a:spcPts val="600"/>
              </a:spcAft>
            </a:pPr>
            <a:endParaRPr lang="en-GB" sz="20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Skills</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listening, observing, relating, speaking, respecting, praying, reflecting, understanding, describing, articulating, welcoming, choosing wisely.</a:t>
            </a:r>
          </a:p>
        </p:txBody>
      </p:sp>
    </p:spTree>
    <p:extLst>
      <p:ext uri="{BB962C8B-B14F-4D97-AF65-F5344CB8AC3E}">
        <p14:creationId xmlns:p14="http://schemas.microsoft.com/office/powerpoint/2010/main" val="849516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564116" y="214924"/>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8" name="Rectangle 7">
            <a:extLst>
              <a:ext uri="{FF2B5EF4-FFF2-40B4-BE49-F238E27FC236}">
                <a16:creationId xmlns:a16="http://schemas.microsoft.com/office/drawing/2014/main" id="{2ED59A90-3607-4843-B2A4-645CC5A6FA80}"/>
              </a:ext>
            </a:extLst>
          </p:cNvPr>
          <p:cNvSpPr/>
          <p:nvPr/>
        </p:nvSpPr>
        <p:spPr>
          <a:xfrm>
            <a:off x="934277" y="1518596"/>
            <a:ext cx="10323445" cy="4678204"/>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3</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Learning Intentions</a:t>
            </a:r>
          </a:p>
          <a:p>
            <a:pPr algn="ctr">
              <a:spcAft>
                <a:spcPts val="600"/>
              </a:spcAft>
            </a:pPr>
            <a:endParaRPr lang="en-GB"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Social and Emotional</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To describe and give reasons how friendships make us feel happy and safe.</a:t>
            </a:r>
          </a:p>
          <a:p>
            <a:pPr algn="ctr">
              <a:spcAft>
                <a:spcPts val="600"/>
              </a:spcAft>
            </a:pPr>
            <a:endParaRPr lang="en-GB" sz="11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latin typeface="Times New Roman" panose="02020603050405020304" pitchFamily="18" charset="0"/>
                <a:ea typeface="MS Mincho" panose="02020609040205080304" pitchFamily="49" charset="-128"/>
                <a:cs typeface="Times New Roman" panose="02020603050405020304" pitchFamily="18" charset="0"/>
              </a:rPr>
              <a:t>Physical:</a:t>
            </a:r>
            <a:r>
              <a:rPr lang="en-GB" sz="2400" b="1" dirty="0">
                <a:latin typeface="Times New Roman" panose="02020603050405020304" pitchFamily="18" charset="0"/>
                <a:ea typeface="MS Mincho" panose="02020609040205080304" pitchFamily="49" charset="-128"/>
                <a:cs typeface="Times New Roman" panose="02020603050405020304" pitchFamily="18" charset="0"/>
              </a:rPr>
              <a:t> </a:t>
            </a:r>
            <a:r>
              <a:rPr lang="en-GB" sz="2400" dirty="0">
                <a:latin typeface="Times New Roman" panose="02020603050405020304" pitchFamily="18" charset="0"/>
                <a:ea typeface="MS Mincho" panose="02020609040205080304" pitchFamily="49" charset="-128"/>
                <a:cs typeface="Times New Roman" panose="02020603050405020304" pitchFamily="18" charset="0"/>
              </a:rPr>
              <a:t>To describe and give reasons why friendships break down, how they can be repaired and strengthened.</a:t>
            </a:r>
          </a:p>
          <a:p>
            <a:pPr algn="ctr">
              <a:spcAft>
                <a:spcPts val="600"/>
              </a:spcAft>
            </a:pPr>
            <a:endParaRPr lang="en-GB" sz="1200" b="1" u="sng" dirty="0">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latin typeface="Times New Roman" panose="02020603050405020304" pitchFamily="18" charset="0"/>
                <a:ea typeface="MS Mincho" panose="02020609040205080304" pitchFamily="49" charset="-128"/>
                <a:cs typeface="Times New Roman" panose="02020603050405020304" pitchFamily="18" charset="0"/>
              </a:rPr>
              <a:t>Spiritual:</a:t>
            </a:r>
            <a:r>
              <a:rPr lang="en-GB" sz="2400" dirty="0">
                <a:latin typeface="Times New Roman" panose="02020603050405020304" pitchFamily="18" charset="0"/>
                <a:ea typeface="MS Mincho" panose="02020609040205080304" pitchFamily="49" charset="-128"/>
                <a:cs typeface="Times New Roman" panose="02020603050405020304" pitchFamily="18" charset="0"/>
              </a:rPr>
              <a:t> To celebrate the joy and happiness of living in friendship with God and others.</a:t>
            </a:r>
            <a:endParaRPr lang="en-GB" sz="2400" b="1" u="sng" dirty="0">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473034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526016" y="119674"/>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3" name="Rectangle 2">
            <a:extLst>
              <a:ext uri="{FF2B5EF4-FFF2-40B4-BE49-F238E27FC236}">
                <a16:creationId xmlns:a16="http://schemas.microsoft.com/office/drawing/2014/main" id="{BB6C6809-F4DF-4F10-88D2-7E273D11CBB6}"/>
              </a:ext>
            </a:extLst>
          </p:cNvPr>
          <p:cNvSpPr/>
          <p:nvPr/>
        </p:nvSpPr>
        <p:spPr>
          <a:xfrm>
            <a:off x="470451" y="1369413"/>
            <a:ext cx="5440019" cy="5355312"/>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3</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Example Questions</a:t>
            </a:r>
          </a:p>
          <a:p>
            <a:pPr algn="ctr">
              <a:spcAft>
                <a:spcPts val="600"/>
              </a:spcAft>
            </a:pPr>
            <a:r>
              <a:rPr lang="en-GB" sz="2000" dirty="0">
                <a:effectLst/>
                <a:latin typeface="Times New Roman" panose="02020603050405020304" pitchFamily="18" charset="0"/>
                <a:ea typeface="MS Mincho" panose="02020609040205080304" pitchFamily="49" charset="-128"/>
                <a:cs typeface="Times New Roman" panose="02020603050405020304" pitchFamily="18" charset="0"/>
              </a:rPr>
              <a:t>Who could you turn to if you didn’t feel safe in a friendship?</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How would you respond to an adult you do not know who makes you feel uncomfortable or unsafe?</a:t>
            </a:r>
          </a:p>
          <a:p>
            <a:pPr algn="ctr">
              <a:spcAft>
                <a:spcPts val="600"/>
              </a:spcAft>
            </a:pPr>
            <a:r>
              <a:rPr lang="en-GB" sz="2000" dirty="0">
                <a:effectLst/>
                <a:latin typeface="Times New Roman" panose="02020603050405020304" pitchFamily="18" charset="0"/>
                <a:ea typeface="MS Mincho" panose="02020609040205080304" pitchFamily="49" charset="-128"/>
                <a:cs typeface="Times New Roman" panose="02020603050405020304" pitchFamily="18" charset="0"/>
              </a:rPr>
              <a:t>Sometimes people </a:t>
            </a:r>
            <a:r>
              <a:rPr lang="en-GB" sz="2000" dirty="0">
                <a:latin typeface="Times New Roman" panose="02020603050405020304" pitchFamily="18" charset="0"/>
                <a:ea typeface="MS Mincho" panose="02020609040205080304" pitchFamily="49" charset="-128"/>
                <a:cs typeface="Times New Roman" panose="02020603050405020304" pitchFamily="18" charset="0"/>
              </a:rPr>
              <a:t>behave differently online, even our friends. How can we make sure these friendships and positive and safe?</a:t>
            </a:r>
          </a:p>
          <a:p>
            <a:pPr algn="ctr">
              <a:spcAft>
                <a:spcPts val="600"/>
              </a:spcAft>
            </a:pPr>
            <a:r>
              <a:rPr lang="en-GB" sz="2000" dirty="0">
                <a:effectLst/>
                <a:latin typeface="Times New Roman" panose="02020603050405020304" pitchFamily="18" charset="0"/>
                <a:ea typeface="MS Mincho" panose="02020609040205080304" pitchFamily="49" charset="-128"/>
                <a:cs typeface="Times New Roman" panose="02020603050405020304" pitchFamily="18" charset="0"/>
              </a:rPr>
              <a:t>What is the best way to solve a conflict in a friendship?</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What bible stories teach us about the beauty of forgiveness?</a:t>
            </a:r>
            <a:endParaRPr lang="en-GB" sz="1200" dirty="0">
              <a:effectLst/>
              <a:latin typeface="Times New Roman" panose="02020603050405020304" pitchFamily="18" charset="0"/>
              <a:ea typeface="MS Mincho" panose="02020609040205080304" pitchFamily="49" charset="-128"/>
              <a:cs typeface="Times New Roman" panose="02020603050405020304" pitchFamily="18" charset="0"/>
            </a:endParaRPr>
          </a:p>
        </p:txBody>
      </p:sp>
      <p:sp>
        <p:nvSpPr>
          <p:cNvPr id="5" name="Rectangle 4">
            <a:extLst>
              <a:ext uri="{FF2B5EF4-FFF2-40B4-BE49-F238E27FC236}">
                <a16:creationId xmlns:a16="http://schemas.microsoft.com/office/drawing/2014/main" id="{CE135F36-3838-4E6D-888E-C71E6F1A28FC}"/>
              </a:ext>
            </a:extLst>
          </p:cNvPr>
          <p:cNvSpPr/>
          <p:nvPr/>
        </p:nvSpPr>
        <p:spPr>
          <a:xfrm>
            <a:off x="6096000" y="1369413"/>
            <a:ext cx="5784575" cy="3662541"/>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3</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Example Activities</a:t>
            </a:r>
          </a:p>
          <a:p>
            <a:pPr algn="ctr">
              <a:spcAft>
                <a:spcPts val="600"/>
              </a:spcAft>
            </a:pPr>
            <a:r>
              <a:rPr lang="en-GB" sz="2000" dirty="0">
                <a:effectLst/>
                <a:latin typeface="Times New Roman" panose="02020603050405020304" pitchFamily="18" charset="0"/>
                <a:ea typeface="MS Mincho" panose="02020609040205080304" pitchFamily="49" charset="-128"/>
                <a:cs typeface="Times New Roman" panose="02020603050405020304" pitchFamily="18" charset="0"/>
              </a:rPr>
              <a:t>Create a </a:t>
            </a:r>
            <a:r>
              <a:rPr lang="en-GB" sz="2000" dirty="0">
                <a:latin typeface="Times New Roman" panose="02020603050405020304" pitchFamily="18" charset="0"/>
                <a:ea typeface="MS Mincho" panose="02020609040205080304" pitchFamily="49" charset="-128"/>
                <a:cs typeface="Times New Roman" panose="02020603050405020304" pitchFamily="18" charset="0"/>
              </a:rPr>
              <a:t>‘WORDLE’ showing the characteristics of positive friendships.</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Create a flow diagram of the steps you would  take if a friendship was making you feel unhappy.</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Using 1 Corinthians, replace ‘Love is…’ with ‘Friendship is…’ and give reasons how each statement can be lived out.</a:t>
            </a:r>
          </a:p>
        </p:txBody>
      </p:sp>
    </p:spTree>
    <p:extLst>
      <p:ext uri="{BB962C8B-B14F-4D97-AF65-F5344CB8AC3E}">
        <p14:creationId xmlns:p14="http://schemas.microsoft.com/office/powerpoint/2010/main" val="4151848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325577" y="119485"/>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8" name="Rectangle 7">
            <a:extLst>
              <a:ext uri="{FF2B5EF4-FFF2-40B4-BE49-F238E27FC236}">
                <a16:creationId xmlns:a16="http://schemas.microsoft.com/office/drawing/2014/main" id="{2ED59A90-3607-4843-B2A4-645CC5A6FA80}"/>
              </a:ext>
            </a:extLst>
          </p:cNvPr>
          <p:cNvSpPr/>
          <p:nvPr/>
        </p:nvSpPr>
        <p:spPr>
          <a:xfrm>
            <a:off x="934277" y="1319814"/>
            <a:ext cx="10323445" cy="4570482"/>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4</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GOD LOVES US IN OUR DIFFERENCES</a:t>
            </a:r>
          </a:p>
          <a:p>
            <a:pPr algn="ctr">
              <a:spcAft>
                <a:spcPts val="600"/>
              </a:spcAft>
            </a:pPr>
            <a:endParaRPr lang="en-GB"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Aim</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To make links and connections to show that we are all different.</a:t>
            </a:r>
          </a:p>
          <a:p>
            <a:pPr algn="ctr">
              <a:spcAft>
                <a:spcPts val="600"/>
              </a:spcAft>
            </a:pPr>
            <a:endParaRPr lang="en-GB" sz="20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Key Words</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God, gifts, talents, differences, development, change, stereotype, acceptance, cultural, biological, respect, courtesy, manners, sensitivity, religious, belief, bullying, polite, uniqueness, innate, beauty, dignity.</a:t>
            </a:r>
          </a:p>
          <a:p>
            <a:pPr algn="ctr">
              <a:spcAft>
                <a:spcPts val="600"/>
              </a:spcAft>
            </a:pPr>
            <a:endParaRPr lang="en-GB" sz="20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Skills</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respecting, encouraging, recognising, appreciating, celebrating, relating.</a:t>
            </a:r>
          </a:p>
        </p:txBody>
      </p:sp>
    </p:spTree>
    <p:extLst>
      <p:ext uri="{BB962C8B-B14F-4D97-AF65-F5344CB8AC3E}">
        <p14:creationId xmlns:p14="http://schemas.microsoft.com/office/powerpoint/2010/main" val="739208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564116" y="214924"/>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8" name="Rectangle 7">
            <a:extLst>
              <a:ext uri="{FF2B5EF4-FFF2-40B4-BE49-F238E27FC236}">
                <a16:creationId xmlns:a16="http://schemas.microsoft.com/office/drawing/2014/main" id="{2ED59A90-3607-4843-B2A4-645CC5A6FA80}"/>
              </a:ext>
            </a:extLst>
          </p:cNvPr>
          <p:cNvSpPr/>
          <p:nvPr/>
        </p:nvSpPr>
        <p:spPr>
          <a:xfrm>
            <a:off x="934277" y="1518596"/>
            <a:ext cx="10323445" cy="4324261"/>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4</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Learning Intentions</a:t>
            </a:r>
          </a:p>
          <a:p>
            <a:pPr algn="ctr">
              <a:spcAft>
                <a:spcPts val="600"/>
              </a:spcAft>
            </a:pPr>
            <a:endParaRPr lang="en-GB"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Social and Emotional</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To describe how we all should be accepted and respected.</a:t>
            </a:r>
          </a:p>
          <a:p>
            <a:pPr algn="ctr">
              <a:spcAft>
                <a:spcPts val="600"/>
              </a:spcAft>
            </a:pPr>
            <a:endParaRPr lang="en-GB" sz="24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latin typeface="Times New Roman" panose="02020603050405020304" pitchFamily="18" charset="0"/>
                <a:ea typeface="MS Mincho" panose="02020609040205080304" pitchFamily="49" charset="-128"/>
                <a:cs typeface="Times New Roman" panose="02020603050405020304" pitchFamily="18" charset="0"/>
              </a:rPr>
              <a:t>Physical:</a:t>
            </a:r>
            <a:r>
              <a:rPr lang="en-GB" sz="2400" b="1" dirty="0">
                <a:latin typeface="Times New Roman" panose="02020603050405020304" pitchFamily="18" charset="0"/>
                <a:ea typeface="MS Mincho" panose="02020609040205080304" pitchFamily="49" charset="-128"/>
                <a:cs typeface="Times New Roman" panose="02020603050405020304" pitchFamily="18" charset="0"/>
              </a:rPr>
              <a:t> </a:t>
            </a:r>
            <a:r>
              <a:rPr lang="en-GB" sz="2400" dirty="0">
                <a:latin typeface="Times New Roman" panose="02020603050405020304" pitchFamily="18" charset="0"/>
                <a:ea typeface="MS Mincho" panose="02020609040205080304" pitchFamily="49" charset="-128"/>
                <a:cs typeface="Times New Roman" panose="02020603050405020304" pitchFamily="18" charset="0"/>
              </a:rPr>
              <a:t>To describe how we should treat others making links with the diverse modern society we live in.</a:t>
            </a:r>
          </a:p>
          <a:p>
            <a:pPr algn="ctr">
              <a:spcAft>
                <a:spcPts val="600"/>
              </a:spcAft>
            </a:pPr>
            <a:endParaRPr lang="en-GB" sz="2400" dirty="0">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latin typeface="Times New Roman" panose="02020603050405020304" pitchFamily="18" charset="0"/>
                <a:ea typeface="MS Mincho" panose="02020609040205080304" pitchFamily="49" charset="-128"/>
                <a:cs typeface="Times New Roman" panose="02020603050405020304" pitchFamily="18" charset="0"/>
              </a:rPr>
              <a:t>Spiritual:</a:t>
            </a:r>
            <a:r>
              <a:rPr lang="en-GB" sz="2400" dirty="0">
                <a:latin typeface="Times New Roman" panose="02020603050405020304" pitchFamily="18" charset="0"/>
                <a:ea typeface="MS Mincho" panose="02020609040205080304" pitchFamily="49" charset="-128"/>
                <a:cs typeface="Times New Roman" panose="02020603050405020304" pitchFamily="18" charset="0"/>
              </a:rPr>
              <a:t> To celebrate the uniqueness and innate beauty of each of us. </a:t>
            </a:r>
            <a:endParaRPr lang="en-GB" dirty="0">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907960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564116" y="214924"/>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3" name="Rectangle 2">
            <a:extLst>
              <a:ext uri="{FF2B5EF4-FFF2-40B4-BE49-F238E27FC236}">
                <a16:creationId xmlns:a16="http://schemas.microsoft.com/office/drawing/2014/main" id="{BB6C6809-F4DF-4F10-88D2-7E273D11CBB6}"/>
              </a:ext>
            </a:extLst>
          </p:cNvPr>
          <p:cNvSpPr/>
          <p:nvPr/>
        </p:nvSpPr>
        <p:spPr>
          <a:xfrm>
            <a:off x="470451" y="1369413"/>
            <a:ext cx="5440019" cy="4355038"/>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4</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Example Questions</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Is there more to courtesy and manners than saying ‘please’ and ‘thank you’?</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How do authority figures help communities work together better?</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How do we respect others, even when they are different from ourselves: physically, ethnically, culturally or in religious beliefs?</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How can your gifts be used for the Common Good?</a:t>
            </a:r>
          </a:p>
        </p:txBody>
      </p:sp>
      <p:sp>
        <p:nvSpPr>
          <p:cNvPr id="5" name="Rectangle 4">
            <a:extLst>
              <a:ext uri="{FF2B5EF4-FFF2-40B4-BE49-F238E27FC236}">
                <a16:creationId xmlns:a16="http://schemas.microsoft.com/office/drawing/2014/main" id="{CE135F36-3838-4E6D-888E-C71E6F1A28FC}"/>
              </a:ext>
            </a:extLst>
          </p:cNvPr>
          <p:cNvSpPr/>
          <p:nvPr/>
        </p:nvSpPr>
        <p:spPr>
          <a:xfrm>
            <a:off x="6096000" y="1369413"/>
            <a:ext cx="5784575" cy="4708981"/>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4</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Example Activities</a:t>
            </a:r>
          </a:p>
          <a:p>
            <a:pPr algn="ctr">
              <a:spcAft>
                <a:spcPts val="600"/>
              </a:spcAft>
            </a:pPr>
            <a:r>
              <a:rPr lang="en-GB" dirty="0">
                <a:effectLst/>
                <a:latin typeface="Times New Roman" panose="02020603050405020304" pitchFamily="18" charset="0"/>
                <a:ea typeface="MS Mincho" panose="02020609040205080304" pitchFamily="49" charset="-128"/>
                <a:cs typeface="Times New Roman" panose="02020603050405020304" pitchFamily="18" charset="0"/>
              </a:rPr>
              <a:t>Adapt St. Paul’s letter to the Colossians giving advice on how to make society better.</a:t>
            </a:r>
          </a:p>
          <a:p>
            <a:pPr algn="ctr">
              <a:spcAft>
                <a:spcPts val="600"/>
              </a:spcAft>
            </a:pPr>
            <a:r>
              <a:rPr lang="en-GB" dirty="0">
                <a:latin typeface="Times New Roman" panose="02020603050405020304" pitchFamily="18" charset="0"/>
                <a:ea typeface="MS Mincho" panose="02020609040205080304" pitchFamily="49" charset="-128"/>
                <a:cs typeface="Times New Roman" panose="02020603050405020304" pitchFamily="18" charset="0"/>
              </a:rPr>
              <a:t>Create a poster showing that bullying, teasing and unkindness do not contribute to the upbuilding of communities or promote positive mental health and well-being.</a:t>
            </a:r>
          </a:p>
          <a:p>
            <a:pPr algn="ctr">
              <a:spcAft>
                <a:spcPts val="600"/>
              </a:spcAft>
            </a:pPr>
            <a:r>
              <a:rPr lang="en-GB" dirty="0">
                <a:latin typeface="Times New Roman" panose="02020603050405020304" pitchFamily="18" charset="0"/>
                <a:ea typeface="MS Mincho" panose="02020609040205080304" pitchFamily="49" charset="-128"/>
                <a:cs typeface="Times New Roman" panose="02020603050405020304" pitchFamily="18" charset="0"/>
              </a:rPr>
              <a:t>Look at the UN Convention on the Rights of the Child. Compile a class charter to show that we are all equal.</a:t>
            </a:r>
          </a:p>
          <a:p>
            <a:pPr algn="ctr">
              <a:spcAft>
                <a:spcPts val="600"/>
              </a:spcAft>
            </a:pPr>
            <a:r>
              <a:rPr lang="en-GB" dirty="0">
                <a:latin typeface="Times New Roman" panose="02020603050405020304" pitchFamily="18" charset="0"/>
                <a:ea typeface="MS Mincho" panose="02020609040205080304" pitchFamily="49" charset="-128"/>
                <a:cs typeface="Times New Roman" panose="02020603050405020304" pitchFamily="18" charset="0"/>
              </a:rPr>
              <a:t>Compose of ‘litany of thanks’ to God for the unique gifts of friends/family. </a:t>
            </a:r>
          </a:p>
          <a:p>
            <a:pPr algn="ctr">
              <a:spcAft>
                <a:spcPts val="600"/>
              </a:spcAft>
            </a:pPr>
            <a:endParaRPr lang="en-GB" dirty="0">
              <a:effectLst/>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390649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325577" y="119485"/>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8" name="Rectangle 7">
            <a:extLst>
              <a:ext uri="{FF2B5EF4-FFF2-40B4-BE49-F238E27FC236}">
                <a16:creationId xmlns:a16="http://schemas.microsoft.com/office/drawing/2014/main" id="{2ED59A90-3607-4843-B2A4-645CC5A6FA80}"/>
              </a:ext>
            </a:extLst>
          </p:cNvPr>
          <p:cNvSpPr/>
          <p:nvPr/>
        </p:nvSpPr>
        <p:spPr>
          <a:xfrm>
            <a:off x="443948" y="1319814"/>
            <a:ext cx="11304104" cy="5324535"/>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5</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GOD LOVES US IN OUR CHANGING AND DEVELOPING</a:t>
            </a:r>
          </a:p>
          <a:p>
            <a:pPr algn="ctr">
              <a:spcAft>
                <a:spcPts val="600"/>
              </a:spcAft>
            </a:pPr>
            <a:endParaRPr lang="en-GB" sz="1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Aim</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Show a knowledge and understanding of how we grow in awareness of the physical and emotional changes that accompany puberty – sensitivity, mood swings, anger, boredom etc. and grow further in recognising God’s presence in our daily lives. </a:t>
            </a:r>
          </a:p>
          <a:p>
            <a:pPr algn="ctr">
              <a:spcAft>
                <a:spcPts val="600"/>
              </a:spcAft>
            </a:pPr>
            <a:endParaRPr lang="en-GB" sz="20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Key Words</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God, sensitivity, puberty, presence, celebrate, external, internal, change, develop, ovulation, biological, respect, reproduction, menstrual cycle, hormones, pituitary gland, uterus, fertilised ovum, fallopian tube, vagina, vulva, cervix, womb, period.</a:t>
            </a:r>
          </a:p>
          <a:p>
            <a:pPr algn="ctr">
              <a:spcAft>
                <a:spcPts val="600"/>
              </a:spcAft>
            </a:pPr>
            <a:endParaRPr lang="en-GB" sz="20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Skills</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respecting, adapting, relating, developing, considering, supporting, deciding, accepting, helping.</a:t>
            </a:r>
          </a:p>
        </p:txBody>
      </p:sp>
    </p:spTree>
    <p:extLst>
      <p:ext uri="{BB962C8B-B14F-4D97-AF65-F5344CB8AC3E}">
        <p14:creationId xmlns:p14="http://schemas.microsoft.com/office/powerpoint/2010/main" val="2851193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564116" y="214924"/>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8" name="Rectangle 7">
            <a:extLst>
              <a:ext uri="{FF2B5EF4-FFF2-40B4-BE49-F238E27FC236}">
                <a16:creationId xmlns:a16="http://schemas.microsoft.com/office/drawing/2014/main" id="{2ED59A90-3607-4843-B2A4-645CC5A6FA80}"/>
              </a:ext>
            </a:extLst>
          </p:cNvPr>
          <p:cNvSpPr/>
          <p:nvPr/>
        </p:nvSpPr>
        <p:spPr>
          <a:xfrm>
            <a:off x="934277" y="1518596"/>
            <a:ext cx="10323445" cy="4478149"/>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5</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Learning Intentions</a:t>
            </a:r>
          </a:p>
          <a:p>
            <a:pPr algn="ctr">
              <a:spcAft>
                <a:spcPts val="600"/>
              </a:spcAft>
            </a:pPr>
            <a:endParaRPr lang="en-GB"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Social and Emotional</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To show knowledge and understanding of emotional relationship changes as we grow and develop.</a:t>
            </a:r>
          </a:p>
          <a:p>
            <a:pPr algn="ctr">
              <a:spcAft>
                <a:spcPts val="600"/>
              </a:spcAft>
            </a:pPr>
            <a:endParaRPr lang="en-GB" sz="14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latin typeface="Times New Roman" panose="02020603050405020304" pitchFamily="18" charset="0"/>
                <a:ea typeface="MS Mincho" panose="02020609040205080304" pitchFamily="49" charset="-128"/>
                <a:cs typeface="Times New Roman" panose="02020603050405020304" pitchFamily="18" charset="0"/>
              </a:rPr>
              <a:t>Physical:</a:t>
            </a:r>
            <a:r>
              <a:rPr lang="en-GB" sz="2400" b="1" dirty="0">
                <a:latin typeface="Times New Roman" panose="02020603050405020304" pitchFamily="18" charset="0"/>
                <a:ea typeface="MS Mincho" panose="02020609040205080304" pitchFamily="49" charset="-128"/>
                <a:cs typeface="Times New Roman" panose="02020603050405020304" pitchFamily="18" charset="0"/>
              </a:rPr>
              <a:t> </a:t>
            </a:r>
            <a:r>
              <a:rPr lang="en-GB" sz="2400" dirty="0">
                <a:latin typeface="Times New Roman" panose="02020603050405020304" pitchFamily="18" charset="0"/>
                <a:ea typeface="MS Mincho" panose="02020609040205080304" pitchFamily="49" charset="-128"/>
                <a:cs typeface="Times New Roman" panose="02020603050405020304" pitchFamily="18" charset="0"/>
              </a:rPr>
              <a:t>To show knowledge and understanding of the physical changes in puberty.</a:t>
            </a:r>
          </a:p>
          <a:p>
            <a:pPr algn="ctr">
              <a:spcAft>
                <a:spcPts val="600"/>
              </a:spcAft>
            </a:pPr>
            <a:endParaRPr lang="en-GB" sz="1600" dirty="0">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latin typeface="Times New Roman" panose="02020603050405020304" pitchFamily="18" charset="0"/>
                <a:ea typeface="MS Mincho" panose="02020609040205080304" pitchFamily="49" charset="-128"/>
                <a:cs typeface="Times New Roman" panose="02020603050405020304" pitchFamily="18" charset="0"/>
              </a:rPr>
              <a:t>Spiritual:</a:t>
            </a:r>
            <a:r>
              <a:rPr lang="en-GB" sz="2400" dirty="0">
                <a:latin typeface="Times New Roman" panose="02020603050405020304" pitchFamily="18" charset="0"/>
                <a:ea typeface="MS Mincho" panose="02020609040205080304" pitchFamily="49" charset="-128"/>
                <a:cs typeface="Times New Roman" panose="02020603050405020304" pitchFamily="18" charset="0"/>
              </a:rPr>
              <a:t> To celebrate the joy and growing physically and spiritually.</a:t>
            </a:r>
            <a:endParaRPr lang="en-GB" dirty="0">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007424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3834731" y="4670154"/>
            <a:ext cx="4641015"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g</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p</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p</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o</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e</a:t>
            </a:r>
          </a:p>
        </p:txBody>
      </p:sp>
      <p:sp>
        <p:nvSpPr>
          <p:cNvPr id="8" name="Rectangle 7">
            <a:extLst>
              <a:ext uri="{FF2B5EF4-FFF2-40B4-BE49-F238E27FC236}">
                <a16:creationId xmlns:a16="http://schemas.microsoft.com/office/drawing/2014/main" id="{79CB0BE4-476E-40D4-A19F-4C5E3369D16C}"/>
              </a:ext>
            </a:extLst>
          </p:cNvPr>
          <p:cNvSpPr/>
          <p:nvPr/>
        </p:nvSpPr>
        <p:spPr>
          <a:xfrm>
            <a:off x="3995031" y="1322435"/>
            <a:ext cx="4366901"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C</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h</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l</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c </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v</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u</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s</a:t>
            </a:r>
          </a:p>
        </p:txBody>
      </p:sp>
      <p:sp>
        <p:nvSpPr>
          <p:cNvPr id="9" name="Rectangle 8">
            <a:extLst>
              <a:ext uri="{FF2B5EF4-FFF2-40B4-BE49-F238E27FC236}">
                <a16:creationId xmlns:a16="http://schemas.microsoft.com/office/drawing/2014/main" id="{5E256BD3-4B55-456A-A06B-EB9987FE3A11}"/>
              </a:ext>
            </a:extLst>
          </p:cNvPr>
          <p:cNvSpPr/>
          <p:nvPr/>
        </p:nvSpPr>
        <p:spPr>
          <a:xfrm>
            <a:off x="3966178" y="176905"/>
            <a:ext cx="4424608"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C</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h</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s</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c</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d</a:t>
            </a:r>
          </a:p>
        </p:txBody>
      </p:sp>
      <p:sp>
        <p:nvSpPr>
          <p:cNvPr id="10" name="Rectangle 9">
            <a:extLst>
              <a:ext uri="{FF2B5EF4-FFF2-40B4-BE49-F238E27FC236}">
                <a16:creationId xmlns:a16="http://schemas.microsoft.com/office/drawing/2014/main" id="{B4BED16A-C2BA-4F36-ADF2-D81286F8E455}"/>
              </a:ext>
            </a:extLst>
          </p:cNvPr>
          <p:cNvSpPr/>
          <p:nvPr/>
        </p:nvSpPr>
        <p:spPr>
          <a:xfrm>
            <a:off x="3753964" y="5754848"/>
            <a:ext cx="4810933"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s</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s</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v</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e </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m</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n</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p>
        </p:txBody>
      </p:sp>
      <p:sp>
        <p:nvSpPr>
          <p:cNvPr id="12" name="Rectangle 11">
            <a:extLst>
              <a:ext uri="{FF2B5EF4-FFF2-40B4-BE49-F238E27FC236}">
                <a16:creationId xmlns:a16="http://schemas.microsoft.com/office/drawing/2014/main" id="{4C4E30BB-D39D-4655-90FA-E21A588D6D79}"/>
              </a:ext>
            </a:extLst>
          </p:cNvPr>
          <p:cNvSpPr/>
          <p:nvPr/>
        </p:nvSpPr>
        <p:spPr>
          <a:xfrm>
            <a:off x="2588468" y="2427249"/>
            <a:ext cx="7015062"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C</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h</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u</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h</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s </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m</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l </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h</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g</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 </a:t>
            </a:r>
            <a:endPar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endParaRPr>
          </a:p>
        </p:txBody>
      </p:sp>
      <p:sp>
        <p:nvSpPr>
          <p:cNvPr id="13" name="Rectangle 12">
            <a:extLst>
              <a:ext uri="{FF2B5EF4-FFF2-40B4-BE49-F238E27FC236}">
                <a16:creationId xmlns:a16="http://schemas.microsoft.com/office/drawing/2014/main" id="{CCDE3B7B-5FA2-4042-A203-4AED3FAB0539}"/>
              </a:ext>
            </a:extLst>
          </p:cNvPr>
          <p:cNvSpPr/>
          <p:nvPr/>
        </p:nvSpPr>
        <p:spPr>
          <a:xfrm>
            <a:off x="3918086" y="3566410"/>
            <a:ext cx="4520789"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s</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u</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p</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s </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p</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u</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p</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l</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s</a:t>
            </a:r>
            <a:endPar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endParaRPr>
          </a:p>
        </p:txBody>
      </p:sp>
    </p:spTree>
    <p:extLst>
      <p:ext uri="{BB962C8B-B14F-4D97-AF65-F5344CB8AC3E}">
        <p14:creationId xmlns:p14="http://schemas.microsoft.com/office/powerpoint/2010/main" val="2428008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564116" y="214924"/>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3" name="Rectangle 2">
            <a:extLst>
              <a:ext uri="{FF2B5EF4-FFF2-40B4-BE49-F238E27FC236}">
                <a16:creationId xmlns:a16="http://schemas.microsoft.com/office/drawing/2014/main" id="{BB6C6809-F4DF-4F10-88D2-7E273D11CBB6}"/>
              </a:ext>
            </a:extLst>
          </p:cNvPr>
          <p:cNvSpPr/>
          <p:nvPr/>
        </p:nvSpPr>
        <p:spPr>
          <a:xfrm>
            <a:off x="470451" y="1369413"/>
            <a:ext cx="5440019" cy="4970591"/>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a:t>
            </a:r>
            <a:r>
              <a:rPr lang="en-GB" sz="4000" b="1" dirty="0">
                <a:latin typeface="Harrington" panose="04040505050A02020702" pitchFamily="82" charset="0"/>
                <a:ea typeface="MS Mincho" panose="02020609040205080304" pitchFamily="49" charset="-128"/>
                <a:cs typeface="Times New Roman" panose="02020603050405020304" pitchFamily="18" charset="0"/>
              </a:rPr>
              <a:t>5</a:t>
            </a:r>
            <a:endParaRPr lang="en-GB" sz="4000" b="1" dirty="0">
              <a:effectLst/>
              <a:latin typeface="Harrington" panose="04040505050A02020702" pitchFamily="82" charset="0"/>
              <a:ea typeface="MS Mincho" panose="02020609040205080304" pitchFamily="49" charset="-128"/>
              <a:cs typeface="Times New Roman" panose="02020603050405020304" pitchFamily="18" charset="0"/>
            </a:endParaRP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Example Questions</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What behaviour changes you recognise as you are growing and developing?</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If a friend was struggling with their self-confidence and self-esteem, what would you advise them to do?</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Why do we think we might need to change our hygiene routines during the times of puberty; why is it important to keep clean and maintain a good personal hygiene?</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How do we know what physical contact is appropriate, inappropriate or unsafe?</a:t>
            </a:r>
          </a:p>
        </p:txBody>
      </p:sp>
      <p:sp>
        <p:nvSpPr>
          <p:cNvPr id="5" name="Rectangle 4">
            <a:extLst>
              <a:ext uri="{FF2B5EF4-FFF2-40B4-BE49-F238E27FC236}">
                <a16:creationId xmlns:a16="http://schemas.microsoft.com/office/drawing/2014/main" id="{CE135F36-3838-4E6D-888E-C71E6F1A28FC}"/>
              </a:ext>
            </a:extLst>
          </p:cNvPr>
          <p:cNvSpPr/>
          <p:nvPr/>
        </p:nvSpPr>
        <p:spPr>
          <a:xfrm>
            <a:off x="6096000" y="1369413"/>
            <a:ext cx="5784575" cy="4355038"/>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a:t>
            </a:r>
            <a:r>
              <a:rPr lang="en-GB" sz="4000" b="1" dirty="0">
                <a:latin typeface="Harrington" panose="04040505050A02020702" pitchFamily="82" charset="0"/>
                <a:ea typeface="MS Mincho" panose="02020609040205080304" pitchFamily="49" charset="-128"/>
                <a:cs typeface="Times New Roman" panose="02020603050405020304" pitchFamily="18" charset="0"/>
              </a:rPr>
              <a:t>5</a:t>
            </a:r>
            <a:endParaRPr lang="en-GB" sz="4000" b="1" dirty="0">
              <a:effectLst/>
              <a:latin typeface="Harrington" panose="04040505050A02020702" pitchFamily="82" charset="0"/>
              <a:ea typeface="MS Mincho" panose="02020609040205080304" pitchFamily="49" charset="-128"/>
              <a:cs typeface="Times New Roman" panose="02020603050405020304" pitchFamily="18" charset="0"/>
            </a:endParaRP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Example Activities</a:t>
            </a:r>
          </a:p>
          <a:p>
            <a:pPr algn="ctr">
              <a:spcAft>
                <a:spcPts val="600"/>
              </a:spcAft>
            </a:pPr>
            <a:r>
              <a:rPr lang="en-GB" dirty="0">
                <a:effectLst/>
                <a:latin typeface="Times New Roman" panose="02020603050405020304" pitchFamily="18" charset="0"/>
                <a:ea typeface="MS Mincho" panose="02020609040205080304" pitchFamily="49" charset="-128"/>
                <a:cs typeface="Times New Roman" panose="02020603050405020304" pitchFamily="18" charset="0"/>
              </a:rPr>
              <a:t>Discuss the physical changes that take place during puberty. Discuss how it is normal for children to go through these changes at different time.</a:t>
            </a:r>
          </a:p>
          <a:p>
            <a:pPr algn="ctr">
              <a:spcAft>
                <a:spcPts val="600"/>
              </a:spcAft>
            </a:pPr>
            <a:r>
              <a:rPr lang="en-GB" dirty="0">
                <a:latin typeface="Times New Roman" panose="02020603050405020304" pitchFamily="18" charset="0"/>
                <a:ea typeface="MS Mincho" panose="02020609040205080304" pitchFamily="49" charset="-128"/>
                <a:cs typeface="Times New Roman" panose="02020603050405020304" pitchFamily="18" charset="0"/>
              </a:rPr>
              <a:t>Discuss how, as well as physical changes, emotions may change and/or become more intense as they grow up and move through puberty. </a:t>
            </a:r>
          </a:p>
          <a:p>
            <a:pPr algn="ctr">
              <a:spcAft>
                <a:spcPts val="600"/>
              </a:spcAft>
            </a:pPr>
            <a:r>
              <a:rPr lang="en-GB" dirty="0">
                <a:effectLst/>
                <a:latin typeface="Times New Roman" panose="02020603050405020304" pitchFamily="18" charset="0"/>
                <a:ea typeface="MS Mincho" panose="02020609040205080304" pitchFamily="49" charset="-128"/>
                <a:cs typeface="Times New Roman" panose="02020603050405020304" pitchFamily="18" charset="0"/>
              </a:rPr>
              <a:t>Discuss how these changes can positively</a:t>
            </a:r>
            <a:r>
              <a:rPr lang="en-GB" dirty="0">
                <a:latin typeface="Times New Roman" panose="02020603050405020304" pitchFamily="18" charset="0"/>
                <a:ea typeface="MS Mincho" panose="02020609040205080304" pitchFamily="49" charset="-128"/>
                <a:cs typeface="Times New Roman" panose="02020603050405020304" pitchFamily="18" charset="0"/>
              </a:rPr>
              <a:t> and negatively affect physical, emotional and mental health. </a:t>
            </a:r>
          </a:p>
          <a:p>
            <a:pPr algn="ctr">
              <a:spcAft>
                <a:spcPts val="600"/>
              </a:spcAft>
            </a:pPr>
            <a:r>
              <a:rPr lang="en-GB" dirty="0">
                <a:effectLst/>
                <a:latin typeface="Times New Roman" panose="02020603050405020304" pitchFamily="18" charset="0"/>
                <a:ea typeface="MS Mincho" panose="02020609040205080304" pitchFamily="49" charset="-128"/>
                <a:cs typeface="Times New Roman" panose="02020603050405020304" pitchFamily="18" charset="0"/>
              </a:rPr>
              <a:t>Create a table showing each a</a:t>
            </a:r>
            <a:r>
              <a:rPr lang="en-GB" dirty="0">
                <a:latin typeface="Times New Roman" panose="02020603050405020304" pitchFamily="18" charset="0"/>
                <a:ea typeface="MS Mincho" panose="02020609040205080304" pitchFamily="49" charset="-128"/>
                <a:cs typeface="Times New Roman" panose="02020603050405020304" pitchFamily="18" charset="0"/>
              </a:rPr>
              <a:t>spect of love and say why it is important (parental love, romantic love, selfless love etc)</a:t>
            </a:r>
            <a:endParaRPr lang="en-GB" dirty="0">
              <a:effectLst/>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988305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325577" y="119485"/>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8" name="Rectangle 7">
            <a:extLst>
              <a:ext uri="{FF2B5EF4-FFF2-40B4-BE49-F238E27FC236}">
                <a16:creationId xmlns:a16="http://schemas.microsoft.com/office/drawing/2014/main" id="{2ED59A90-3607-4843-B2A4-645CC5A6FA80}"/>
              </a:ext>
            </a:extLst>
          </p:cNvPr>
          <p:cNvSpPr/>
          <p:nvPr/>
        </p:nvSpPr>
        <p:spPr>
          <a:xfrm>
            <a:off x="443948" y="1319814"/>
            <a:ext cx="11304104" cy="5170646"/>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6</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THE WONDER OF GOD’S LOVE IN CREATING NEW LIFE</a:t>
            </a:r>
          </a:p>
          <a:p>
            <a:pPr algn="ctr">
              <a:spcAft>
                <a:spcPts val="600"/>
              </a:spcAft>
            </a:pPr>
            <a:endParaRPr lang="en-GB" sz="1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Aim</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To develop a secure understanding of what stable, caring relationships are and the different kinds there may be. Focusing on Catholic teaching, children will also know and understand about the conception of a child within marriage.</a:t>
            </a:r>
          </a:p>
          <a:p>
            <a:pPr algn="ctr">
              <a:spcAft>
                <a:spcPts val="600"/>
              </a:spcAft>
            </a:pPr>
            <a:endParaRPr lang="en-GB" sz="10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Key Words</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God, Christian, appropriate, dignity, sexuality, intercourse, fallopian, conceive, relationship, uterus, cervix, fiancé, fiancée.</a:t>
            </a:r>
          </a:p>
          <a:p>
            <a:pPr algn="ctr">
              <a:spcAft>
                <a:spcPts val="600"/>
              </a:spcAft>
            </a:pPr>
            <a:endParaRPr lang="en-GB" sz="200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Skills</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categorising, observing, classifying, listening, questioning, speaking, relating, respecting, reflecting, thinking, identifying, accepting, empathising, understanding, communicating, presenting, evaluating, researching.</a:t>
            </a:r>
          </a:p>
        </p:txBody>
      </p:sp>
    </p:spTree>
    <p:extLst>
      <p:ext uri="{BB962C8B-B14F-4D97-AF65-F5344CB8AC3E}">
        <p14:creationId xmlns:p14="http://schemas.microsoft.com/office/powerpoint/2010/main" val="166930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564116" y="214924"/>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8" name="Rectangle 7">
            <a:extLst>
              <a:ext uri="{FF2B5EF4-FFF2-40B4-BE49-F238E27FC236}">
                <a16:creationId xmlns:a16="http://schemas.microsoft.com/office/drawing/2014/main" id="{2ED59A90-3607-4843-B2A4-645CC5A6FA80}"/>
              </a:ext>
            </a:extLst>
          </p:cNvPr>
          <p:cNvSpPr/>
          <p:nvPr/>
        </p:nvSpPr>
        <p:spPr>
          <a:xfrm>
            <a:off x="247650" y="1428752"/>
            <a:ext cx="11696700" cy="4855175"/>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6</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Learning Intentions</a:t>
            </a:r>
          </a:p>
          <a:p>
            <a:pPr algn="ctr">
              <a:spcAft>
                <a:spcPts val="600"/>
              </a:spcAft>
            </a:pPr>
            <a:endParaRPr lang="en-GB" sz="1050"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rPr>
              <a:t>Social and Emotional</a:t>
            </a:r>
            <a:r>
              <a:rPr lang="en-GB" sz="2400" dirty="0">
                <a:effectLst/>
                <a:latin typeface="Times New Roman" panose="02020603050405020304" pitchFamily="18" charset="0"/>
                <a:ea typeface="MS Mincho" panose="02020609040205080304" pitchFamily="49" charset="-128"/>
                <a:cs typeface="Times New Roman" panose="02020603050405020304" pitchFamily="18" charset="0"/>
              </a:rPr>
              <a:t>: To develop a secure understanding that stable and caring relationships, which may be of different types, are at the heart of happy families.</a:t>
            </a:r>
          </a:p>
          <a:p>
            <a:pPr algn="ctr">
              <a:spcAft>
                <a:spcPts val="600"/>
              </a:spcAft>
            </a:pPr>
            <a:endParaRPr lang="en-GB" sz="2400" b="1" u="sng" dirty="0">
              <a:effectLst/>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latin typeface="Times New Roman" panose="02020603050405020304" pitchFamily="18" charset="0"/>
                <a:ea typeface="MS Mincho" panose="02020609040205080304" pitchFamily="49" charset="-128"/>
                <a:cs typeface="Times New Roman" panose="02020603050405020304" pitchFamily="18" charset="0"/>
              </a:rPr>
              <a:t>Physical:</a:t>
            </a:r>
            <a:r>
              <a:rPr lang="en-GB" sz="2400" b="1" dirty="0">
                <a:latin typeface="Times New Roman" panose="02020603050405020304" pitchFamily="18" charset="0"/>
                <a:ea typeface="MS Mincho" panose="02020609040205080304" pitchFamily="49" charset="-128"/>
                <a:cs typeface="Times New Roman" panose="02020603050405020304" pitchFamily="18" charset="0"/>
              </a:rPr>
              <a:t> </a:t>
            </a:r>
            <a:r>
              <a:rPr lang="en-GB" sz="2400" dirty="0">
                <a:latin typeface="Times New Roman" panose="02020603050405020304" pitchFamily="18" charset="0"/>
                <a:ea typeface="MS Mincho" panose="02020609040205080304" pitchFamily="49" charset="-128"/>
                <a:cs typeface="Times New Roman" panose="02020603050405020304" pitchFamily="18" charset="0"/>
              </a:rPr>
              <a:t>Explain how human life is conceived. </a:t>
            </a:r>
          </a:p>
          <a:p>
            <a:pPr algn="ctr">
              <a:spcAft>
                <a:spcPts val="600"/>
              </a:spcAft>
            </a:pPr>
            <a:endParaRPr lang="en-GB" sz="2400" dirty="0">
              <a:latin typeface="Times New Roman" panose="02020603050405020304" pitchFamily="18" charset="0"/>
              <a:ea typeface="MS Mincho" panose="02020609040205080304" pitchFamily="49" charset="-128"/>
              <a:cs typeface="Times New Roman" panose="02020603050405020304" pitchFamily="18" charset="0"/>
            </a:endParaRPr>
          </a:p>
          <a:p>
            <a:pPr algn="ctr">
              <a:spcAft>
                <a:spcPts val="600"/>
              </a:spcAft>
            </a:pPr>
            <a:r>
              <a:rPr lang="en-GB" sz="2400" b="1" u="sng" dirty="0">
                <a:latin typeface="Times New Roman" panose="02020603050405020304" pitchFamily="18" charset="0"/>
                <a:ea typeface="MS Mincho" panose="02020609040205080304" pitchFamily="49" charset="-128"/>
                <a:cs typeface="Times New Roman" panose="02020603050405020304" pitchFamily="18" charset="0"/>
              </a:rPr>
              <a:t>Spiritual:</a:t>
            </a:r>
            <a:r>
              <a:rPr lang="en-GB" sz="2400" dirty="0">
                <a:latin typeface="Times New Roman" panose="02020603050405020304" pitchFamily="18" charset="0"/>
                <a:ea typeface="MS Mincho" panose="02020609040205080304" pitchFamily="49" charset="-128"/>
                <a:cs typeface="Times New Roman" panose="02020603050405020304" pitchFamily="18" charset="0"/>
              </a:rPr>
              <a:t> Show an understanding of how being made in the image and likeness of God informs decisions and actions when building relationships with others, including life-long relationships. </a:t>
            </a:r>
            <a:endParaRPr lang="en-GB" dirty="0">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562286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564116" y="214924"/>
            <a:ext cx="7540846"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A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J</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y </a:t>
            </a:r>
            <a:r>
              <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 </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3" name="Rectangle 2">
            <a:extLst>
              <a:ext uri="{FF2B5EF4-FFF2-40B4-BE49-F238E27FC236}">
                <a16:creationId xmlns:a16="http://schemas.microsoft.com/office/drawing/2014/main" id="{BB6C6809-F4DF-4F10-88D2-7E273D11CBB6}"/>
              </a:ext>
            </a:extLst>
          </p:cNvPr>
          <p:cNvSpPr/>
          <p:nvPr/>
        </p:nvSpPr>
        <p:spPr>
          <a:xfrm>
            <a:off x="470451" y="1369413"/>
            <a:ext cx="5440019" cy="4662815"/>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6</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Example Questions</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What are the key building block of a loving relationship?</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How does conception take place?</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What sort of boundaries are appropriate in friendships with peers and others, including in a digital context?</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When building relationships on-line, how can we recognise risks, such as inappropriate images, language and behaviour, and to who and how would we report these? </a:t>
            </a:r>
          </a:p>
        </p:txBody>
      </p:sp>
      <p:sp>
        <p:nvSpPr>
          <p:cNvPr id="5" name="Rectangle 4">
            <a:extLst>
              <a:ext uri="{FF2B5EF4-FFF2-40B4-BE49-F238E27FC236}">
                <a16:creationId xmlns:a16="http://schemas.microsoft.com/office/drawing/2014/main" id="{CE135F36-3838-4E6D-888E-C71E6F1A28FC}"/>
              </a:ext>
            </a:extLst>
          </p:cNvPr>
          <p:cNvSpPr/>
          <p:nvPr/>
        </p:nvSpPr>
        <p:spPr>
          <a:xfrm>
            <a:off x="6096000" y="1369413"/>
            <a:ext cx="5784575" cy="3970318"/>
          </a:xfrm>
          <a:prstGeom prst="rect">
            <a:avLst/>
          </a:prstGeom>
          <a:solidFill>
            <a:schemeClr val="accent6">
              <a:lumMod val="20000"/>
              <a:lumOff val="80000"/>
            </a:schemeClr>
          </a:solidFill>
        </p:spPr>
        <p:txBody>
          <a:bodyPr wrap="square">
            <a:spAutoFit/>
          </a:bodyPr>
          <a:lstStyle/>
          <a:p>
            <a:pPr algn="ctr">
              <a:spcAft>
                <a:spcPts val="600"/>
              </a:spcAft>
            </a:pPr>
            <a:r>
              <a:rPr lang="en-GB" sz="4000" b="1" dirty="0">
                <a:effectLst/>
                <a:latin typeface="Harrington" panose="04040505050A02020702" pitchFamily="82" charset="0"/>
                <a:ea typeface="MS Mincho" panose="02020609040205080304" pitchFamily="49" charset="-128"/>
                <a:cs typeface="Times New Roman" panose="02020603050405020304" pitchFamily="18" charset="0"/>
              </a:rPr>
              <a:t>Year 6</a:t>
            </a:r>
          </a:p>
          <a:p>
            <a:pPr algn="ctr">
              <a:spcAft>
                <a:spcPts val="600"/>
              </a:spcAft>
            </a:pPr>
            <a:r>
              <a:rPr lang="en-GB" sz="3200" dirty="0">
                <a:effectLst>
                  <a:glow rad="228600">
                    <a:schemeClr val="accent6">
                      <a:satMod val="175000"/>
                      <a:alpha val="40000"/>
                    </a:schemeClr>
                  </a:glow>
                </a:effectLst>
                <a:latin typeface="Harrington" panose="04040505050A02020702" pitchFamily="82" charset="0"/>
                <a:ea typeface="MS Mincho" panose="02020609040205080304" pitchFamily="49" charset="-128"/>
                <a:cs typeface="Times New Roman" panose="02020603050405020304" pitchFamily="18" charset="0"/>
              </a:rPr>
              <a:t>Example Activities</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Consider and share ways you experience St. Paul’s teaching on love in your family, extended family, school or in your communities. </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Understand how a child grows within the mother’s womb.</a:t>
            </a:r>
          </a:p>
          <a:p>
            <a:pPr algn="ctr">
              <a:spcAft>
                <a:spcPts val="600"/>
              </a:spcAft>
            </a:pPr>
            <a:r>
              <a:rPr lang="en-GB" sz="2000" dirty="0">
                <a:latin typeface="Times New Roman" panose="02020603050405020304" pitchFamily="18" charset="0"/>
                <a:ea typeface="MS Mincho" panose="02020609040205080304" pitchFamily="49" charset="-128"/>
                <a:cs typeface="Times New Roman" panose="02020603050405020304" pitchFamily="18" charset="0"/>
              </a:rPr>
              <a:t>Create a film clip/ poster/ PowerPoint for the rules of keeping safe on-line and how to keep our information protected from those that may harm us. </a:t>
            </a:r>
          </a:p>
        </p:txBody>
      </p:sp>
    </p:spTree>
    <p:extLst>
      <p:ext uri="{BB962C8B-B14F-4D97-AF65-F5344CB8AC3E}">
        <p14:creationId xmlns:p14="http://schemas.microsoft.com/office/powerpoint/2010/main" val="1703631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3F101E6-BDE1-4EA0-9837-2ED4D5446C51}"/>
              </a:ext>
            </a:extLst>
          </p:cNvPr>
          <p:cNvSpPr/>
          <p:nvPr/>
        </p:nvSpPr>
        <p:spPr>
          <a:xfrm>
            <a:off x="1215338" y="518165"/>
            <a:ext cx="9761324" cy="3631763"/>
          </a:xfrm>
          <a:prstGeom prst="rect">
            <a:avLst/>
          </a:prstGeom>
          <a:noFill/>
        </p:spPr>
        <p:txBody>
          <a:bodyPr wrap="square" lIns="91440" tIns="45720" rIns="91440" bIns="45720">
            <a:spAutoFit/>
          </a:bodyPr>
          <a:lstStyle/>
          <a:p>
            <a:pPr algn="ctr"/>
            <a:r>
              <a:rPr lang="en-US" sz="115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115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115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115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115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115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115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115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115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115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115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115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115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115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115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7" name="Rectangle 6">
            <a:extLst>
              <a:ext uri="{FF2B5EF4-FFF2-40B4-BE49-F238E27FC236}">
                <a16:creationId xmlns:a16="http://schemas.microsoft.com/office/drawing/2014/main" id="{00CB4FB2-CC21-4FC4-A607-9280B2866471}"/>
              </a:ext>
            </a:extLst>
          </p:cNvPr>
          <p:cNvSpPr/>
          <p:nvPr/>
        </p:nvSpPr>
        <p:spPr>
          <a:xfrm>
            <a:off x="282849" y="4523953"/>
            <a:ext cx="11626302" cy="1323439"/>
          </a:xfrm>
          <a:prstGeom prst="rect">
            <a:avLst/>
          </a:prstGeom>
          <a:solidFill>
            <a:schemeClr val="accent6">
              <a:lumMod val="20000"/>
              <a:lumOff val="80000"/>
            </a:schemeClr>
          </a:solidFill>
        </p:spPr>
        <p:txBody>
          <a:bodyPr wrap="square" lIns="91440" tIns="45720" rIns="91440" bIns="45720">
            <a:spAutoFit/>
          </a:bodyPr>
          <a:lstStyle/>
          <a:p>
            <a:pPr algn="ctr"/>
            <a:r>
              <a:rPr lang="en-US" sz="4000" b="1" spc="50" dirty="0">
                <a:ln w="9525" cmpd="sng">
                  <a:solidFill>
                    <a:schemeClr val="tx1"/>
                  </a:solidFill>
                  <a:prstDash val="solid"/>
                </a:ln>
                <a:effectLst>
                  <a:glow rad="38100">
                    <a:schemeClr val="accent1">
                      <a:alpha val="40000"/>
                    </a:schemeClr>
                  </a:glow>
                </a:effectLst>
                <a:latin typeface="Letter-join Plus 18" panose="02000505000000020003" pitchFamily="50" charset="0"/>
              </a:rPr>
              <a:t>Religious Education – PSHE- RSE -</a:t>
            </a:r>
            <a:r>
              <a:rPr lang="en-US" sz="4000" b="1" cap="none" spc="50" dirty="0">
                <a:ln w="9525" cmpd="sng">
                  <a:solidFill>
                    <a:schemeClr val="tx1"/>
                  </a:solidFill>
                  <a:prstDash val="solid"/>
                </a:ln>
                <a:effectLst>
                  <a:glow rad="38100">
                    <a:schemeClr val="accent1">
                      <a:alpha val="40000"/>
                    </a:schemeClr>
                  </a:glow>
                </a:effectLst>
                <a:latin typeface="Letter-join Plus 18" panose="02000505000000020003" pitchFamily="50" charset="0"/>
              </a:rPr>
              <a:t> Enrichment Opportunities - Other</a:t>
            </a:r>
            <a:r>
              <a:rPr lang="en-US" sz="4000" b="1" spc="50" dirty="0">
                <a:ln w="9525" cmpd="sng">
                  <a:solidFill>
                    <a:schemeClr val="tx1"/>
                  </a:solidFill>
                  <a:prstDash val="solid"/>
                </a:ln>
                <a:effectLst>
                  <a:glow rad="38100">
                    <a:schemeClr val="accent1">
                      <a:alpha val="40000"/>
                    </a:schemeClr>
                  </a:glow>
                </a:effectLst>
                <a:latin typeface="Letter-join Plus 18" panose="02000505000000020003" pitchFamily="50" charset="0"/>
              </a:rPr>
              <a:t> Curriculum Links</a:t>
            </a:r>
            <a:endParaRPr lang="en-US" sz="4000" b="1" cap="none" spc="50" dirty="0">
              <a:ln w="9525" cmpd="sng">
                <a:solidFill>
                  <a:schemeClr val="tx1"/>
                </a:solidFill>
                <a:prstDash val="solid"/>
              </a:ln>
              <a:effectLst>
                <a:glow rad="38100">
                  <a:schemeClr val="accent1">
                    <a:alpha val="40000"/>
                  </a:schemeClr>
                </a:glow>
              </a:effectLst>
              <a:latin typeface="Letter-join Plus 18" panose="02000505000000020003" pitchFamily="50" charset="0"/>
            </a:endParaRPr>
          </a:p>
        </p:txBody>
      </p:sp>
    </p:spTree>
    <p:extLst>
      <p:ext uri="{BB962C8B-B14F-4D97-AF65-F5344CB8AC3E}">
        <p14:creationId xmlns:p14="http://schemas.microsoft.com/office/powerpoint/2010/main" val="95156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3043787008"/>
              </p:ext>
            </p:extLst>
          </p:nvPr>
        </p:nvGraphicFramePr>
        <p:xfrm>
          <a:off x="307008" y="1999550"/>
          <a:ext cx="11604486" cy="4389120"/>
        </p:xfrm>
        <a:graphic>
          <a:graphicData uri="http://schemas.openxmlformats.org/drawingml/2006/table">
            <a:tbl>
              <a:tblPr firstRow="1" bandRow="1">
                <a:tableStyleId>{5C22544A-7EE6-4342-B048-85BDC9FD1C3A}</a:tableStyleId>
              </a:tblPr>
              <a:tblGrid>
                <a:gridCol w="1537834">
                  <a:extLst>
                    <a:ext uri="{9D8B030D-6E8A-4147-A177-3AD203B41FA5}">
                      <a16:colId xmlns:a16="http://schemas.microsoft.com/office/drawing/2014/main" val="2801886168"/>
                    </a:ext>
                  </a:extLst>
                </a:gridCol>
                <a:gridCol w="1475874">
                  <a:extLst>
                    <a:ext uri="{9D8B030D-6E8A-4147-A177-3AD203B41FA5}">
                      <a16:colId xmlns:a16="http://schemas.microsoft.com/office/drawing/2014/main" val="1221299453"/>
                    </a:ext>
                  </a:extLst>
                </a:gridCol>
                <a:gridCol w="1491916">
                  <a:extLst>
                    <a:ext uri="{9D8B030D-6E8A-4147-A177-3AD203B41FA5}">
                      <a16:colId xmlns:a16="http://schemas.microsoft.com/office/drawing/2014/main" val="2670267930"/>
                    </a:ext>
                  </a:extLst>
                </a:gridCol>
                <a:gridCol w="1668379">
                  <a:extLst>
                    <a:ext uri="{9D8B030D-6E8A-4147-A177-3AD203B41FA5}">
                      <a16:colId xmlns:a16="http://schemas.microsoft.com/office/drawing/2014/main" val="1549881736"/>
                    </a:ext>
                  </a:extLst>
                </a:gridCol>
                <a:gridCol w="2061410">
                  <a:extLst>
                    <a:ext uri="{9D8B030D-6E8A-4147-A177-3AD203B41FA5}">
                      <a16:colId xmlns:a16="http://schemas.microsoft.com/office/drawing/2014/main" val="4022279671"/>
                    </a:ext>
                  </a:extLst>
                </a:gridCol>
                <a:gridCol w="1836821">
                  <a:extLst>
                    <a:ext uri="{9D8B030D-6E8A-4147-A177-3AD203B41FA5}">
                      <a16:colId xmlns:a16="http://schemas.microsoft.com/office/drawing/2014/main" val="1584830572"/>
                    </a:ext>
                  </a:extLst>
                </a:gridCol>
                <a:gridCol w="1532252">
                  <a:extLst>
                    <a:ext uri="{9D8B030D-6E8A-4147-A177-3AD203B41FA5}">
                      <a16:colId xmlns:a16="http://schemas.microsoft.com/office/drawing/2014/main" val="1061004903"/>
                    </a:ext>
                  </a:extLst>
                </a:gridCol>
              </a:tblGrid>
              <a:tr h="370840">
                <a:tc>
                  <a:txBody>
                    <a:bodyPr/>
                    <a:lstStyle/>
                    <a:p>
                      <a:pPr algn="ctr"/>
                      <a:r>
                        <a:rPr lang="en-GB" sz="1700" dirty="0">
                          <a:solidFill>
                            <a:schemeClr val="tx1"/>
                          </a:solidFill>
                          <a:latin typeface="Letter-join Plus 18" panose="02000505000000020003" pitchFamily="50" charset="0"/>
                        </a:rPr>
                        <a:t>Religious Education</a:t>
                      </a:r>
                    </a:p>
                    <a:p>
                      <a:pPr algn="ctr"/>
                      <a:r>
                        <a:rPr lang="en-GB" sz="1700" dirty="0">
                          <a:solidFill>
                            <a:schemeClr val="tx1"/>
                          </a:solidFill>
                          <a:latin typeface="Letter-join Plus 18" panose="02000505000000020003" pitchFamily="50" charset="0"/>
                        </a:rPr>
                        <a:t>(Come </a:t>
                      </a:r>
                    </a:p>
                    <a:p>
                      <a:pPr algn="ctr"/>
                      <a:r>
                        <a:rPr lang="en-GB" sz="1700" dirty="0">
                          <a:solidFill>
                            <a:schemeClr val="tx1"/>
                          </a:solidFill>
                          <a:latin typeface="Letter-join Plus 18" panose="02000505000000020003" pitchFamily="50" charset="0"/>
                        </a:rPr>
                        <a:t>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sz="1700" dirty="0">
                          <a:solidFill>
                            <a:schemeClr val="tx1"/>
                          </a:solidFill>
                          <a:latin typeface="Letter-join Plus 18" panose="02000505000000020003" pitchFamily="50" charset="0"/>
                        </a:rPr>
                        <a:t>RSHE</a:t>
                      </a:r>
                    </a:p>
                    <a:p>
                      <a:pPr algn="ctr"/>
                      <a:r>
                        <a:rPr lang="en-GB" sz="1700"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sz="1700" dirty="0">
                          <a:solidFill>
                            <a:schemeClr val="tx1"/>
                          </a:solidFill>
                          <a:latin typeface="Letter-join Plus 18" panose="02000505000000020003" pitchFamily="50" charset="0"/>
                        </a:rPr>
                        <a:t>PSHE</a:t>
                      </a:r>
                    </a:p>
                    <a:p>
                      <a:pPr algn="ctr"/>
                      <a:r>
                        <a:rPr lang="en-GB" sz="1700"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sz="1700"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sz="1700"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sz="1700"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70840">
                <a:tc>
                  <a:txBody>
                    <a:bodyPr/>
                    <a:lstStyle/>
                    <a:p>
                      <a:pPr algn="ctr"/>
                      <a:r>
                        <a:rPr lang="en-GB" sz="1300" b="1" u="sng" dirty="0">
                          <a:solidFill>
                            <a:schemeClr val="tx1"/>
                          </a:solidFill>
                          <a:latin typeface="Letter-join Plus 18" panose="02000505000000020003" pitchFamily="50" charset="0"/>
                        </a:rPr>
                        <a:t>Homes</a:t>
                      </a:r>
                    </a:p>
                    <a:p>
                      <a:pPr algn="ctr"/>
                      <a:r>
                        <a:rPr lang="en-GB" sz="1300" b="0" i="0" u="none" strike="noStrike" kern="1200" baseline="0" dirty="0">
                          <a:solidFill>
                            <a:schemeClr val="dk1"/>
                          </a:solidFill>
                          <a:latin typeface="Letter-join Plus 18" panose="02000505000000020003" pitchFamily="50" charset="0"/>
                          <a:ea typeface="+mn-ea"/>
                          <a:cs typeface="+mn-cs"/>
                        </a:rPr>
                        <a:t>God’s dream for</a:t>
                      </a:r>
                    </a:p>
                    <a:p>
                      <a:pPr algn="ctr"/>
                      <a:r>
                        <a:rPr lang="en-GB" sz="1300" b="0" i="0" u="none" strike="noStrike" kern="1200" baseline="0" dirty="0">
                          <a:solidFill>
                            <a:schemeClr val="dk1"/>
                          </a:solidFill>
                          <a:latin typeface="Letter-join Plus 18" panose="02000505000000020003" pitchFamily="50" charset="0"/>
                          <a:ea typeface="+mn-ea"/>
                          <a:cs typeface="+mn-cs"/>
                        </a:rPr>
                        <a:t>every family</a:t>
                      </a:r>
                      <a:endParaRPr lang="en-GB" sz="1300" dirty="0">
                        <a:solidFill>
                          <a:schemeClr val="tx1"/>
                        </a:solidFill>
                        <a:latin typeface="Letter-join Plus 18" panose="02000505000000020003" pitchFamily="50" charset="0"/>
                      </a:endParaRPr>
                    </a:p>
                    <a:p>
                      <a:pPr algn="ctr"/>
                      <a:endParaRPr lang="en-GB" sz="130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Promises</a:t>
                      </a:r>
                    </a:p>
                    <a:p>
                      <a:pPr algn="ctr"/>
                      <a:r>
                        <a:rPr lang="en-GB" sz="1300" b="0" i="0" u="none" strike="noStrike" kern="1200" baseline="0" dirty="0">
                          <a:solidFill>
                            <a:schemeClr val="dk1"/>
                          </a:solidFill>
                          <a:latin typeface="Letter-join Plus 18" panose="02000505000000020003" pitchFamily="50" charset="0"/>
                          <a:ea typeface="+mn-ea"/>
                          <a:cs typeface="+mn-cs"/>
                        </a:rPr>
                        <a:t>Promises made</a:t>
                      </a:r>
                    </a:p>
                    <a:p>
                      <a:pPr algn="ctr"/>
                      <a:r>
                        <a:rPr lang="en-GB" sz="1300" b="0" i="0" u="none" strike="noStrike" kern="1200" baseline="0" dirty="0">
                          <a:solidFill>
                            <a:schemeClr val="dk1"/>
                          </a:solidFill>
                          <a:latin typeface="Letter-join Plus 18" panose="02000505000000020003" pitchFamily="50" charset="0"/>
                          <a:ea typeface="+mn-ea"/>
                          <a:cs typeface="+mn-cs"/>
                        </a:rPr>
                        <a:t>at Baptism</a:t>
                      </a:r>
                      <a:endParaRPr lang="en-GB" sz="1300" dirty="0">
                        <a:solidFill>
                          <a:schemeClr val="tx1"/>
                        </a:solidFill>
                        <a:latin typeface="Letter-join Plus 18" panose="02000505000000020003" pitchFamily="50" charset="0"/>
                      </a:endParaRPr>
                    </a:p>
                    <a:p>
                      <a:pPr algn="ctr"/>
                      <a:endParaRPr lang="en-GB" sz="130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Visitors</a:t>
                      </a:r>
                    </a:p>
                    <a:p>
                      <a:pPr algn="ctr"/>
                      <a:r>
                        <a:rPr lang="en-GB" sz="1300" b="0" i="0" u="none" strike="noStrike" kern="1200" baseline="0" dirty="0">
                          <a:solidFill>
                            <a:schemeClr val="dk1"/>
                          </a:solidFill>
                          <a:latin typeface="Letter-join Plus 18" panose="02000505000000020003" pitchFamily="50" charset="0"/>
                          <a:ea typeface="+mn-ea"/>
                          <a:cs typeface="+mn-cs"/>
                        </a:rPr>
                        <a:t>Advent: waiting for</a:t>
                      </a:r>
                    </a:p>
                    <a:p>
                      <a:pPr algn="ctr"/>
                      <a:r>
                        <a:rPr lang="en-GB" sz="1300" b="0" i="0" u="none" strike="noStrike" kern="1200" baseline="0" dirty="0">
                          <a:solidFill>
                            <a:schemeClr val="dk1"/>
                          </a:solidFill>
                          <a:latin typeface="Letter-join Plus 18" panose="02000505000000020003" pitchFamily="50" charset="0"/>
                          <a:ea typeface="+mn-ea"/>
                          <a:cs typeface="+mn-cs"/>
                        </a:rPr>
                        <a:t>the coming of Jesus</a:t>
                      </a:r>
                    </a:p>
                    <a:p>
                      <a:pPr algn="ctr"/>
                      <a:endParaRPr lang="en-GB" sz="1300" b="0" i="0" u="sng"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Other Faiths</a:t>
                      </a:r>
                    </a:p>
                    <a:p>
                      <a:pPr algn="ctr"/>
                      <a:r>
                        <a:rPr lang="en-GB" sz="1300" b="0" i="0" u="none" strike="noStrike" kern="1200" baseline="0" dirty="0">
                          <a:solidFill>
                            <a:schemeClr val="dk1"/>
                          </a:solidFill>
                          <a:latin typeface="Letter-join Plus 18" panose="02000505000000020003" pitchFamily="50" charset="0"/>
                          <a:ea typeface="+mn-ea"/>
                          <a:cs typeface="+mn-cs"/>
                        </a:rPr>
                        <a:t>Judaism and Hinduism</a:t>
                      </a:r>
                      <a:endParaRPr lang="en-GB" sz="13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How we live in love</a:t>
                      </a:r>
                    </a:p>
                    <a:p>
                      <a:pPr algn="ct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(Social and Emotional)</a:t>
                      </a:r>
                    </a:p>
                    <a:p>
                      <a:pPr algn="ctr"/>
                      <a:endParaRPr lang="en-GB" sz="1300" dirty="0">
                        <a:solidFill>
                          <a:schemeClr val="tx1"/>
                        </a:solidFill>
                        <a:latin typeface="Letter-join Plus 18" panose="02000505000000020003" pitchFamily="50" charset="0"/>
                      </a:endParaRPr>
                    </a:p>
                    <a:p>
                      <a:pPr algn="ctr"/>
                      <a:r>
                        <a:rPr lang="en-GB" sz="1300" i="1" dirty="0">
                          <a:solidFill>
                            <a:schemeClr val="tx1"/>
                          </a:solidFill>
                          <a:latin typeface="Letter-join Plus 18" panose="02000505000000020003" pitchFamily="50" charset="0"/>
                        </a:rPr>
                        <a:t>To describe and give reasons for how we grow in love in caring and happy friendships where we are safe and secure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i="0" u="sng" kern="1200" dirty="0">
                          <a:solidFill>
                            <a:schemeClr val="dk1"/>
                          </a:solidFill>
                          <a:effectLst/>
                          <a:latin typeface="Letter-join Plus 18" panose="02000505000000020003" pitchFamily="50" charset="0"/>
                          <a:ea typeface="+mn-ea"/>
                          <a:cs typeface="+mn-cs"/>
                        </a:rPr>
                        <a:t>Me and My Relationships</a:t>
                      </a:r>
                    </a:p>
                    <a:p>
                      <a:pPr algn="ctr"/>
                      <a:r>
                        <a:rPr lang="en-GB" sz="1300" b="0" i="0" kern="1200" dirty="0">
                          <a:solidFill>
                            <a:schemeClr val="dk1"/>
                          </a:solidFill>
                          <a:effectLst/>
                          <a:latin typeface="Letter-join Plus 18" panose="02000505000000020003" pitchFamily="50" charset="0"/>
                          <a:ea typeface="+mn-ea"/>
                          <a:cs typeface="+mn-cs"/>
                        </a:rPr>
                        <a:t>(Cooperation and Friendships)</a:t>
                      </a:r>
                    </a:p>
                    <a:p>
                      <a:pPr algn="ctr"/>
                      <a:endParaRPr lang="en-GB" sz="1300" b="1" i="0" kern="1200" dirty="0">
                        <a:solidFill>
                          <a:schemeClr val="dk1"/>
                        </a:solidFill>
                        <a:effectLst/>
                        <a:latin typeface="Letter-join Plus 18" panose="02000505000000020003" pitchFamily="50" charset="0"/>
                        <a:ea typeface="+mn-ea"/>
                        <a:cs typeface="+mn-cs"/>
                      </a:endParaRPr>
                    </a:p>
                    <a:p>
                      <a:pPr algn="ctr"/>
                      <a:r>
                        <a:rPr lang="en-GB" sz="1300" b="1" i="0" u="sng" kern="1200" dirty="0">
                          <a:solidFill>
                            <a:schemeClr val="dk1"/>
                          </a:solidFill>
                          <a:effectLst/>
                          <a:latin typeface="Letter-join Plus 18" panose="02000505000000020003" pitchFamily="50" charset="0"/>
                          <a:ea typeface="+mn-ea"/>
                          <a:cs typeface="+mn-cs"/>
                        </a:rPr>
                        <a:t>Valuing Difference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0" kern="1200" dirty="0">
                          <a:solidFill>
                            <a:schemeClr val="dk1"/>
                          </a:solidFill>
                          <a:effectLst/>
                          <a:latin typeface="Letter-join Plus 18" panose="02000505000000020003" pitchFamily="50" charset="0"/>
                          <a:ea typeface="+mn-ea"/>
                          <a:cs typeface="+mn-cs"/>
                        </a:rPr>
                        <a:t>(Recognising and respecting diversity</a:t>
                      </a:r>
                    </a:p>
                    <a:p>
                      <a:pPr algn="ctr"/>
                      <a:r>
                        <a:rPr lang="en-GB" sz="1300" b="0" kern="1200" dirty="0">
                          <a:solidFill>
                            <a:schemeClr val="dk1"/>
                          </a:solidFill>
                          <a:effectLst/>
                          <a:latin typeface="Letter-join Plus 18" panose="02000505000000020003" pitchFamily="50" charset="0"/>
                          <a:ea typeface="+mn-ea"/>
                          <a:cs typeface="+mn-cs"/>
                        </a:rPr>
                        <a:t>Being respectful and tolerant)</a:t>
                      </a:r>
                      <a:endParaRPr lang="en-GB" sz="13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u="sng" dirty="0">
                          <a:solidFill>
                            <a:schemeClr val="tx1"/>
                          </a:solidFill>
                          <a:latin typeface="Letter-join Plus 18" panose="02000505000000020003" pitchFamily="50" charset="0"/>
                        </a:rPr>
                        <a:t>Understand how difference can affect someone</a:t>
                      </a:r>
                    </a:p>
                    <a:p>
                      <a:pPr algn="ctr"/>
                      <a:r>
                        <a:rPr lang="en-GB" sz="1200" dirty="0">
                          <a:solidFill>
                            <a:schemeClr val="tx1"/>
                          </a:solidFill>
                          <a:latin typeface="Letter-join Plus 18" panose="02000505000000020003" pitchFamily="50" charset="0"/>
                        </a:rPr>
                        <a:t>(Oliver by Birgitta Sif)</a:t>
                      </a:r>
                    </a:p>
                    <a:p>
                      <a:pPr algn="ctr"/>
                      <a:endParaRPr lang="en-GB" sz="1200" dirty="0">
                        <a:solidFill>
                          <a:schemeClr val="tx1"/>
                        </a:solidFill>
                        <a:latin typeface="Letter-join Plus 18" panose="02000505000000020003" pitchFamily="50" charset="0"/>
                      </a:endParaRPr>
                    </a:p>
                    <a:p>
                      <a:pPr algn="ctr"/>
                      <a:endParaRPr lang="en-GB" sz="1200" dirty="0">
                        <a:solidFill>
                          <a:schemeClr val="tx1"/>
                        </a:solidFill>
                        <a:latin typeface="Letter-join Plus 18" panose="02000505000000020003" pitchFamily="50" charset="0"/>
                      </a:endParaRPr>
                    </a:p>
                    <a:p>
                      <a:pPr algn="ctr"/>
                      <a:endParaRPr lang="en-GB" sz="1200" dirty="0">
                        <a:solidFill>
                          <a:schemeClr val="tx1"/>
                        </a:solidFill>
                        <a:latin typeface="Letter-join Plus 18" panose="02000505000000020003" pitchFamily="50" charset="0"/>
                      </a:endParaRPr>
                    </a:p>
                    <a:p>
                      <a:pPr algn="ctr"/>
                      <a:endParaRPr lang="en-GB" sz="1100" dirty="0">
                        <a:solidFill>
                          <a:schemeClr val="tx1"/>
                        </a:solidFill>
                        <a:latin typeface="Letter-join Plus 18" panose="02000505000000020003" pitchFamily="50" charset="0"/>
                      </a:endParaRPr>
                    </a:p>
                    <a:p>
                      <a:pPr algn="ctr"/>
                      <a:endParaRPr lang="en-GB" sz="1100" dirty="0">
                        <a:solidFill>
                          <a:schemeClr val="tx1"/>
                        </a:solidFill>
                        <a:latin typeface="Letter-join Plus 18" panose="02000505000000020003" pitchFamily="50" charset="0"/>
                      </a:endParaRPr>
                    </a:p>
                    <a:p>
                      <a:pPr algn="ctr"/>
                      <a:endParaRPr lang="en-GB" sz="11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New School Year Mass</a:t>
                      </a:r>
                    </a:p>
                    <a:p>
                      <a:pPr algn="ctr"/>
                      <a:r>
                        <a:rPr lang="en-GB" sz="1100" dirty="0">
                          <a:solidFill>
                            <a:schemeClr val="tx1"/>
                          </a:solidFill>
                          <a:latin typeface="Letter-join Plus 18" panose="02000505000000020003" pitchFamily="50" charset="0"/>
                        </a:rPr>
                        <a:t>Tie Giving Ceremony</a:t>
                      </a:r>
                    </a:p>
                    <a:p>
                      <a:pPr algn="ctr"/>
                      <a:r>
                        <a:rPr lang="en-GB" sz="1100" dirty="0">
                          <a:solidFill>
                            <a:schemeClr val="tx1"/>
                          </a:solidFill>
                          <a:latin typeface="Letter-join Plus 18" panose="02000505000000020003" pitchFamily="50" charset="0"/>
                        </a:rPr>
                        <a:t>Assembly: Loving</a:t>
                      </a:r>
                    </a:p>
                    <a:p>
                      <a:pPr algn="ctr"/>
                      <a:r>
                        <a:rPr lang="en-GB" sz="1100" dirty="0">
                          <a:solidFill>
                            <a:schemeClr val="tx1"/>
                          </a:solidFill>
                          <a:latin typeface="Letter-join Plus 18" panose="02000505000000020003" pitchFamily="50" charset="0"/>
                        </a:rPr>
                        <a:t>Feast of St. Matthew</a:t>
                      </a:r>
                    </a:p>
                    <a:p>
                      <a:pPr algn="ctr"/>
                      <a:r>
                        <a:rPr lang="en-GB" sz="1100" dirty="0">
                          <a:solidFill>
                            <a:schemeClr val="tx1"/>
                          </a:solidFill>
                          <a:latin typeface="Letter-join Plus 18" panose="02000505000000020003" pitchFamily="50" charset="0"/>
                        </a:rPr>
                        <a:t>Express Yourself Day </a:t>
                      </a:r>
                    </a:p>
                    <a:p>
                      <a:pPr algn="ctr"/>
                      <a:r>
                        <a:rPr lang="en-GB" sz="1100" dirty="0">
                          <a:solidFill>
                            <a:schemeClr val="tx1"/>
                          </a:solidFill>
                          <a:latin typeface="Letter-join Plus 18" panose="02000505000000020003" pitchFamily="50" charset="0"/>
                        </a:rPr>
                        <a:t>Assembly: International Day of Peace</a:t>
                      </a:r>
                    </a:p>
                    <a:p>
                      <a:pPr algn="ctr"/>
                      <a:r>
                        <a:rPr lang="en-GB" sz="1100" dirty="0">
                          <a:solidFill>
                            <a:schemeClr val="tx1"/>
                          </a:solidFill>
                          <a:latin typeface="Letter-join Plus 18" panose="02000505000000020003" pitchFamily="50" charset="0"/>
                        </a:rPr>
                        <a:t>Mental Health Day: Tea and Talk</a:t>
                      </a:r>
                    </a:p>
                    <a:p>
                      <a:pPr algn="ctr"/>
                      <a:r>
                        <a:rPr lang="en-GB" sz="1100" dirty="0">
                          <a:solidFill>
                            <a:schemeClr val="tx1"/>
                          </a:solidFill>
                          <a:latin typeface="Letter-join Plus 18" panose="02000505000000020003" pitchFamily="50" charset="0"/>
                        </a:rPr>
                        <a:t>Feast of St. Luke </a:t>
                      </a:r>
                    </a:p>
                    <a:p>
                      <a:pPr algn="ctr"/>
                      <a:r>
                        <a:rPr lang="en-GB" sz="1100" dirty="0">
                          <a:solidFill>
                            <a:schemeClr val="tx1"/>
                          </a:solidFill>
                          <a:latin typeface="Letter-join Plus 18" panose="02000505000000020003" pitchFamily="50" charset="0"/>
                        </a:rPr>
                        <a:t>Assembly: Promises</a:t>
                      </a:r>
                    </a:p>
                    <a:p>
                      <a:pPr algn="ctr"/>
                      <a:r>
                        <a:rPr lang="en-GB" sz="1100" dirty="0">
                          <a:solidFill>
                            <a:schemeClr val="tx1"/>
                          </a:solidFill>
                          <a:latin typeface="Letter-join Plus 18" panose="02000505000000020003" pitchFamily="50" charset="0"/>
                        </a:rPr>
                        <a:t>Enrichment Week: STEM</a:t>
                      </a:r>
                    </a:p>
                    <a:p>
                      <a:pPr algn="ctr"/>
                      <a:r>
                        <a:rPr lang="en-GB" sz="1100" dirty="0">
                          <a:solidFill>
                            <a:schemeClr val="tx1"/>
                          </a:solidFill>
                          <a:latin typeface="Letter-join Plus 18" panose="02000505000000020003" pitchFamily="50" charset="0"/>
                        </a:rPr>
                        <a:t>Assembly: World Science Day for Peace and Development</a:t>
                      </a:r>
                    </a:p>
                    <a:p>
                      <a:pPr algn="ctr"/>
                      <a:r>
                        <a:rPr lang="en-GB" sz="1100" dirty="0">
                          <a:solidFill>
                            <a:schemeClr val="tx1"/>
                          </a:solidFill>
                          <a:latin typeface="Letter-join Plus 18" panose="02000505000000020003" pitchFamily="50" charset="0"/>
                        </a:rPr>
                        <a:t>Assembly: Remembrance</a:t>
                      </a:r>
                    </a:p>
                    <a:p>
                      <a:pPr algn="ctr"/>
                      <a:r>
                        <a:rPr lang="en-GB" sz="1100" dirty="0">
                          <a:solidFill>
                            <a:schemeClr val="tx1"/>
                          </a:solidFill>
                          <a:latin typeface="Letter-join Plus 18" panose="02000505000000020003" pitchFamily="50" charset="0"/>
                        </a:rPr>
                        <a:t>Anti-Bullying Week: Odd Socks Day</a:t>
                      </a:r>
                    </a:p>
                    <a:p>
                      <a:pPr algn="ctr"/>
                      <a:r>
                        <a:rPr lang="en-GB" sz="1100" dirty="0">
                          <a:solidFill>
                            <a:schemeClr val="tx1"/>
                          </a:solidFill>
                          <a:latin typeface="Letter-join Plus 18" panose="02000505000000020003" pitchFamily="50" charset="0"/>
                        </a:rPr>
                        <a:t>Assembly: World Kindness Day</a:t>
                      </a:r>
                    </a:p>
                    <a:p>
                      <a:pPr algn="ctr"/>
                      <a:r>
                        <a:rPr lang="en-GB" sz="1000" dirty="0">
                          <a:solidFill>
                            <a:schemeClr val="tx1"/>
                          </a:solidFill>
                          <a:latin typeface="Letter-join Plus 18" panose="02000505000000020003" pitchFamily="50" charset="0"/>
                        </a:rPr>
                        <a:t> </a:t>
                      </a:r>
                      <a:endParaRPr lang="en-GB" sz="7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Letter-join Plus 18" panose="02000505000000020003" pitchFamily="50" charset="0"/>
                        </a:rPr>
                        <a:t>Live Lesson: British Values </a:t>
                      </a:r>
                    </a:p>
                    <a:p>
                      <a:pPr algn="ctr"/>
                      <a:r>
                        <a:rPr lang="en-GB" sz="1100" dirty="0">
                          <a:solidFill>
                            <a:schemeClr val="tx1"/>
                          </a:solidFill>
                          <a:latin typeface="Letter-join Plus 18" panose="02000505000000020003" pitchFamily="50" charset="0"/>
                        </a:rPr>
                        <a:t>Assembly: Anti-Bullying Day</a:t>
                      </a:r>
                    </a:p>
                    <a:p>
                      <a:pPr algn="ctr"/>
                      <a:r>
                        <a:rPr lang="en-GB" sz="1100" dirty="0">
                          <a:solidFill>
                            <a:schemeClr val="tx1"/>
                          </a:solidFill>
                          <a:latin typeface="Letter-join Plus 18" panose="02000505000000020003" pitchFamily="50" charset="0"/>
                        </a:rPr>
                        <a:t>Year 3 Coding with Crumbles</a:t>
                      </a:r>
                    </a:p>
                    <a:p>
                      <a:pPr algn="ctr"/>
                      <a:r>
                        <a:rPr lang="en-GB" sz="1100" dirty="0">
                          <a:solidFill>
                            <a:schemeClr val="tx1"/>
                          </a:solidFill>
                          <a:latin typeface="Letter-join Plus 18" panose="02000505000000020003" pitchFamily="50" charset="0"/>
                        </a:rPr>
                        <a:t>Assembly: International Buy Nothing Day</a:t>
                      </a:r>
                    </a:p>
                    <a:p>
                      <a:pPr algn="ctr"/>
                      <a:r>
                        <a:rPr lang="en-GB" sz="1100" dirty="0">
                          <a:solidFill>
                            <a:schemeClr val="tx1"/>
                          </a:solidFill>
                          <a:latin typeface="Letter-join Plus 18" panose="02000505000000020003" pitchFamily="50" charset="0"/>
                        </a:rPr>
                        <a:t>RISE Education Services</a:t>
                      </a:r>
                    </a:p>
                    <a:p>
                      <a:pPr algn="ctr"/>
                      <a:r>
                        <a:rPr lang="en-GB" sz="1100" dirty="0">
                          <a:solidFill>
                            <a:schemeClr val="tx1"/>
                          </a:solidFill>
                          <a:latin typeface="Letter-join Plus 18" panose="02000505000000020003" pitchFamily="50" charset="0"/>
                        </a:rPr>
                        <a:t>Year 3 Scarf Workshop</a:t>
                      </a:r>
                    </a:p>
                    <a:p>
                      <a:pPr algn="ctr"/>
                      <a:r>
                        <a:rPr lang="en-GB" sz="1100" dirty="0">
                          <a:solidFill>
                            <a:schemeClr val="tx1"/>
                          </a:solidFill>
                          <a:latin typeface="Letter-join Plus 18" panose="02000505000000020003" pitchFamily="50" charset="0"/>
                        </a:rPr>
                        <a:t>Christmas Craft Fair</a:t>
                      </a:r>
                    </a:p>
                    <a:p>
                      <a:pPr algn="ctr"/>
                      <a:r>
                        <a:rPr lang="en-GB" sz="1100" dirty="0">
                          <a:solidFill>
                            <a:schemeClr val="tx1"/>
                          </a:solidFill>
                          <a:latin typeface="Letter-join Plus 18" panose="02000505000000020003" pitchFamily="50" charset="0"/>
                        </a:rPr>
                        <a:t>Advent Prayer and Liturgy</a:t>
                      </a:r>
                    </a:p>
                    <a:p>
                      <a:pPr algn="ctr"/>
                      <a:r>
                        <a:rPr lang="en-GB" sz="1100" dirty="0">
                          <a:solidFill>
                            <a:schemeClr val="tx1"/>
                          </a:solidFill>
                          <a:latin typeface="Letter-join Plus 18" panose="02000505000000020003" pitchFamily="50" charset="0"/>
                        </a:rPr>
                        <a:t>Carol Singing</a:t>
                      </a:r>
                    </a:p>
                    <a:p>
                      <a:pPr algn="ctr"/>
                      <a:r>
                        <a:rPr lang="en-GB" sz="1100" dirty="0">
                          <a:solidFill>
                            <a:schemeClr val="tx1"/>
                          </a:solidFill>
                          <a:latin typeface="Letter-join Plus 18" panose="02000505000000020003" pitchFamily="50" charset="0"/>
                        </a:rPr>
                        <a:t>30 Days of Kindness Competition</a:t>
                      </a:r>
                    </a:p>
                    <a:p>
                      <a:pPr algn="ctr"/>
                      <a:r>
                        <a:rPr lang="en-GB" sz="1100" dirty="0">
                          <a:solidFill>
                            <a:schemeClr val="tx1"/>
                          </a:solidFill>
                          <a:latin typeface="Letter-join Plus 18" panose="02000505000000020003" pitchFamily="50" charset="0"/>
                        </a:rPr>
                        <a:t>Family Book Day</a:t>
                      </a:r>
                    </a:p>
                    <a:p>
                      <a:pPr algn="ctr"/>
                      <a:r>
                        <a:rPr lang="en-GB" sz="1100" dirty="0">
                          <a:solidFill>
                            <a:schemeClr val="tx1"/>
                          </a:solidFill>
                          <a:latin typeface="Letter-join Plus 18" panose="02000505000000020003" pitchFamily="50" charset="0"/>
                        </a:rPr>
                        <a:t>Advent Spirituality Day</a:t>
                      </a:r>
                    </a:p>
                    <a:p>
                      <a:pPr algn="ctr"/>
                      <a:r>
                        <a:rPr lang="en-GB" sz="1100" dirty="0">
                          <a:solidFill>
                            <a:schemeClr val="tx1"/>
                          </a:solidFill>
                          <a:latin typeface="Letter-join Plus 18" panose="02000505000000020003" pitchFamily="50" charset="0"/>
                        </a:rPr>
                        <a:t>Oak Meadow Care Home Visit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u="sng" dirty="0">
                          <a:solidFill>
                            <a:schemeClr val="tx1"/>
                          </a:solidFill>
                          <a:latin typeface="Letter-join Plus 18" panose="02000505000000020003" pitchFamily="50" charset="0"/>
                        </a:rPr>
                        <a:t>Computing</a:t>
                      </a:r>
                    </a:p>
                    <a:p>
                      <a:pPr algn="ctr"/>
                      <a:r>
                        <a:rPr lang="en-GB" sz="1200" dirty="0">
                          <a:solidFill>
                            <a:schemeClr val="tx1"/>
                          </a:solidFill>
                          <a:latin typeface="Letter-join Plus 18" panose="02000505000000020003" pitchFamily="50" charset="0"/>
                        </a:rPr>
                        <a:t>E-Safety (Friends)</a:t>
                      </a:r>
                    </a:p>
                    <a:p>
                      <a:pPr algn="ctr"/>
                      <a:endParaRPr lang="en-GB" sz="1200" dirty="0">
                        <a:solidFill>
                          <a:schemeClr val="tx1"/>
                        </a:solidFill>
                        <a:latin typeface="Letter-join Plus 18" panose="02000505000000020003" pitchFamily="50" charset="0"/>
                      </a:endParaRPr>
                    </a:p>
                    <a:p>
                      <a:pPr algn="ctr"/>
                      <a:r>
                        <a:rPr lang="en-GB" sz="1200" u="sng" dirty="0">
                          <a:solidFill>
                            <a:schemeClr val="tx1"/>
                          </a:solidFill>
                          <a:latin typeface="Letter-join Plus 18" panose="02000505000000020003" pitchFamily="50" charset="0"/>
                        </a:rPr>
                        <a:t>Art</a:t>
                      </a:r>
                    </a:p>
                    <a:p>
                      <a:pPr algn="ctr"/>
                      <a:r>
                        <a:rPr lang="en-GB" sz="1200" dirty="0">
                          <a:solidFill>
                            <a:schemeClr val="tx1"/>
                          </a:solidFill>
                          <a:latin typeface="Letter-join Plus 18" panose="02000505000000020003" pitchFamily="50" charset="0"/>
                        </a:rPr>
                        <a:t>Architecture (Gaudi – other cultures)</a:t>
                      </a:r>
                    </a:p>
                    <a:p>
                      <a:pPr algn="ctr"/>
                      <a:endParaRPr lang="en-GB" sz="1200" dirty="0">
                        <a:solidFill>
                          <a:schemeClr val="tx1"/>
                        </a:solidFill>
                        <a:latin typeface="Letter-join Plus 18" panose="02000505000000020003" pitchFamily="50" charset="0"/>
                      </a:endParaRPr>
                    </a:p>
                    <a:p>
                      <a:pPr algn="ctr"/>
                      <a:r>
                        <a:rPr lang="en-GB" sz="1200" u="sng" dirty="0">
                          <a:solidFill>
                            <a:schemeClr val="tx1"/>
                          </a:solidFill>
                          <a:latin typeface="Letter-join Plus 18" panose="02000505000000020003" pitchFamily="50" charset="0"/>
                        </a:rPr>
                        <a:t>Physical Education</a:t>
                      </a:r>
                    </a:p>
                    <a:p>
                      <a:pPr algn="ctr"/>
                      <a:r>
                        <a:rPr lang="en-GB" sz="1200" u="none" dirty="0">
                          <a:solidFill>
                            <a:schemeClr val="tx1"/>
                          </a:solidFill>
                          <a:latin typeface="Letter-join Plus 18" panose="02000505000000020003" pitchFamily="50" charset="0"/>
                        </a:rPr>
                        <a:t>Ball games – working as a team</a:t>
                      </a:r>
                    </a:p>
                    <a:p>
                      <a:pPr algn="ctr"/>
                      <a:endParaRPr lang="en-GB" sz="1200" u="none" dirty="0">
                        <a:solidFill>
                          <a:schemeClr val="tx1"/>
                        </a:solidFill>
                        <a:latin typeface="Letter-join Plus 18" panose="02000505000000020003" pitchFamily="50" charset="0"/>
                      </a:endParaRPr>
                    </a:p>
                    <a:p>
                      <a:pPr algn="ctr"/>
                      <a:r>
                        <a:rPr lang="en-GB" sz="1200" u="sng" dirty="0">
                          <a:solidFill>
                            <a:schemeClr val="tx1"/>
                          </a:solidFill>
                          <a:latin typeface="Letter-join Plus 18" panose="02000505000000020003" pitchFamily="50" charset="0"/>
                        </a:rPr>
                        <a:t>English</a:t>
                      </a:r>
                    </a:p>
                    <a:p>
                      <a:pPr algn="ctr"/>
                      <a:r>
                        <a:rPr lang="en-GB" sz="1200" u="none" dirty="0">
                          <a:solidFill>
                            <a:schemeClr val="tx1"/>
                          </a:solidFill>
                          <a:latin typeface="Letter-join Plus 18" panose="02000505000000020003" pitchFamily="50" charset="0"/>
                        </a:rPr>
                        <a:t>Harriet Tubman – Little People, Big Dream</a:t>
                      </a:r>
                    </a:p>
                    <a:p>
                      <a:pPr algn="ctr"/>
                      <a:endParaRPr lang="en-GB" sz="1200" u="none"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3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n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36916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401245"/>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4038811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1658448756"/>
              </p:ext>
            </p:extLst>
          </p:nvPr>
        </p:nvGraphicFramePr>
        <p:xfrm>
          <a:off x="288572" y="2007448"/>
          <a:ext cx="11604486" cy="4465320"/>
        </p:xfrm>
        <a:graphic>
          <a:graphicData uri="http://schemas.openxmlformats.org/drawingml/2006/table">
            <a:tbl>
              <a:tblPr firstRow="1" bandRow="1">
                <a:tableStyleId>{5C22544A-7EE6-4342-B048-85BDC9FD1C3A}</a:tableStyleId>
              </a:tblPr>
              <a:tblGrid>
                <a:gridCol w="1549088">
                  <a:extLst>
                    <a:ext uri="{9D8B030D-6E8A-4147-A177-3AD203B41FA5}">
                      <a16:colId xmlns:a16="http://schemas.microsoft.com/office/drawing/2014/main" val="2801886168"/>
                    </a:ext>
                  </a:extLst>
                </a:gridCol>
                <a:gridCol w="1369564">
                  <a:extLst>
                    <a:ext uri="{9D8B030D-6E8A-4147-A177-3AD203B41FA5}">
                      <a16:colId xmlns:a16="http://schemas.microsoft.com/office/drawing/2014/main" val="1221299453"/>
                    </a:ext>
                  </a:extLst>
                </a:gridCol>
                <a:gridCol w="1296537">
                  <a:extLst>
                    <a:ext uri="{9D8B030D-6E8A-4147-A177-3AD203B41FA5}">
                      <a16:colId xmlns:a16="http://schemas.microsoft.com/office/drawing/2014/main" val="2670267930"/>
                    </a:ext>
                  </a:extLst>
                </a:gridCol>
                <a:gridCol w="1637732">
                  <a:extLst>
                    <a:ext uri="{9D8B030D-6E8A-4147-A177-3AD203B41FA5}">
                      <a16:colId xmlns:a16="http://schemas.microsoft.com/office/drawing/2014/main" val="1549881736"/>
                    </a:ext>
                  </a:extLst>
                </a:gridCol>
                <a:gridCol w="2197289">
                  <a:extLst>
                    <a:ext uri="{9D8B030D-6E8A-4147-A177-3AD203B41FA5}">
                      <a16:colId xmlns:a16="http://schemas.microsoft.com/office/drawing/2014/main" val="4022279671"/>
                    </a:ext>
                  </a:extLst>
                </a:gridCol>
                <a:gridCol w="1760561">
                  <a:extLst>
                    <a:ext uri="{9D8B030D-6E8A-4147-A177-3AD203B41FA5}">
                      <a16:colId xmlns:a16="http://schemas.microsoft.com/office/drawing/2014/main" val="1211396724"/>
                    </a:ext>
                  </a:extLst>
                </a:gridCol>
                <a:gridCol w="1793715">
                  <a:extLst>
                    <a:ext uri="{9D8B030D-6E8A-4147-A177-3AD203B41FA5}">
                      <a16:colId xmlns:a16="http://schemas.microsoft.com/office/drawing/2014/main" val="1061004903"/>
                    </a:ext>
                  </a:extLst>
                </a:gridCol>
              </a:tblGrid>
              <a:tr h="669495">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t>
                      </a:r>
                    </a:p>
                    <a:p>
                      <a:pPr algn="ctr"/>
                      <a:r>
                        <a:rPr lang="en-GB" dirty="0">
                          <a:solidFill>
                            <a:schemeClr val="tx1"/>
                          </a:solidFill>
                          <a:latin typeface="Letter-join Plus 18" panose="02000505000000020003" pitchFamily="50" charset="0"/>
                        </a:rPr>
                        <a:t>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70840">
                <a:tc>
                  <a:txBody>
                    <a:bodyPr/>
                    <a:lstStyle/>
                    <a:p>
                      <a:pPr algn="ctr"/>
                      <a:r>
                        <a:rPr lang="en-GB" sz="1300" b="1" i="0" u="sng" strike="noStrike" kern="1200" baseline="0" dirty="0">
                          <a:solidFill>
                            <a:schemeClr val="dk1"/>
                          </a:solidFill>
                          <a:latin typeface="Letter-join Plus 18" panose="02000505000000020003" pitchFamily="50" charset="0"/>
                          <a:ea typeface="+mn-ea"/>
                          <a:cs typeface="+mn-cs"/>
                        </a:rPr>
                        <a:t>Journeys</a:t>
                      </a:r>
                    </a:p>
                    <a:p>
                      <a:pPr algn="ctr"/>
                      <a:r>
                        <a:rPr lang="en-GB" sz="1300" b="0" i="0" u="none" strike="noStrike" kern="1200" baseline="0" dirty="0">
                          <a:solidFill>
                            <a:schemeClr val="dk1"/>
                          </a:solidFill>
                          <a:latin typeface="Letter-join Plus 18" panose="02000505000000020003" pitchFamily="50" charset="0"/>
                          <a:ea typeface="+mn-ea"/>
                          <a:cs typeface="+mn-cs"/>
                        </a:rPr>
                        <a:t>Christian family’s</a:t>
                      </a:r>
                    </a:p>
                    <a:p>
                      <a:pPr algn="ctr"/>
                      <a:r>
                        <a:rPr lang="en-GB" sz="1300" b="0" i="0" u="none" strike="noStrike" kern="1200" baseline="0" dirty="0">
                          <a:solidFill>
                            <a:schemeClr val="dk1"/>
                          </a:solidFill>
                          <a:latin typeface="Letter-join Plus 18" panose="02000505000000020003" pitchFamily="50" charset="0"/>
                          <a:ea typeface="+mn-ea"/>
                          <a:cs typeface="+mn-cs"/>
                        </a:rPr>
                        <a:t>journey with Jesus</a:t>
                      </a:r>
                      <a:endParaRPr lang="en-GB" sz="1300" dirty="0">
                        <a:solidFill>
                          <a:schemeClr val="tx1"/>
                        </a:solidFill>
                        <a:latin typeface="Letter-join Plus 18" panose="02000505000000020003" pitchFamily="50" charset="0"/>
                      </a:endParaRPr>
                    </a:p>
                    <a:p>
                      <a:pPr algn="ctr"/>
                      <a:endParaRPr lang="en-GB" sz="1300" dirty="0">
                        <a:solidFill>
                          <a:schemeClr val="tx1"/>
                        </a:solidFill>
                        <a:latin typeface="Letter-join Plus 18" panose="02000505000000020003" pitchFamily="50" charset="0"/>
                      </a:endParaRPr>
                    </a:p>
                    <a:p>
                      <a:pPr algn="ctr"/>
                      <a:r>
                        <a:rPr lang="en-GB" sz="1300" b="1" i="0" u="sng" strike="noStrike" kern="1200" baseline="0" dirty="0">
                          <a:solidFill>
                            <a:schemeClr val="dk1"/>
                          </a:solidFill>
                          <a:latin typeface="Letter-join Plus 18" panose="02000505000000020003" pitchFamily="50" charset="0"/>
                          <a:ea typeface="+mn-ea"/>
                          <a:cs typeface="+mn-cs"/>
                        </a:rPr>
                        <a:t>Listening &amp; sharing</a:t>
                      </a:r>
                    </a:p>
                    <a:p>
                      <a:pPr algn="ctr"/>
                      <a:r>
                        <a:rPr lang="en-GB" sz="1300" b="0" i="0" u="none" strike="noStrike" kern="1200" baseline="0" dirty="0">
                          <a:solidFill>
                            <a:schemeClr val="dk1"/>
                          </a:solidFill>
                          <a:latin typeface="Letter-join Plus 18" panose="02000505000000020003" pitchFamily="50" charset="0"/>
                          <a:ea typeface="+mn-ea"/>
                          <a:cs typeface="+mn-cs"/>
                        </a:rPr>
                        <a:t>Jesus gives himself</a:t>
                      </a:r>
                    </a:p>
                    <a:p>
                      <a:pPr algn="ctr"/>
                      <a:r>
                        <a:rPr lang="en-GB" sz="1300" b="0" i="0" u="none" strike="noStrike" kern="1200" baseline="0" dirty="0">
                          <a:solidFill>
                            <a:schemeClr val="dk1"/>
                          </a:solidFill>
                          <a:latin typeface="Letter-join Plus 18" panose="02000505000000020003" pitchFamily="50" charset="0"/>
                          <a:ea typeface="+mn-ea"/>
                          <a:cs typeface="+mn-cs"/>
                        </a:rPr>
                        <a:t>to us in a</a:t>
                      </a:r>
                    </a:p>
                    <a:p>
                      <a:pPr algn="ctr"/>
                      <a:r>
                        <a:rPr lang="en-GB" sz="1300" b="0" i="0" u="none" strike="noStrike" kern="1200" baseline="0" dirty="0">
                          <a:solidFill>
                            <a:schemeClr val="dk1"/>
                          </a:solidFill>
                          <a:latin typeface="Letter-join Plus 18" panose="02000505000000020003" pitchFamily="50" charset="0"/>
                          <a:ea typeface="+mn-ea"/>
                          <a:cs typeface="+mn-cs"/>
                        </a:rPr>
                        <a:t>special way</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Giving All</a:t>
                      </a:r>
                    </a:p>
                    <a:p>
                      <a:pPr algn="ctr"/>
                      <a:r>
                        <a:rPr lang="en-GB" sz="1300" b="0" i="0" u="none" strike="noStrike" kern="1200" baseline="0" dirty="0">
                          <a:solidFill>
                            <a:schemeClr val="dk1"/>
                          </a:solidFill>
                          <a:latin typeface="Letter-join Plus 18" panose="02000505000000020003" pitchFamily="50" charset="0"/>
                          <a:ea typeface="+mn-ea"/>
                          <a:cs typeface="+mn-cs"/>
                        </a:rPr>
                        <a:t>Lent a time to</a:t>
                      </a:r>
                    </a:p>
                    <a:p>
                      <a:pPr algn="ctr"/>
                      <a:r>
                        <a:rPr lang="en-GB" sz="1300" b="0" i="0" u="none" strike="noStrike" kern="1200" baseline="0" dirty="0">
                          <a:solidFill>
                            <a:schemeClr val="dk1"/>
                          </a:solidFill>
                          <a:latin typeface="Letter-join Plus 18" panose="02000505000000020003" pitchFamily="50" charset="0"/>
                          <a:ea typeface="+mn-ea"/>
                          <a:cs typeface="+mn-cs"/>
                        </a:rPr>
                        <a:t>remember Jesus’</a:t>
                      </a:r>
                    </a:p>
                    <a:p>
                      <a:pPr algn="ctr"/>
                      <a:r>
                        <a:rPr lang="en-GB" sz="1300" b="0" i="0" u="none" strike="noStrike" kern="1200" baseline="0" dirty="0">
                          <a:solidFill>
                            <a:schemeClr val="dk1"/>
                          </a:solidFill>
                          <a:latin typeface="Letter-join Plus 18" panose="02000505000000020003" pitchFamily="50" charset="0"/>
                          <a:ea typeface="+mn-ea"/>
                          <a:cs typeface="+mn-cs"/>
                        </a:rPr>
                        <a:t>total giving</a:t>
                      </a: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How we live in love</a:t>
                      </a:r>
                    </a:p>
                    <a:p>
                      <a:pPr algn="ct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(Physical)</a:t>
                      </a:r>
                    </a:p>
                    <a:p>
                      <a:pPr algn="ctr"/>
                      <a:endParaRPr lang="en-GB" sz="1300" dirty="0">
                        <a:solidFill>
                          <a:schemeClr val="tx1"/>
                        </a:solidFill>
                        <a:latin typeface="Letter-join Plus 18" panose="02000505000000020003" pitchFamily="50" charset="0"/>
                      </a:endParaRPr>
                    </a:p>
                    <a:p>
                      <a:pPr algn="ctr"/>
                      <a:r>
                        <a:rPr lang="en-GB" sz="1300" i="1" dirty="0">
                          <a:solidFill>
                            <a:schemeClr val="tx1"/>
                          </a:solidFill>
                          <a:latin typeface="Letter-join Plus 18" panose="02000505000000020003" pitchFamily="50" charset="0"/>
                        </a:rPr>
                        <a:t>To describe and give reasons why friendships can break down, how they can be repaired and strengthened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Keeping Safe</a:t>
                      </a:r>
                    </a:p>
                    <a:p>
                      <a:pPr algn="ctr"/>
                      <a:r>
                        <a:rPr lang="en-GB" sz="1300" dirty="0">
                          <a:solidFill>
                            <a:schemeClr val="tx1"/>
                          </a:solidFill>
                          <a:latin typeface="Letter-join Plus 18" panose="02000505000000020003" pitchFamily="50" charset="0"/>
                        </a:rPr>
                        <a:t>(Managing risk, Drugs and their risks, Staying safe online)</a:t>
                      </a:r>
                    </a:p>
                    <a:p>
                      <a:pPr algn="ctr"/>
                      <a:endParaRPr lang="en-GB" sz="1300" u="sng"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Rights and Respect</a:t>
                      </a:r>
                    </a:p>
                    <a:p>
                      <a:pPr algn="ctr"/>
                      <a:r>
                        <a:rPr lang="en-GB" sz="1300" b="0" dirty="0">
                          <a:solidFill>
                            <a:schemeClr val="tx1"/>
                          </a:solidFill>
                          <a:latin typeface="Letter-join Plus 18" panose="02000505000000020003" pitchFamily="50" charset="0"/>
                        </a:rPr>
                        <a:t>(</a:t>
                      </a:r>
                      <a:r>
                        <a:rPr lang="en-GB" sz="1300" b="0" kern="1200" dirty="0">
                          <a:solidFill>
                            <a:schemeClr val="dk1"/>
                          </a:solidFill>
                          <a:effectLst/>
                          <a:latin typeface="Letter-join Plus 18" panose="02000505000000020003" pitchFamily="50" charset="0"/>
                          <a:ea typeface="+mn-ea"/>
                          <a:cs typeface="+mn-cs"/>
                        </a:rPr>
                        <a:t>Skills we need to develop as we grow up, Helping and being helped)</a:t>
                      </a:r>
                      <a:endParaRPr lang="en-GB" sz="13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u="sng" dirty="0">
                          <a:solidFill>
                            <a:schemeClr val="tx1"/>
                          </a:solidFill>
                          <a:latin typeface="Letter-join Plus 18" panose="02000505000000020003" pitchFamily="50" charset="0"/>
                        </a:rPr>
                        <a:t>Understand what discrimination means</a:t>
                      </a:r>
                    </a:p>
                    <a:p>
                      <a:pPr algn="ctr"/>
                      <a:r>
                        <a:rPr lang="en-GB" sz="1200" dirty="0">
                          <a:solidFill>
                            <a:schemeClr val="tx1"/>
                          </a:solidFill>
                          <a:latin typeface="Letter-join Plus 18" panose="02000505000000020003" pitchFamily="50" charset="0"/>
                        </a:rPr>
                        <a:t>(This is Our House Michael Rosen)</a:t>
                      </a:r>
                    </a:p>
                    <a:p>
                      <a:pPr algn="ctr"/>
                      <a:endParaRPr lang="en-GB" sz="120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Find a solution to a problem </a:t>
                      </a:r>
                    </a:p>
                    <a:p>
                      <a:pPr algn="ctr"/>
                      <a:r>
                        <a:rPr lang="en-GB" sz="1300" dirty="0">
                          <a:solidFill>
                            <a:schemeClr val="tx1"/>
                          </a:solidFill>
                          <a:latin typeface="Letter-join Plus 18" panose="02000505000000020003" pitchFamily="50" charset="0"/>
                        </a:rPr>
                        <a:t>(Two Monsters by David McKee)</a:t>
                      </a:r>
                    </a:p>
                    <a:p>
                      <a:pPr algn="ctr"/>
                      <a:endParaRPr lang="en-GB" sz="1300" dirty="0">
                        <a:solidFill>
                          <a:schemeClr val="tx1"/>
                        </a:solidFill>
                        <a:latin typeface="Letter-join Plus 18" panose="02000505000000020003" pitchFamily="50" charset="0"/>
                      </a:endParaRPr>
                    </a:p>
                    <a:p>
                      <a:pPr algn="ct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Assembly: World Religion Day </a:t>
                      </a:r>
                    </a:p>
                    <a:p>
                      <a:pPr algn="ctr"/>
                      <a:r>
                        <a:rPr lang="en-GB" sz="1100" dirty="0">
                          <a:solidFill>
                            <a:schemeClr val="tx1"/>
                          </a:solidFill>
                          <a:latin typeface="Letter-join Plus 18" panose="02000505000000020003" pitchFamily="50" charset="0"/>
                        </a:rPr>
                        <a:t>‘I Wish My Teacher Knew…’</a:t>
                      </a:r>
                    </a:p>
                    <a:p>
                      <a:pPr algn="ctr"/>
                      <a:r>
                        <a:rPr lang="en-GB" sz="1100" dirty="0">
                          <a:solidFill>
                            <a:schemeClr val="tx1"/>
                          </a:solidFill>
                          <a:latin typeface="Letter-join Plus 18" panose="02000505000000020003" pitchFamily="50" charset="0"/>
                        </a:rPr>
                        <a:t>Assembly: International Lego Day</a:t>
                      </a:r>
                    </a:p>
                    <a:p>
                      <a:pPr algn="ctr"/>
                      <a:r>
                        <a:rPr lang="en-GB" sz="1100" dirty="0">
                          <a:solidFill>
                            <a:schemeClr val="tx1"/>
                          </a:solidFill>
                          <a:latin typeface="Letter-join Plus 18" panose="02000505000000020003" pitchFamily="50" charset="0"/>
                        </a:rPr>
                        <a:t>National Story Telling Week </a:t>
                      </a:r>
                    </a:p>
                    <a:p>
                      <a:pPr algn="ctr"/>
                      <a:r>
                        <a:rPr lang="en-GB" sz="1100" dirty="0">
                          <a:solidFill>
                            <a:schemeClr val="tx1"/>
                          </a:solidFill>
                          <a:latin typeface="Letter-join Plus 18" panose="02000505000000020003" pitchFamily="50" charset="0"/>
                        </a:rPr>
                        <a:t>Children’s Mental Health Week</a:t>
                      </a:r>
                    </a:p>
                    <a:p>
                      <a:pPr algn="ctr"/>
                      <a:r>
                        <a:rPr lang="en-GB" sz="1100" dirty="0">
                          <a:solidFill>
                            <a:schemeClr val="tx1"/>
                          </a:solidFill>
                          <a:latin typeface="Letter-join Plus 18" panose="02000505000000020003" pitchFamily="50" charset="0"/>
                        </a:rPr>
                        <a:t>Safer Internet Day</a:t>
                      </a:r>
                    </a:p>
                    <a:p>
                      <a:pPr algn="ctr"/>
                      <a:r>
                        <a:rPr lang="en-GB" sz="1100" dirty="0">
                          <a:solidFill>
                            <a:schemeClr val="tx1"/>
                          </a:solidFill>
                          <a:latin typeface="Letter-join Plus 18" panose="02000505000000020003" pitchFamily="50" charset="0"/>
                        </a:rPr>
                        <a:t>Assembly: Unity</a:t>
                      </a:r>
                    </a:p>
                    <a:p>
                      <a:pPr algn="ctr"/>
                      <a:r>
                        <a:rPr lang="en-GB" sz="1100" dirty="0">
                          <a:solidFill>
                            <a:schemeClr val="tx1"/>
                          </a:solidFill>
                          <a:latin typeface="Letter-join Plus 18" panose="02000505000000020003" pitchFamily="50" charset="0"/>
                        </a:rPr>
                        <a:t>Luna New Year </a:t>
                      </a:r>
                    </a:p>
                    <a:p>
                      <a:pPr algn="ctr"/>
                      <a:r>
                        <a:rPr lang="en-GB" sz="1100" dirty="0">
                          <a:solidFill>
                            <a:schemeClr val="tx1"/>
                          </a:solidFill>
                          <a:latin typeface="Letter-join Plus 18" panose="02000505000000020003" pitchFamily="50" charset="0"/>
                        </a:rPr>
                        <a:t>International Day of Woman and Girls in Science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Letter-join Plus 18" panose="02000505000000020003" pitchFamily="50" charset="0"/>
                        </a:rPr>
                        <a:t> Whole School Lenten Mass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Spring Concert at Saints Peter and Paul Catholic High School </a:t>
                      </a:r>
                    </a:p>
                    <a:p>
                      <a:pPr algn="ctr"/>
                      <a:r>
                        <a:rPr lang="en-GB" sz="1100" dirty="0">
                          <a:solidFill>
                            <a:schemeClr val="tx1"/>
                          </a:solidFill>
                          <a:latin typeface="Letter-join Plus 18" panose="02000505000000020003" pitchFamily="50" charset="0"/>
                        </a:rPr>
                        <a:t>Assembly: National Careers Week </a:t>
                      </a:r>
                    </a:p>
                    <a:p>
                      <a:pPr algn="ctr"/>
                      <a:r>
                        <a:rPr lang="en-GB" sz="1100" dirty="0">
                          <a:solidFill>
                            <a:schemeClr val="tx1"/>
                          </a:solidFill>
                          <a:latin typeface="Letter-join Plus 18" panose="02000505000000020003" pitchFamily="50" charset="0"/>
                        </a:rPr>
                        <a:t>Lent Fundraising</a:t>
                      </a:r>
                    </a:p>
                    <a:p>
                      <a:pPr algn="ctr"/>
                      <a:r>
                        <a:rPr lang="en-GB" sz="1100" dirty="0">
                          <a:solidFill>
                            <a:schemeClr val="tx1"/>
                          </a:solidFill>
                          <a:latin typeface="Letter-join Plus 18" panose="02000505000000020003" pitchFamily="50" charset="0"/>
                        </a:rPr>
                        <a:t>Stay and Play Sessions</a:t>
                      </a:r>
                    </a:p>
                    <a:p>
                      <a:pPr algn="ctr"/>
                      <a:r>
                        <a:rPr lang="en-GB" sz="1100" dirty="0">
                          <a:solidFill>
                            <a:schemeClr val="tx1"/>
                          </a:solidFill>
                          <a:latin typeface="Letter-join Plus 18" panose="02000505000000020003" pitchFamily="50" charset="0"/>
                        </a:rPr>
                        <a:t>World Book Day </a:t>
                      </a:r>
                    </a:p>
                    <a:p>
                      <a:pPr algn="ctr"/>
                      <a:r>
                        <a:rPr lang="en-GB" sz="1100" dirty="0">
                          <a:solidFill>
                            <a:schemeClr val="tx1"/>
                          </a:solidFill>
                          <a:latin typeface="Letter-join Plus 18" panose="02000505000000020003" pitchFamily="50" charset="0"/>
                        </a:rPr>
                        <a:t>Able and Inspired Geography Workshop</a:t>
                      </a:r>
                    </a:p>
                    <a:p>
                      <a:pPr algn="ctr"/>
                      <a:r>
                        <a:rPr lang="en-GB" sz="1100" dirty="0">
                          <a:solidFill>
                            <a:schemeClr val="tx1"/>
                          </a:solidFill>
                          <a:latin typeface="Letter-join Plus 18" panose="02000505000000020003" pitchFamily="50" charset="0"/>
                        </a:rPr>
                        <a:t>Assembly: Self-Discipline</a:t>
                      </a:r>
                    </a:p>
                    <a:p>
                      <a:pPr algn="ctr"/>
                      <a:r>
                        <a:rPr lang="en-GB" sz="1100" dirty="0">
                          <a:solidFill>
                            <a:schemeClr val="tx1"/>
                          </a:solidFill>
                          <a:latin typeface="Letter-join Plus 18" panose="02000505000000020003" pitchFamily="50" charset="0"/>
                        </a:rPr>
                        <a:t>Assembly: World Art Day</a:t>
                      </a:r>
                    </a:p>
                    <a:p>
                      <a:pPr algn="ctr"/>
                      <a:r>
                        <a:rPr lang="en-GB" sz="1100" dirty="0">
                          <a:solidFill>
                            <a:schemeClr val="tx1"/>
                          </a:solidFill>
                          <a:latin typeface="Letter-join Plus 18" panose="02000505000000020003" pitchFamily="50" charset="0"/>
                        </a:rPr>
                        <a:t>International Day of Happiness </a:t>
                      </a:r>
                    </a:p>
                    <a:p>
                      <a:pPr algn="ctr"/>
                      <a:r>
                        <a:rPr lang="en-GB" sz="1100" dirty="0">
                          <a:solidFill>
                            <a:schemeClr val="tx1"/>
                          </a:solidFill>
                          <a:latin typeface="Letter-join Plus 18" panose="02000505000000020003" pitchFamily="50" charset="0"/>
                        </a:rPr>
                        <a:t>Easter Meditation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0" u="sng" dirty="0">
                          <a:solidFill>
                            <a:schemeClr val="tx1"/>
                          </a:solidFill>
                          <a:latin typeface="Letter-join Plus 18" panose="02000505000000020003" pitchFamily="50" charset="0"/>
                        </a:rPr>
                        <a:t>Computing</a:t>
                      </a:r>
                    </a:p>
                    <a:p>
                      <a:pPr algn="ctr"/>
                      <a:r>
                        <a:rPr lang="en-GB" sz="1100" b="0" u="none" dirty="0">
                          <a:solidFill>
                            <a:schemeClr val="tx1"/>
                          </a:solidFill>
                          <a:latin typeface="Letter-join Plus 18" panose="02000505000000020003" pitchFamily="50" charset="0"/>
                        </a:rPr>
                        <a:t>E-safety (Time Online)</a:t>
                      </a:r>
                    </a:p>
                    <a:p>
                      <a:pPr algn="ctr"/>
                      <a:endParaRPr lang="en-GB" sz="1100" b="0" u="none" dirty="0">
                        <a:solidFill>
                          <a:schemeClr val="tx1"/>
                        </a:solidFill>
                        <a:latin typeface="Letter-join Plus 18" panose="02000505000000020003" pitchFamily="50" charset="0"/>
                      </a:endParaRPr>
                    </a:p>
                    <a:p>
                      <a:pPr algn="ctr"/>
                      <a:r>
                        <a:rPr lang="en-GB" sz="1100" u="sng" dirty="0">
                          <a:solidFill>
                            <a:schemeClr val="tx1"/>
                          </a:solidFill>
                          <a:latin typeface="Letter-join Plus 18" panose="02000505000000020003" pitchFamily="50" charset="0"/>
                        </a:rPr>
                        <a:t>Music</a:t>
                      </a:r>
                    </a:p>
                    <a:p>
                      <a:pPr algn="ctr"/>
                      <a:r>
                        <a:rPr lang="en-GB" sz="1100" u="none" dirty="0">
                          <a:solidFill>
                            <a:schemeClr val="tx1"/>
                          </a:solidFill>
                          <a:latin typeface="Letter-join Plus 18" panose="02000505000000020003" pitchFamily="50" charset="0"/>
                        </a:rPr>
                        <a:t>Chinese New Year</a:t>
                      </a:r>
                    </a:p>
                    <a:p>
                      <a:pPr algn="ctr"/>
                      <a:endParaRPr lang="en-GB" sz="1100" u="sng" dirty="0">
                        <a:solidFill>
                          <a:schemeClr val="tx1"/>
                        </a:solidFill>
                        <a:latin typeface="Letter-join Plus 18" panose="02000505000000020003" pitchFamily="50" charset="0"/>
                      </a:endParaRPr>
                    </a:p>
                    <a:p>
                      <a:pPr algn="ctr"/>
                      <a:r>
                        <a:rPr lang="en-GB" sz="1100" u="sng" dirty="0">
                          <a:solidFill>
                            <a:schemeClr val="tx1"/>
                          </a:solidFill>
                          <a:latin typeface="Letter-join Plus 18" panose="02000505000000020003" pitchFamily="50" charset="0"/>
                        </a:rPr>
                        <a:t>English</a:t>
                      </a:r>
                    </a:p>
                    <a:p>
                      <a:pPr algn="ctr"/>
                      <a:r>
                        <a:rPr lang="en-GB" sz="1100" u="none" dirty="0">
                          <a:solidFill>
                            <a:schemeClr val="tx1"/>
                          </a:solidFill>
                          <a:latin typeface="Letter-join Plus 18" panose="02000505000000020003" pitchFamily="50" charset="0"/>
                        </a:rPr>
                        <a:t>WWF (Oceans and Plastic)</a:t>
                      </a:r>
                    </a:p>
                    <a:p>
                      <a:pPr algn="ctr"/>
                      <a:endParaRPr lang="en-GB" sz="1100" b="0" u="none" dirty="0">
                        <a:solidFill>
                          <a:schemeClr val="tx1"/>
                        </a:solidFill>
                        <a:latin typeface="Letter-join Plus 18" panose="02000505000000020003" pitchFamily="50" charset="0"/>
                      </a:endParaRPr>
                    </a:p>
                    <a:p>
                      <a:pPr algn="ctr"/>
                      <a:r>
                        <a:rPr lang="en-GB" sz="1100" b="0" u="sng" dirty="0">
                          <a:solidFill>
                            <a:schemeClr val="tx1"/>
                          </a:solidFill>
                          <a:latin typeface="Letter-join Plus 18" panose="02000505000000020003" pitchFamily="50" charset="0"/>
                        </a:rPr>
                        <a:t>Geography</a:t>
                      </a:r>
                    </a:p>
                    <a:p>
                      <a:pPr algn="ctr"/>
                      <a:r>
                        <a:rPr lang="en-GB" sz="1100" b="0" u="none" dirty="0">
                          <a:solidFill>
                            <a:schemeClr val="tx1"/>
                          </a:solidFill>
                          <a:latin typeface="Letter-join Plus 18" panose="02000505000000020003" pitchFamily="50" charset="0"/>
                        </a:rPr>
                        <a:t>Living in a megacity</a:t>
                      </a:r>
                    </a:p>
                    <a:p>
                      <a:pPr algn="ctr"/>
                      <a:endParaRPr lang="en-GB" sz="1100" b="0" u="none" dirty="0">
                        <a:solidFill>
                          <a:schemeClr val="tx1"/>
                        </a:solidFill>
                        <a:latin typeface="Letter-join Plus 18" panose="02000505000000020003" pitchFamily="50" charset="0"/>
                      </a:endParaRPr>
                    </a:p>
                    <a:p>
                      <a:pPr algn="ctr"/>
                      <a:r>
                        <a:rPr lang="en-GB" sz="1100" b="0" u="sng" dirty="0">
                          <a:solidFill>
                            <a:schemeClr val="tx1"/>
                          </a:solidFill>
                          <a:latin typeface="Letter-join Plus 18" panose="02000505000000020003" pitchFamily="50" charset="0"/>
                        </a:rPr>
                        <a:t>Design Technology</a:t>
                      </a:r>
                    </a:p>
                    <a:p>
                      <a:pPr algn="ctr"/>
                      <a:r>
                        <a:rPr lang="en-GB" sz="1100" b="0" u="none" dirty="0">
                          <a:solidFill>
                            <a:schemeClr val="tx1"/>
                          </a:solidFill>
                          <a:latin typeface="Letter-join Plus 18" panose="02000505000000020003" pitchFamily="50" charset="0"/>
                        </a:rPr>
                        <a:t>People who have helped shape the world</a:t>
                      </a:r>
                    </a:p>
                    <a:p>
                      <a:pPr algn="ctr"/>
                      <a:endParaRPr lang="en-GB" sz="1100" b="0" u="none" dirty="0">
                        <a:solidFill>
                          <a:schemeClr val="tx1"/>
                        </a:solidFill>
                        <a:latin typeface="Letter-join Plus 18" panose="02000505000000020003" pitchFamily="50" charset="0"/>
                      </a:endParaRPr>
                    </a:p>
                    <a:p>
                      <a:pPr algn="ctr"/>
                      <a:r>
                        <a:rPr lang="en-GB" sz="1100" b="0" u="sng" dirty="0">
                          <a:solidFill>
                            <a:schemeClr val="tx1"/>
                          </a:solidFill>
                          <a:latin typeface="Letter-join Plus 18" panose="02000505000000020003" pitchFamily="50" charset="0"/>
                        </a:rPr>
                        <a:t>Science</a:t>
                      </a:r>
                    </a:p>
                    <a:p>
                      <a:pPr algn="ctr"/>
                      <a:r>
                        <a:rPr lang="en-GB" sz="1100" b="0" u="none" dirty="0">
                          <a:solidFill>
                            <a:schemeClr val="tx1"/>
                          </a:solidFill>
                          <a:latin typeface="Letter-join Plus 18" panose="02000505000000020003" pitchFamily="50" charset="0"/>
                        </a:rPr>
                        <a:t>Movement and Nutrition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3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S</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p</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i</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n</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g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420397"/>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434045"/>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31525412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3787109687"/>
              </p:ext>
            </p:extLst>
          </p:nvPr>
        </p:nvGraphicFramePr>
        <p:xfrm>
          <a:off x="307008" y="1999550"/>
          <a:ext cx="11604487" cy="4450080"/>
        </p:xfrm>
        <a:graphic>
          <a:graphicData uri="http://schemas.openxmlformats.org/drawingml/2006/table">
            <a:tbl>
              <a:tblPr firstRow="1" bandRow="1">
                <a:tableStyleId>{5C22544A-7EE6-4342-B048-85BDC9FD1C3A}</a:tableStyleId>
              </a:tblPr>
              <a:tblGrid>
                <a:gridCol w="1483692">
                  <a:extLst>
                    <a:ext uri="{9D8B030D-6E8A-4147-A177-3AD203B41FA5}">
                      <a16:colId xmlns:a16="http://schemas.microsoft.com/office/drawing/2014/main" val="2801886168"/>
                    </a:ext>
                  </a:extLst>
                </a:gridCol>
                <a:gridCol w="1402876">
                  <a:extLst>
                    <a:ext uri="{9D8B030D-6E8A-4147-A177-3AD203B41FA5}">
                      <a16:colId xmlns:a16="http://schemas.microsoft.com/office/drawing/2014/main" val="1221299453"/>
                    </a:ext>
                  </a:extLst>
                </a:gridCol>
                <a:gridCol w="1949924">
                  <a:extLst>
                    <a:ext uri="{9D8B030D-6E8A-4147-A177-3AD203B41FA5}">
                      <a16:colId xmlns:a16="http://schemas.microsoft.com/office/drawing/2014/main" val="2670267930"/>
                    </a:ext>
                  </a:extLst>
                </a:gridCol>
                <a:gridCol w="1733550">
                  <a:extLst>
                    <a:ext uri="{9D8B030D-6E8A-4147-A177-3AD203B41FA5}">
                      <a16:colId xmlns:a16="http://schemas.microsoft.com/office/drawing/2014/main" val="1549881736"/>
                    </a:ext>
                  </a:extLst>
                </a:gridCol>
                <a:gridCol w="1550182">
                  <a:extLst>
                    <a:ext uri="{9D8B030D-6E8A-4147-A177-3AD203B41FA5}">
                      <a16:colId xmlns:a16="http://schemas.microsoft.com/office/drawing/2014/main" val="4022279671"/>
                    </a:ext>
                  </a:extLst>
                </a:gridCol>
                <a:gridCol w="1855757">
                  <a:extLst>
                    <a:ext uri="{9D8B030D-6E8A-4147-A177-3AD203B41FA5}">
                      <a16:colId xmlns:a16="http://schemas.microsoft.com/office/drawing/2014/main" val="682291968"/>
                    </a:ext>
                  </a:extLst>
                </a:gridCol>
                <a:gridCol w="1628506">
                  <a:extLst>
                    <a:ext uri="{9D8B030D-6E8A-4147-A177-3AD203B41FA5}">
                      <a16:colId xmlns:a16="http://schemas.microsoft.com/office/drawing/2014/main" val="1061004903"/>
                    </a:ext>
                  </a:extLst>
                </a:gridCol>
              </a:tblGrid>
              <a:tr h="370840">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70840">
                <a:tc>
                  <a:txBody>
                    <a:bodyPr/>
                    <a:lstStyle/>
                    <a:p>
                      <a:pPr algn="ctr"/>
                      <a:r>
                        <a:rPr lang="en-GB" sz="1300" b="1" i="0" u="sng" strike="noStrike" kern="1200" baseline="0" dirty="0">
                          <a:solidFill>
                            <a:schemeClr val="dk1"/>
                          </a:solidFill>
                          <a:latin typeface="Letter-join Plus 18" panose="02000505000000020003" pitchFamily="50" charset="0"/>
                          <a:ea typeface="+mn-ea"/>
                          <a:cs typeface="+mn-cs"/>
                        </a:rPr>
                        <a:t>Energy</a:t>
                      </a:r>
                    </a:p>
                    <a:p>
                      <a:pPr algn="ctr"/>
                      <a:r>
                        <a:rPr lang="en-GB" sz="1300" b="0" i="0" u="none" strike="noStrike" kern="1200" baseline="0" dirty="0">
                          <a:solidFill>
                            <a:schemeClr val="dk1"/>
                          </a:solidFill>
                          <a:latin typeface="Letter-join Plus 18" panose="02000505000000020003" pitchFamily="50" charset="0"/>
                          <a:ea typeface="+mn-ea"/>
                          <a:cs typeface="+mn-cs"/>
                        </a:rPr>
                        <a:t>Gifts of the Holy</a:t>
                      </a:r>
                    </a:p>
                    <a:p>
                      <a:pPr algn="ctr"/>
                      <a:r>
                        <a:rPr lang="en-GB" sz="1300" b="0" i="0" u="none" strike="noStrike" kern="1200" baseline="0" dirty="0">
                          <a:solidFill>
                            <a:schemeClr val="dk1"/>
                          </a:solidFill>
                          <a:latin typeface="Letter-join Plus 18" panose="02000505000000020003" pitchFamily="50" charset="0"/>
                          <a:ea typeface="+mn-ea"/>
                          <a:cs typeface="+mn-cs"/>
                        </a:rPr>
                        <a:t>Spirit</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Choices</a:t>
                      </a:r>
                    </a:p>
                    <a:p>
                      <a:pPr algn="ctr"/>
                      <a:r>
                        <a:rPr lang="en-GB" sz="1300" b="0" i="0" u="none" strike="noStrike" kern="1200" baseline="0" dirty="0">
                          <a:solidFill>
                            <a:schemeClr val="dk1"/>
                          </a:solidFill>
                          <a:latin typeface="Letter-join Plus 18" panose="02000505000000020003" pitchFamily="50" charset="0"/>
                          <a:ea typeface="+mn-ea"/>
                          <a:cs typeface="+mn-cs"/>
                        </a:rPr>
                        <a:t>The importance</a:t>
                      </a:r>
                    </a:p>
                    <a:p>
                      <a:pPr algn="ctr"/>
                      <a:r>
                        <a:rPr lang="en-GB" sz="1300" b="0" i="0" u="none" strike="noStrike" kern="1200" baseline="0" dirty="0">
                          <a:solidFill>
                            <a:schemeClr val="dk1"/>
                          </a:solidFill>
                          <a:latin typeface="Letter-join Plus 18" panose="02000505000000020003" pitchFamily="50" charset="0"/>
                          <a:ea typeface="+mn-ea"/>
                          <a:cs typeface="+mn-cs"/>
                        </a:rPr>
                        <a:t>of examination of</a:t>
                      </a:r>
                    </a:p>
                    <a:p>
                      <a:pPr algn="ctr"/>
                      <a:r>
                        <a:rPr lang="en-GB" sz="1300" b="0" i="0" u="none" strike="noStrike" kern="1200" baseline="0" dirty="0">
                          <a:solidFill>
                            <a:schemeClr val="dk1"/>
                          </a:solidFill>
                          <a:latin typeface="Letter-join Plus 18" panose="02000505000000020003" pitchFamily="50" charset="0"/>
                          <a:ea typeface="+mn-ea"/>
                          <a:cs typeface="+mn-cs"/>
                        </a:rPr>
                        <a:t>conscience Sacrament</a:t>
                      </a:r>
                    </a:p>
                    <a:p>
                      <a:pPr algn="ctr"/>
                      <a:r>
                        <a:rPr lang="en-GB" sz="1300" b="0" i="0" u="none" strike="noStrike" kern="1200" baseline="0" dirty="0">
                          <a:solidFill>
                            <a:schemeClr val="dk1"/>
                          </a:solidFill>
                          <a:latin typeface="Letter-join Plus 18" panose="02000505000000020003" pitchFamily="50" charset="0"/>
                          <a:ea typeface="+mn-ea"/>
                          <a:cs typeface="+mn-cs"/>
                        </a:rPr>
                        <a:t>of Reconciliation</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Special places</a:t>
                      </a:r>
                    </a:p>
                    <a:p>
                      <a:pPr algn="ctr"/>
                      <a:r>
                        <a:rPr lang="en-GB" sz="1300" b="0" i="0" u="none" strike="noStrike" kern="1200" baseline="0" dirty="0">
                          <a:solidFill>
                            <a:schemeClr val="dk1"/>
                          </a:solidFill>
                          <a:latin typeface="Letter-join Plus 18" panose="02000505000000020003" pitchFamily="50" charset="0"/>
                          <a:ea typeface="+mn-ea"/>
                          <a:cs typeface="+mn-cs"/>
                        </a:rPr>
                        <a:t>Holy places for Jesus</a:t>
                      </a:r>
                    </a:p>
                    <a:p>
                      <a:pPr algn="ctr"/>
                      <a:r>
                        <a:rPr lang="en-GB" sz="1300" b="0" i="0" u="none" strike="noStrike" kern="1200" baseline="0" dirty="0">
                          <a:solidFill>
                            <a:schemeClr val="dk1"/>
                          </a:solidFill>
                          <a:latin typeface="Letter-join Plus 18" panose="02000505000000020003" pitchFamily="50" charset="0"/>
                          <a:ea typeface="+mn-ea"/>
                          <a:cs typeface="+mn-cs"/>
                        </a:rPr>
                        <a:t>&amp; the Christian</a:t>
                      </a: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How we live in love</a:t>
                      </a:r>
                    </a:p>
                    <a:p>
                      <a:pPr algn="ctr"/>
                      <a:endParaRPr lang="en-GB" sz="1300" b="0" dirty="0">
                        <a:solidFill>
                          <a:schemeClr val="tx1"/>
                        </a:solidFill>
                        <a:latin typeface="Letter-join Plus 18" panose="02000505000000020003" pitchFamily="50" charset="0"/>
                      </a:endParaRPr>
                    </a:p>
                    <a:p>
                      <a:pPr algn="ctr"/>
                      <a:r>
                        <a:rPr lang="en-GB" sz="1300" b="0" dirty="0">
                          <a:solidFill>
                            <a:schemeClr val="tx1"/>
                          </a:solidFill>
                          <a:latin typeface="Letter-join Plus 18" panose="02000505000000020003" pitchFamily="50" charset="0"/>
                        </a:rPr>
                        <a:t>(Spiritual)</a:t>
                      </a:r>
                    </a:p>
                    <a:p>
                      <a:pPr algn="ctr"/>
                      <a:endParaRPr lang="en-GB" sz="1300" b="0" dirty="0">
                        <a:solidFill>
                          <a:schemeClr val="tx1"/>
                        </a:solidFill>
                        <a:latin typeface="Letter-join Plus 18" panose="02000505000000020003" pitchFamily="50" charset="0"/>
                      </a:endParaRPr>
                    </a:p>
                    <a:p>
                      <a:pPr algn="ctr"/>
                      <a:r>
                        <a:rPr lang="en-GB" sz="1300" b="0" i="1" dirty="0">
                          <a:solidFill>
                            <a:schemeClr val="tx1"/>
                          </a:solidFill>
                          <a:latin typeface="Letter-join Plus 18" panose="02000505000000020003" pitchFamily="50" charset="0"/>
                        </a:rPr>
                        <a:t>To celebrate the joy and happiness of living in friendship with God and others</a:t>
                      </a:r>
                    </a:p>
                    <a:p>
                      <a:pPr algn="ctr"/>
                      <a:endParaRPr lang="en-GB" sz="1300" b="1" dirty="0">
                        <a:solidFill>
                          <a:schemeClr val="tx1"/>
                        </a:solidFill>
                        <a:latin typeface="Letter-join Plus 18" panose="02000505000000020003" pitchFamily="50" charset="0"/>
                      </a:endParaRPr>
                    </a:p>
                    <a:p>
                      <a:pPr algn="ctr"/>
                      <a:endParaRPr lang="en-GB" sz="1300" b="1"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Being My Best</a:t>
                      </a:r>
                    </a:p>
                    <a:p>
                      <a:pPr algn="ctr"/>
                      <a:r>
                        <a:rPr lang="en-GB" sz="1300" b="0" dirty="0">
                          <a:solidFill>
                            <a:schemeClr val="tx1"/>
                          </a:solidFill>
                          <a:latin typeface="Letter-join Plus 18" panose="02000505000000020003" pitchFamily="50" charset="0"/>
                        </a:rPr>
                        <a:t>(Keeping myself healthy, Celebrating and developing my skills)</a:t>
                      </a:r>
                    </a:p>
                    <a:p>
                      <a:pPr algn="ctr"/>
                      <a:endParaRPr lang="en-GB" sz="1300" b="0" dirty="0">
                        <a:solidFill>
                          <a:schemeClr val="tx1"/>
                        </a:solidFill>
                        <a:latin typeface="Letter-join Plus 18" panose="02000505000000020003" pitchFamily="50" charset="0"/>
                      </a:endParaRPr>
                    </a:p>
                    <a:p>
                      <a:pPr algn="ctr"/>
                      <a:endParaRPr lang="en-GB" sz="13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Use strategies to help someone who fees different</a:t>
                      </a:r>
                    </a:p>
                    <a:p>
                      <a:pPr algn="ctr"/>
                      <a:r>
                        <a:rPr lang="en-GB" sz="1300" b="0" u="none" dirty="0">
                          <a:solidFill>
                            <a:schemeClr val="tx1"/>
                          </a:solidFill>
                          <a:latin typeface="Letter-join Plus 18" panose="02000505000000020003" pitchFamily="50" charset="0"/>
                        </a:rPr>
                        <a:t>(The </a:t>
                      </a:r>
                      <a:r>
                        <a:rPr lang="en-GB" sz="1300" b="0" u="none" dirty="0" err="1">
                          <a:solidFill>
                            <a:schemeClr val="tx1"/>
                          </a:solidFill>
                          <a:latin typeface="Letter-join Plus 18" panose="02000505000000020003" pitchFamily="50" charset="0"/>
                        </a:rPr>
                        <a:t>Hueys</a:t>
                      </a:r>
                      <a:r>
                        <a:rPr lang="en-GB" sz="1300" b="0" u="none" dirty="0">
                          <a:solidFill>
                            <a:schemeClr val="tx1"/>
                          </a:solidFill>
                          <a:latin typeface="Letter-join Plus 18" panose="02000505000000020003" pitchFamily="50" charset="0"/>
                        </a:rPr>
                        <a:t> in the New Jumper by Oliver Jeffers)</a:t>
                      </a:r>
                    </a:p>
                    <a:p>
                      <a:pPr algn="ctr"/>
                      <a:endParaRPr lang="en-GB" sz="1300" b="0" u="none"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To be welcoming</a:t>
                      </a:r>
                    </a:p>
                    <a:p>
                      <a:pPr algn="ctr"/>
                      <a:r>
                        <a:rPr lang="en-GB" sz="1300" dirty="0">
                          <a:solidFill>
                            <a:schemeClr val="tx1"/>
                          </a:solidFill>
                          <a:latin typeface="Letter-join Plus 18" panose="02000505000000020003" pitchFamily="50" charset="0"/>
                        </a:rPr>
                        <a:t>(</a:t>
                      </a:r>
                      <a:r>
                        <a:rPr lang="en-GB" sz="1300" dirty="0" err="1">
                          <a:solidFill>
                            <a:schemeClr val="tx1"/>
                          </a:solidFill>
                          <a:latin typeface="Letter-join Plus 18" panose="02000505000000020003" pitchFamily="50" charset="0"/>
                        </a:rPr>
                        <a:t>Beegu</a:t>
                      </a:r>
                      <a:r>
                        <a:rPr lang="en-GB" sz="1300" dirty="0">
                          <a:solidFill>
                            <a:schemeClr val="tx1"/>
                          </a:solidFill>
                          <a:latin typeface="Letter-join Plus 18" panose="02000505000000020003" pitchFamily="50" charset="0"/>
                        </a:rPr>
                        <a:t> (by Alexis Deacon)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dirty="0">
                          <a:solidFill>
                            <a:schemeClr val="tx1"/>
                          </a:solidFill>
                          <a:latin typeface="Letter-join Plus 18" panose="02000505000000020003" pitchFamily="50" charset="0"/>
                        </a:rPr>
                        <a:t>Enrichment Week</a:t>
                      </a:r>
                    </a:p>
                    <a:p>
                      <a:pPr algn="ctr"/>
                      <a:r>
                        <a:rPr lang="en-GB" sz="1300" dirty="0">
                          <a:solidFill>
                            <a:schemeClr val="tx1"/>
                          </a:solidFill>
                          <a:latin typeface="Letter-join Plus 18" panose="02000505000000020003" pitchFamily="50" charset="0"/>
                        </a:rPr>
                        <a:t>Feast of St. Mark</a:t>
                      </a:r>
                    </a:p>
                    <a:p>
                      <a:pPr algn="ctr"/>
                      <a:r>
                        <a:rPr lang="en-GB" sz="1300" dirty="0">
                          <a:solidFill>
                            <a:schemeClr val="tx1"/>
                          </a:solidFill>
                          <a:latin typeface="Letter-join Plus 18" panose="02000505000000020003" pitchFamily="50" charset="0"/>
                        </a:rPr>
                        <a:t> Assembly: Climate Change</a:t>
                      </a:r>
                    </a:p>
                    <a:p>
                      <a:pPr algn="ctr"/>
                      <a:r>
                        <a:rPr lang="en-GB" sz="1300" dirty="0">
                          <a:solidFill>
                            <a:schemeClr val="tx1"/>
                          </a:solidFill>
                          <a:latin typeface="Letter-join Plus 18" panose="02000505000000020003" pitchFamily="50" charset="0"/>
                        </a:rPr>
                        <a:t>Deaf Awareness Week </a:t>
                      </a:r>
                    </a:p>
                    <a:p>
                      <a:pPr algn="ctr"/>
                      <a:r>
                        <a:rPr lang="en-GB" sz="1300" dirty="0">
                          <a:solidFill>
                            <a:schemeClr val="tx1"/>
                          </a:solidFill>
                          <a:latin typeface="Letter-join Plus 18" panose="02000505000000020003" pitchFamily="50" charset="0"/>
                        </a:rPr>
                        <a:t>Sign Language with Father Mark</a:t>
                      </a:r>
                    </a:p>
                    <a:p>
                      <a:pPr algn="ctr"/>
                      <a:r>
                        <a:rPr lang="en-GB" sz="1300" dirty="0">
                          <a:solidFill>
                            <a:schemeClr val="tx1"/>
                          </a:solidFill>
                          <a:latin typeface="Letter-join Plus 18" panose="02000505000000020003" pitchFamily="50" charset="0"/>
                        </a:rPr>
                        <a:t>Assembly: Building Bridges</a:t>
                      </a:r>
                    </a:p>
                    <a:p>
                      <a:pPr algn="ctr"/>
                      <a:r>
                        <a:rPr lang="en-GB" sz="1300" dirty="0">
                          <a:solidFill>
                            <a:schemeClr val="tx1"/>
                          </a:solidFill>
                          <a:latin typeface="Letter-join Plus 18" panose="02000505000000020003" pitchFamily="50" charset="0"/>
                        </a:rPr>
                        <a:t>Assembly: International Day of Families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dirty="0">
                          <a:solidFill>
                            <a:schemeClr val="tx1"/>
                          </a:solidFill>
                          <a:latin typeface="Letter-join Plus 18" panose="02000505000000020003" pitchFamily="50" charset="0"/>
                        </a:rPr>
                        <a:t>Assembly: World Day of Cultural Diversity</a:t>
                      </a:r>
                    </a:p>
                    <a:p>
                      <a:pPr algn="ctr"/>
                      <a:r>
                        <a:rPr lang="en-GB" sz="1300" dirty="0">
                          <a:solidFill>
                            <a:schemeClr val="tx1"/>
                          </a:solidFill>
                          <a:latin typeface="Letter-join Plus 18" panose="02000505000000020003" pitchFamily="50" charset="0"/>
                        </a:rPr>
                        <a:t>Rock </a:t>
                      </a:r>
                      <a:r>
                        <a:rPr lang="en-GB" sz="1300" dirty="0" err="1">
                          <a:solidFill>
                            <a:schemeClr val="tx1"/>
                          </a:solidFill>
                          <a:latin typeface="Letter-join Plus 18" panose="02000505000000020003" pitchFamily="50" charset="0"/>
                        </a:rPr>
                        <a:t>Kidz</a:t>
                      </a: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Quidditch Events</a:t>
                      </a:r>
                    </a:p>
                    <a:p>
                      <a:pPr algn="ctr"/>
                      <a:r>
                        <a:rPr lang="en-GB" sz="1300" dirty="0">
                          <a:solidFill>
                            <a:schemeClr val="tx1"/>
                          </a:solidFill>
                          <a:latin typeface="Letter-join Plus 18" panose="02000505000000020003" pitchFamily="50" charset="0"/>
                        </a:rPr>
                        <a:t>Assembly: Stewardship</a:t>
                      </a:r>
                    </a:p>
                    <a:p>
                      <a:pPr algn="ctr"/>
                      <a:r>
                        <a:rPr lang="en-GB" sz="1300" dirty="0">
                          <a:solidFill>
                            <a:schemeClr val="tx1"/>
                          </a:solidFill>
                          <a:latin typeface="Letter-join Plus 18" panose="02000505000000020003" pitchFamily="50" charset="0"/>
                        </a:rPr>
                        <a:t>Cells Project Year 6</a:t>
                      </a:r>
                    </a:p>
                    <a:p>
                      <a:pPr algn="ctr"/>
                      <a:r>
                        <a:rPr lang="en-GB" sz="1300" dirty="0" err="1">
                          <a:solidFill>
                            <a:schemeClr val="tx1"/>
                          </a:solidFill>
                          <a:latin typeface="Letter-join Plus 18" panose="02000505000000020003" pitchFamily="50" charset="0"/>
                        </a:rPr>
                        <a:t>Drumba</a:t>
                      </a:r>
                      <a:r>
                        <a:rPr lang="en-GB" sz="1300" dirty="0">
                          <a:solidFill>
                            <a:schemeClr val="tx1"/>
                          </a:solidFill>
                          <a:latin typeface="Letter-join Plus 18" panose="02000505000000020003" pitchFamily="50" charset="0"/>
                        </a:rPr>
                        <a:t> Day</a:t>
                      </a:r>
                    </a:p>
                    <a:p>
                      <a:pPr algn="ctr"/>
                      <a:r>
                        <a:rPr lang="en-GB" sz="1300" dirty="0">
                          <a:solidFill>
                            <a:schemeClr val="tx1"/>
                          </a:solidFill>
                          <a:latin typeface="Letter-join Plus 18" panose="02000505000000020003" pitchFamily="50" charset="0"/>
                        </a:rPr>
                        <a:t>Healthy Eating Day</a:t>
                      </a:r>
                    </a:p>
                    <a:p>
                      <a:pPr algn="ctr"/>
                      <a:r>
                        <a:rPr lang="en-GB" sz="1300" dirty="0">
                          <a:solidFill>
                            <a:schemeClr val="tx1"/>
                          </a:solidFill>
                          <a:latin typeface="Letter-join Plus 18" panose="02000505000000020003" pitchFamily="50" charset="0"/>
                        </a:rPr>
                        <a:t>Transition Day</a:t>
                      </a:r>
                    </a:p>
                    <a:p>
                      <a:pPr algn="ctr"/>
                      <a:r>
                        <a:rPr lang="en-GB" sz="1300" dirty="0">
                          <a:solidFill>
                            <a:schemeClr val="tx1"/>
                          </a:solidFill>
                          <a:latin typeface="Letter-join Plus 18" panose="02000505000000020003" pitchFamily="50" charset="0"/>
                        </a:rPr>
                        <a:t>Assembly: Celebration of Sport</a:t>
                      </a:r>
                    </a:p>
                    <a:p>
                      <a:pPr algn="ctr"/>
                      <a:r>
                        <a:rPr lang="en-GB" sz="1300" dirty="0">
                          <a:solidFill>
                            <a:schemeClr val="tx1"/>
                          </a:solidFill>
                          <a:latin typeface="Letter-join Plus 18" panose="02000505000000020003" pitchFamily="50" charset="0"/>
                        </a:rPr>
                        <a:t>Assembly: Celebration of Achievement</a:t>
                      </a:r>
                    </a:p>
                    <a:p>
                      <a:pPr algn="ctr"/>
                      <a:r>
                        <a:rPr lang="en-GB" sz="1300" dirty="0">
                          <a:solidFill>
                            <a:schemeClr val="tx1"/>
                          </a:solidFill>
                          <a:latin typeface="Letter-join Plus 18" panose="02000505000000020003" pitchFamily="50" charset="0"/>
                        </a:rPr>
                        <a:t>Assembly: Malala Day (Inspirational People)</a:t>
                      </a:r>
                    </a:p>
                    <a:p>
                      <a:pPr algn="ct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0" u="sng" dirty="0">
                          <a:solidFill>
                            <a:schemeClr val="tx1"/>
                          </a:solidFill>
                          <a:latin typeface="Letter-join Plus 18" panose="02000505000000020003" pitchFamily="50" charset="0"/>
                        </a:rPr>
                        <a:t>Computing</a:t>
                      </a:r>
                    </a:p>
                    <a:p>
                      <a:pPr algn="ctr"/>
                      <a:r>
                        <a:rPr lang="en-GB" sz="1400" b="0" u="none" dirty="0">
                          <a:solidFill>
                            <a:schemeClr val="tx1"/>
                          </a:solidFill>
                          <a:latin typeface="Letter-join Plus 18" panose="02000505000000020003" pitchFamily="50" charset="0"/>
                        </a:rPr>
                        <a:t>E-safety (Passwords)</a:t>
                      </a:r>
                    </a:p>
                    <a:p>
                      <a:pPr algn="ctr"/>
                      <a:endParaRPr lang="en-GB" sz="1400" b="0" u="none" dirty="0">
                        <a:solidFill>
                          <a:schemeClr val="tx1"/>
                        </a:solidFill>
                        <a:latin typeface="Letter-join Plus 18" panose="02000505000000020003" pitchFamily="50" charset="0"/>
                      </a:endParaRPr>
                    </a:p>
                    <a:p>
                      <a:pPr algn="ctr"/>
                      <a:r>
                        <a:rPr lang="en-GB" sz="1400" b="0" u="sng" dirty="0">
                          <a:solidFill>
                            <a:schemeClr val="tx1"/>
                          </a:solidFill>
                          <a:latin typeface="Letter-join Plus 18" panose="02000505000000020003" pitchFamily="50" charset="0"/>
                        </a:rPr>
                        <a:t>P.E.</a:t>
                      </a:r>
                    </a:p>
                    <a:p>
                      <a:pPr algn="ctr"/>
                      <a:r>
                        <a:rPr lang="en-GB" sz="1400" b="0" u="none" dirty="0">
                          <a:solidFill>
                            <a:schemeClr val="tx1"/>
                          </a:solidFill>
                          <a:latin typeface="Letter-join Plus 18" panose="02000505000000020003" pitchFamily="50" charset="0"/>
                        </a:rPr>
                        <a:t>Fitness</a:t>
                      </a:r>
                    </a:p>
                    <a:p>
                      <a:pPr algn="ctr"/>
                      <a:endParaRPr lang="en-GB" sz="1400" b="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Music</a:t>
                      </a:r>
                    </a:p>
                    <a:p>
                      <a:pPr algn="ctr"/>
                      <a:r>
                        <a:rPr lang="en-GB" sz="1300" dirty="0">
                          <a:solidFill>
                            <a:schemeClr val="tx1"/>
                          </a:solidFill>
                          <a:latin typeface="Letter-join Plus 18" panose="02000505000000020003" pitchFamily="50" charset="0"/>
                        </a:rPr>
                        <a:t>Around the World: India</a:t>
                      </a:r>
                    </a:p>
                    <a:p>
                      <a:pPr algn="ct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3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S</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r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385203"/>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433329"/>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42822437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1507890461"/>
              </p:ext>
            </p:extLst>
          </p:nvPr>
        </p:nvGraphicFramePr>
        <p:xfrm>
          <a:off x="307008" y="1983508"/>
          <a:ext cx="11604487" cy="4731089"/>
        </p:xfrm>
        <a:graphic>
          <a:graphicData uri="http://schemas.openxmlformats.org/drawingml/2006/table">
            <a:tbl>
              <a:tblPr firstRow="1" bandRow="1">
                <a:tableStyleId>{5C22544A-7EE6-4342-B048-85BDC9FD1C3A}</a:tableStyleId>
              </a:tblPr>
              <a:tblGrid>
                <a:gridCol w="1535440">
                  <a:extLst>
                    <a:ext uri="{9D8B030D-6E8A-4147-A177-3AD203B41FA5}">
                      <a16:colId xmlns:a16="http://schemas.microsoft.com/office/drawing/2014/main" val="2801886168"/>
                    </a:ext>
                  </a:extLst>
                </a:gridCol>
                <a:gridCol w="1487606">
                  <a:extLst>
                    <a:ext uri="{9D8B030D-6E8A-4147-A177-3AD203B41FA5}">
                      <a16:colId xmlns:a16="http://schemas.microsoft.com/office/drawing/2014/main" val="1221299453"/>
                    </a:ext>
                  </a:extLst>
                </a:gridCol>
                <a:gridCol w="1569492">
                  <a:extLst>
                    <a:ext uri="{9D8B030D-6E8A-4147-A177-3AD203B41FA5}">
                      <a16:colId xmlns:a16="http://schemas.microsoft.com/office/drawing/2014/main" val="2670267930"/>
                    </a:ext>
                  </a:extLst>
                </a:gridCol>
                <a:gridCol w="1733266">
                  <a:extLst>
                    <a:ext uri="{9D8B030D-6E8A-4147-A177-3AD203B41FA5}">
                      <a16:colId xmlns:a16="http://schemas.microsoft.com/office/drawing/2014/main" val="1549881736"/>
                    </a:ext>
                  </a:extLst>
                </a:gridCol>
                <a:gridCol w="1924334">
                  <a:extLst>
                    <a:ext uri="{9D8B030D-6E8A-4147-A177-3AD203B41FA5}">
                      <a16:colId xmlns:a16="http://schemas.microsoft.com/office/drawing/2014/main" val="4022279671"/>
                    </a:ext>
                  </a:extLst>
                </a:gridCol>
                <a:gridCol w="1869744">
                  <a:extLst>
                    <a:ext uri="{9D8B030D-6E8A-4147-A177-3AD203B41FA5}">
                      <a16:colId xmlns:a16="http://schemas.microsoft.com/office/drawing/2014/main" val="4054767893"/>
                    </a:ext>
                  </a:extLst>
                </a:gridCol>
                <a:gridCol w="1484605">
                  <a:extLst>
                    <a:ext uri="{9D8B030D-6E8A-4147-A177-3AD203B41FA5}">
                      <a16:colId xmlns:a16="http://schemas.microsoft.com/office/drawing/2014/main" val="1061004903"/>
                    </a:ext>
                  </a:extLst>
                </a:gridCol>
              </a:tblGrid>
              <a:tr h="1134492">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542369">
                <a:tc>
                  <a:txBody>
                    <a:bodyPr/>
                    <a:lstStyle/>
                    <a:p>
                      <a:pPr algn="ctr"/>
                      <a:r>
                        <a:rPr lang="en-GB" sz="1300" b="1" i="0" u="sng" strike="noStrike" kern="1200" baseline="0" dirty="0">
                          <a:solidFill>
                            <a:schemeClr val="dk1"/>
                          </a:solidFill>
                          <a:latin typeface="Letter-join Plus 18" panose="02000505000000020003" pitchFamily="50" charset="0"/>
                          <a:ea typeface="+mn-ea"/>
                          <a:cs typeface="+mn-cs"/>
                        </a:rPr>
                        <a:t>People</a:t>
                      </a:r>
                    </a:p>
                    <a:p>
                      <a:pPr algn="ctr"/>
                      <a:r>
                        <a:rPr lang="en-GB" sz="1300" b="0" i="0" u="none" strike="noStrike" kern="1200" baseline="0" dirty="0">
                          <a:solidFill>
                            <a:schemeClr val="dk1"/>
                          </a:solidFill>
                          <a:latin typeface="Letter-join Plus 18" panose="02000505000000020003" pitchFamily="50" charset="0"/>
                          <a:ea typeface="+mn-ea"/>
                          <a:cs typeface="+mn-cs"/>
                        </a:rPr>
                        <a:t>The family of God</a:t>
                      </a:r>
                    </a:p>
                    <a:p>
                      <a:pPr algn="ctr"/>
                      <a:r>
                        <a:rPr lang="en-GB" sz="1300" b="0" i="0" u="none" strike="noStrike" kern="1200" baseline="0" dirty="0">
                          <a:solidFill>
                            <a:schemeClr val="dk1"/>
                          </a:solidFill>
                          <a:latin typeface="Letter-join Plus 18" panose="02000505000000020003" pitchFamily="50" charset="0"/>
                          <a:ea typeface="+mn-ea"/>
                          <a:cs typeface="+mn-cs"/>
                        </a:rPr>
                        <a:t>in Scripture</a:t>
                      </a:r>
                    </a:p>
                    <a:p>
                      <a:pPr algn="ctr"/>
                      <a:endParaRPr lang="en-GB" sz="1300" b="0" i="0" u="sng"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Called</a:t>
                      </a:r>
                    </a:p>
                    <a:p>
                      <a:pPr algn="ctr"/>
                      <a:r>
                        <a:rPr lang="en-GB" sz="1300" b="0" i="0" u="none" strike="noStrike" kern="1200" baseline="0" dirty="0">
                          <a:solidFill>
                            <a:schemeClr val="dk1"/>
                          </a:solidFill>
                          <a:latin typeface="Letter-join Plus 18" panose="02000505000000020003" pitchFamily="50" charset="0"/>
                          <a:ea typeface="+mn-ea"/>
                          <a:cs typeface="+mn-cs"/>
                        </a:rPr>
                        <a:t>Confirmation:</a:t>
                      </a:r>
                    </a:p>
                    <a:p>
                      <a:pPr algn="ctr"/>
                      <a:r>
                        <a:rPr lang="en-GB" sz="1300" b="0" i="0" u="none" strike="noStrike" kern="1200" baseline="0" dirty="0">
                          <a:solidFill>
                            <a:schemeClr val="dk1"/>
                          </a:solidFill>
                          <a:latin typeface="Letter-join Plus 18" panose="02000505000000020003" pitchFamily="50" charset="0"/>
                          <a:ea typeface="+mn-ea"/>
                          <a:cs typeface="+mn-cs"/>
                        </a:rPr>
                        <a:t>a call to witness</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Gift</a:t>
                      </a:r>
                    </a:p>
                    <a:p>
                      <a:pPr algn="ctr"/>
                      <a:r>
                        <a:rPr lang="en-GB" sz="1300" b="0" i="0" u="none" strike="noStrike" kern="1200" baseline="0" dirty="0">
                          <a:solidFill>
                            <a:schemeClr val="dk1"/>
                          </a:solidFill>
                          <a:latin typeface="Letter-join Plus 18" panose="02000505000000020003" pitchFamily="50" charset="0"/>
                          <a:ea typeface="+mn-ea"/>
                          <a:cs typeface="+mn-cs"/>
                        </a:rPr>
                        <a:t>God’s gift of love &amp;</a:t>
                      </a:r>
                    </a:p>
                    <a:p>
                      <a:pPr algn="ctr"/>
                      <a:r>
                        <a:rPr lang="en-GB" sz="1300" b="0" i="0" u="none" strike="noStrike" kern="1200" baseline="0" dirty="0">
                          <a:solidFill>
                            <a:schemeClr val="dk1"/>
                          </a:solidFill>
                          <a:latin typeface="Letter-join Plus 18" panose="02000505000000020003" pitchFamily="50" charset="0"/>
                          <a:ea typeface="+mn-ea"/>
                          <a:cs typeface="+mn-cs"/>
                        </a:rPr>
                        <a:t>friendship in Jesus</a:t>
                      </a:r>
                      <a:endParaRPr lang="en-GB" sz="1300" dirty="0">
                        <a:solidFill>
                          <a:schemeClr val="tx1"/>
                        </a:solidFill>
                        <a:latin typeface="Letter-join Plus 18" panose="02000505000000020003" pitchFamily="50" charset="0"/>
                      </a:endParaRPr>
                    </a:p>
                    <a:p>
                      <a:pPr algn="ctr"/>
                      <a:endParaRPr lang="en-GB" sz="1300" dirty="0">
                        <a:solidFill>
                          <a:schemeClr val="tx1"/>
                        </a:solidFill>
                        <a:latin typeface="Letter-join Plus 18" panose="02000505000000020003" pitchFamily="50" charset="0"/>
                      </a:endParaRPr>
                    </a:p>
                    <a:p>
                      <a:pPr algn="ctr"/>
                      <a:r>
                        <a:rPr lang="en-GB" sz="1300" b="1" i="0" u="sng" strike="noStrike" kern="1200" baseline="0" dirty="0">
                          <a:solidFill>
                            <a:schemeClr val="dk1"/>
                          </a:solidFill>
                          <a:latin typeface="Letter-join Plus 18" panose="02000505000000020003" pitchFamily="50" charset="0"/>
                          <a:ea typeface="+mn-ea"/>
                          <a:cs typeface="+mn-cs"/>
                        </a:rPr>
                        <a:t>Other Faiths</a:t>
                      </a:r>
                    </a:p>
                    <a:p>
                      <a:pPr algn="ctr"/>
                      <a:r>
                        <a:rPr lang="en-GB" sz="1300" b="0" i="0" u="none" strike="noStrike" kern="1200" baseline="0" dirty="0">
                          <a:solidFill>
                            <a:schemeClr val="dk1"/>
                          </a:solidFill>
                          <a:latin typeface="Letter-join Plus 18" panose="02000505000000020003" pitchFamily="50" charset="0"/>
                          <a:ea typeface="+mn-ea"/>
                          <a:cs typeface="+mn-cs"/>
                        </a:rPr>
                        <a:t>Judaism and Hinduism</a:t>
                      </a: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dirty="0">
                          <a:solidFill>
                            <a:schemeClr val="tx1"/>
                          </a:solidFill>
                          <a:latin typeface="Letter-join Plus 18" panose="02000505000000020003" pitchFamily="50" charset="0"/>
                        </a:rPr>
                        <a:t>God loves us in our differences</a:t>
                      </a:r>
                    </a:p>
                    <a:p>
                      <a:pPr algn="ct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(Social and Emotional)</a:t>
                      </a:r>
                    </a:p>
                    <a:p>
                      <a:pPr algn="ctr"/>
                      <a:endParaRPr lang="en-GB" sz="1300" dirty="0">
                        <a:solidFill>
                          <a:schemeClr val="tx1"/>
                        </a:solidFill>
                        <a:latin typeface="Letter-join Plus 18" panose="02000505000000020003" pitchFamily="50" charset="0"/>
                      </a:endParaRPr>
                    </a:p>
                    <a:p>
                      <a:pPr algn="ctr"/>
                      <a:r>
                        <a:rPr lang="en-GB" sz="1300" i="1" dirty="0">
                          <a:solidFill>
                            <a:schemeClr val="tx1"/>
                          </a:solidFill>
                          <a:latin typeface="Letter-join Plus 18" panose="02000505000000020003" pitchFamily="50" charset="0"/>
                        </a:rPr>
                        <a:t>To make links and connections to show that we are all different. To celebrate these differences as we appreciate that God’s love accepts us as we are now and as we change.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Me and My Relationships</a:t>
                      </a:r>
                    </a:p>
                    <a:p>
                      <a:pPr algn="ctr"/>
                      <a:r>
                        <a:rPr lang="en-GB" sz="1300" b="0" dirty="0">
                          <a:solidFill>
                            <a:schemeClr val="tx1"/>
                          </a:solidFill>
                          <a:latin typeface="Letter-join Plus 18" panose="02000505000000020003" pitchFamily="50" charset="0"/>
                        </a:rPr>
                        <a:t>(Recognising feelings, bullying, assertive skills)</a:t>
                      </a:r>
                    </a:p>
                    <a:p>
                      <a:pPr algn="ctr"/>
                      <a:endParaRPr lang="en-GB" sz="1300" b="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Valuing Difference</a:t>
                      </a:r>
                    </a:p>
                    <a:p>
                      <a:pPr algn="ctr"/>
                      <a:r>
                        <a:rPr lang="en-GB" sz="1300" b="0" kern="1200" dirty="0">
                          <a:solidFill>
                            <a:schemeClr val="dk1"/>
                          </a:solidFill>
                          <a:effectLst/>
                          <a:latin typeface="Letter-join Plus 18" panose="02000505000000020003" pitchFamily="50" charset="0"/>
                          <a:ea typeface="+mn-ea"/>
                          <a:cs typeface="+mn-cs"/>
                        </a:rPr>
                        <a:t>(Recognising and celebrating difference (including religions and cultural difference, Understanding and challenging stereotypes)</a:t>
                      </a:r>
                      <a:endParaRPr lang="en-GB" sz="13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Know when to be assertive</a:t>
                      </a:r>
                    </a:p>
                    <a:p>
                      <a:pPr algn="ctr"/>
                      <a:r>
                        <a:rPr lang="en-GB" sz="1300" dirty="0">
                          <a:solidFill>
                            <a:schemeClr val="tx1"/>
                          </a:solidFill>
                          <a:latin typeface="Letter-join Plus 18" panose="02000505000000020003" pitchFamily="50" charset="0"/>
                        </a:rPr>
                        <a:t>(Dogs Don’t Do Ballet by Anna Kemp and Sara Ogilvie)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New School Year Mass</a:t>
                      </a:r>
                    </a:p>
                    <a:p>
                      <a:pPr algn="ctr"/>
                      <a:r>
                        <a:rPr lang="en-GB" sz="1100" dirty="0">
                          <a:solidFill>
                            <a:schemeClr val="tx1"/>
                          </a:solidFill>
                          <a:latin typeface="Letter-join Plus 18" panose="02000505000000020003" pitchFamily="50" charset="0"/>
                        </a:rPr>
                        <a:t>Assembly: Loving</a:t>
                      </a:r>
                    </a:p>
                    <a:p>
                      <a:pPr algn="ctr"/>
                      <a:r>
                        <a:rPr lang="en-GB" sz="1100" dirty="0">
                          <a:solidFill>
                            <a:schemeClr val="tx1"/>
                          </a:solidFill>
                          <a:latin typeface="Letter-join Plus 18" panose="02000505000000020003" pitchFamily="50" charset="0"/>
                        </a:rPr>
                        <a:t>Feast of St. Matthew</a:t>
                      </a:r>
                    </a:p>
                    <a:p>
                      <a:pPr algn="ctr"/>
                      <a:r>
                        <a:rPr lang="en-GB" sz="1100" dirty="0">
                          <a:solidFill>
                            <a:schemeClr val="tx1"/>
                          </a:solidFill>
                          <a:latin typeface="Letter-join Plus 18" panose="02000505000000020003" pitchFamily="50" charset="0"/>
                        </a:rPr>
                        <a:t>Express Yourself Day </a:t>
                      </a:r>
                    </a:p>
                    <a:p>
                      <a:pPr algn="ctr"/>
                      <a:r>
                        <a:rPr lang="en-GB" sz="1100" dirty="0">
                          <a:solidFill>
                            <a:schemeClr val="tx1"/>
                          </a:solidFill>
                          <a:latin typeface="Letter-join Plus 18" panose="02000505000000020003" pitchFamily="50" charset="0"/>
                        </a:rPr>
                        <a:t>Assembly: International Day of Peace</a:t>
                      </a:r>
                    </a:p>
                    <a:p>
                      <a:pPr algn="ctr"/>
                      <a:r>
                        <a:rPr lang="en-GB" sz="1100" dirty="0">
                          <a:solidFill>
                            <a:schemeClr val="tx1"/>
                          </a:solidFill>
                          <a:latin typeface="Letter-join Plus 18" panose="02000505000000020003" pitchFamily="50" charset="0"/>
                        </a:rPr>
                        <a:t>Mental Health Day: Tea and Talk</a:t>
                      </a:r>
                    </a:p>
                    <a:p>
                      <a:pPr algn="ctr"/>
                      <a:r>
                        <a:rPr lang="en-GB" sz="1100" dirty="0">
                          <a:solidFill>
                            <a:schemeClr val="tx1"/>
                          </a:solidFill>
                          <a:latin typeface="Letter-join Plus 18" panose="02000505000000020003" pitchFamily="50" charset="0"/>
                        </a:rPr>
                        <a:t>Feast of St. Luke </a:t>
                      </a:r>
                    </a:p>
                    <a:p>
                      <a:pPr algn="ctr"/>
                      <a:r>
                        <a:rPr lang="en-GB" sz="1100" dirty="0">
                          <a:solidFill>
                            <a:schemeClr val="tx1"/>
                          </a:solidFill>
                          <a:latin typeface="Letter-join Plus 18" panose="02000505000000020003" pitchFamily="50" charset="0"/>
                        </a:rPr>
                        <a:t>Assembly: Promises</a:t>
                      </a:r>
                    </a:p>
                    <a:p>
                      <a:pPr algn="ctr"/>
                      <a:r>
                        <a:rPr lang="en-GB" sz="1100" dirty="0">
                          <a:solidFill>
                            <a:schemeClr val="tx1"/>
                          </a:solidFill>
                          <a:latin typeface="Letter-join Plus 18" panose="02000505000000020003" pitchFamily="50" charset="0"/>
                        </a:rPr>
                        <a:t>Enrichment Week: STEM</a:t>
                      </a:r>
                    </a:p>
                    <a:p>
                      <a:pPr algn="ctr"/>
                      <a:r>
                        <a:rPr lang="en-GB" sz="1100" dirty="0">
                          <a:solidFill>
                            <a:schemeClr val="tx1"/>
                          </a:solidFill>
                          <a:latin typeface="Letter-join Plus 18" panose="02000505000000020003" pitchFamily="50" charset="0"/>
                        </a:rPr>
                        <a:t>Assembly: World Science Day for Peace and Development</a:t>
                      </a:r>
                    </a:p>
                    <a:p>
                      <a:pPr algn="ctr"/>
                      <a:r>
                        <a:rPr lang="en-GB" sz="1100" dirty="0">
                          <a:solidFill>
                            <a:schemeClr val="tx1"/>
                          </a:solidFill>
                          <a:latin typeface="Letter-join Plus 18" panose="02000505000000020003" pitchFamily="50" charset="0"/>
                        </a:rPr>
                        <a:t>Assembly: Remembrance</a:t>
                      </a:r>
                    </a:p>
                    <a:p>
                      <a:pPr algn="ctr"/>
                      <a:r>
                        <a:rPr lang="en-GB" sz="1100" dirty="0">
                          <a:solidFill>
                            <a:schemeClr val="tx1"/>
                          </a:solidFill>
                          <a:latin typeface="Letter-join Plus 18" panose="02000505000000020003" pitchFamily="50" charset="0"/>
                        </a:rPr>
                        <a:t>Anti-Bullying Week: Odd Socks Day</a:t>
                      </a:r>
                    </a:p>
                    <a:p>
                      <a:pPr algn="ctr"/>
                      <a:r>
                        <a:rPr lang="en-GB" sz="1100" dirty="0">
                          <a:solidFill>
                            <a:schemeClr val="tx1"/>
                          </a:solidFill>
                          <a:latin typeface="Letter-join Plus 18" panose="02000505000000020003" pitchFamily="50" charset="0"/>
                        </a:rPr>
                        <a:t>Assembly: World Kindness Day</a:t>
                      </a:r>
                    </a:p>
                    <a:p>
                      <a:pPr algn="ctr"/>
                      <a:r>
                        <a:rPr lang="en-GB" sz="1000" dirty="0">
                          <a:solidFill>
                            <a:schemeClr val="tx1"/>
                          </a:solidFill>
                          <a:latin typeface="Letter-join Plus 18" panose="02000505000000020003" pitchFamily="50" charset="0"/>
                        </a:rPr>
                        <a:t> </a:t>
                      </a:r>
                      <a:endParaRPr lang="en-GB" sz="7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Letter-join Plus 18" panose="02000505000000020003" pitchFamily="50" charset="0"/>
                        </a:rPr>
                        <a:t>Live Lesson: British Values </a:t>
                      </a:r>
                    </a:p>
                    <a:p>
                      <a:pPr algn="ctr"/>
                      <a:r>
                        <a:rPr lang="en-GB" sz="1100" dirty="0">
                          <a:solidFill>
                            <a:schemeClr val="tx1"/>
                          </a:solidFill>
                          <a:latin typeface="Letter-join Plus 18" panose="02000505000000020003" pitchFamily="50" charset="0"/>
                        </a:rPr>
                        <a:t>Assembly: Anti-Bullying Day</a:t>
                      </a:r>
                    </a:p>
                    <a:p>
                      <a:pPr algn="ctr"/>
                      <a:r>
                        <a:rPr lang="en-GB" sz="1100" dirty="0">
                          <a:solidFill>
                            <a:schemeClr val="tx1"/>
                          </a:solidFill>
                          <a:latin typeface="Letter-join Plus 18" panose="02000505000000020003" pitchFamily="50" charset="0"/>
                        </a:rPr>
                        <a:t>Assembly: International Buy Nothing Day</a:t>
                      </a:r>
                    </a:p>
                    <a:p>
                      <a:pPr algn="ctr"/>
                      <a:r>
                        <a:rPr lang="en-GB" sz="1100" dirty="0">
                          <a:solidFill>
                            <a:schemeClr val="tx1"/>
                          </a:solidFill>
                          <a:latin typeface="Letter-join Plus 18" panose="02000505000000020003" pitchFamily="50" charset="0"/>
                        </a:rPr>
                        <a:t>RISE Education Services</a:t>
                      </a:r>
                    </a:p>
                    <a:p>
                      <a:pPr algn="ctr"/>
                      <a:r>
                        <a:rPr lang="en-GB" sz="1100" dirty="0">
                          <a:solidFill>
                            <a:schemeClr val="tx1"/>
                          </a:solidFill>
                          <a:latin typeface="Letter-join Plus 18" panose="02000505000000020003" pitchFamily="50" charset="0"/>
                        </a:rPr>
                        <a:t>Christmas Craft Fair</a:t>
                      </a:r>
                    </a:p>
                    <a:p>
                      <a:pPr algn="ctr"/>
                      <a:r>
                        <a:rPr lang="en-GB" sz="1100" dirty="0">
                          <a:solidFill>
                            <a:schemeClr val="tx1"/>
                          </a:solidFill>
                          <a:latin typeface="Letter-join Plus 18" panose="02000505000000020003" pitchFamily="50" charset="0"/>
                        </a:rPr>
                        <a:t>Advent Prayer and Liturgy</a:t>
                      </a:r>
                    </a:p>
                    <a:p>
                      <a:pPr algn="ctr"/>
                      <a:r>
                        <a:rPr lang="en-GB" sz="1100" dirty="0">
                          <a:solidFill>
                            <a:schemeClr val="tx1"/>
                          </a:solidFill>
                          <a:latin typeface="Letter-join Plus 18" panose="02000505000000020003" pitchFamily="50" charset="0"/>
                        </a:rPr>
                        <a:t>Carol Singing</a:t>
                      </a:r>
                    </a:p>
                    <a:p>
                      <a:pPr algn="ctr"/>
                      <a:r>
                        <a:rPr lang="en-GB" sz="1100" dirty="0">
                          <a:solidFill>
                            <a:schemeClr val="tx1"/>
                          </a:solidFill>
                          <a:latin typeface="Letter-join Plus 18" panose="02000505000000020003" pitchFamily="50" charset="0"/>
                        </a:rPr>
                        <a:t>30 Days of Kindness Competition</a:t>
                      </a:r>
                    </a:p>
                    <a:p>
                      <a:pPr algn="ctr"/>
                      <a:r>
                        <a:rPr lang="en-GB" sz="1100" dirty="0">
                          <a:solidFill>
                            <a:schemeClr val="tx1"/>
                          </a:solidFill>
                          <a:latin typeface="Letter-join Plus 18" panose="02000505000000020003" pitchFamily="50" charset="0"/>
                        </a:rPr>
                        <a:t>Family Book Day</a:t>
                      </a:r>
                    </a:p>
                    <a:p>
                      <a:pPr algn="ctr"/>
                      <a:r>
                        <a:rPr lang="en-GB" sz="1100" dirty="0">
                          <a:solidFill>
                            <a:schemeClr val="tx1"/>
                          </a:solidFill>
                          <a:latin typeface="Letter-join Plus 18" panose="02000505000000020003" pitchFamily="50" charset="0"/>
                        </a:rPr>
                        <a:t>Advent Spirituality Day</a:t>
                      </a:r>
                    </a:p>
                    <a:p>
                      <a:pPr algn="ctr"/>
                      <a:r>
                        <a:rPr lang="en-GB" sz="1100" dirty="0">
                          <a:solidFill>
                            <a:schemeClr val="tx1"/>
                          </a:solidFill>
                          <a:latin typeface="Letter-join Plus 18" panose="02000505000000020003" pitchFamily="50" charset="0"/>
                        </a:rPr>
                        <a:t>St. Wilfrid’s Carol Concert</a:t>
                      </a:r>
                    </a:p>
                    <a:p>
                      <a:pPr algn="ctr"/>
                      <a:r>
                        <a:rPr lang="en-GB" sz="1100" dirty="0">
                          <a:solidFill>
                            <a:schemeClr val="tx1"/>
                          </a:solidFill>
                          <a:latin typeface="Letter-join Plus 18" panose="02000505000000020003" pitchFamily="50" charset="0"/>
                        </a:rPr>
                        <a:t>Oak Meadow Care Home Visit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u="sng" dirty="0">
                          <a:solidFill>
                            <a:schemeClr val="tx1"/>
                          </a:solidFill>
                          <a:latin typeface="Letter-join Plus 18" panose="02000505000000020003" pitchFamily="50" charset="0"/>
                        </a:rPr>
                        <a:t>Computing</a:t>
                      </a:r>
                    </a:p>
                    <a:p>
                      <a:pPr algn="ctr"/>
                      <a:r>
                        <a:rPr lang="en-GB" sz="1300" u="none" dirty="0">
                          <a:solidFill>
                            <a:schemeClr val="tx1"/>
                          </a:solidFill>
                          <a:latin typeface="Letter-join Plus 18" panose="02000505000000020003" pitchFamily="50" charset="0"/>
                        </a:rPr>
                        <a:t>E-Safety (Photos)</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English</a:t>
                      </a:r>
                    </a:p>
                    <a:p>
                      <a:pPr algn="ctr"/>
                      <a:r>
                        <a:rPr lang="en-GB" sz="1300" u="none" dirty="0">
                          <a:solidFill>
                            <a:schemeClr val="tx1"/>
                          </a:solidFill>
                          <a:latin typeface="Letter-join Plus 18" panose="02000505000000020003" pitchFamily="50" charset="0"/>
                        </a:rPr>
                        <a:t>Winter’s Child (Angela McAllister)</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P.E.</a:t>
                      </a:r>
                    </a:p>
                    <a:p>
                      <a:pPr algn="ctr"/>
                      <a:r>
                        <a:rPr lang="en-GB" sz="1300" u="none" dirty="0">
                          <a:solidFill>
                            <a:schemeClr val="tx1"/>
                          </a:solidFill>
                          <a:latin typeface="Letter-join Plus 18" panose="02000505000000020003" pitchFamily="50" charset="0"/>
                        </a:rPr>
                        <a:t>Fitness</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Music</a:t>
                      </a:r>
                    </a:p>
                    <a:p>
                      <a:pPr algn="ctr"/>
                      <a:r>
                        <a:rPr lang="en-GB" sz="1300" u="none" dirty="0">
                          <a:solidFill>
                            <a:schemeClr val="tx1"/>
                          </a:solidFill>
                          <a:latin typeface="Letter-join Plus 18" panose="02000505000000020003" pitchFamily="50" charset="0"/>
                        </a:rPr>
                        <a:t>Japanese Festival of Hanami</a:t>
                      </a:r>
                    </a:p>
                    <a:p>
                      <a:pPr algn="ctr"/>
                      <a:endParaRPr lang="en-GB" sz="1300" u="none" dirty="0">
                        <a:solidFill>
                          <a:schemeClr val="tx1"/>
                        </a:solidFill>
                        <a:latin typeface="Letter-join Plus 18" panose="02000505000000020003" pitchFamily="50" charset="0"/>
                      </a:endParaRPr>
                    </a:p>
                    <a:p>
                      <a:pPr algn="ctr"/>
                      <a:endParaRPr lang="en-GB" sz="1300" u="none" dirty="0">
                        <a:solidFill>
                          <a:schemeClr val="tx1"/>
                        </a:solidFill>
                        <a:latin typeface="Letter-join Plus 18" panose="02000505000000020003" pitchFamily="50" charset="0"/>
                      </a:endParaRPr>
                    </a:p>
                    <a:p>
                      <a:pPr algn="ctr"/>
                      <a:endParaRPr lang="en-GB" sz="1300" u="none"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4</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n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36916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385203"/>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4460058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1672628197"/>
              </p:ext>
            </p:extLst>
          </p:nvPr>
        </p:nvGraphicFramePr>
        <p:xfrm>
          <a:off x="307008" y="2143928"/>
          <a:ext cx="11604486" cy="4450080"/>
        </p:xfrm>
        <a:graphic>
          <a:graphicData uri="http://schemas.openxmlformats.org/drawingml/2006/table">
            <a:tbl>
              <a:tblPr firstRow="1" bandRow="1">
                <a:tableStyleId>{5C22544A-7EE6-4342-B048-85BDC9FD1C3A}</a:tableStyleId>
              </a:tblPr>
              <a:tblGrid>
                <a:gridCol w="1453553">
                  <a:extLst>
                    <a:ext uri="{9D8B030D-6E8A-4147-A177-3AD203B41FA5}">
                      <a16:colId xmlns:a16="http://schemas.microsoft.com/office/drawing/2014/main" val="2801886168"/>
                    </a:ext>
                  </a:extLst>
                </a:gridCol>
                <a:gridCol w="1583140">
                  <a:extLst>
                    <a:ext uri="{9D8B030D-6E8A-4147-A177-3AD203B41FA5}">
                      <a16:colId xmlns:a16="http://schemas.microsoft.com/office/drawing/2014/main" val="1221299453"/>
                    </a:ext>
                  </a:extLst>
                </a:gridCol>
                <a:gridCol w="1733266">
                  <a:extLst>
                    <a:ext uri="{9D8B030D-6E8A-4147-A177-3AD203B41FA5}">
                      <a16:colId xmlns:a16="http://schemas.microsoft.com/office/drawing/2014/main" val="2670267930"/>
                    </a:ext>
                  </a:extLst>
                </a:gridCol>
                <a:gridCol w="1746914">
                  <a:extLst>
                    <a:ext uri="{9D8B030D-6E8A-4147-A177-3AD203B41FA5}">
                      <a16:colId xmlns:a16="http://schemas.microsoft.com/office/drawing/2014/main" val="1549881736"/>
                    </a:ext>
                  </a:extLst>
                </a:gridCol>
                <a:gridCol w="1842447">
                  <a:extLst>
                    <a:ext uri="{9D8B030D-6E8A-4147-A177-3AD203B41FA5}">
                      <a16:colId xmlns:a16="http://schemas.microsoft.com/office/drawing/2014/main" val="4022279671"/>
                    </a:ext>
                  </a:extLst>
                </a:gridCol>
                <a:gridCol w="1910687">
                  <a:extLst>
                    <a:ext uri="{9D8B030D-6E8A-4147-A177-3AD203B41FA5}">
                      <a16:colId xmlns:a16="http://schemas.microsoft.com/office/drawing/2014/main" val="2644579705"/>
                    </a:ext>
                  </a:extLst>
                </a:gridCol>
                <a:gridCol w="1334479">
                  <a:extLst>
                    <a:ext uri="{9D8B030D-6E8A-4147-A177-3AD203B41FA5}">
                      <a16:colId xmlns:a16="http://schemas.microsoft.com/office/drawing/2014/main" val="1061004903"/>
                    </a:ext>
                  </a:extLst>
                </a:gridCol>
              </a:tblGrid>
              <a:tr h="370840">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70840">
                <a:tc>
                  <a:txBody>
                    <a:bodyPr/>
                    <a:lstStyle/>
                    <a:p>
                      <a:pPr algn="ctr"/>
                      <a:r>
                        <a:rPr lang="en-GB" sz="1300" b="1" i="0" u="sng" strike="noStrike" kern="1200" baseline="0" dirty="0">
                          <a:solidFill>
                            <a:schemeClr val="dk1"/>
                          </a:solidFill>
                          <a:latin typeface="Letter-join Plus 18" panose="02000505000000020003" pitchFamily="50" charset="0"/>
                          <a:ea typeface="+mn-ea"/>
                          <a:cs typeface="+mn-cs"/>
                        </a:rPr>
                        <a:t>Community</a:t>
                      </a:r>
                    </a:p>
                    <a:p>
                      <a:pPr algn="ctr"/>
                      <a:r>
                        <a:rPr lang="en-GB" sz="1300" b="0" i="0" u="none" strike="noStrike" kern="1200" baseline="0" dirty="0">
                          <a:solidFill>
                            <a:schemeClr val="dk1"/>
                          </a:solidFill>
                          <a:latin typeface="Letter-join Plus 18" panose="02000505000000020003" pitchFamily="50" charset="0"/>
                          <a:ea typeface="+mn-ea"/>
                          <a:cs typeface="+mn-cs"/>
                        </a:rPr>
                        <a:t>life in the local</a:t>
                      </a:r>
                    </a:p>
                    <a:p>
                      <a:pPr algn="ctr"/>
                      <a:r>
                        <a:rPr lang="en-GB" sz="1300" b="0" i="0" u="none" strike="noStrike" kern="1200" baseline="0" dirty="0">
                          <a:solidFill>
                            <a:schemeClr val="dk1"/>
                          </a:solidFill>
                          <a:latin typeface="Letter-join Plus 18" panose="02000505000000020003" pitchFamily="50" charset="0"/>
                          <a:ea typeface="+mn-ea"/>
                          <a:cs typeface="+mn-cs"/>
                        </a:rPr>
                        <a:t>Christian community:</a:t>
                      </a:r>
                    </a:p>
                    <a:p>
                      <a:pPr algn="ctr"/>
                      <a:r>
                        <a:rPr lang="en-GB" sz="1300" b="0" i="0" u="none" strike="noStrike" kern="1200" baseline="0" dirty="0">
                          <a:solidFill>
                            <a:schemeClr val="dk1"/>
                          </a:solidFill>
                          <a:latin typeface="Letter-join Plus 18" panose="02000505000000020003" pitchFamily="50" charset="0"/>
                          <a:ea typeface="+mn-ea"/>
                          <a:cs typeface="+mn-cs"/>
                        </a:rPr>
                        <a:t>ministries in</a:t>
                      </a:r>
                    </a:p>
                    <a:p>
                      <a:pPr algn="ctr"/>
                      <a:r>
                        <a:rPr lang="en-GB" sz="1300" b="0" i="0" u="none" strike="noStrike" kern="1200" baseline="0" dirty="0">
                          <a:solidFill>
                            <a:schemeClr val="dk1"/>
                          </a:solidFill>
                          <a:latin typeface="Letter-join Plus 18" panose="02000505000000020003" pitchFamily="50" charset="0"/>
                          <a:ea typeface="+mn-ea"/>
                          <a:cs typeface="+mn-cs"/>
                        </a:rPr>
                        <a:t>the parish</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Giving &amp; receiving</a:t>
                      </a:r>
                    </a:p>
                    <a:p>
                      <a:pPr algn="ctr"/>
                      <a:r>
                        <a:rPr lang="en-GB" sz="1300" b="0" i="0" u="none" strike="noStrike" kern="1200" baseline="0" dirty="0">
                          <a:solidFill>
                            <a:schemeClr val="dk1"/>
                          </a:solidFill>
                          <a:latin typeface="Letter-join Plus 18" panose="02000505000000020003" pitchFamily="50" charset="0"/>
                          <a:ea typeface="+mn-ea"/>
                          <a:cs typeface="+mn-cs"/>
                        </a:rPr>
                        <a:t>Living in communion</a:t>
                      </a:r>
                    </a:p>
                    <a:p>
                      <a:pPr algn="ctr"/>
                      <a:endParaRPr lang="en-GB" sz="1300" b="0" i="0" u="sng"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Self discipline</a:t>
                      </a:r>
                    </a:p>
                    <a:p>
                      <a:pPr algn="ctr"/>
                      <a:r>
                        <a:rPr lang="en-GB" sz="1300" b="0" i="0" u="none" strike="noStrike" kern="1200" baseline="0" dirty="0">
                          <a:solidFill>
                            <a:schemeClr val="dk1"/>
                          </a:solidFill>
                          <a:latin typeface="Letter-join Plus 18" panose="02000505000000020003" pitchFamily="50" charset="0"/>
                          <a:ea typeface="+mn-ea"/>
                          <a:cs typeface="+mn-cs"/>
                        </a:rPr>
                        <a:t>Celebrating growth</a:t>
                      </a:r>
                    </a:p>
                    <a:p>
                      <a:pPr algn="ctr"/>
                      <a:r>
                        <a:rPr lang="en-GB" sz="1300" b="0" i="0" u="none" strike="noStrike" kern="1200" baseline="0" dirty="0">
                          <a:solidFill>
                            <a:schemeClr val="dk1"/>
                          </a:solidFill>
                          <a:latin typeface="Letter-join Plus 18" panose="02000505000000020003" pitchFamily="50" charset="0"/>
                          <a:ea typeface="+mn-ea"/>
                          <a:cs typeface="+mn-cs"/>
                        </a:rPr>
                        <a:t>to new life</a:t>
                      </a: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1" u="sng" dirty="0">
                          <a:solidFill>
                            <a:schemeClr val="tx1"/>
                          </a:solidFill>
                          <a:latin typeface="Letter-join Plus 18" panose="02000505000000020003" pitchFamily="50" charset="0"/>
                        </a:rPr>
                        <a:t>God loves us in our differences</a:t>
                      </a:r>
                    </a:p>
                    <a:p>
                      <a:pPr algn="ct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(Physical)</a:t>
                      </a:r>
                    </a:p>
                    <a:p>
                      <a:pPr algn="ctr"/>
                      <a:endParaRPr lang="en-GB" sz="1300" dirty="0">
                        <a:solidFill>
                          <a:schemeClr val="tx1"/>
                        </a:solidFill>
                        <a:latin typeface="Letter-join Plus 18" panose="02000505000000020003" pitchFamily="50" charset="0"/>
                      </a:endParaRPr>
                    </a:p>
                    <a:p>
                      <a:pPr algn="ctr"/>
                      <a:r>
                        <a:rPr lang="en-GB" sz="1300" i="1" dirty="0">
                          <a:solidFill>
                            <a:schemeClr val="tx1"/>
                          </a:solidFill>
                          <a:latin typeface="Letter-join Plus 18" panose="02000505000000020003" pitchFamily="50" charset="0"/>
                        </a:rPr>
                        <a:t>To describe how we should treat others making links with the diverse modern society we love 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Keeping Safe</a:t>
                      </a:r>
                    </a:p>
                    <a:p>
                      <a:pPr algn="ctr"/>
                      <a:r>
                        <a:rPr lang="en-GB" sz="1300" b="0" dirty="0">
                          <a:solidFill>
                            <a:schemeClr val="tx1"/>
                          </a:solidFill>
                          <a:latin typeface="Letter-join Plus 18" panose="02000505000000020003" pitchFamily="50" charset="0"/>
                        </a:rPr>
                        <a:t>(Managing risk, Understanding the norms of drug use, Influences)</a:t>
                      </a:r>
                    </a:p>
                    <a:p>
                      <a:pPr algn="ctr"/>
                      <a:endParaRPr lang="en-GB" sz="1300" b="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Rights and Respect</a:t>
                      </a:r>
                    </a:p>
                    <a:p>
                      <a:pPr algn="ctr"/>
                      <a:r>
                        <a:rPr lang="en-GB" sz="1300" b="0" dirty="0">
                          <a:solidFill>
                            <a:schemeClr val="tx1"/>
                          </a:solidFill>
                          <a:latin typeface="Letter-join Plus 18" panose="02000505000000020003" pitchFamily="50" charset="0"/>
                        </a:rPr>
                        <a:t>(</a:t>
                      </a:r>
                      <a:r>
                        <a:rPr lang="en-GB" sz="1300" b="0" kern="1200" dirty="0">
                          <a:solidFill>
                            <a:schemeClr val="dk1"/>
                          </a:solidFill>
                          <a:effectLst/>
                          <a:latin typeface="Letter-join Plus 18" panose="02000505000000020003" pitchFamily="50" charset="0"/>
                          <a:ea typeface="+mn-ea"/>
                          <a:cs typeface="+mn-cs"/>
                        </a:rPr>
                        <a:t>Making a difference, Different ways of helping others or the environment, Media influence, Decisions about spending money)</a:t>
                      </a:r>
                      <a:endParaRPr lang="en-GB" sz="13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Understand why people choose to get married </a:t>
                      </a:r>
                    </a:p>
                    <a:p>
                      <a:pPr algn="ctr"/>
                      <a:r>
                        <a:rPr lang="en-GB" sz="1300" dirty="0">
                          <a:solidFill>
                            <a:schemeClr val="tx1"/>
                          </a:solidFill>
                          <a:latin typeface="Letter-join Plus 18" panose="02000505000000020003" pitchFamily="50" charset="0"/>
                        </a:rPr>
                        <a:t>(King and King by Linda de Hann and Stern </a:t>
                      </a:r>
                      <a:r>
                        <a:rPr lang="en-GB" sz="1300" dirty="0" err="1">
                          <a:solidFill>
                            <a:schemeClr val="tx1"/>
                          </a:solidFill>
                          <a:latin typeface="Letter-join Plus 18" panose="02000505000000020003" pitchFamily="50" charset="0"/>
                        </a:rPr>
                        <a:t>Nijland</a:t>
                      </a:r>
                      <a:r>
                        <a:rPr lang="en-GB" sz="1300" dirty="0">
                          <a:solidFill>
                            <a:schemeClr val="tx1"/>
                          </a:solidFill>
                          <a:latin typeface="Letter-join Plus 18" panose="02000505000000020003" pitchFamily="50" charset="0"/>
                        </a:rPr>
                        <a:t>)</a:t>
                      </a:r>
                    </a:p>
                    <a:p>
                      <a:pPr algn="ctr"/>
                      <a:endParaRPr lang="en-GB" sz="130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Overcome language as a barrier</a:t>
                      </a:r>
                    </a:p>
                    <a:p>
                      <a:pPr algn="ctr"/>
                      <a:r>
                        <a:rPr lang="en-GB" sz="1300" dirty="0">
                          <a:solidFill>
                            <a:schemeClr val="tx1"/>
                          </a:solidFill>
                          <a:latin typeface="Letter-join Plus 18" panose="02000505000000020003" pitchFamily="50" charset="0"/>
                        </a:rPr>
                        <a:t>(The Way Back Home by Oliver Jeffers)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Assembly: World Religion Day </a:t>
                      </a:r>
                    </a:p>
                    <a:p>
                      <a:pPr algn="ctr"/>
                      <a:r>
                        <a:rPr lang="en-GB" sz="1100" dirty="0">
                          <a:solidFill>
                            <a:schemeClr val="tx1"/>
                          </a:solidFill>
                          <a:latin typeface="Letter-join Plus 18" panose="02000505000000020003" pitchFamily="50" charset="0"/>
                        </a:rPr>
                        <a:t>‘I Wish My Teacher Knew…’</a:t>
                      </a:r>
                    </a:p>
                    <a:p>
                      <a:pPr algn="ctr"/>
                      <a:r>
                        <a:rPr lang="en-GB" sz="1100" dirty="0">
                          <a:solidFill>
                            <a:schemeClr val="tx1"/>
                          </a:solidFill>
                          <a:latin typeface="Letter-join Plus 18" panose="02000505000000020003" pitchFamily="50" charset="0"/>
                        </a:rPr>
                        <a:t>Assembly: International Lego Day</a:t>
                      </a:r>
                    </a:p>
                    <a:p>
                      <a:pPr algn="ctr"/>
                      <a:r>
                        <a:rPr lang="en-GB" sz="1100" dirty="0">
                          <a:solidFill>
                            <a:schemeClr val="tx1"/>
                          </a:solidFill>
                          <a:latin typeface="Letter-join Plus 18" panose="02000505000000020003" pitchFamily="50" charset="0"/>
                        </a:rPr>
                        <a:t>National Story Telling Week </a:t>
                      </a:r>
                    </a:p>
                    <a:p>
                      <a:pPr algn="ctr"/>
                      <a:r>
                        <a:rPr lang="en-GB" sz="1100" dirty="0">
                          <a:solidFill>
                            <a:schemeClr val="tx1"/>
                          </a:solidFill>
                          <a:latin typeface="Letter-join Plus 18" panose="02000505000000020003" pitchFamily="50" charset="0"/>
                        </a:rPr>
                        <a:t>Children’s Mental Health Week</a:t>
                      </a:r>
                    </a:p>
                    <a:p>
                      <a:pPr algn="ctr"/>
                      <a:r>
                        <a:rPr lang="en-GB" sz="1100" dirty="0">
                          <a:solidFill>
                            <a:schemeClr val="tx1"/>
                          </a:solidFill>
                          <a:latin typeface="Letter-join Plus 18" panose="02000505000000020003" pitchFamily="50" charset="0"/>
                        </a:rPr>
                        <a:t>Safer Internet Day</a:t>
                      </a:r>
                    </a:p>
                    <a:p>
                      <a:pPr algn="ctr"/>
                      <a:r>
                        <a:rPr lang="en-GB" sz="1100" dirty="0">
                          <a:solidFill>
                            <a:schemeClr val="tx1"/>
                          </a:solidFill>
                          <a:latin typeface="Letter-join Plus 18" panose="02000505000000020003" pitchFamily="50" charset="0"/>
                        </a:rPr>
                        <a:t>Assembly: Unity</a:t>
                      </a:r>
                    </a:p>
                    <a:p>
                      <a:pPr algn="ctr"/>
                      <a:r>
                        <a:rPr lang="en-GB" sz="1100" dirty="0">
                          <a:solidFill>
                            <a:schemeClr val="tx1"/>
                          </a:solidFill>
                          <a:latin typeface="Letter-join Plus 18" panose="02000505000000020003" pitchFamily="50" charset="0"/>
                        </a:rPr>
                        <a:t>Luna New Year </a:t>
                      </a:r>
                    </a:p>
                    <a:p>
                      <a:pPr algn="ctr"/>
                      <a:r>
                        <a:rPr lang="en-GB" sz="1100" dirty="0">
                          <a:solidFill>
                            <a:schemeClr val="tx1"/>
                          </a:solidFill>
                          <a:latin typeface="Letter-join Plus 18" panose="02000505000000020003" pitchFamily="50" charset="0"/>
                        </a:rPr>
                        <a:t>International Day of Woman and Girls in Science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Letter-join Plus 18" panose="02000505000000020003" pitchFamily="50" charset="0"/>
                        </a:rPr>
                        <a:t> Whole School Lenten Mass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Spring Concert at Saints Peter and Paul Catholic High School </a:t>
                      </a:r>
                    </a:p>
                    <a:p>
                      <a:pPr algn="ctr"/>
                      <a:r>
                        <a:rPr lang="en-GB" sz="1100" dirty="0">
                          <a:solidFill>
                            <a:schemeClr val="tx1"/>
                          </a:solidFill>
                          <a:latin typeface="Letter-join Plus 18" panose="02000505000000020003" pitchFamily="50" charset="0"/>
                        </a:rPr>
                        <a:t>Assembly: National Careers Week </a:t>
                      </a:r>
                    </a:p>
                    <a:p>
                      <a:pPr algn="ctr"/>
                      <a:r>
                        <a:rPr lang="en-GB" sz="1100" dirty="0">
                          <a:solidFill>
                            <a:schemeClr val="tx1"/>
                          </a:solidFill>
                          <a:latin typeface="Letter-join Plus 18" panose="02000505000000020003" pitchFamily="50" charset="0"/>
                        </a:rPr>
                        <a:t>Lent Fundraising</a:t>
                      </a:r>
                    </a:p>
                    <a:p>
                      <a:pPr algn="ctr"/>
                      <a:r>
                        <a:rPr lang="en-GB" sz="1100" dirty="0">
                          <a:solidFill>
                            <a:schemeClr val="tx1"/>
                          </a:solidFill>
                          <a:latin typeface="Letter-join Plus 18" panose="02000505000000020003" pitchFamily="50" charset="0"/>
                        </a:rPr>
                        <a:t>Stay and Play Sessions</a:t>
                      </a:r>
                    </a:p>
                    <a:p>
                      <a:pPr algn="ctr"/>
                      <a:r>
                        <a:rPr lang="en-GB" sz="1100" dirty="0">
                          <a:solidFill>
                            <a:schemeClr val="tx1"/>
                          </a:solidFill>
                          <a:latin typeface="Letter-join Plus 18" panose="02000505000000020003" pitchFamily="50" charset="0"/>
                        </a:rPr>
                        <a:t>World Book Day </a:t>
                      </a:r>
                    </a:p>
                    <a:p>
                      <a:pPr algn="ctr"/>
                      <a:r>
                        <a:rPr lang="en-GB" sz="1100" dirty="0">
                          <a:solidFill>
                            <a:schemeClr val="tx1"/>
                          </a:solidFill>
                          <a:latin typeface="Letter-join Plus 18" panose="02000505000000020003" pitchFamily="50" charset="0"/>
                        </a:rPr>
                        <a:t>Able and Inspired Geography Workshop</a:t>
                      </a:r>
                    </a:p>
                    <a:p>
                      <a:pPr algn="ctr"/>
                      <a:r>
                        <a:rPr lang="en-GB" sz="1100" dirty="0">
                          <a:solidFill>
                            <a:schemeClr val="tx1"/>
                          </a:solidFill>
                          <a:latin typeface="Letter-join Plus 18" panose="02000505000000020003" pitchFamily="50" charset="0"/>
                        </a:rPr>
                        <a:t>Assembly: Self-Discipline</a:t>
                      </a:r>
                    </a:p>
                    <a:p>
                      <a:pPr algn="ctr"/>
                      <a:r>
                        <a:rPr lang="en-GB" sz="1100" dirty="0">
                          <a:solidFill>
                            <a:schemeClr val="tx1"/>
                          </a:solidFill>
                          <a:latin typeface="Letter-join Plus 18" panose="02000505000000020003" pitchFamily="50" charset="0"/>
                        </a:rPr>
                        <a:t>Assembly: World Art Day</a:t>
                      </a:r>
                    </a:p>
                    <a:p>
                      <a:pPr algn="ctr"/>
                      <a:r>
                        <a:rPr lang="en-GB" sz="1100" dirty="0">
                          <a:solidFill>
                            <a:schemeClr val="tx1"/>
                          </a:solidFill>
                          <a:latin typeface="Letter-join Plus 18" panose="02000505000000020003" pitchFamily="50" charset="0"/>
                        </a:rPr>
                        <a:t>International Day of Happiness </a:t>
                      </a:r>
                    </a:p>
                    <a:p>
                      <a:pPr algn="ctr"/>
                      <a:r>
                        <a:rPr lang="en-GB" sz="1100" dirty="0">
                          <a:solidFill>
                            <a:schemeClr val="tx1"/>
                          </a:solidFill>
                          <a:latin typeface="Letter-join Plus 18" panose="02000505000000020003" pitchFamily="50" charset="0"/>
                        </a:rPr>
                        <a:t>Easter Meditation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u="sng" dirty="0">
                          <a:solidFill>
                            <a:schemeClr val="tx1"/>
                          </a:solidFill>
                          <a:latin typeface="Letter-join Plus 18" panose="02000505000000020003" pitchFamily="50" charset="0"/>
                        </a:rPr>
                        <a:t>Computing</a:t>
                      </a:r>
                    </a:p>
                    <a:p>
                      <a:pPr algn="ctr"/>
                      <a:r>
                        <a:rPr lang="en-GB" sz="1300" u="none" dirty="0">
                          <a:solidFill>
                            <a:schemeClr val="tx1"/>
                          </a:solidFill>
                          <a:latin typeface="Letter-join Plus 18" panose="02000505000000020003" pitchFamily="50" charset="0"/>
                        </a:rPr>
                        <a:t>E-Safety (Things Not What They Seem)</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Food Technology</a:t>
                      </a:r>
                    </a:p>
                    <a:p>
                      <a:pPr algn="ctr"/>
                      <a:r>
                        <a:rPr lang="en-GB" sz="1300" u="none" dirty="0">
                          <a:solidFill>
                            <a:schemeClr val="tx1"/>
                          </a:solidFill>
                          <a:latin typeface="Letter-join Plus 18" panose="02000505000000020003" pitchFamily="50" charset="0"/>
                        </a:rPr>
                        <a:t>Recipes</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Science</a:t>
                      </a:r>
                    </a:p>
                    <a:p>
                      <a:pPr algn="ctr"/>
                      <a:r>
                        <a:rPr lang="en-GB" sz="1300" u="none" dirty="0">
                          <a:solidFill>
                            <a:schemeClr val="tx1"/>
                          </a:solidFill>
                          <a:latin typeface="Letter-join Plus 18" panose="02000505000000020003" pitchFamily="50" charset="0"/>
                        </a:rPr>
                        <a:t>Digestion and Food</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P.E.</a:t>
                      </a:r>
                    </a:p>
                    <a:p>
                      <a:pPr algn="ctr"/>
                      <a:r>
                        <a:rPr lang="en-GB" sz="1300" u="none" dirty="0">
                          <a:solidFill>
                            <a:schemeClr val="tx1"/>
                          </a:solidFill>
                          <a:latin typeface="Letter-join Plus 18" panose="02000505000000020003" pitchFamily="50" charset="0"/>
                        </a:rPr>
                        <a:t>Yoga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4</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S</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p</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i</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n</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g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52958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529581"/>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540022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3680010" y="530302"/>
            <a:ext cx="5123517"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D</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F</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N</a:t>
            </a:r>
          </a:p>
        </p:txBody>
      </p:sp>
      <p:sp>
        <p:nvSpPr>
          <p:cNvPr id="2" name="Rectangle 1">
            <a:extLst>
              <a:ext uri="{FF2B5EF4-FFF2-40B4-BE49-F238E27FC236}">
                <a16:creationId xmlns:a16="http://schemas.microsoft.com/office/drawing/2014/main" id="{D2E1E2DF-E288-4483-92B6-1315F3EF70DF}"/>
              </a:ext>
            </a:extLst>
          </p:cNvPr>
          <p:cNvSpPr/>
          <p:nvPr/>
        </p:nvSpPr>
        <p:spPr>
          <a:xfrm>
            <a:off x="1142919" y="1773990"/>
            <a:ext cx="10197699" cy="2954655"/>
          </a:xfrm>
          <a:prstGeom prst="rect">
            <a:avLst/>
          </a:prstGeom>
          <a:solidFill>
            <a:schemeClr val="accent6">
              <a:lumMod val="20000"/>
              <a:lumOff val="80000"/>
            </a:schemeClr>
          </a:solidFill>
        </p:spPr>
        <p:txBody>
          <a:bodyPr wrap="square">
            <a:spAutoFit/>
          </a:bodyPr>
          <a:lstStyle/>
          <a:p>
            <a:pPr algn="ctr"/>
            <a:r>
              <a:rPr lang="en-GB" sz="2400" dirty="0">
                <a:latin typeface="Times New Roman" panose="02020603050405020304" pitchFamily="18" charset="0"/>
                <a:cs typeface="Times New Roman" panose="02020603050405020304" pitchFamily="18" charset="0"/>
              </a:rPr>
              <a:t>Relationship, Sex and Health Education involves a combination of sharing information, and exploring issues </a:t>
            </a:r>
            <a:r>
              <a:rPr lang="en-GB" sz="2400" b="1" dirty="0">
                <a:effectLst>
                  <a:glow rad="139700">
                    <a:schemeClr val="accent6">
                      <a:satMod val="175000"/>
                      <a:alpha val="40000"/>
                    </a:schemeClr>
                  </a:glow>
                </a:effectLst>
                <a:latin typeface="Times New Roman" panose="02020603050405020304" pitchFamily="18" charset="0"/>
                <a:cs typeface="Times New Roman" panose="02020603050405020304" pitchFamily="18" charset="0"/>
              </a:rPr>
              <a:t>underpinned by our Catholic values</a:t>
            </a:r>
            <a:r>
              <a:rPr lang="en-GB" sz="2400" dirty="0">
                <a:latin typeface="Times New Roman" panose="02020603050405020304" pitchFamily="18" charset="0"/>
                <a:cs typeface="Times New Roman" panose="02020603050405020304" pitchFamily="18" charset="0"/>
              </a:rPr>
              <a:t>.</a:t>
            </a:r>
          </a:p>
          <a:p>
            <a:pPr algn="ctr"/>
            <a:endParaRPr lang="en-GB" sz="2400" dirty="0">
              <a:latin typeface="Times New Roman" panose="02020603050405020304" pitchFamily="18" charset="0"/>
              <a:cs typeface="Times New Roman" panose="02020603050405020304" pitchFamily="18" charset="0"/>
            </a:endParaRPr>
          </a:p>
          <a:p>
            <a:pPr algn="ctr"/>
            <a:r>
              <a:rPr lang="en-GB" sz="2400" dirty="0">
                <a:latin typeface="Times New Roman" panose="02020603050405020304" pitchFamily="18" charset="0"/>
                <a:cs typeface="Times New Roman" panose="02020603050405020304" pitchFamily="18" charset="0"/>
              </a:rPr>
              <a:t>Relationship Sex and Health Education is about the </a:t>
            </a:r>
            <a:r>
              <a:rPr lang="en-GB" sz="24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emotional, social and cultural development of pupils</a:t>
            </a:r>
            <a:r>
              <a:rPr lang="en-GB" sz="2400" dirty="0">
                <a:latin typeface="Times New Roman" panose="02020603050405020304" pitchFamily="18" charset="0"/>
                <a:cs typeface="Times New Roman" panose="02020603050405020304" pitchFamily="18" charset="0"/>
              </a:rPr>
              <a:t>, and involves learning about </a:t>
            </a:r>
            <a:r>
              <a:rPr lang="en-GB" sz="24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personal relationships, sexual health, sexuality, healthy lifestyles, diversity and personal identity</a:t>
            </a:r>
            <a:r>
              <a:rPr lang="en-GB" sz="2400" dirty="0">
                <a:latin typeface="Times New Roman" panose="02020603050405020304" pitchFamily="18" charset="0"/>
                <a:cs typeface="Times New Roman" panose="02020603050405020304" pitchFamily="18" charset="0"/>
              </a:rPr>
              <a:t>. </a:t>
            </a:r>
          </a:p>
          <a:p>
            <a:pPr algn="ctr"/>
            <a:endParaRPr lang="en-GB" dirty="0">
              <a:latin typeface="Comic Sans MS" panose="030F0702030302020204" pitchFamily="66" charset="0"/>
            </a:endParaRPr>
          </a:p>
        </p:txBody>
      </p:sp>
    </p:spTree>
    <p:extLst>
      <p:ext uri="{BB962C8B-B14F-4D97-AF65-F5344CB8AC3E}">
        <p14:creationId xmlns:p14="http://schemas.microsoft.com/office/powerpoint/2010/main" val="4244307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1252982291"/>
              </p:ext>
            </p:extLst>
          </p:nvPr>
        </p:nvGraphicFramePr>
        <p:xfrm>
          <a:off x="307008" y="2095802"/>
          <a:ext cx="11604487" cy="4648200"/>
        </p:xfrm>
        <a:graphic>
          <a:graphicData uri="http://schemas.openxmlformats.org/drawingml/2006/table">
            <a:tbl>
              <a:tblPr firstRow="1" bandRow="1">
                <a:tableStyleId>{5C22544A-7EE6-4342-B048-85BDC9FD1C3A}</a:tableStyleId>
              </a:tblPr>
              <a:tblGrid>
                <a:gridCol w="1494496">
                  <a:extLst>
                    <a:ext uri="{9D8B030D-6E8A-4147-A177-3AD203B41FA5}">
                      <a16:colId xmlns:a16="http://schemas.microsoft.com/office/drawing/2014/main" val="2801886168"/>
                    </a:ext>
                  </a:extLst>
                </a:gridCol>
                <a:gridCol w="1569493">
                  <a:extLst>
                    <a:ext uri="{9D8B030D-6E8A-4147-A177-3AD203B41FA5}">
                      <a16:colId xmlns:a16="http://schemas.microsoft.com/office/drawing/2014/main" val="1221299453"/>
                    </a:ext>
                  </a:extLst>
                </a:gridCol>
                <a:gridCol w="1583140">
                  <a:extLst>
                    <a:ext uri="{9D8B030D-6E8A-4147-A177-3AD203B41FA5}">
                      <a16:colId xmlns:a16="http://schemas.microsoft.com/office/drawing/2014/main" val="2670267930"/>
                    </a:ext>
                  </a:extLst>
                </a:gridCol>
                <a:gridCol w="1651379">
                  <a:extLst>
                    <a:ext uri="{9D8B030D-6E8A-4147-A177-3AD203B41FA5}">
                      <a16:colId xmlns:a16="http://schemas.microsoft.com/office/drawing/2014/main" val="1549881736"/>
                    </a:ext>
                  </a:extLst>
                </a:gridCol>
                <a:gridCol w="2019869">
                  <a:extLst>
                    <a:ext uri="{9D8B030D-6E8A-4147-A177-3AD203B41FA5}">
                      <a16:colId xmlns:a16="http://schemas.microsoft.com/office/drawing/2014/main" val="4022279671"/>
                    </a:ext>
                  </a:extLst>
                </a:gridCol>
                <a:gridCol w="1692322">
                  <a:extLst>
                    <a:ext uri="{9D8B030D-6E8A-4147-A177-3AD203B41FA5}">
                      <a16:colId xmlns:a16="http://schemas.microsoft.com/office/drawing/2014/main" val="1628430448"/>
                    </a:ext>
                  </a:extLst>
                </a:gridCol>
                <a:gridCol w="1593788">
                  <a:extLst>
                    <a:ext uri="{9D8B030D-6E8A-4147-A177-3AD203B41FA5}">
                      <a16:colId xmlns:a16="http://schemas.microsoft.com/office/drawing/2014/main" val="1061004903"/>
                    </a:ext>
                  </a:extLst>
                </a:gridCol>
              </a:tblGrid>
              <a:tr h="370840">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70840">
                <a:tc>
                  <a:txBody>
                    <a:bodyPr/>
                    <a:lstStyle/>
                    <a:p>
                      <a:pPr algn="ctr"/>
                      <a:r>
                        <a:rPr lang="en-GB" sz="1300" b="1" i="0" u="sng" strike="noStrike" kern="1200" baseline="0" dirty="0">
                          <a:solidFill>
                            <a:schemeClr val="dk1"/>
                          </a:solidFill>
                          <a:latin typeface="Letter-join Plus 18" panose="02000505000000020003" pitchFamily="50" charset="0"/>
                          <a:ea typeface="+mn-ea"/>
                          <a:cs typeface="+mn-cs"/>
                        </a:rPr>
                        <a:t>New life</a:t>
                      </a:r>
                    </a:p>
                    <a:p>
                      <a:pPr algn="ctr"/>
                      <a:r>
                        <a:rPr lang="en-GB" sz="1300" b="0" i="0" u="none" strike="noStrike" kern="1200" baseline="0" dirty="0">
                          <a:solidFill>
                            <a:schemeClr val="dk1"/>
                          </a:solidFill>
                          <a:latin typeface="Letter-join Plus 18" panose="02000505000000020003" pitchFamily="50" charset="0"/>
                          <a:ea typeface="+mn-ea"/>
                          <a:cs typeface="+mn-cs"/>
                        </a:rPr>
                        <a:t>To hear &amp; live the</a:t>
                      </a:r>
                    </a:p>
                    <a:p>
                      <a:pPr algn="ctr"/>
                      <a:r>
                        <a:rPr lang="en-GB" sz="1300" b="0" i="0" u="none" strike="noStrike" kern="1200" baseline="0" dirty="0">
                          <a:solidFill>
                            <a:schemeClr val="dk1"/>
                          </a:solidFill>
                          <a:latin typeface="Letter-join Plus 18" panose="02000505000000020003" pitchFamily="50" charset="0"/>
                          <a:ea typeface="+mn-ea"/>
                          <a:cs typeface="+mn-cs"/>
                        </a:rPr>
                        <a:t>Easter message</a:t>
                      </a:r>
                      <a:endParaRPr lang="en-GB" sz="1300" dirty="0">
                        <a:solidFill>
                          <a:schemeClr val="tx1"/>
                        </a:solidFill>
                        <a:latin typeface="Letter-join Plus 18" panose="02000505000000020003" pitchFamily="50" charset="0"/>
                      </a:endParaRPr>
                    </a:p>
                    <a:p>
                      <a:pPr algn="ctr"/>
                      <a:endParaRPr lang="en-GB" sz="1300" u="sng" dirty="0">
                        <a:solidFill>
                          <a:schemeClr val="tx1"/>
                        </a:solidFill>
                        <a:latin typeface="Letter-join Plus 18" panose="02000505000000020003" pitchFamily="50" charset="0"/>
                      </a:endParaRPr>
                    </a:p>
                    <a:p>
                      <a:pPr algn="ctr"/>
                      <a:r>
                        <a:rPr lang="en-GB" sz="1300" b="1" i="0" u="sng" strike="noStrike" kern="1200" baseline="0" dirty="0">
                          <a:solidFill>
                            <a:schemeClr val="dk1"/>
                          </a:solidFill>
                          <a:latin typeface="Letter-join Plus 18" panose="02000505000000020003" pitchFamily="50" charset="0"/>
                          <a:ea typeface="+mn-ea"/>
                          <a:cs typeface="+mn-cs"/>
                        </a:rPr>
                        <a:t>Building bridges</a:t>
                      </a:r>
                    </a:p>
                    <a:p>
                      <a:pPr algn="ctr"/>
                      <a:r>
                        <a:rPr lang="en-GB" sz="1300" b="0" i="0" u="none" strike="noStrike" kern="1200" baseline="0" dirty="0">
                          <a:solidFill>
                            <a:schemeClr val="dk1"/>
                          </a:solidFill>
                          <a:latin typeface="Letter-join Plus 18" panose="02000505000000020003" pitchFamily="50" charset="0"/>
                          <a:ea typeface="+mn-ea"/>
                          <a:cs typeface="+mn-cs"/>
                        </a:rPr>
                        <a:t>Admitting wrong, being</a:t>
                      </a:r>
                    </a:p>
                    <a:p>
                      <a:pPr algn="ctr"/>
                      <a:r>
                        <a:rPr lang="en-GB" sz="1300" b="0" i="0" u="none" strike="noStrike" kern="1200" baseline="0" dirty="0">
                          <a:solidFill>
                            <a:schemeClr val="dk1"/>
                          </a:solidFill>
                          <a:latin typeface="Letter-join Plus 18" panose="02000505000000020003" pitchFamily="50" charset="0"/>
                          <a:ea typeface="+mn-ea"/>
                          <a:cs typeface="+mn-cs"/>
                        </a:rPr>
                        <a:t>reconciled with God and</a:t>
                      </a:r>
                    </a:p>
                    <a:p>
                      <a:pPr algn="ctr"/>
                      <a:r>
                        <a:rPr lang="en-GB" sz="1300" b="0" i="0" u="none" strike="noStrike" kern="1200" baseline="0" dirty="0">
                          <a:solidFill>
                            <a:schemeClr val="dk1"/>
                          </a:solidFill>
                          <a:latin typeface="Letter-join Plus 18" panose="02000505000000020003" pitchFamily="50" charset="0"/>
                          <a:ea typeface="+mn-ea"/>
                          <a:cs typeface="+mn-cs"/>
                        </a:rPr>
                        <a:t>each other Sacrament of</a:t>
                      </a:r>
                    </a:p>
                    <a:p>
                      <a:pPr algn="ctr"/>
                      <a:r>
                        <a:rPr lang="en-GB" sz="1300" b="0" i="0" u="none" strike="noStrike" kern="1200" baseline="0" dirty="0">
                          <a:solidFill>
                            <a:schemeClr val="dk1"/>
                          </a:solidFill>
                          <a:latin typeface="Letter-join Plus 18" panose="02000505000000020003" pitchFamily="50" charset="0"/>
                          <a:ea typeface="+mn-ea"/>
                          <a:cs typeface="+mn-cs"/>
                        </a:rPr>
                        <a:t>Reconciliation</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God’s people</a:t>
                      </a:r>
                    </a:p>
                    <a:p>
                      <a:pPr algn="ctr"/>
                      <a:r>
                        <a:rPr lang="en-GB" sz="1300" b="0" i="0" u="none" strike="noStrike" kern="1200" baseline="0" dirty="0">
                          <a:solidFill>
                            <a:schemeClr val="dk1"/>
                          </a:solidFill>
                          <a:latin typeface="Letter-join Plus 18" panose="02000505000000020003" pitchFamily="50" charset="0"/>
                          <a:ea typeface="+mn-ea"/>
                          <a:cs typeface="+mn-cs"/>
                        </a:rPr>
                        <a:t>Different saints</a:t>
                      </a:r>
                    </a:p>
                    <a:p>
                      <a:pPr algn="ctr"/>
                      <a:r>
                        <a:rPr lang="en-GB" sz="1300" b="0" i="0" u="none" strike="noStrike" kern="1200" baseline="0" dirty="0">
                          <a:solidFill>
                            <a:schemeClr val="dk1"/>
                          </a:solidFill>
                          <a:latin typeface="Letter-join Plus 18" panose="02000505000000020003" pitchFamily="50" charset="0"/>
                          <a:ea typeface="+mn-ea"/>
                          <a:cs typeface="+mn-cs"/>
                        </a:rPr>
                        <a:t>show people what</a:t>
                      </a:r>
                    </a:p>
                    <a:p>
                      <a:pPr algn="ctr"/>
                      <a:r>
                        <a:rPr lang="en-GB" sz="1300" b="0" i="0" u="none" strike="noStrike" kern="1200" baseline="0" dirty="0">
                          <a:solidFill>
                            <a:schemeClr val="dk1"/>
                          </a:solidFill>
                          <a:latin typeface="Letter-join Plus 18" panose="02000505000000020003" pitchFamily="50" charset="0"/>
                          <a:ea typeface="+mn-ea"/>
                          <a:cs typeface="+mn-cs"/>
                        </a:rPr>
                        <a:t>God is like</a:t>
                      </a: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1" u="sng" dirty="0">
                          <a:solidFill>
                            <a:schemeClr val="tx1"/>
                          </a:solidFill>
                          <a:latin typeface="Letter-join Plus 18" panose="02000505000000020003" pitchFamily="50" charset="0"/>
                        </a:rPr>
                        <a:t>God loves us in our differences</a:t>
                      </a:r>
                    </a:p>
                    <a:p>
                      <a:pPr algn="ct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(Spiritual)</a:t>
                      </a:r>
                    </a:p>
                    <a:p>
                      <a:pPr algn="ctr"/>
                      <a:endParaRPr lang="en-GB" sz="1300" dirty="0">
                        <a:solidFill>
                          <a:schemeClr val="tx1"/>
                        </a:solidFill>
                        <a:latin typeface="Letter-join Plus 18" panose="02000505000000020003" pitchFamily="50" charset="0"/>
                      </a:endParaRPr>
                    </a:p>
                    <a:p>
                      <a:pPr algn="ctr"/>
                      <a:r>
                        <a:rPr lang="en-GB" sz="1300" i="1" dirty="0">
                          <a:solidFill>
                            <a:schemeClr val="tx1"/>
                          </a:solidFill>
                          <a:latin typeface="Letter-join Plus 18" panose="02000505000000020003" pitchFamily="50" charset="0"/>
                        </a:rPr>
                        <a:t>To celebrate the uniqueness and innate beauty of each of 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Being My Best</a:t>
                      </a:r>
                    </a:p>
                    <a:p>
                      <a:pPr algn="ctr"/>
                      <a:r>
                        <a:rPr lang="en-GB" sz="1300" b="0" dirty="0">
                          <a:solidFill>
                            <a:schemeClr val="tx1"/>
                          </a:solidFill>
                          <a:latin typeface="Letter-join Plus 18" panose="02000505000000020003" pitchFamily="50" charset="0"/>
                        </a:rPr>
                        <a:t>(</a:t>
                      </a:r>
                      <a:r>
                        <a:rPr lang="en-GB" sz="1300" b="0" kern="1200" dirty="0">
                          <a:solidFill>
                            <a:schemeClr val="dk1"/>
                          </a:solidFill>
                          <a:effectLst/>
                          <a:latin typeface="Letter-join Plus 18" panose="02000505000000020003" pitchFamily="50" charset="0"/>
                          <a:ea typeface="+mn-ea"/>
                          <a:cs typeface="+mn-cs"/>
                        </a:rPr>
                        <a:t>Having choices and making decisions about my health, Taking care of my environment)</a:t>
                      </a:r>
                      <a:endParaRPr lang="en-GB" sz="1300" b="0" dirty="0">
                        <a:solidFill>
                          <a:schemeClr val="tx1"/>
                        </a:solidFill>
                        <a:latin typeface="Letter-join Plus 18" panose="02000505000000020003" pitchFamily="50" charset="0"/>
                      </a:endParaRPr>
                    </a:p>
                    <a:p>
                      <a:pPr algn="ctr"/>
                      <a:endParaRPr lang="en-GB" sz="13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Ask questions</a:t>
                      </a:r>
                    </a:p>
                    <a:p>
                      <a:pPr algn="ctr"/>
                      <a:r>
                        <a:rPr lang="en-GB" sz="1300" dirty="0">
                          <a:solidFill>
                            <a:schemeClr val="tx1"/>
                          </a:solidFill>
                          <a:latin typeface="Letter-join Plus 18" panose="02000505000000020003" pitchFamily="50" charset="0"/>
                        </a:rPr>
                        <a:t>(The Flower by John Light) </a:t>
                      </a:r>
                    </a:p>
                    <a:p>
                      <a:pPr algn="ctr"/>
                      <a:endParaRPr lang="en-GB" sz="130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Be who you want to be</a:t>
                      </a:r>
                    </a:p>
                    <a:p>
                      <a:pPr algn="ctr"/>
                      <a:r>
                        <a:rPr lang="en-GB" sz="1300" dirty="0">
                          <a:solidFill>
                            <a:schemeClr val="tx1"/>
                          </a:solidFill>
                          <a:latin typeface="Letter-join Plus 18" panose="02000505000000020003" pitchFamily="50" charset="0"/>
                        </a:rPr>
                        <a:t>(A Crayon’s Story by Michael Hall)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dirty="0">
                          <a:solidFill>
                            <a:schemeClr val="tx1"/>
                          </a:solidFill>
                          <a:latin typeface="Letter-join Plus 18" panose="02000505000000020003" pitchFamily="50" charset="0"/>
                        </a:rPr>
                        <a:t>Enrichment Week</a:t>
                      </a:r>
                    </a:p>
                    <a:p>
                      <a:pPr algn="ctr"/>
                      <a:r>
                        <a:rPr lang="en-GB" sz="1300" dirty="0">
                          <a:solidFill>
                            <a:schemeClr val="tx1"/>
                          </a:solidFill>
                          <a:latin typeface="Letter-join Plus 18" panose="02000505000000020003" pitchFamily="50" charset="0"/>
                        </a:rPr>
                        <a:t>Feast of St. Mark</a:t>
                      </a:r>
                    </a:p>
                    <a:p>
                      <a:pPr algn="ctr"/>
                      <a:r>
                        <a:rPr lang="en-GB" sz="1300" dirty="0">
                          <a:solidFill>
                            <a:schemeClr val="tx1"/>
                          </a:solidFill>
                          <a:latin typeface="Letter-join Plus 18" panose="02000505000000020003" pitchFamily="50" charset="0"/>
                        </a:rPr>
                        <a:t> Assembly: Climate Change</a:t>
                      </a:r>
                    </a:p>
                    <a:p>
                      <a:pPr algn="ctr"/>
                      <a:r>
                        <a:rPr lang="en-GB" sz="1300" dirty="0">
                          <a:solidFill>
                            <a:schemeClr val="tx1"/>
                          </a:solidFill>
                          <a:latin typeface="Letter-join Plus 18" panose="02000505000000020003" pitchFamily="50" charset="0"/>
                        </a:rPr>
                        <a:t>Deaf Awareness Week </a:t>
                      </a:r>
                    </a:p>
                    <a:p>
                      <a:pPr algn="ctr"/>
                      <a:r>
                        <a:rPr lang="en-GB" sz="1300" dirty="0">
                          <a:solidFill>
                            <a:schemeClr val="tx1"/>
                          </a:solidFill>
                          <a:latin typeface="Letter-join Plus 18" panose="02000505000000020003" pitchFamily="50" charset="0"/>
                        </a:rPr>
                        <a:t>Sign Language with Father Mark</a:t>
                      </a:r>
                    </a:p>
                    <a:p>
                      <a:pPr algn="ctr"/>
                      <a:r>
                        <a:rPr lang="en-GB" sz="1300" dirty="0">
                          <a:solidFill>
                            <a:schemeClr val="tx1"/>
                          </a:solidFill>
                          <a:latin typeface="Letter-join Plus 18" panose="02000505000000020003" pitchFamily="50" charset="0"/>
                        </a:rPr>
                        <a:t>Assembly: Building Bridges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dirty="0">
                          <a:solidFill>
                            <a:schemeClr val="tx1"/>
                          </a:solidFill>
                          <a:latin typeface="Letter-join Plus 18" panose="02000505000000020003" pitchFamily="50" charset="0"/>
                        </a:rPr>
                        <a:t>Assembly: International Day of Families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dirty="0">
                          <a:solidFill>
                            <a:schemeClr val="tx1"/>
                          </a:solidFill>
                          <a:latin typeface="Letter-join Plus 18" panose="02000505000000020003" pitchFamily="50" charset="0"/>
                        </a:rPr>
                        <a:t>Assembly: World Day of Cultural Diversity</a:t>
                      </a:r>
                    </a:p>
                    <a:p>
                      <a:pPr algn="ct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dirty="0">
                          <a:solidFill>
                            <a:schemeClr val="tx1"/>
                          </a:solidFill>
                          <a:latin typeface="Letter-join Plus 18" panose="02000505000000020003" pitchFamily="50" charset="0"/>
                        </a:rPr>
                        <a:t>Rock </a:t>
                      </a:r>
                      <a:r>
                        <a:rPr lang="en-GB" sz="1300" dirty="0" err="1">
                          <a:solidFill>
                            <a:schemeClr val="tx1"/>
                          </a:solidFill>
                          <a:latin typeface="Letter-join Plus 18" panose="02000505000000020003" pitchFamily="50" charset="0"/>
                        </a:rPr>
                        <a:t>Kidz</a:t>
                      </a: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Quidditch Events</a:t>
                      </a:r>
                    </a:p>
                    <a:p>
                      <a:pPr algn="ctr"/>
                      <a:r>
                        <a:rPr lang="en-GB" sz="1300" dirty="0">
                          <a:solidFill>
                            <a:schemeClr val="tx1"/>
                          </a:solidFill>
                          <a:latin typeface="Letter-join Plus 18" panose="02000505000000020003" pitchFamily="50" charset="0"/>
                        </a:rPr>
                        <a:t>Assembly: Stewardship</a:t>
                      </a:r>
                    </a:p>
                    <a:p>
                      <a:pPr algn="ctr"/>
                      <a:r>
                        <a:rPr lang="en-GB" sz="1300" dirty="0" err="1">
                          <a:solidFill>
                            <a:schemeClr val="tx1"/>
                          </a:solidFill>
                          <a:latin typeface="Letter-join Plus 18" panose="02000505000000020003" pitchFamily="50" charset="0"/>
                        </a:rPr>
                        <a:t>Drumba</a:t>
                      </a:r>
                      <a:r>
                        <a:rPr lang="en-GB" sz="1300" dirty="0">
                          <a:solidFill>
                            <a:schemeClr val="tx1"/>
                          </a:solidFill>
                          <a:latin typeface="Letter-join Plus 18" panose="02000505000000020003" pitchFamily="50" charset="0"/>
                        </a:rPr>
                        <a:t> Day</a:t>
                      </a:r>
                    </a:p>
                    <a:p>
                      <a:pPr algn="ctr"/>
                      <a:r>
                        <a:rPr lang="en-GB" sz="1300" dirty="0">
                          <a:solidFill>
                            <a:schemeClr val="tx1"/>
                          </a:solidFill>
                          <a:latin typeface="Letter-join Plus 18" panose="02000505000000020003" pitchFamily="50" charset="0"/>
                        </a:rPr>
                        <a:t>Healthy Eating Day</a:t>
                      </a:r>
                    </a:p>
                    <a:p>
                      <a:pPr algn="ctr"/>
                      <a:r>
                        <a:rPr lang="en-GB" sz="1300" dirty="0">
                          <a:solidFill>
                            <a:schemeClr val="tx1"/>
                          </a:solidFill>
                          <a:latin typeface="Letter-join Plus 18" panose="02000505000000020003" pitchFamily="50" charset="0"/>
                        </a:rPr>
                        <a:t>Transition Day</a:t>
                      </a:r>
                    </a:p>
                    <a:p>
                      <a:pPr algn="ctr"/>
                      <a:r>
                        <a:rPr lang="en-GB" sz="1300" dirty="0">
                          <a:solidFill>
                            <a:schemeClr val="tx1"/>
                          </a:solidFill>
                          <a:latin typeface="Letter-join Plus 18" panose="02000505000000020003" pitchFamily="50" charset="0"/>
                        </a:rPr>
                        <a:t>Assembly: Celebration of Sport</a:t>
                      </a:r>
                    </a:p>
                    <a:p>
                      <a:pPr algn="ctr"/>
                      <a:r>
                        <a:rPr lang="en-GB" sz="1300" dirty="0">
                          <a:solidFill>
                            <a:schemeClr val="tx1"/>
                          </a:solidFill>
                          <a:latin typeface="Letter-join Plus 18" panose="02000505000000020003" pitchFamily="50" charset="0"/>
                        </a:rPr>
                        <a:t>Assembly: Celebration of Achievement</a:t>
                      </a:r>
                    </a:p>
                    <a:p>
                      <a:pPr algn="ctr"/>
                      <a:r>
                        <a:rPr lang="en-GB" sz="1300" dirty="0">
                          <a:solidFill>
                            <a:schemeClr val="tx1"/>
                          </a:solidFill>
                          <a:latin typeface="Letter-join Plus 18" panose="02000505000000020003" pitchFamily="50" charset="0"/>
                        </a:rPr>
                        <a:t>Assembly: Malala Day (Inspirational People)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u="sng" dirty="0">
                          <a:solidFill>
                            <a:schemeClr val="tx1"/>
                          </a:solidFill>
                          <a:latin typeface="Letter-join Plus 18" panose="02000505000000020003" pitchFamily="50" charset="0"/>
                        </a:rPr>
                        <a:t>Computing</a:t>
                      </a:r>
                    </a:p>
                    <a:p>
                      <a:pPr algn="ctr"/>
                      <a:r>
                        <a:rPr lang="en-GB" sz="1300" u="none" dirty="0">
                          <a:solidFill>
                            <a:schemeClr val="tx1"/>
                          </a:solidFill>
                          <a:latin typeface="Letter-join Plus 18" panose="02000505000000020003" pitchFamily="50" charset="0"/>
                        </a:rPr>
                        <a:t>E-Safety (Cyber-Bullying)</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Music</a:t>
                      </a:r>
                    </a:p>
                    <a:p>
                      <a:pPr algn="ctr"/>
                      <a:r>
                        <a:rPr lang="en-GB" sz="1300" u="none" dirty="0">
                          <a:solidFill>
                            <a:schemeClr val="tx1"/>
                          </a:solidFill>
                          <a:latin typeface="Letter-join Plus 18" panose="02000505000000020003" pitchFamily="50" charset="0"/>
                        </a:rPr>
                        <a:t>South America – Samba</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Geography</a:t>
                      </a:r>
                    </a:p>
                    <a:p>
                      <a:pPr algn="ctr"/>
                      <a:r>
                        <a:rPr lang="en-GB" sz="1300" u="none" dirty="0">
                          <a:solidFill>
                            <a:schemeClr val="tx1"/>
                          </a:solidFill>
                          <a:latin typeface="Letter-join Plus 18" panose="02000505000000020003" pitchFamily="50" charset="0"/>
                        </a:rPr>
                        <a:t>Living sustainably, How is my local area changing?</a:t>
                      </a:r>
                    </a:p>
                    <a:p>
                      <a:pPr algn="ctr"/>
                      <a:endParaRPr lang="en-GB" sz="1300" u="none"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P.E.</a:t>
                      </a:r>
                    </a:p>
                    <a:p>
                      <a:pPr algn="ctr"/>
                      <a:r>
                        <a:rPr lang="en-GB" sz="1300" u="none" dirty="0">
                          <a:solidFill>
                            <a:schemeClr val="tx1"/>
                          </a:solidFill>
                          <a:latin typeface="Letter-join Plus 18" panose="02000505000000020003" pitchFamily="50" charset="0"/>
                        </a:rPr>
                        <a:t>Ball games – working as a team</a:t>
                      </a:r>
                    </a:p>
                    <a:p>
                      <a:pPr algn="ctr"/>
                      <a:endParaRPr lang="en-GB" sz="1300" u="none"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4</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S</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r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52958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472431"/>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35151622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3617744103"/>
              </p:ext>
            </p:extLst>
          </p:nvPr>
        </p:nvGraphicFramePr>
        <p:xfrm>
          <a:off x="293757" y="1871138"/>
          <a:ext cx="11604487" cy="4846320"/>
        </p:xfrm>
        <a:graphic>
          <a:graphicData uri="http://schemas.openxmlformats.org/drawingml/2006/table">
            <a:tbl>
              <a:tblPr firstRow="1" bandRow="1">
                <a:tableStyleId>{5C22544A-7EE6-4342-B048-85BDC9FD1C3A}</a:tableStyleId>
              </a:tblPr>
              <a:tblGrid>
                <a:gridCol w="1480452">
                  <a:extLst>
                    <a:ext uri="{9D8B030D-6E8A-4147-A177-3AD203B41FA5}">
                      <a16:colId xmlns:a16="http://schemas.microsoft.com/office/drawing/2014/main" val="2801886168"/>
                    </a:ext>
                  </a:extLst>
                </a:gridCol>
                <a:gridCol w="1651379">
                  <a:extLst>
                    <a:ext uri="{9D8B030D-6E8A-4147-A177-3AD203B41FA5}">
                      <a16:colId xmlns:a16="http://schemas.microsoft.com/office/drawing/2014/main" val="1221299453"/>
                    </a:ext>
                  </a:extLst>
                </a:gridCol>
                <a:gridCol w="1842448">
                  <a:extLst>
                    <a:ext uri="{9D8B030D-6E8A-4147-A177-3AD203B41FA5}">
                      <a16:colId xmlns:a16="http://schemas.microsoft.com/office/drawing/2014/main" val="2670267930"/>
                    </a:ext>
                  </a:extLst>
                </a:gridCol>
                <a:gridCol w="1760561">
                  <a:extLst>
                    <a:ext uri="{9D8B030D-6E8A-4147-A177-3AD203B41FA5}">
                      <a16:colId xmlns:a16="http://schemas.microsoft.com/office/drawing/2014/main" val="1549881736"/>
                    </a:ext>
                  </a:extLst>
                </a:gridCol>
                <a:gridCol w="1699147">
                  <a:extLst>
                    <a:ext uri="{9D8B030D-6E8A-4147-A177-3AD203B41FA5}">
                      <a16:colId xmlns:a16="http://schemas.microsoft.com/office/drawing/2014/main" val="4022279671"/>
                    </a:ext>
                  </a:extLst>
                </a:gridCol>
                <a:gridCol w="1699147">
                  <a:extLst>
                    <a:ext uri="{9D8B030D-6E8A-4147-A177-3AD203B41FA5}">
                      <a16:colId xmlns:a16="http://schemas.microsoft.com/office/drawing/2014/main" val="566076903"/>
                    </a:ext>
                  </a:extLst>
                </a:gridCol>
                <a:gridCol w="1471353">
                  <a:extLst>
                    <a:ext uri="{9D8B030D-6E8A-4147-A177-3AD203B41FA5}">
                      <a16:colId xmlns:a16="http://schemas.microsoft.com/office/drawing/2014/main" val="1061004903"/>
                    </a:ext>
                  </a:extLst>
                </a:gridCol>
              </a:tblGrid>
              <a:tr h="1137504">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651728">
                <a:tc>
                  <a:txBody>
                    <a:bodyPr/>
                    <a:lstStyle/>
                    <a:p>
                      <a:pPr algn="ctr"/>
                      <a:r>
                        <a:rPr lang="en-GB" sz="1200" b="1" i="0" u="sng" strike="noStrike" kern="1200" baseline="0" dirty="0">
                          <a:solidFill>
                            <a:schemeClr val="dk1"/>
                          </a:solidFill>
                          <a:latin typeface="Letter-join Plus 18" panose="02000505000000020003" pitchFamily="50" charset="0"/>
                          <a:ea typeface="+mn-ea"/>
                          <a:cs typeface="+mn-cs"/>
                        </a:rPr>
                        <a:t>Ourselves</a:t>
                      </a:r>
                    </a:p>
                    <a:p>
                      <a:pPr algn="ctr"/>
                      <a:r>
                        <a:rPr lang="en-GB" sz="1200" b="0" i="0" u="none" strike="noStrike" kern="1200" baseline="0" dirty="0">
                          <a:solidFill>
                            <a:schemeClr val="dk1"/>
                          </a:solidFill>
                          <a:latin typeface="Letter-join Plus 18" panose="02000505000000020003" pitchFamily="50" charset="0"/>
                          <a:ea typeface="+mn-ea"/>
                          <a:cs typeface="+mn-cs"/>
                        </a:rPr>
                        <a:t>Created in the</a:t>
                      </a:r>
                    </a:p>
                    <a:p>
                      <a:pPr algn="ctr"/>
                      <a:r>
                        <a:rPr lang="en-GB" sz="1200" b="0" i="0" u="none" strike="noStrike" kern="1200" baseline="0" dirty="0">
                          <a:solidFill>
                            <a:schemeClr val="dk1"/>
                          </a:solidFill>
                          <a:latin typeface="Letter-join Plus 18" panose="02000505000000020003" pitchFamily="50" charset="0"/>
                          <a:ea typeface="+mn-ea"/>
                          <a:cs typeface="+mn-cs"/>
                        </a:rPr>
                        <a:t>image &amp; likeness</a:t>
                      </a:r>
                    </a:p>
                    <a:p>
                      <a:pPr algn="ctr"/>
                      <a:r>
                        <a:rPr lang="en-GB" sz="1200" b="0" i="0" u="none" strike="noStrike" kern="1200" baseline="0" dirty="0">
                          <a:solidFill>
                            <a:schemeClr val="dk1"/>
                          </a:solidFill>
                          <a:latin typeface="Letter-join Plus 18" panose="02000505000000020003" pitchFamily="50" charset="0"/>
                          <a:ea typeface="+mn-ea"/>
                          <a:cs typeface="+mn-cs"/>
                        </a:rPr>
                        <a:t>of God</a:t>
                      </a:r>
                    </a:p>
                    <a:p>
                      <a:pPr algn="ctr"/>
                      <a:endParaRPr lang="en-GB" sz="1200" b="0" i="0" u="none" strike="noStrike" kern="1200" baseline="0" dirty="0">
                        <a:solidFill>
                          <a:schemeClr val="dk1"/>
                        </a:solidFill>
                        <a:latin typeface="Letter-join Plus 18" panose="02000505000000020003" pitchFamily="50" charset="0"/>
                        <a:ea typeface="+mn-ea"/>
                        <a:cs typeface="+mn-cs"/>
                      </a:endParaRPr>
                    </a:p>
                    <a:p>
                      <a:pPr algn="ctr"/>
                      <a:r>
                        <a:rPr lang="en-GB" sz="1200" b="1" i="0" u="sng" strike="noStrike" kern="1200" baseline="0" dirty="0">
                          <a:solidFill>
                            <a:schemeClr val="dk1"/>
                          </a:solidFill>
                          <a:latin typeface="Letter-join Plus 18" panose="02000505000000020003" pitchFamily="50" charset="0"/>
                          <a:ea typeface="+mn-ea"/>
                          <a:cs typeface="+mn-cs"/>
                        </a:rPr>
                        <a:t>Life choices</a:t>
                      </a:r>
                    </a:p>
                    <a:p>
                      <a:pPr algn="ctr"/>
                      <a:r>
                        <a:rPr lang="en-GB" sz="1200" b="0" i="0" u="sng" strike="noStrike" kern="1200" baseline="0" dirty="0">
                          <a:solidFill>
                            <a:schemeClr val="dk1"/>
                          </a:solidFill>
                          <a:latin typeface="Letter-join Plus 18" panose="02000505000000020003" pitchFamily="50" charset="0"/>
                          <a:ea typeface="+mn-ea"/>
                          <a:cs typeface="+mn-cs"/>
                        </a:rPr>
                        <a:t>Marriage</a:t>
                      </a:r>
                    </a:p>
                    <a:p>
                      <a:pPr algn="ctr"/>
                      <a:r>
                        <a:rPr lang="en-GB" sz="1200" b="0" i="0" u="none" strike="noStrike" kern="1200" baseline="0" dirty="0">
                          <a:solidFill>
                            <a:schemeClr val="dk1"/>
                          </a:solidFill>
                          <a:latin typeface="Letter-join Plus 18" panose="02000505000000020003" pitchFamily="50" charset="0"/>
                          <a:ea typeface="+mn-ea"/>
                          <a:cs typeface="+mn-cs"/>
                        </a:rPr>
                        <a:t>commitment and</a:t>
                      </a:r>
                    </a:p>
                    <a:p>
                      <a:pPr algn="ctr"/>
                      <a:r>
                        <a:rPr lang="en-GB" sz="1200" b="0" i="0" u="none" strike="noStrike" kern="1200" baseline="0" dirty="0">
                          <a:solidFill>
                            <a:schemeClr val="dk1"/>
                          </a:solidFill>
                          <a:latin typeface="Letter-join Plus 18" panose="02000505000000020003" pitchFamily="50" charset="0"/>
                          <a:ea typeface="+mn-ea"/>
                          <a:cs typeface="+mn-cs"/>
                        </a:rPr>
                        <a:t>service</a:t>
                      </a:r>
                    </a:p>
                    <a:p>
                      <a:pPr algn="ctr"/>
                      <a:endParaRPr lang="en-GB" sz="1200" b="0" i="0" u="none" strike="noStrike" kern="1200" baseline="0" dirty="0">
                        <a:solidFill>
                          <a:schemeClr val="dk1"/>
                        </a:solidFill>
                        <a:latin typeface="Letter-join Plus 18" panose="02000505000000020003" pitchFamily="50" charset="0"/>
                        <a:ea typeface="+mn-ea"/>
                        <a:cs typeface="+mn-cs"/>
                      </a:endParaRPr>
                    </a:p>
                    <a:p>
                      <a:pPr algn="ctr"/>
                      <a:r>
                        <a:rPr lang="en-GB" sz="1200" b="1" i="0" u="sng" strike="noStrike" kern="1200" baseline="0" dirty="0">
                          <a:solidFill>
                            <a:schemeClr val="dk1"/>
                          </a:solidFill>
                          <a:latin typeface="Letter-join Plus 18" panose="02000505000000020003" pitchFamily="50" charset="0"/>
                          <a:ea typeface="+mn-ea"/>
                          <a:cs typeface="+mn-cs"/>
                        </a:rPr>
                        <a:t>Hope</a:t>
                      </a:r>
                    </a:p>
                    <a:p>
                      <a:pPr algn="ctr"/>
                      <a:r>
                        <a:rPr lang="en-GB" sz="1200" b="0" i="0" u="none" strike="noStrike" kern="1200" baseline="0" dirty="0">
                          <a:solidFill>
                            <a:schemeClr val="dk1"/>
                          </a:solidFill>
                          <a:latin typeface="Letter-join Plus 18" panose="02000505000000020003" pitchFamily="50" charset="0"/>
                          <a:ea typeface="+mn-ea"/>
                          <a:cs typeface="+mn-cs"/>
                        </a:rPr>
                        <a:t>Advent; waiting in</a:t>
                      </a:r>
                    </a:p>
                    <a:p>
                      <a:pPr algn="ctr"/>
                      <a:r>
                        <a:rPr lang="en-GB" sz="1200" b="0" i="0" u="none" strike="noStrike" kern="1200" baseline="0" dirty="0">
                          <a:solidFill>
                            <a:schemeClr val="dk1"/>
                          </a:solidFill>
                          <a:latin typeface="Letter-join Plus 18" panose="02000505000000020003" pitchFamily="50" charset="0"/>
                          <a:ea typeface="+mn-ea"/>
                          <a:cs typeface="+mn-cs"/>
                        </a:rPr>
                        <a:t>joyful hope for Jesus;</a:t>
                      </a:r>
                    </a:p>
                    <a:p>
                      <a:pPr algn="ctr"/>
                      <a:r>
                        <a:rPr lang="en-GB" sz="1200" b="0" i="0" u="none" strike="noStrike" kern="1200" baseline="0" dirty="0">
                          <a:solidFill>
                            <a:schemeClr val="dk1"/>
                          </a:solidFill>
                          <a:latin typeface="Letter-join Plus 18" panose="02000505000000020003" pitchFamily="50" charset="0"/>
                          <a:ea typeface="+mn-ea"/>
                          <a:cs typeface="+mn-cs"/>
                        </a:rPr>
                        <a:t>the promised one</a:t>
                      </a:r>
                      <a:endParaRPr lang="en-GB" sz="1200" dirty="0">
                        <a:solidFill>
                          <a:schemeClr val="tx1"/>
                        </a:solidFill>
                        <a:latin typeface="Letter-join Plus 18" panose="02000505000000020003" pitchFamily="50" charset="0"/>
                      </a:endParaRPr>
                    </a:p>
                    <a:p>
                      <a:pPr algn="ctr"/>
                      <a:endParaRPr lang="en-GB" sz="1200" dirty="0">
                        <a:solidFill>
                          <a:schemeClr val="tx1"/>
                        </a:solidFill>
                        <a:latin typeface="Letter-join Plus 18" panose="02000505000000020003" pitchFamily="50" charset="0"/>
                      </a:endParaRPr>
                    </a:p>
                    <a:p>
                      <a:pPr algn="ctr"/>
                      <a:r>
                        <a:rPr lang="en-GB" sz="1200" b="1" i="0" u="sng" strike="noStrike" kern="1200" baseline="0" dirty="0">
                          <a:solidFill>
                            <a:schemeClr val="dk1"/>
                          </a:solidFill>
                          <a:latin typeface="Letter-join Plus 18" panose="02000505000000020003" pitchFamily="50" charset="0"/>
                          <a:ea typeface="+mn-ea"/>
                          <a:cs typeface="+mn-cs"/>
                        </a:rPr>
                        <a:t>Other Faiths</a:t>
                      </a:r>
                    </a:p>
                    <a:p>
                      <a:pPr algn="ctr"/>
                      <a:r>
                        <a:rPr lang="en-GB" sz="1200" b="0" i="0" u="none" strike="noStrike" kern="1200" baseline="0" dirty="0">
                          <a:solidFill>
                            <a:schemeClr val="dk1"/>
                          </a:solidFill>
                          <a:latin typeface="Letter-join Plus 18" panose="02000505000000020003" pitchFamily="50" charset="0"/>
                          <a:ea typeface="+mn-ea"/>
                          <a:cs typeface="+mn-cs"/>
                        </a:rPr>
                        <a:t>Judaism and Hinduism</a:t>
                      </a:r>
                      <a:endParaRPr lang="en-GB" sz="12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u="sng" dirty="0">
                          <a:solidFill>
                            <a:schemeClr val="tx1"/>
                          </a:solidFill>
                          <a:latin typeface="Letter-join Plus 18" panose="02000505000000020003" pitchFamily="50" charset="0"/>
                        </a:rPr>
                        <a:t>God loves us in our changing and developing</a:t>
                      </a:r>
                    </a:p>
                    <a:p>
                      <a:pPr algn="ctr"/>
                      <a:endParaRPr lang="en-GB" sz="1200" b="1" dirty="0">
                        <a:solidFill>
                          <a:schemeClr val="tx1"/>
                        </a:solidFill>
                        <a:latin typeface="Letter-join Plus 18" panose="02000505000000020003" pitchFamily="50" charset="0"/>
                      </a:endParaRPr>
                    </a:p>
                    <a:p>
                      <a:pPr algn="ctr"/>
                      <a:r>
                        <a:rPr lang="en-GB" sz="1200" b="0" dirty="0">
                          <a:solidFill>
                            <a:schemeClr val="tx1"/>
                          </a:solidFill>
                          <a:latin typeface="Letter-join Plus 18" panose="02000505000000020003" pitchFamily="50" charset="0"/>
                        </a:rPr>
                        <a:t>(Social and Emotional)</a:t>
                      </a:r>
                    </a:p>
                    <a:p>
                      <a:pPr algn="ctr"/>
                      <a:endParaRPr lang="en-GB" sz="1200" b="0" dirty="0">
                        <a:solidFill>
                          <a:schemeClr val="tx1"/>
                        </a:solidFill>
                        <a:latin typeface="Letter-join Plus 18" panose="02000505000000020003" pitchFamily="50" charset="0"/>
                      </a:endParaRPr>
                    </a:p>
                    <a:p>
                      <a:pPr algn="ctr"/>
                      <a:r>
                        <a:rPr lang="en-GB" sz="1150" b="0" i="1" dirty="0">
                          <a:solidFill>
                            <a:schemeClr val="tx1"/>
                          </a:solidFill>
                          <a:latin typeface="Letter-join Plus 18" panose="02000505000000020003" pitchFamily="50" charset="0"/>
                        </a:rPr>
                        <a:t>Show a knowledge and understanding of how we grow in awareness of the physical and emotional changes that accompany puberty – sensitivity, mood swings, anger, boredom etc. and grow further in recognising God’s presence in our daily lives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u="sng" dirty="0">
                          <a:solidFill>
                            <a:schemeClr val="tx1"/>
                          </a:solidFill>
                          <a:latin typeface="Letter-join Plus 18" panose="02000505000000020003" pitchFamily="50" charset="0"/>
                        </a:rPr>
                        <a:t>Me and My Relationships</a:t>
                      </a:r>
                    </a:p>
                    <a:p>
                      <a:pPr algn="ctr"/>
                      <a:r>
                        <a:rPr lang="en-GB" sz="1200" b="0" dirty="0">
                          <a:solidFill>
                            <a:schemeClr val="tx1"/>
                          </a:solidFill>
                          <a:latin typeface="Letter-join Plus 18" panose="02000505000000020003" pitchFamily="50" charset="0"/>
                        </a:rPr>
                        <a:t> (Feelings, Friendships skills including compromise, Assertive skills)</a:t>
                      </a:r>
                    </a:p>
                    <a:p>
                      <a:pPr algn="ctr"/>
                      <a:endParaRPr lang="en-GB" sz="1200" b="0" dirty="0">
                        <a:solidFill>
                          <a:schemeClr val="tx1"/>
                        </a:solidFill>
                        <a:latin typeface="Letter-join Plus 18" panose="02000505000000020003" pitchFamily="50" charset="0"/>
                      </a:endParaRPr>
                    </a:p>
                    <a:p>
                      <a:pPr algn="ctr"/>
                      <a:r>
                        <a:rPr lang="en-GB" sz="1200" b="1" u="sng" dirty="0">
                          <a:solidFill>
                            <a:schemeClr val="tx1"/>
                          </a:solidFill>
                          <a:latin typeface="Letter-join Plus 18" panose="02000505000000020003" pitchFamily="50" charset="0"/>
                        </a:rPr>
                        <a:t>Valuing Difference</a:t>
                      </a:r>
                    </a:p>
                    <a:p>
                      <a:pPr algn="ctr"/>
                      <a:r>
                        <a:rPr lang="en-GB" sz="1200" b="0" dirty="0">
                          <a:solidFill>
                            <a:schemeClr val="tx1"/>
                          </a:solidFill>
                          <a:latin typeface="Letter-join Plus 18" panose="02000505000000020003" pitchFamily="50" charset="0"/>
                        </a:rPr>
                        <a:t>(</a:t>
                      </a:r>
                      <a:r>
                        <a:rPr lang="en-GB" sz="1200" b="0" kern="1200" dirty="0">
                          <a:solidFill>
                            <a:schemeClr val="dk1"/>
                          </a:solidFill>
                          <a:effectLst/>
                          <a:latin typeface="Letter-join Plus 18" panose="02000505000000020003" pitchFamily="50" charset="0"/>
                          <a:ea typeface="+mn-ea"/>
                          <a:cs typeface="+mn-cs"/>
                        </a:rPr>
                        <a:t>Recognising and celebrating difference, including religions and cultural, Influence and pressure of social media)</a:t>
                      </a:r>
                      <a:endParaRPr lang="en-GB" sz="12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b="1" u="sng" dirty="0">
                          <a:solidFill>
                            <a:schemeClr val="tx1"/>
                          </a:solidFill>
                          <a:latin typeface="Letter-join Plus 18" panose="02000505000000020003" pitchFamily="50" charset="0"/>
                        </a:rPr>
                        <a:t>Learn from our past</a:t>
                      </a:r>
                    </a:p>
                    <a:p>
                      <a:pPr algn="ctr"/>
                      <a:r>
                        <a:rPr lang="en-GB" sz="1200" dirty="0">
                          <a:solidFill>
                            <a:schemeClr val="tx1"/>
                          </a:solidFill>
                          <a:latin typeface="Letter-join Plus 18" panose="02000505000000020003" pitchFamily="50" charset="0"/>
                        </a:rPr>
                        <a:t>(Where the Poppies Now Grow by Hilary Robinson and Martin </a:t>
                      </a:r>
                      <a:r>
                        <a:rPr lang="en-GB" sz="1200" dirty="0" err="1">
                          <a:solidFill>
                            <a:schemeClr val="tx1"/>
                          </a:solidFill>
                          <a:latin typeface="Letter-join Plus 18" panose="02000505000000020003" pitchFamily="50" charset="0"/>
                        </a:rPr>
                        <a:t>Impey</a:t>
                      </a:r>
                      <a:r>
                        <a:rPr lang="en-GB" sz="1200" dirty="0">
                          <a:solidFill>
                            <a:schemeClr val="tx1"/>
                          </a:solidFill>
                          <a:latin typeface="Letter-join Plus 18" panose="02000505000000020003" pitchFamily="50" charset="0"/>
                        </a:rPr>
                        <a:t>)</a:t>
                      </a:r>
                    </a:p>
                    <a:p>
                      <a:pPr algn="ctr"/>
                      <a:endParaRPr lang="en-GB" sz="1200" dirty="0">
                        <a:solidFill>
                          <a:schemeClr val="tx1"/>
                        </a:solidFill>
                        <a:latin typeface="Letter-join Plus 18" panose="02000505000000020003" pitchFamily="50" charset="0"/>
                      </a:endParaRPr>
                    </a:p>
                    <a:p>
                      <a:pPr algn="ctr"/>
                      <a:endParaRPr lang="en-GB" sz="12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New School Year Mass</a:t>
                      </a:r>
                    </a:p>
                    <a:p>
                      <a:pPr algn="ctr"/>
                      <a:r>
                        <a:rPr lang="en-GB" sz="1100" dirty="0">
                          <a:solidFill>
                            <a:schemeClr val="tx1"/>
                          </a:solidFill>
                          <a:latin typeface="Letter-join Plus 18" panose="02000505000000020003" pitchFamily="50" charset="0"/>
                        </a:rPr>
                        <a:t>Assembly: Loving</a:t>
                      </a:r>
                    </a:p>
                    <a:p>
                      <a:pPr algn="ctr"/>
                      <a:r>
                        <a:rPr lang="en-GB" sz="1100" dirty="0">
                          <a:solidFill>
                            <a:schemeClr val="tx1"/>
                          </a:solidFill>
                          <a:latin typeface="Letter-join Plus 18" panose="02000505000000020003" pitchFamily="50" charset="0"/>
                        </a:rPr>
                        <a:t>Feast of St. Matthew</a:t>
                      </a:r>
                    </a:p>
                    <a:p>
                      <a:pPr algn="ctr"/>
                      <a:r>
                        <a:rPr lang="en-GB" sz="1100" dirty="0">
                          <a:solidFill>
                            <a:schemeClr val="tx1"/>
                          </a:solidFill>
                          <a:latin typeface="Letter-join Plus 18" panose="02000505000000020003" pitchFamily="50" charset="0"/>
                        </a:rPr>
                        <a:t>Express Yourself Day </a:t>
                      </a:r>
                    </a:p>
                    <a:p>
                      <a:pPr algn="ctr"/>
                      <a:r>
                        <a:rPr lang="en-GB" sz="1100" dirty="0">
                          <a:solidFill>
                            <a:schemeClr val="tx1"/>
                          </a:solidFill>
                          <a:latin typeface="Letter-join Plus 18" panose="02000505000000020003" pitchFamily="50" charset="0"/>
                        </a:rPr>
                        <a:t>Assembly: International Day of Peace</a:t>
                      </a:r>
                    </a:p>
                    <a:p>
                      <a:pPr algn="ctr"/>
                      <a:r>
                        <a:rPr lang="en-GB" sz="1100" dirty="0">
                          <a:solidFill>
                            <a:schemeClr val="tx1"/>
                          </a:solidFill>
                          <a:latin typeface="Letter-join Plus 18" panose="02000505000000020003" pitchFamily="50" charset="0"/>
                        </a:rPr>
                        <a:t>Mental Health Day: Tea and Talk</a:t>
                      </a:r>
                    </a:p>
                    <a:p>
                      <a:pPr algn="ctr"/>
                      <a:r>
                        <a:rPr lang="en-GB" sz="1100" dirty="0">
                          <a:solidFill>
                            <a:schemeClr val="tx1"/>
                          </a:solidFill>
                          <a:latin typeface="Letter-join Plus 18" panose="02000505000000020003" pitchFamily="50" charset="0"/>
                        </a:rPr>
                        <a:t>Feast of St. Luke </a:t>
                      </a:r>
                    </a:p>
                    <a:p>
                      <a:pPr algn="ctr"/>
                      <a:r>
                        <a:rPr lang="en-GB" sz="1100" dirty="0">
                          <a:solidFill>
                            <a:schemeClr val="tx1"/>
                          </a:solidFill>
                          <a:latin typeface="Letter-join Plus 18" panose="02000505000000020003" pitchFamily="50" charset="0"/>
                        </a:rPr>
                        <a:t>Assembly: Promises</a:t>
                      </a:r>
                    </a:p>
                    <a:p>
                      <a:pPr algn="ctr"/>
                      <a:r>
                        <a:rPr lang="en-GB" sz="1100" dirty="0">
                          <a:solidFill>
                            <a:schemeClr val="tx1"/>
                          </a:solidFill>
                          <a:latin typeface="Letter-join Plus 18" panose="02000505000000020003" pitchFamily="50" charset="0"/>
                        </a:rPr>
                        <a:t>Enrichment Week: STEM</a:t>
                      </a:r>
                    </a:p>
                    <a:p>
                      <a:pPr algn="ctr"/>
                      <a:r>
                        <a:rPr lang="en-GB" sz="1100" dirty="0">
                          <a:solidFill>
                            <a:schemeClr val="tx1"/>
                          </a:solidFill>
                          <a:latin typeface="Letter-join Plus 18" panose="02000505000000020003" pitchFamily="50" charset="0"/>
                        </a:rPr>
                        <a:t>Assembly: World Science Day for Peace and Development</a:t>
                      </a:r>
                    </a:p>
                    <a:p>
                      <a:pPr algn="ctr"/>
                      <a:r>
                        <a:rPr lang="en-GB" sz="1100" dirty="0">
                          <a:solidFill>
                            <a:schemeClr val="tx1"/>
                          </a:solidFill>
                          <a:latin typeface="Letter-join Plus 18" panose="02000505000000020003" pitchFamily="50" charset="0"/>
                        </a:rPr>
                        <a:t>Assembly: Remembrance</a:t>
                      </a:r>
                    </a:p>
                    <a:p>
                      <a:pPr algn="ctr"/>
                      <a:r>
                        <a:rPr lang="en-GB" sz="1100" dirty="0">
                          <a:solidFill>
                            <a:schemeClr val="tx1"/>
                          </a:solidFill>
                          <a:latin typeface="Letter-join Plus 18" panose="02000505000000020003" pitchFamily="50" charset="0"/>
                        </a:rPr>
                        <a:t>Anti-Bullying Week: Odd Socks Day</a:t>
                      </a:r>
                    </a:p>
                    <a:p>
                      <a:pPr algn="ctr"/>
                      <a:r>
                        <a:rPr lang="en-GB" sz="1100" dirty="0">
                          <a:solidFill>
                            <a:schemeClr val="tx1"/>
                          </a:solidFill>
                          <a:latin typeface="Letter-join Plus 18" panose="02000505000000020003" pitchFamily="50" charset="0"/>
                        </a:rPr>
                        <a:t>Assembly: World Kindness Day</a:t>
                      </a:r>
                    </a:p>
                    <a:p>
                      <a:pPr algn="ctr"/>
                      <a:r>
                        <a:rPr lang="en-GB" sz="1000" dirty="0">
                          <a:solidFill>
                            <a:schemeClr val="tx1"/>
                          </a:solidFill>
                          <a:latin typeface="Letter-join Plus 18" panose="02000505000000020003" pitchFamily="50" charset="0"/>
                        </a:rPr>
                        <a:t> </a:t>
                      </a:r>
                      <a:endParaRPr lang="en-GB" sz="7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Letter-join Plus 18" panose="02000505000000020003" pitchFamily="50" charset="0"/>
                        </a:rPr>
                        <a:t>Live Lesson: British Values </a:t>
                      </a:r>
                    </a:p>
                    <a:p>
                      <a:pPr algn="ctr"/>
                      <a:r>
                        <a:rPr lang="en-GB" sz="1100" dirty="0">
                          <a:solidFill>
                            <a:schemeClr val="tx1"/>
                          </a:solidFill>
                          <a:latin typeface="Letter-join Plus 18" panose="02000505000000020003" pitchFamily="50" charset="0"/>
                        </a:rPr>
                        <a:t>Assembly: Anti-Bullying Day</a:t>
                      </a:r>
                    </a:p>
                    <a:p>
                      <a:pPr algn="ctr"/>
                      <a:r>
                        <a:rPr lang="en-GB" sz="1100" dirty="0">
                          <a:solidFill>
                            <a:schemeClr val="tx1"/>
                          </a:solidFill>
                          <a:latin typeface="Letter-join Plus 18" panose="02000505000000020003" pitchFamily="50" charset="0"/>
                        </a:rPr>
                        <a:t>Assembly: International Buy Nothing Day</a:t>
                      </a:r>
                    </a:p>
                    <a:p>
                      <a:pPr algn="ctr"/>
                      <a:r>
                        <a:rPr lang="en-GB" sz="1100" dirty="0">
                          <a:solidFill>
                            <a:schemeClr val="tx1"/>
                          </a:solidFill>
                          <a:latin typeface="Letter-join Plus 18" panose="02000505000000020003" pitchFamily="50" charset="0"/>
                        </a:rPr>
                        <a:t>RISE Education Services</a:t>
                      </a:r>
                    </a:p>
                    <a:p>
                      <a:pPr algn="ctr"/>
                      <a:r>
                        <a:rPr lang="en-GB" sz="1100" dirty="0">
                          <a:solidFill>
                            <a:schemeClr val="tx1"/>
                          </a:solidFill>
                          <a:latin typeface="Letter-join Plus 18" panose="02000505000000020003" pitchFamily="50" charset="0"/>
                        </a:rPr>
                        <a:t>Christmas Craft Fair</a:t>
                      </a:r>
                    </a:p>
                    <a:p>
                      <a:pPr algn="ctr"/>
                      <a:r>
                        <a:rPr lang="en-GB" sz="1100" dirty="0">
                          <a:solidFill>
                            <a:schemeClr val="tx1"/>
                          </a:solidFill>
                          <a:latin typeface="Letter-join Plus 18" panose="02000505000000020003" pitchFamily="50" charset="0"/>
                        </a:rPr>
                        <a:t>Advent Prayer and Liturgy</a:t>
                      </a:r>
                    </a:p>
                    <a:p>
                      <a:pPr algn="ctr"/>
                      <a:r>
                        <a:rPr lang="en-GB" sz="1100" dirty="0">
                          <a:solidFill>
                            <a:schemeClr val="tx1"/>
                          </a:solidFill>
                          <a:latin typeface="Letter-join Plus 18" panose="02000505000000020003" pitchFamily="50" charset="0"/>
                        </a:rPr>
                        <a:t>Carol Singing</a:t>
                      </a:r>
                    </a:p>
                    <a:p>
                      <a:pPr algn="ctr"/>
                      <a:r>
                        <a:rPr lang="en-GB" sz="1100" dirty="0">
                          <a:solidFill>
                            <a:schemeClr val="tx1"/>
                          </a:solidFill>
                          <a:latin typeface="Letter-join Plus 18" panose="02000505000000020003" pitchFamily="50" charset="0"/>
                        </a:rPr>
                        <a:t>30 Days of Kindness Competition</a:t>
                      </a:r>
                    </a:p>
                    <a:p>
                      <a:pPr algn="ctr"/>
                      <a:r>
                        <a:rPr lang="en-GB" sz="1100" dirty="0">
                          <a:solidFill>
                            <a:schemeClr val="tx1"/>
                          </a:solidFill>
                          <a:latin typeface="Letter-join Plus 18" panose="02000505000000020003" pitchFamily="50" charset="0"/>
                        </a:rPr>
                        <a:t>Family Book Day</a:t>
                      </a:r>
                    </a:p>
                    <a:p>
                      <a:pPr algn="ctr"/>
                      <a:r>
                        <a:rPr lang="en-GB" sz="1100" dirty="0">
                          <a:solidFill>
                            <a:schemeClr val="tx1"/>
                          </a:solidFill>
                          <a:latin typeface="Letter-join Plus 18" panose="02000505000000020003" pitchFamily="50" charset="0"/>
                        </a:rPr>
                        <a:t>Advent Spirituality Day</a:t>
                      </a:r>
                    </a:p>
                    <a:p>
                      <a:pPr algn="ctr"/>
                      <a:r>
                        <a:rPr lang="en-GB" sz="1100" dirty="0">
                          <a:solidFill>
                            <a:schemeClr val="tx1"/>
                          </a:solidFill>
                          <a:latin typeface="Letter-join Plus 18" panose="02000505000000020003" pitchFamily="50" charset="0"/>
                        </a:rPr>
                        <a:t>St. Wilfrid’s Carol Concert</a:t>
                      </a:r>
                    </a:p>
                    <a:p>
                      <a:pPr algn="ctr"/>
                      <a:r>
                        <a:rPr lang="en-GB" sz="1100" dirty="0">
                          <a:solidFill>
                            <a:schemeClr val="tx1"/>
                          </a:solidFill>
                          <a:latin typeface="Letter-join Plus 18" panose="02000505000000020003" pitchFamily="50" charset="0"/>
                        </a:rPr>
                        <a:t>Oak Meadow Care Home Visit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u="sng" dirty="0">
                          <a:solidFill>
                            <a:schemeClr val="tx1"/>
                          </a:solidFill>
                          <a:latin typeface="Letter-join Plus 18" panose="02000505000000020003" pitchFamily="50" charset="0"/>
                        </a:rPr>
                        <a:t>Computing</a:t>
                      </a:r>
                    </a:p>
                    <a:p>
                      <a:pPr algn="ctr"/>
                      <a:r>
                        <a:rPr lang="en-GB" sz="1200" u="none" dirty="0">
                          <a:solidFill>
                            <a:schemeClr val="tx1"/>
                          </a:solidFill>
                          <a:latin typeface="Letter-join Plus 18" panose="02000505000000020003" pitchFamily="50" charset="0"/>
                        </a:rPr>
                        <a:t>E-Safety (Passwords)</a:t>
                      </a:r>
                    </a:p>
                    <a:p>
                      <a:pPr algn="ctr"/>
                      <a:endParaRPr lang="en-GB" sz="1200" u="none" dirty="0">
                        <a:solidFill>
                          <a:schemeClr val="tx1"/>
                        </a:solidFill>
                        <a:latin typeface="Letter-join Plus 18" panose="02000505000000020003" pitchFamily="50" charset="0"/>
                      </a:endParaRPr>
                    </a:p>
                    <a:p>
                      <a:pPr algn="ctr"/>
                      <a:r>
                        <a:rPr lang="en-GB" sz="1200" u="sng" dirty="0">
                          <a:solidFill>
                            <a:schemeClr val="tx1"/>
                          </a:solidFill>
                          <a:latin typeface="Letter-join Plus 18" panose="02000505000000020003" pitchFamily="50" charset="0"/>
                        </a:rPr>
                        <a:t>English</a:t>
                      </a:r>
                    </a:p>
                    <a:p>
                      <a:pPr algn="ctr"/>
                      <a:r>
                        <a:rPr lang="en-GB" sz="1200" u="none" dirty="0">
                          <a:solidFill>
                            <a:schemeClr val="tx1"/>
                          </a:solidFill>
                          <a:latin typeface="Letter-join Plus 18" panose="02000505000000020003" pitchFamily="50" charset="0"/>
                        </a:rPr>
                        <a:t>Wonder (R.J. Palacio)</a:t>
                      </a:r>
                      <a:r>
                        <a:rPr lang="en-GB" sz="1800" b="0" i="0" u="none" kern="1200" dirty="0">
                          <a:solidFill>
                            <a:schemeClr val="dk1"/>
                          </a:solidFill>
                          <a:effectLst/>
                          <a:latin typeface="+mn-lt"/>
                          <a:ea typeface="+mn-ea"/>
                          <a:cs typeface="+mn-cs"/>
                        </a:rPr>
                        <a:t>, </a:t>
                      </a:r>
                      <a:r>
                        <a:rPr lang="en-GB" sz="1200" u="none" dirty="0">
                          <a:solidFill>
                            <a:schemeClr val="tx1"/>
                          </a:solidFill>
                          <a:latin typeface="Letter-join Plus 18" panose="02000505000000020003" pitchFamily="50" charset="0"/>
                        </a:rPr>
                        <a:t>Pig- Heart Boy (Malorie Blackman)</a:t>
                      </a:r>
                    </a:p>
                    <a:p>
                      <a:pPr algn="ctr"/>
                      <a:endParaRPr lang="en-GB" sz="1200" dirty="0">
                        <a:solidFill>
                          <a:schemeClr val="tx1"/>
                        </a:solidFill>
                        <a:latin typeface="Letter-join Plus 18" panose="02000505000000020003" pitchFamily="50" charset="0"/>
                      </a:endParaRPr>
                    </a:p>
                    <a:p>
                      <a:pPr algn="ctr"/>
                      <a:r>
                        <a:rPr lang="en-GB" sz="1200" u="sng" dirty="0">
                          <a:solidFill>
                            <a:schemeClr val="tx1"/>
                          </a:solidFill>
                          <a:latin typeface="Letter-join Plus 18" panose="02000505000000020003" pitchFamily="50" charset="0"/>
                        </a:rPr>
                        <a:t>Art</a:t>
                      </a:r>
                    </a:p>
                    <a:p>
                      <a:pPr algn="ctr"/>
                      <a:r>
                        <a:rPr lang="en-GB" sz="1200" dirty="0">
                          <a:solidFill>
                            <a:schemeClr val="tx1"/>
                          </a:solidFill>
                          <a:latin typeface="Letter-join Plus 18" panose="02000505000000020003" pitchFamily="50" charset="0"/>
                        </a:rPr>
                        <a:t>Native American Art</a:t>
                      </a:r>
                    </a:p>
                    <a:p>
                      <a:pPr algn="ctr"/>
                      <a:endParaRPr lang="en-GB" sz="1200" dirty="0">
                        <a:solidFill>
                          <a:schemeClr val="tx1"/>
                        </a:solidFill>
                        <a:latin typeface="Letter-join Plus 18" panose="02000505000000020003" pitchFamily="50" charset="0"/>
                      </a:endParaRPr>
                    </a:p>
                    <a:p>
                      <a:pPr algn="ctr"/>
                      <a:r>
                        <a:rPr lang="en-GB" sz="1200" u="sng" dirty="0">
                          <a:solidFill>
                            <a:schemeClr val="tx1"/>
                          </a:solidFill>
                          <a:latin typeface="Letter-join Plus 18" panose="02000505000000020003" pitchFamily="50" charset="0"/>
                        </a:rPr>
                        <a:t>Music</a:t>
                      </a:r>
                    </a:p>
                    <a:p>
                      <a:pPr algn="ctr"/>
                      <a:r>
                        <a:rPr lang="en-GB" sz="1200" dirty="0">
                          <a:solidFill>
                            <a:schemeClr val="tx1"/>
                          </a:solidFill>
                          <a:latin typeface="Letter-join Plus 18" panose="02000505000000020003" pitchFamily="50" charset="0"/>
                        </a:rPr>
                        <a:t>Egyptians</a:t>
                      </a:r>
                    </a:p>
                    <a:p>
                      <a:pPr algn="ctr"/>
                      <a:endParaRPr lang="en-GB" sz="1200" dirty="0">
                        <a:solidFill>
                          <a:schemeClr val="tx1"/>
                        </a:solidFill>
                        <a:latin typeface="Letter-join Plus 18" panose="02000505000000020003" pitchFamily="50" charset="0"/>
                      </a:endParaRPr>
                    </a:p>
                    <a:p>
                      <a:pPr algn="ctr"/>
                      <a:r>
                        <a:rPr lang="en-GB" sz="1200" u="sng" dirty="0">
                          <a:solidFill>
                            <a:schemeClr val="tx1"/>
                          </a:solidFill>
                          <a:latin typeface="Letter-join Plus 18" panose="02000505000000020003" pitchFamily="50" charset="0"/>
                        </a:rPr>
                        <a:t>Design Technology</a:t>
                      </a:r>
                    </a:p>
                    <a:p>
                      <a:pPr algn="ctr"/>
                      <a:r>
                        <a:rPr lang="en-GB" sz="1200" u="none" dirty="0">
                          <a:solidFill>
                            <a:schemeClr val="tx1"/>
                          </a:solidFill>
                          <a:latin typeface="Letter-join Plus 18" panose="02000505000000020003" pitchFamily="50" charset="0"/>
                        </a:rPr>
                        <a:t>Digital World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5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n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341934"/>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10020562" y="325147"/>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4165088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2386306877"/>
              </p:ext>
            </p:extLst>
          </p:nvPr>
        </p:nvGraphicFramePr>
        <p:xfrm>
          <a:off x="307008" y="2000552"/>
          <a:ext cx="11604487" cy="4800600"/>
        </p:xfrm>
        <a:graphic>
          <a:graphicData uri="http://schemas.openxmlformats.org/drawingml/2006/table">
            <a:tbl>
              <a:tblPr firstRow="1" bandRow="1">
                <a:tableStyleId>{5C22544A-7EE6-4342-B048-85BDC9FD1C3A}</a:tableStyleId>
              </a:tblPr>
              <a:tblGrid>
                <a:gridCol w="1521792">
                  <a:extLst>
                    <a:ext uri="{9D8B030D-6E8A-4147-A177-3AD203B41FA5}">
                      <a16:colId xmlns:a16="http://schemas.microsoft.com/office/drawing/2014/main" val="2801886168"/>
                    </a:ext>
                  </a:extLst>
                </a:gridCol>
                <a:gridCol w="1543050">
                  <a:extLst>
                    <a:ext uri="{9D8B030D-6E8A-4147-A177-3AD203B41FA5}">
                      <a16:colId xmlns:a16="http://schemas.microsoft.com/office/drawing/2014/main" val="1221299453"/>
                    </a:ext>
                  </a:extLst>
                </a:gridCol>
                <a:gridCol w="1600200">
                  <a:extLst>
                    <a:ext uri="{9D8B030D-6E8A-4147-A177-3AD203B41FA5}">
                      <a16:colId xmlns:a16="http://schemas.microsoft.com/office/drawing/2014/main" val="2670267930"/>
                    </a:ext>
                  </a:extLst>
                </a:gridCol>
                <a:gridCol w="1771650">
                  <a:extLst>
                    <a:ext uri="{9D8B030D-6E8A-4147-A177-3AD203B41FA5}">
                      <a16:colId xmlns:a16="http://schemas.microsoft.com/office/drawing/2014/main" val="1549881736"/>
                    </a:ext>
                  </a:extLst>
                </a:gridCol>
                <a:gridCol w="1772503">
                  <a:extLst>
                    <a:ext uri="{9D8B030D-6E8A-4147-A177-3AD203B41FA5}">
                      <a16:colId xmlns:a16="http://schemas.microsoft.com/office/drawing/2014/main" val="4022279671"/>
                    </a:ext>
                  </a:extLst>
                </a:gridCol>
                <a:gridCol w="1692322">
                  <a:extLst>
                    <a:ext uri="{9D8B030D-6E8A-4147-A177-3AD203B41FA5}">
                      <a16:colId xmlns:a16="http://schemas.microsoft.com/office/drawing/2014/main" val="2859171903"/>
                    </a:ext>
                  </a:extLst>
                </a:gridCol>
                <a:gridCol w="1702970">
                  <a:extLst>
                    <a:ext uri="{9D8B030D-6E8A-4147-A177-3AD203B41FA5}">
                      <a16:colId xmlns:a16="http://schemas.microsoft.com/office/drawing/2014/main" val="1061004903"/>
                    </a:ext>
                  </a:extLst>
                </a:gridCol>
              </a:tblGrid>
              <a:tr h="370840">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70840">
                <a:tc>
                  <a:txBody>
                    <a:bodyPr/>
                    <a:lstStyle/>
                    <a:p>
                      <a:pPr algn="ctr"/>
                      <a:r>
                        <a:rPr lang="en-GB" sz="1300" b="1" i="0" u="sng" strike="noStrike" kern="1200" baseline="0" dirty="0">
                          <a:solidFill>
                            <a:schemeClr val="dk1"/>
                          </a:solidFill>
                          <a:latin typeface="Letter-join Plus 18" panose="02000505000000020003" pitchFamily="50" charset="0"/>
                          <a:ea typeface="+mn-ea"/>
                          <a:cs typeface="+mn-cs"/>
                        </a:rPr>
                        <a:t>Mission</a:t>
                      </a:r>
                    </a:p>
                    <a:p>
                      <a:pPr algn="ctr"/>
                      <a:r>
                        <a:rPr lang="en-GB" sz="1300" b="0" i="0" u="none" strike="noStrike" kern="1200" baseline="0" dirty="0">
                          <a:solidFill>
                            <a:schemeClr val="dk1"/>
                          </a:solidFill>
                          <a:latin typeface="Letter-join Plus 18" panose="02000505000000020003" pitchFamily="50" charset="0"/>
                          <a:ea typeface="+mn-ea"/>
                          <a:cs typeface="+mn-cs"/>
                        </a:rPr>
                        <a:t>Continuing Jesus’</a:t>
                      </a:r>
                    </a:p>
                    <a:p>
                      <a:pPr algn="ctr"/>
                      <a:r>
                        <a:rPr lang="en-GB" sz="1300" b="0" i="0" u="none" strike="noStrike" kern="1200" baseline="0" dirty="0">
                          <a:solidFill>
                            <a:schemeClr val="dk1"/>
                          </a:solidFill>
                          <a:latin typeface="Letter-join Plus 18" panose="02000505000000020003" pitchFamily="50" charset="0"/>
                          <a:ea typeface="+mn-ea"/>
                          <a:cs typeface="+mn-cs"/>
                        </a:rPr>
                        <a:t>mission in diocese</a:t>
                      </a:r>
                    </a:p>
                    <a:p>
                      <a:pPr algn="ctr"/>
                      <a:r>
                        <a:rPr lang="en-GB" sz="1300" b="0" i="0" u="none" strike="noStrike" kern="1200" baseline="0" dirty="0">
                          <a:solidFill>
                            <a:schemeClr val="dk1"/>
                          </a:solidFill>
                          <a:latin typeface="Letter-join Plus 18" panose="02000505000000020003" pitchFamily="50" charset="0"/>
                          <a:ea typeface="+mn-ea"/>
                          <a:cs typeface="+mn-cs"/>
                        </a:rPr>
                        <a:t>[ecumenism]</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Memorial sacrifice</a:t>
                      </a:r>
                    </a:p>
                    <a:p>
                      <a:pPr algn="ctr"/>
                      <a:r>
                        <a:rPr lang="en-GB" sz="1300" b="0" i="0" u="none" strike="noStrike" kern="1200" baseline="0" dirty="0">
                          <a:solidFill>
                            <a:schemeClr val="dk1"/>
                          </a:solidFill>
                          <a:latin typeface="Letter-join Plus 18" panose="02000505000000020003" pitchFamily="50" charset="0"/>
                          <a:ea typeface="+mn-ea"/>
                          <a:cs typeface="+mn-cs"/>
                        </a:rPr>
                        <a:t>The Eucharist the</a:t>
                      </a:r>
                    </a:p>
                    <a:p>
                      <a:pPr algn="ctr"/>
                      <a:r>
                        <a:rPr lang="en-GB" sz="1300" b="0" i="0" u="none" strike="noStrike" kern="1200" baseline="0" dirty="0">
                          <a:solidFill>
                            <a:schemeClr val="dk1"/>
                          </a:solidFill>
                          <a:latin typeface="Letter-join Plus 18" panose="02000505000000020003" pitchFamily="50" charset="0"/>
                          <a:ea typeface="+mn-ea"/>
                          <a:cs typeface="+mn-cs"/>
                        </a:rPr>
                        <a:t>living memorial of</a:t>
                      </a:r>
                    </a:p>
                    <a:p>
                      <a:pPr algn="ctr"/>
                      <a:r>
                        <a:rPr lang="en-GB" sz="1300" b="0" i="0" u="none" strike="noStrike" kern="1200" baseline="0" dirty="0">
                          <a:solidFill>
                            <a:schemeClr val="dk1"/>
                          </a:solidFill>
                          <a:latin typeface="Letter-join Plus 18" panose="02000505000000020003" pitchFamily="50" charset="0"/>
                          <a:ea typeface="+mn-ea"/>
                          <a:cs typeface="+mn-cs"/>
                        </a:rPr>
                        <a:t>Jesus’ sacrifice</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Sacrifice</a:t>
                      </a:r>
                    </a:p>
                    <a:p>
                      <a:pPr algn="ctr"/>
                      <a:r>
                        <a:rPr lang="en-GB" sz="1300" b="0" i="0" u="none" strike="noStrike" kern="1200" baseline="0" dirty="0">
                          <a:solidFill>
                            <a:schemeClr val="dk1"/>
                          </a:solidFill>
                          <a:latin typeface="Letter-join Plus 18" panose="02000505000000020003" pitchFamily="50" charset="0"/>
                          <a:ea typeface="+mn-ea"/>
                          <a:cs typeface="+mn-cs"/>
                        </a:rPr>
                        <a:t>Lent a time of aligning</a:t>
                      </a:r>
                    </a:p>
                    <a:p>
                      <a:pPr algn="ctr"/>
                      <a:r>
                        <a:rPr lang="en-GB" sz="1300" b="0" i="0" u="none" strike="noStrike" kern="1200" baseline="0" dirty="0">
                          <a:solidFill>
                            <a:schemeClr val="dk1"/>
                          </a:solidFill>
                          <a:latin typeface="Letter-join Plus 18" panose="02000505000000020003" pitchFamily="50" charset="0"/>
                          <a:ea typeface="+mn-ea"/>
                          <a:cs typeface="+mn-cs"/>
                        </a:rPr>
                        <a:t>with the sacrifice</a:t>
                      </a:r>
                    </a:p>
                    <a:p>
                      <a:pPr algn="ctr"/>
                      <a:r>
                        <a:rPr lang="en-GB" sz="1300" b="0" i="0" u="none" strike="noStrike" kern="1200" baseline="0" dirty="0">
                          <a:solidFill>
                            <a:schemeClr val="dk1"/>
                          </a:solidFill>
                          <a:latin typeface="Letter-join Plus 18" panose="02000505000000020003" pitchFamily="50" charset="0"/>
                          <a:ea typeface="+mn-ea"/>
                          <a:cs typeface="+mn-cs"/>
                        </a:rPr>
                        <a:t>already made</a:t>
                      </a:r>
                    </a:p>
                    <a:p>
                      <a:pPr algn="ctr"/>
                      <a:r>
                        <a:rPr lang="en-GB" sz="1300" b="0" i="0" u="none" strike="noStrike" kern="1200" baseline="0" dirty="0">
                          <a:solidFill>
                            <a:schemeClr val="dk1"/>
                          </a:solidFill>
                          <a:latin typeface="Letter-join Plus 18" panose="02000505000000020003" pitchFamily="50" charset="0"/>
                          <a:ea typeface="+mn-ea"/>
                          <a:cs typeface="+mn-cs"/>
                        </a:rPr>
                        <a:t>by Jesus</a:t>
                      </a: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1" u="sng" dirty="0">
                          <a:solidFill>
                            <a:schemeClr val="tx1"/>
                          </a:solidFill>
                          <a:latin typeface="Letter-join Plus 18" panose="02000505000000020003" pitchFamily="50" charset="0"/>
                        </a:rPr>
                        <a:t>God loves us in our changing and developing</a:t>
                      </a:r>
                    </a:p>
                    <a:p>
                      <a:pPr algn="ct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(Physical)</a:t>
                      </a:r>
                    </a:p>
                    <a:p>
                      <a:pPr algn="ctr"/>
                      <a:endParaRPr lang="en-GB" sz="1300" dirty="0">
                        <a:solidFill>
                          <a:schemeClr val="tx1"/>
                        </a:solidFill>
                        <a:latin typeface="Letter-join Plus 18" panose="02000505000000020003" pitchFamily="50" charset="0"/>
                      </a:endParaRPr>
                    </a:p>
                    <a:p>
                      <a:pPr algn="ctr"/>
                      <a:r>
                        <a:rPr lang="en-GB" sz="1300" i="1" dirty="0">
                          <a:solidFill>
                            <a:schemeClr val="tx1"/>
                          </a:solidFill>
                          <a:latin typeface="Letter-join Plus 18" panose="02000505000000020003" pitchFamily="50" charset="0"/>
                        </a:rPr>
                        <a:t>To show knowledge and understanding of the physical changes in puberty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Keeping Safe</a:t>
                      </a:r>
                    </a:p>
                    <a:p>
                      <a:pPr algn="ctr"/>
                      <a:r>
                        <a:rPr lang="en-GB" sz="1300" b="0" dirty="0">
                          <a:solidFill>
                            <a:schemeClr val="tx1"/>
                          </a:solidFill>
                          <a:latin typeface="Letter-join Plus 18" panose="02000505000000020003" pitchFamily="50" charset="0"/>
                        </a:rPr>
                        <a:t>(</a:t>
                      </a:r>
                      <a:r>
                        <a:rPr lang="en-GB" sz="1300" b="0" kern="1200" dirty="0">
                          <a:solidFill>
                            <a:schemeClr val="dk1"/>
                          </a:solidFill>
                          <a:effectLst/>
                          <a:latin typeface="Letter-join Plus 18" panose="02000505000000020003" pitchFamily="50" charset="0"/>
                          <a:ea typeface="+mn-ea"/>
                          <a:cs typeface="+mn-cs"/>
                        </a:rPr>
                        <a:t>Managing risk, including staying safe online, Norms around use of legal drugs)</a:t>
                      </a:r>
                    </a:p>
                    <a:p>
                      <a:pPr algn="ctr"/>
                      <a:endParaRPr lang="en-GB" sz="1300" b="0" kern="1200" dirty="0">
                        <a:solidFill>
                          <a:schemeClr val="dk1"/>
                        </a:solidFill>
                        <a:effectLst/>
                        <a:latin typeface="Letter-join Plus 18" panose="02000505000000020003" pitchFamily="50" charset="0"/>
                        <a:ea typeface="+mn-ea"/>
                        <a:cs typeface="+mn-cs"/>
                      </a:endParaRPr>
                    </a:p>
                    <a:p>
                      <a:pPr algn="ctr"/>
                      <a:r>
                        <a:rPr lang="en-GB" sz="1300" b="1" u="sng" kern="1200" dirty="0">
                          <a:solidFill>
                            <a:schemeClr val="dk1"/>
                          </a:solidFill>
                          <a:effectLst/>
                          <a:latin typeface="Letter-join Plus 18" panose="02000505000000020003" pitchFamily="50" charset="0"/>
                          <a:ea typeface="+mn-ea"/>
                          <a:cs typeface="+mn-cs"/>
                        </a:rPr>
                        <a:t>Rights and Respect</a:t>
                      </a:r>
                    </a:p>
                    <a:p>
                      <a:pPr algn="ctr"/>
                      <a:r>
                        <a:rPr lang="en-GB" sz="1300" b="0" kern="1200" dirty="0">
                          <a:solidFill>
                            <a:schemeClr val="dk1"/>
                          </a:solidFill>
                          <a:effectLst/>
                          <a:latin typeface="Letter-join Plus 18" panose="02000505000000020003" pitchFamily="50" charset="0"/>
                          <a:ea typeface="+mn-ea"/>
                          <a:cs typeface="+mn-cs"/>
                        </a:rPr>
                        <a:t>(Rights and respect relating to my health, Decisions about lending, borrowing and spending)</a:t>
                      </a:r>
                      <a:endParaRPr lang="en-GB" sz="130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Justify my actions</a:t>
                      </a:r>
                    </a:p>
                    <a:p>
                      <a:pPr algn="ctr"/>
                      <a:r>
                        <a:rPr lang="en-GB" sz="1300" b="0" u="none" dirty="0">
                          <a:solidFill>
                            <a:schemeClr val="tx1"/>
                          </a:solidFill>
                          <a:latin typeface="Letter-join Plus 18" panose="02000505000000020003" pitchFamily="50" charset="0"/>
                        </a:rPr>
                        <a:t>(Rose Blanche by Ian McEwan and Roberto </a:t>
                      </a:r>
                      <a:r>
                        <a:rPr lang="en-GB" sz="1300" b="0" u="none" dirty="0" err="1">
                          <a:solidFill>
                            <a:schemeClr val="tx1"/>
                          </a:solidFill>
                          <a:latin typeface="Letter-join Plus 18" panose="02000505000000020003" pitchFamily="50" charset="0"/>
                        </a:rPr>
                        <a:t>Innocenti</a:t>
                      </a:r>
                      <a:r>
                        <a:rPr lang="en-GB" sz="1300" b="0" u="none" dirty="0">
                          <a:solidFill>
                            <a:schemeClr val="tx1"/>
                          </a:solidFill>
                          <a:latin typeface="Letter-join Plus 18" panose="02000505000000020003" pitchFamily="50" charset="0"/>
                        </a:rPr>
                        <a:t>)</a:t>
                      </a:r>
                    </a:p>
                    <a:p>
                      <a:pPr algn="ctr"/>
                      <a:endParaRPr lang="en-GB" sz="1300" b="0" u="none"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Recognise when someone needs help</a:t>
                      </a:r>
                    </a:p>
                    <a:p>
                      <a:pPr algn="ctr"/>
                      <a:r>
                        <a:rPr lang="en-GB" sz="1300" b="0" u="none" dirty="0">
                          <a:solidFill>
                            <a:schemeClr val="tx1"/>
                          </a:solidFill>
                          <a:latin typeface="Letter-join Plus 18" panose="02000505000000020003" pitchFamily="50" charset="0"/>
                        </a:rPr>
                        <a:t>(How to Heal a Broken Wing)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Year 5 Fire Service</a:t>
                      </a:r>
                    </a:p>
                    <a:p>
                      <a:pPr algn="ctr"/>
                      <a:r>
                        <a:rPr lang="en-GB" sz="1100" dirty="0">
                          <a:solidFill>
                            <a:schemeClr val="tx1"/>
                          </a:solidFill>
                          <a:latin typeface="Letter-join Plus 18" panose="02000505000000020003" pitchFamily="50" charset="0"/>
                        </a:rPr>
                        <a:t>Assembly: World Religion Day </a:t>
                      </a:r>
                    </a:p>
                    <a:p>
                      <a:pPr algn="ctr"/>
                      <a:r>
                        <a:rPr lang="en-GB" sz="1100" dirty="0">
                          <a:solidFill>
                            <a:schemeClr val="tx1"/>
                          </a:solidFill>
                          <a:latin typeface="Letter-join Plus 18" panose="02000505000000020003" pitchFamily="50" charset="0"/>
                        </a:rPr>
                        <a:t>‘I Wish My Teacher Knew…’</a:t>
                      </a:r>
                    </a:p>
                    <a:p>
                      <a:pPr algn="ctr"/>
                      <a:r>
                        <a:rPr lang="en-GB" sz="1100" dirty="0">
                          <a:solidFill>
                            <a:schemeClr val="tx1"/>
                          </a:solidFill>
                          <a:latin typeface="Letter-join Plus 18" panose="02000505000000020003" pitchFamily="50" charset="0"/>
                        </a:rPr>
                        <a:t>Assembly: International Lego Day</a:t>
                      </a:r>
                    </a:p>
                    <a:p>
                      <a:pPr algn="ctr"/>
                      <a:r>
                        <a:rPr lang="en-GB" sz="1100" dirty="0">
                          <a:solidFill>
                            <a:schemeClr val="tx1"/>
                          </a:solidFill>
                          <a:latin typeface="Letter-join Plus 18" panose="02000505000000020003" pitchFamily="50" charset="0"/>
                        </a:rPr>
                        <a:t>National Story Telling Week </a:t>
                      </a:r>
                    </a:p>
                    <a:p>
                      <a:pPr algn="ctr"/>
                      <a:r>
                        <a:rPr lang="en-GB" sz="1100" dirty="0">
                          <a:solidFill>
                            <a:schemeClr val="tx1"/>
                          </a:solidFill>
                          <a:latin typeface="Letter-join Plus 18" panose="02000505000000020003" pitchFamily="50" charset="0"/>
                        </a:rPr>
                        <a:t>Year 5: Poetry Buzz with Paul Delany </a:t>
                      </a:r>
                    </a:p>
                    <a:p>
                      <a:pPr algn="ctr"/>
                      <a:r>
                        <a:rPr lang="en-GB" sz="1100" dirty="0">
                          <a:solidFill>
                            <a:schemeClr val="tx1"/>
                          </a:solidFill>
                          <a:latin typeface="Letter-join Plus 18" panose="02000505000000020003" pitchFamily="50" charset="0"/>
                        </a:rPr>
                        <a:t>Children’s Mental Health Week</a:t>
                      </a:r>
                    </a:p>
                    <a:p>
                      <a:pPr algn="ctr"/>
                      <a:r>
                        <a:rPr lang="en-GB" sz="1100" dirty="0">
                          <a:solidFill>
                            <a:schemeClr val="tx1"/>
                          </a:solidFill>
                          <a:latin typeface="Letter-join Plus 18" panose="02000505000000020003" pitchFamily="50" charset="0"/>
                        </a:rPr>
                        <a:t>Safer Internet Day</a:t>
                      </a:r>
                    </a:p>
                    <a:p>
                      <a:pPr algn="ctr"/>
                      <a:r>
                        <a:rPr lang="en-GB" sz="1100" dirty="0">
                          <a:solidFill>
                            <a:schemeClr val="tx1"/>
                          </a:solidFill>
                          <a:latin typeface="Letter-join Plus 18" panose="02000505000000020003" pitchFamily="50" charset="0"/>
                        </a:rPr>
                        <a:t>Assembly: Unity</a:t>
                      </a:r>
                    </a:p>
                    <a:p>
                      <a:pPr algn="ctr"/>
                      <a:r>
                        <a:rPr lang="en-GB" sz="1100" dirty="0">
                          <a:solidFill>
                            <a:schemeClr val="tx1"/>
                          </a:solidFill>
                          <a:latin typeface="Letter-join Plus 18" panose="02000505000000020003" pitchFamily="50" charset="0"/>
                        </a:rPr>
                        <a:t>Luna New Year </a:t>
                      </a:r>
                    </a:p>
                    <a:p>
                      <a:pPr algn="ctr"/>
                      <a:r>
                        <a:rPr lang="en-GB" sz="1100" dirty="0">
                          <a:solidFill>
                            <a:schemeClr val="tx1"/>
                          </a:solidFill>
                          <a:latin typeface="Letter-join Plus 18" panose="02000505000000020003" pitchFamily="50" charset="0"/>
                        </a:rPr>
                        <a:t>International Day of Woman and Girls in Science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Letter-join Plus 18" panose="02000505000000020003" pitchFamily="50" charset="0"/>
                        </a:rPr>
                        <a:t> Whole School Lenten Mass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Spring Concert at Saints Peter and Paul Catholic High School </a:t>
                      </a:r>
                    </a:p>
                    <a:p>
                      <a:pPr algn="ctr"/>
                      <a:r>
                        <a:rPr lang="en-GB" sz="1100" dirty="0">
                          <a:solidFill>
                            <a:schemeClr val="tx1"/>
                          </a:solidFill>
                          <a:latin typeface="Letter-join Plus 18" panose="02000505000000020003" pitchFamily="50" charset="0"/>
                        </a:rPr>
                        <a:t>Assembly: National Careers Week </a:t>
                      </a:r>
                    </a:p>
                    <a:p>
                      <a:pPr algn="ctr"/>
                      <a:r>
                        <a:rPr lang="en-GB" sz="1100" dirty="0">
                          <a:solidFill>
                            <a:schemeClr val="tx1"/>
                          </a:solidFill>
                          <a:latin typeface="Letter-join Plus 18" panose="02000505000000020003" pitchFamily="50" charset="0"/>
                        </a:rPr>
                        <a:t>Lent Fundraising</a:t>
                      </a:r>
                    </a:p>
                    <a:p>
                      <a:pPr algn="ctr"/>
                      <a:r>
                        <a:rPr lang="en-GB" sz="1100" dirty="0">
                          <a:solidFill>
                            <a:schemeClr val="tx1"/>
                          </a:solidFill>
                          <a:latin typeface="Letter-join Plus 18" panose="02000505000000020003" pitchFamily="50" charset="0"/>
                        </a:rPr>
                        <a:t>Stay and Play Sessions</a:t>
                      </a:r>
                    </a:p>
                    <a:p>
                      <a:pPr algn="ctr"/>
                      <a:r>
                        <a:rPr lang="en-GB" sz="1100" dirty="0">
                          <a:solidFill>
                            <a:schemeClr val="tx1"/>
                          </a:solidFill>
                          <a:latin typeface="Letter-join Plus 18" panose="02000505000000020003" pitchFamily="50" charset="0"/>
                        </a:rPr>
                        <a:t>World Book Day </a:t>
                      </a:r>
                    </a:p>
                    <a:p>
                      <a:pPr algn="ctr"/>
                      <a:r>
                        <a:rPr lang="en-GB" sz="1100" dirty="0">
                          <a:solidFill>
                            <a:schemeClr val="tx1"/>
                          </a:solidFill>
                          <a:latin typeface="Letter-join Plus 18" panose="02000505000000020003" pitchFamily="50" charset="0"/>
                        </a:rPr>
                        <a:t>Able and Inspired Geography Workshop</a:t>
                      </a:r>
                    </a:p>
                    <a:p>
                      <a:pPr algn="ctr"/>
                      <a:r>
                        <a:rPr lang="en-GB" sz="1100" dirty="0">
                          <a:solidFill>
                            <a:schemeClr val="tx1"/>
                          </a:solidFill>
                          <a:latin typeface="Letter-join Plus 18" panose="02000505000000020003" pitchFamily="50" charset="0"/>
                        </a:rPr>
                        <a:t>Assembly: Self-Discipline</a:t>
                      </a:r>
                    </a:p>
                    <a:p>
                      <a:pPr algn="ctr"/>
                      <a:r>
                        <a:rPr lang="en-GB" sz="1100" dirty="0">
                          <a:solidFill>
                            <a:schemeClr val="tx1"/>
                          </a:solidFill>
                          <a:latin typeface="Letter-join Plus 18" panose="02000505000000020003" pitchFamily="50" charset="0"/>
                        </a:rPr>
                        <a:t>Assembly: World Art Day</a:t>
                      </a:r>
                    </a:p>
                    <a:p>
                      <a:pPr algn="ctr"/>
                      <a:r>
                        <a:rPr lang="en-GB" sz="1100" dirty="0">
                          <a:solidFill>
                            <a:schemeClr val="tx1"/>
                          </a:solidFill>
                          <a:latin typeface="Letter-join Plus 18" panose="02000505000000020003" pitchFamily="50" charset="0"/>
                        </a:rPr>
                        <a:t>International Day of Happiness </a:t>
                      </a:r>
                    </a:p>
                    <a:p>
                      <a:pPr algn="ctr"/>
                      <a:r>
                        <a:rPr lang="en-GB" sz="1100" dirty="0">
                          <a:solidFill>
                            <a:schemeClr val="tx1"/>
                          </a:solidFill>
                          <a:latin typeface="Letter-join Plus 18" panose="02000505000000020003" pitchFamily="50" charset="0"/>
                        </a:rPr>
                        <a:t>Easter Meditation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u="sng" dirty="0">
                          <a:solidFill>
                            <a:schemeClr val="tx1"/>
                          </a:solidFill>
                          <a:latin typeface="Letter-join Plus 18" panose="02000505000000020003" pitchFamily="50" charset="0"/>
                        </a:rPr>
                        <a:t>Computing</a:t>
                      </a:r>
                    </a:p>
                    <a:p>
                      <a:pPr algn="ctr"/>
                      <a:r>
                        <a:rPr lang="en-GB" sz="1300" u="none" dirty="0">
                          <a:solidFill>
                            <a:schemeClr val="tx1"/>
                          </a:solidFill>
                          <a:latin typeface="Letter-join Plus 18" panose="02000505000000020003" pitchFamily="50" charset="0"/>
                        </a:rPr>
                        <a:t>E-Safety (Photos)</a:t>
                      </a:r>
                    </a:p>
                    <a:p>
                      <a:pPr algn="ctr"/>
                      <a:endParaRPr lang="en-GB" sz="1300"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P.E.</a:t>
                      </a:r>
                    </a:p>
                    <a:p>
                      <a:pPr algn="ctr"/>
                      <a:r>
                        <a:rPr lang="en-GB" sz="1300" dirty="0">
                          <a:solidFill>
                            <a:schemeClr val="tx1"/>
                          </a:solidFill>
                          <a:latin typeface="Letter-join Plus 18" panose="02000505000000020003" pitchFamily="50" charset="0"/>
                        </a:rPr>
                        <a:t>Fitness, Swimming </a:t>
                      </a:r>
                    </a:p>
                    <a:p>
                      <a:pPr algn="ctr"/>
                      <a:endParaRPr lang="en-GB" sz="1300"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Music</a:t>
                      </a:r>
                    </a:p>
                    <a:p>
                      <a:pPr algn="ctr"/>
                      <a:r>
                        <a:rPr lang="en-GB" sz="1300" dirty="0">
                          <a:solidFill>
                            <a:schemeClr val="tx1"/>
                          </a:solidFill>
                          <a:latin typeface="Letter-join Plus 18" panose="02000505000000020003" pitchFamily="50" charset="0"/>
                        </a:rPr>
                        <a:t>Africa, Festival of Colour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378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5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S</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p</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i</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n</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g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41528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434331"/>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25336023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2923636442"/>
              </p:ext>
            </p:extLst>
          </p:nvPr>
        </p:nvGraphicFramePr>
        <p:xfrm>
          <a:off x="307008" y="2095802"/>
          <a:ext cx="11604486" cy="4617904"/>
        </p:xfrm>
        <a:graphic>
          <a:graphicData uri="http://schemas.openxmlformats.org/drawingml/2006/table">
            <a:tbl>
              <a:tblPr firstRow="1" bandRow="1">
                <a:tableStyleId>{5C22544A-7EE6-4342-B048-85BDC9FD1C3A}</a:tableStyleId>
              </a:tblPr>
              <a:tblGrid>
                <a:gridCol w="1603679">
                  <a:extLst>
                    <a:ext uri="{9D8B030D-6E8A-4147-A177-3AD203B41FA5}">
                      <a16:colId xmlns:a16="http://schemas.microsoft.com/office/drawing/2014/main" val="2801886168"/>
                    </a:ext>
                  </a:extLst>
                </a:gridCol>
                <a:gridCol w="1499263">
                  <a:extLst>
                    <a:ext uri="{9D8B030D-6E8A-4147-A177-3AD203B41FA5}">
                      <a16:colId xmlns:a16="http://schemas.microsoft.com/office/drawing/2014/main" val="1221299453"/>
                    </a:ext>
                  </a:extLst>
                </a:gridCol>
                <a:gridCol w="1557835">
                  <a:extLst>
                    <a:ext uri="{9D8B030D-6E8A-4147-A177-3AD203B41FA5}">
                      <a16:colId xmlns:a16="http://schemas.microsoft.com/office/drawing/2014/main" val="2670267930"/>
                    </a:ext>
                  </a:extLst>
                </a:gridCol>
                <a:gridCol w="1705970">
                  <a:extLst>
                    <a:ext uri="{9D8B030D-6E8A-4147-A177-3AD203B41FA5}">
                      <a16:colId xmlns:a16="http://schemas.microsoft.com/office/drawing/2014/main" val="1549881736"/>
                    </a:ext>
                  </a:extLst>
                </a:gridCol>
                <a:gridCol w="2033517">
                  <a:extLst>
                    <a:ext uri="{9D8B030D-6E8A-4147-A177-3AD203B41FA5}">
                      <a16:colId xmlns:a16="http://schemas.microsoft.com/office/drawing/2014/main" val="4022279671"/>
                    </a:ext>
                  </a:extLst>
                </a:gridCol>
                <a:gridCol w="1910686">
                  <a:extLst>
                    <a:ext uri="{9D8B030D-6E8A-4147-A177-3AD203B41FA5}">
                      <a16:colId xmlns:a16="http://schemas.microsoft.com/office/drawing/2014/main" val="1553256631"/>
                    </a:ext>
                  </a:extLst>
                </a:gridCol>
                <a:gridCol w="1293536">
                  <a:extLst>
                    <a:ext uri="{9D8B030D-6E8A-4147-A177-3AD203B41FA5}">
                      <a16:colId xmlns:a16="http://schemas.microsoft.com/office/drawing/2014/main" val="1061004903"/>
                    </a:ext>
                  </a:extLst>
                </a:gridCol>
              </a:tblGrid>
              <a:tr h="1135383">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429184">
                <a:tc>
                  <a:txBody>
                    <a:bodyPr/>
                    <a:lstStyle/>
                    <a:p>
                      <a:pPr algn="ctr"/>
                      <a:r>
                        <a:rPr lang="en-GB" sz="1250" b="1" i="0" u="sng" strike="noStrike" kern="1200" baseline="0" dirty="0">
                          <a:solidFill>
                            <a:schemeClr val="dk1"/>
                          </a:solidFill>
                          <a:latin typeface="Letter-join Plus 18" panose="02000505000000020003" pitchFamily="50" charset="0"/>
                          <a:ea typeface="+mn-ea"/>
                          <a:cs typeface="+mn-cs"/>
                        </a:rPr>
                        <a:t>Transformation</a:t>
                      </a:r>
                    </a:p>
                    <a:p>
                      <a:pPr algn="ctr"/>
                      <a:r>
                        <a:rPr lang="en-GB" sz="1250" b="0" i="0" u="none" strike="noStrike" kern="1200" baseline="0" dirty="0">
                          <a:solidFill>
                            <a:schemeClr val="dk1"/>
                          </a:solidFill>
                          <a:latin typeface="Letter-join Plus 18" panose="02000505000000020003" pitchFamily="50" charset="0"/>
                          <a:ea typeface="+mn-ea"/>
                          <a:cs typeface="+mn-cs"/>
                        </a:rPr>
                        <a:t>Celebration of the</a:t>
                      </a:r>
                    </a:p>
                    <a:p>
                      <a:pPr algn="ctr"/>
                      <a:r>
                        <a:rPr lang="en-GB" sz="1250" b="0" i="0" u="none" strike="noStrike" kern="1200" baseline="0" dirty="0">
                          <a:solidFill>
                            <a:schemeClr val="dk1"/>
                          </a:solidFill>
                          <a:latin typeface="Letter-join Plus 18" panose="02000505000000020003" pitchFamily="50" charset="0"/>
                          <a:ea typeface="+mn-ea"/>
                          <a:cs typeface="+mn-cs"/>
                        </a:rPr>
                        <a:t>Spirit’s transforming</a:t>
                      </a:r>
                    </a:p>
                    <a:p>
                      <a:pPr algn="ctr"/>
                      <a:r>
                        <a:rPr lang="en-GB" sz="1250" b="0" i="0" u="none" strike="noStrike" kern="1200" baseline="0" dirty="0">
                          <a:solidFill>
                            <a:schemeClr val="dk1"/>
                          </a:solidFill>
                          <a:latin typeface="Letter-join Plus 18" panose="02000505000000020003" pitchFamily="50" charset="0"/>
                          <a:ea typeface="+mn-ea"/>
                          <a:cs typeface="+mn-cs"/>
                        </a:rPr>
                        <a:t>power</a:t>
                      </a:r>
                    </a:p>
                    <a:p>
                      <a:pPr algn="ctr"/>
                      <a:endParaRPr lang="en-GB" sz="1250" b="0" i="0" u="none" strike="noStrike" kern="1200" baseline="0" dirty="0">
                        <a:solidFill>
                          <a:schemeClr val="dk1"/>
                        </a:solidFill>
                        <a:latin typeface="Letter-join Plus 18" panose="02000505000000020003" pitchFamily="50" charset="0"/>
                        <a:ea typeface="+mn-ea"/>
                        <a:cs typeface="+mn-cs"/>
                      </a:endParaRPr>
                    </a:p>
                    <a:p>
                      <a:pPr algn="ctr"/>
                      <a:r>
                        <a:rPr lang="en-GB" sz="1250" b="1" i="0" u="sng" strike="noStrike" kern="1200" baseline="0" dirty="0">
                          <a:solidFill>
                            <a:schemeClr val="dk1"/>
                          </a:solidFill>
                          <a:latin typeface="Letter-join Plus 18" panose="02000505000000020003" pitchFamily="50" charset="0"/>
                          <a:ea typeface="+mn-ea"/>
                          <a:cs typeface="+mn-cs"/>
                        </a:rPr>
                        <a:t>Freedom &amp;</a:t>
                      </a:r>
                    </a:p>
                    <a:p>
                      <a:pPr algn="ctr"/>
                      <a:r>
                        <a:rPr lang="en-GB" sz="1250" b="1" i="0" u="sng" strike="noStrike" kern="1200" baseline="0" dirty="0">
                          <a:solidFill>
                            <a:schemeClr val="dk1"/>
                          </a:solidFill>
                          <a:latin typeface="Letter-join Plus 18" panose="02000505000000020003" pitchFamily="50" charset="0"/>
                          <a:ea typeface="+mn-ea"/>
                          <a:cs typeface="+mn-cs"/>
                        </a:rPr>
                        <a:t>responsibility</a:t>
                      </a:r>
                    </a:p>
                    <a:p>
                      <a:pPr algn="ctr"/>
                      <a:r>
                        <a:rPr lang="en-GB" sz="1250" b="0" i="0" u="none" strike="noStrike" kern="1200" baseline="0" dirty="0">
                          <a:solidFill>
                            <a:schemeClr val="dk1"/>
                          </a:solidFill>
                          <a:latin typeface="Letter-join Plus 18" panose="02000505000000020003" pitchFamily="50" charset="0"/>
                          <a:ea typeface="+mn-ea"/>
                          <a:cs typeface="+mn-cs"/>
                        </a:rPr>
                        <a:t>Commandments</a:t>
                      </a:r>
                    </a:p>
                    <a:p>
                      <a:pPr algn="ctr"/>
                      <a:r>
                        <a:rPr lang="en-GB" sz="1250" b="0" i="0" u="none" strike="noStrike" kern="1200" baseline="0" dirty="0">
                          <a:solidFill>
                            <a:schemeClr val="dk1"/>
                          </a:solidFill>
                          <a:latin typeface="Letter-join Plus 18" panose="02000505000000020003" pitchFamily="50" charset="0"/>
                          <a:ea typeface="+mn-ea"/>
                          <a:cs typeface="+mn-cs"/>
                        </a:rPr>
                        <a:t>enable Christians to be</a:t>
                      </a:r>
                    </a:p>
                    <a:p>
                      <a:pPr algn="ctr"/>
                      <a:r>
                        <a:rPr lang="en-GB" sz="1250" b="0" i="0" u="none" strike="noStrike" kern="1200" baseline="0" dirty="0">
                          <a:solidFill>
                            <a:schemeClr val="dk1"/>
                          </a:solidFill>
                          <a:latin typeface="Letter-join Plus 18" panose="02000505000000020003" pitchFamily="50" charset="0"/>
                          <a:ea typeface="+mn-ea"/>
                          <a:cs typeface="+mn-cs"/>
                        </a:rPr>
                        <a:t>free &amp; responsible</a:t>
                      </a:r>
                      <a:endParaRPr lang="en-GB" sz="1250" dirty="0">
                        <a:solidFill>
                          <a:schemeClr val="tx1"/>
                        </a:solidFill>
                        <a:latin typeface="Letter-join Plus 18" panose="02000505000000020003" pitchFamily="50" charset="0"/>
                      </a:endParaRPr>
                    </a:p>
                    <a:p>
                      <a:pPr algn="ctr"/>
                      <a:endParaRPr lang="en-GB" sz="1250" dirty="0">
                        <a:solidFill>
                          <a:schemeClr val="tx1"/>
                        </a:solidFill>
                        <a:latin typeface="Letter-join Plus 18" panose="02000505000000020003" pitchFamily="50" charset="0"/>
                      </a:endParaRPr>
                    </a:p>
                    <a:p>
                      <a:pPr algn="ctr"/>
                      <a:r>
                        <a:rPr lang="en-GB" sz="1250" b="1" i="0" u="sng" strike="noStrike" kern="1200" baseline="0" dirty="0">
                          <a:solidFill>
                            <a:schemeClr val="dk1"/>
                          </a:solidFill>
                          <a:latin typeface="Letter-join Plus 18" panose="02000505000000020003" pitchFamily="50" charset="0"/>
                          <a:ea typeface="+mn-ea"/>
                          <a:cs typeface="+mn-cs"/>
                        </a:rPr>
                        <a:t>Stewardship</a:t>
                      </a:r>
                    </a:p>
                    <a:p>
                      <a:pPr algn="ctr"/>
                      <a:r>
                        <a:rPr lang="en-GB" sz="1250" b="0" i="0" u="none" strike="noStrike" kern="1200" baseline="0" dirty="0">
                          <a:solidFill>
                            <a:schemeClr val="dk1"/>
                          </a:solidFill>
                          <a:latin typeface="Letter-join Plus 18" panose="02000505000000020003" pitchFamily="50" charset="0"/>
                          <a:ea typeface="+mn-ea"/>
                          <a:cs typeface="+mn-cs"/>
                        </a:rPr>
                        <a:t>The Church is called</a:t>
                      </a:r>
                    </a:p>
                    <a:p>
                      <a:pPr algn="ctr"/>
                      <a:r>
                        <a:rPr lang="en-GB" sz="1250" b="0" i="0" u="none" strike="noStrike" kern="1200" baseline="0" dirty="0">
                          <a:solidFill>
                            <a:schemeClr val="dk1"/>
                          </a:solidFill>
                          <a:latin typeface="Letter-join Plus 18" panose="02000505000000020003" pitchFamily="50" charset="0"/>
                          <a:ea typeface="+mn-ea"/>
                          <a:cs typeface="+mn-cs"/>
                        </a:rPr>
                        <a:t>to the stewardship of</a:t>
                      </a:r>
                    </a:p>
                    <a:p>
                      <a:pPr algn="ctr"/>
                      <a:r>
                        <a:rPr lang="en-GB" sz="1250" b="0" i="0" u="none" strike="noStrike" kern="1200" baseline="0" dirty="0">
                          <a:solidFill>
                            <a:schemeClr val="dk1"/>
                          </a:solidFill>
                          <a:latin typeface="Letter-join Plus 18" panose="02000505000000020003" pitchFamily="50" charset="0"/>
                          <a:ea typeface="+mn-ea"/>
                          <a:cs typeface="+mn-cs"/>
                        </a:rPr>
                        <a:t>Creation</a:t>
                      </a:r>
                      <a:endParaRPr lang="en-GB" sz="125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50" b="1" u="sng" dirty="0">
                          <a:solidFill>
                            <a:schemeClr val="tx1"/>
                          </a:solidFill>
                          <a:latin typeface="Letter-join Plus 18" panose="02000505000000020003" pitchFamily="50" charset="0"/>
                        </a:rPr>
                        <a:t>God loves us in our changing and developing</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50" b="1" dirty="0">
                        <a:solidFill>
                          <a:schemeClr val="tx1"/>
                        </a:solidFill>
                        <a:latin typeface="Letter-join Plus 18" panose="02000505000000020003"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50" b="1" dirty="0">
                          <a:solidFill>
                            <a:schemeClr val="tx1"/>
                          </a:solidFill>
                          <a:latin typeface="Letter-join Plus 18" panose="02000505000000020003" pitchFamily="50" charset="0"/>
                        </a:rPr>
                        <a:t>(Spiritual)</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50" b="1" dirty="0">
                        <a:solidFill>
                          <a:schemeClr val="tx1"/>
                        </a:solidFill>
                        <a:latin typeface="Letter-join Plus 18" panose="02000505000000020003"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50" b="1" i="1" dirty="0">
                          <a:solidFill>
                            <a:schemeClr val="tx1"/>
                          </a:solidFill>
                          <a:latin typeface="Letter-join Plus 18" panose="02000505000000020003" pitchFamily="50" charset="0"/>
                        </a:rPr>
                        <a:t>To celebrate the joy of growing physically and spiritually</a:t>
                      </a:r>
                    </a:p>
                    <a:p>
                      <a:pPr algn="ctr"/>
                      <a:endParaRPr lang="en-GB" sz="125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50" b="1" u="sng" dirty="0">
                          <a:solidFill>
                            <a:schemeClr val="tx1"/>
                          </a:solidFill>
                          <a:latin typeface="Letter-join Plus 18" panose="02000505000000020003" pitchFamily="50" charset="0"/>
                        </a:rPr>
                        <a:t>Being My Best</a:t>
                      </a:r>
                    </a:p>
                    <a:p>
                      <a:pPr algn="ctr"/>
                      <a:r>
                        <a:rPr lang="en-GB" sz="1250" b="0" dirty="0">
                          <a:solidFill>
                            <a:schemeClr val="tx1"/>
                          </a:solidFill>
                          <a:latin typeface="Letter-join Plus 18" panose="02000505000000020003" pitchFamily="50" charset="0"/>
                        </a:rPr>
                        <a:t>(</a:t>
                      </a:r>
                      <a:r>
                        <a:rPr lang="en-GB" sz="1250" b="0" kern="1200" dirty="0">
                          <a:solidFill>
                            <a:schemeClr val="dk1"/>
                          </a:solidFill>
                          <a:effectLst/>
                          <a:latin typeface="Letter-join Plus 18" panose="02000505000000020003" pitchFamily="50" charset="0"/>
                          <a:ea typeface="+mn-ea"/>
                          <a:cs typeface="+mn-cs"/>
                        </a:rPr>
                        <a:t>Growing independence and taking ownership, Media awareness and safety)</a:t>
                      </a:r>
                      <a:endParaRPr lang="en-GB" sz="1250" b="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50" b="1" u="sng" dirty="0">
                          <a:solidFill>
                            <a:schemeClr val="tx1"/>
                          </a:solidFill>
                          <a:latin typeface="Letter-join Plus 18" panose="02000505000000020003" pitchFamily="50" charset="0"/>
                        </a:rPr>
                        <a:t>Appreciate artistic freedom</a:t>
                      </a:r>
                    </a:p>
                    <a:p>
                      <a:pPr algn="ctr"/>
                      <a:r>
                        <a:rPr lang="en-GB" sz="1250" b="0" u="none" dirty="0">
                          <a:solidFill>
                            <a:schemeClr val="tx1"/>
                          </a:solidFill>
                          <a:latin typeface="Letter-join Plus 18" panose="02000505000000020003" pitchFamily="50" charset="0"/>
                        </a:rPr>
                        <a:t>(The Artist Who Painted a Blue Horse by Eric Carle) </a:t>
                      </a:r>
                    </a:p>
                    <a:p>
                      <a:pPr algn="ctr"/>
                      <a:endParaRPr lang="en-GB" sz="1250" b="0" u="none" dirty="0">
                        <a:solidFill>
                          <a:schemeClr val="tx1"/>
                        </a:solidFill>
                        <a:latin typeface="Letter-join Plus 18" panose="02000505000000020003" pitchFamily="50" charset="0"/>
                      </a:endParaRPr>
                    </a:p>
                    <a:p>
                      <a:pPr algn="ctr"/>
                      <a:r>
                        <a:rPr lang="en-GB" sz="1250" b="1" u="sng" dirty="0">
                          <a:solidFill>
                            <a:schemeClr val="tx1"/>
                          </a:solidFill>
                          <a:latin typeface="Letter-join Plus 18" panose="02000505000000020003" pitchFamily="50" charset="0"/>
                        </a:rPr>
                        <a:t>Accept people who are different from me</a:t>
                      </a:r>
                    </a:p>
                    <a:p>
                      <a:pPr algn="ctr"/>
                      <a:r>
                        <a:rPr lang="en-GB" sz="1250" b="0" u="none" dirty="0">
                          <a:solidFill>
                            <a:schemeClr val="tx1"/>
                          </a:solidFill>
                          <a:latin typeface="Letter-join Plus 18" panose="02000505000000020003" pitchFamily="50" charset="0"/>
                        </a:rPr>
                        <a:t>(And Tango Makes Three by Justin Richardson and Peter Parnell)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dirty="0">
                          <a:solidFill>
                            <a:schemeClr val="tx1"/>
                          </a:solidFill>
                          <a:latin typeface="Letter-join Plus 18" panose="02000505000000020003" pitchFamily="50" charset="0"/>
                        </a:rPr>
                        <a:t>Enrichment Week</a:t>
                      </a:r>
                    </a:p>
                    <a:p>
                      <a:pPr algn="ctr"/>
                      <a:r>
                        <a:rPr lang="en-GB" sz="1300" dirty="0">
                          <a:solidFill>
                            <a:schemeClr val="tx1"/>
                          </a:solidFill>
                          <a:latin typeface="Letter-join Plus 18" panose="02000505000000020003" pitchFamily="50" charset="0"/>
                        </a:rPr>
                        <a:t>Feast of St. Mark</a:t>
                      </a:r>
                    </a:p>
                    <a:p>
                      <a:pPr algn="ctr"/>
                      <a:r>
                        <a:rPr lang="en-GB" sz="1300" dirty="0">
                          <a:solidFill>
                            <a:schemeClr val="tx1"/>
                          </a:solidFill>
                          <a:latin typeface="Letter-join Plus 18" panose="02000505000000020003" pitchFamily="50" charset="0"/>
                        </a:rPr>
                        <a:t> Assembly: Climate Change</a:t>
                      </a:r>
                    </a:p>
                    <a:p>
                      <a:pPr algn="ctr"/>
                      <a:r>
                        <a:rPr lang="en-GB" sz="1300" dirty="0">
                          <a:solidFill>
                            <a:schemeClr val="tx1"/>
                          </a:solidFill>
                          <a:latin typeface="Letter-join Plus 18" panose="02000505000000020003" pitchFamily="50" charset="0"/>
                        </a:rPr>
                        <a:t>Deaf Awareness Week </a:t>
                      </a:r>
                    </a:p>
                    <a:p>
                      <a:pPr algn="ctr"/>
                      <a:r>
                        <a:rPr lang="en-GB" sz="1300" dirty="0">
                          <a:solidFill>
                            <a:schemeClr val="tx1"/>
                          </a:solidFill>
                          <a:latin typeface="Letter-join Plus 18" panose="02000505000000020003" pitchFamily="50" charset="0"/>
                        </a:rPr>
                        <a:t>Sign Language with Father Mark</a:t>
                      </a:r>
                    </a:p>
                    <a:p>
                      <a:pPr algn="ctr"/>
                      <a:r>
                        <a:rPr lang="en-GB" sz="1300" dirty="0">
                          <a:solidFill>
                            <a:schemeClr val="tx1"/>
                          </a:solidFill>
                          <a:latin typeface="Letter-join Plus 18" panose="02000505000000020003" pitchFamily="50" charset="0"/>
                        </a:rPr>
                        <a:t>Year 5 River Study</a:t>
                      </a:r>
                    </a:p>
                    <a:p>
                      <a:pPr algn="ctr"/>
                      <a:r>
                        <a:rPr lang="en-GB" sz="1300" dirty="0">
                          <a:solidFill>
                            <a:schemeClr val="tx1"/>
                          </a:solidFill>
                          <a:latin typeface="Letter-join Plus 18" panose="02000505000000020003" pitchFamily="50" charset="0"/>
                        </a:rPr>
                        <a:t>Assembly: Building Bridges</a:t>
                      </a:r>
                    </a:p>
                    <a:p>
                      <a:pPr algn="ctr"/>
                      <a:r>
                        <a:rPr lang="en-GB" sz="1300" dirty="0">
                          <a:solidFill>
                            <a:schemeClr val="tx1"/>
                          </a:solidFill>
                          <a:latin typeface="Letter-join Plus 18" panose="02000505000000020003" pitchFamily="50" charset="0"/>
                        </a:rPr>
                        <a:t>Year 5 Chinese Music Workshop</a:t>
                      </a:r>
                    </a:p>
                    <a:p>
                      <a:pPr algn="ctr"/>
                      <a:r>
                        <a:rPr lang="en-GB" sz="1300" dirty="0">
                          <a:solidFill>
                            <a:schemeClr val="tx1"/>
                          </a:solidFill>
                          <a:latin typeface="Letter-join Plus 18" panose="02000505000000020003" pitchFamily="50" charset="0"/>
                        </a:rPr>
                        <a:t>Assembly: International Day of Families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dirty="0">
                          <a:solidFill>
                            <a:schemeClr val="tx1"/>
                          </a:solidFill>
                          <a:latin typeface="Letter-join Plus 18" panose="02000505000000020003" pitchFamily="50" charset="0"/>
                        </a:rPr>
                        <a:t>Assembly: World Day of Cultural Diversity</a:t>
                      </a:r>
                    </a:p>
                    <a:p>
                      <a:pPr algn="ctr"/>
                      <a:r>
                        <a:rPr lang="en-GB" sz="1300" dirty="0">
                          <a:solidFill>
                            <a:schemeClr val="tx1"/>
                          </a:solidFill>
                          <a:latin typeface="Letter-join Plus 18" panose="02000505000000020003" pitchFamily="50" charset="0"/>
                        </a:rPr>
                        <a:t>Rock </a:t>
                      </a:r>
                      <a:r>
                        <a:rPr lang="en-GB" sz="1300" dirty="0" err="1">
                          <a:solidFill>
                            <a:schemeClr val="tx1"/>
                          </a:solidFill>
                          <a:latin typeface="Letter-join Plus 18" panose="02000505000000020003" pitchFamily="50" charset="0"/>
                        </a:rPr>
                        <a:t>Kidz</a:t>
                      </a: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Quidditch Events</a:t>
                      </a:r>
                    </a:p>
                    <a:p>
                      <a:pPr algn="ctr"/>
                      <a:r>
                        <a:rPr lang="en-GB" sz="1300" dirty="0">
                          <a:solidFill>
                            <a:schemeClr val="tx1"/>
                          </a:solidFill>
                          <a:latin typeface="Letter-join Plus 18" panose="02000505000000020003" pitchFamily="50" charset="0"/>
                        </a:rPr>
                        <a:t>Assembly: Stewardship</a:t>
                      </a:r>
                    </a:p>
                    <a:p>
                      <a:pPr algn="ctr"/>
                      <a:r>
                        <a:rPr lang="en-GB" sz="1300" dirty="0">
                          <a:solidFill>
                            <a:schemeClr val="tx1"/>
                          </a:solidFill>
                          <a:latin typeface="Letter-join Plus 18" panose="02000505000000020003" pitchFamily="50" charset="0"/>
                        </a:rPr>
                        <a:t>Cells Project Year 6</a:t>
                      </a:r>
                    </a:p>
                    <a:p>
                      <a:pPr algn="ctr"/>
                      <a:r>
                        <a:rPr lang="en-GB" sz="1300" dirty="0" err="1">
                          <a:solidFill>
                            <a:schemeClr val="tx1"/>
                          </a:solidFill>
                          <a:latin typeface="Letter-join Plus 18" panose="02000505000000020003" pitchFamily="50" charset="0"/>
                        </a:rPr>
                        <a:t>Drumba</a:t>
                      </a:r>
                      <a:r>
                        <a:rPr lang="en-GB" sz="1300" dirty="0">
                          <a:solidFill>
                            <a:schemeClr val="tx1"/>
                          </a:solidFill>
                          <a:latin typeface="Letter-join Plus 18" panose="02000505000000020003" pitchFamily="50" charset="0"/>
                        </a:rPr>
                        <a:t> Day</a:t>
                      </a:r>
                    </a:p>
                    <a:p>
                      <a:pPr algn="ctr"/>
                      <a:r>
                        <a:rPr lang="en-GB" sz="1300" dirty="0">
                          <a:solidFill>
                            <a:schemeClr val="tx1"/>
                          </a:solidFill>
                          <a:latin typeface="Letter-join Plus 18" panose="02000505000000020003" pitchFamily="50" charset="0"/>
                        </a:rPr>
                        <a:t>Healthy Eating Day</a:t>
                      </a:r>
                    </a:p>
                    <a:p>
                      <a:pPr algn="ctr"/>
                      <a:r>
                        <a:rPr lang="en-GB" sz="1300" dirty="0">
                          <a:solidFill>
                            <a:schemeClr val="tx1"/>
                          </a:solidFill>
                          <a:latin typeface="Letter-join Plus 18" panose="02000505000000020003" pitchFamily="50" charset="0"/>
                        </a:rPr>
                        <a:t>Year 6: Lockerbie</a:t>
                      </a:r>
                    </a:p>
                    <a:p>
                      <a:pPr algn="ctr"/>
                      <a:r>
                        <a:rPr lang="en-GB" sz="1300" dirty="0">
                          <a:solidFill>
                            <a:schemeClr val="tx1"/>
                          </a:solidFill>
                          <a:latin typeface="Letter-join Plus 18" panose="02000505000000020003" pitchFamily="50" charset="0"/>
                        </a:rPr>
                        <a:t>Transition Day</a:t>
                      </a:r>
                    </a:p>
                    <a:p>
                      <a:pPr algn="ctr"/>
                      <a:r>
                        <a:rPr lang="en-GB" sz="1300" dirty="0">
                          <a:solidFill>
                            <a:schemeClr val="tx1"/>
                          </a:solidFill>
                          <a:latin typeface="Letter-join Plus 18" panose="02000505000000020003" pitchFamily="50" charset="0"/>
                        </a:rPr>
                        <a:t>Assembly: Celebration of Sport</a:t>
                      </a:r>
                    </a:p>
                    <a:p>
                      <a:pPr algn="ctr"/>
                      <a:r>
                        <a:rPr lang="en-GB" sz="1300" dirty="0">
                          <a:solidFill>
                            <a:schemeClr val="tx1"/>
                          </a:solidFill>
                          <a:latin typeface="Letter-join Plus 18" panose="02000505000000020003" pitchFamily="50" charset="0"/>
                        </a:rPr>
                        <a:t>Assembly: Celebration of Achievement</a:t>
                      </a:r>
                    </a:p>
                    <a:p>
                      <a:pPr algn="ctr"/>
                      <a:r>
                        <a:rPr lang="en-GB" sz="1300" dirty="0">
                          <a:solidFill>
                            <a:schemeClr val="tx1"/>
                          </a:solidFill>
                          <a:latin typeface="Letter-join Plus 18" panose="02000505000000020003" pitchFamily="50" charset="0"/>
                        </a:rPr>
                        <a:t>Assembly: Malala Day (Inspirational People)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u="sng" dirty="0">
                          <a:solidFill>
                            <a:schemeClr val="tx1"/>
                          </a:solidFill>
                          <a:latin typeface="Letter-join Plus 18" panose="02000505000000020003" pitchFamily="50" charset="0"/>
                        </a:rPr>
                        <a:t>Computing</a:t>
                      </a:r>
                    </a:p>
                    <a:p>
                      <a:pPr algn="ctr"/>
                      <a:r>
                        <a:rPr lang="en-GB" sz="1200" u="none" dirty="0">
                          <a:solidFill>
                            <a:schemeClr val="tx1"/>
                          </a:solidFill>
                          <a:latin typeface="Letter-join Plus 18" panose="02000505000000020003" pitchFamily="50" charset="0"/>
                        </a:rPr>
                        <a:t>E-Safety (Cyberbullying)</a:t>
                      </a:r>
                    </a:p>
                    <a:p>
                      <a:pPr algn="ctr"/>
                      <a:endParaRPr lang="en-GB" sz="1200" u="none" dirty="0">
                        <a:solidFill>
                          <a:schemeClr val="tx1"/>
                        </a:solidFill>
                        <a:latin typeface="Letter-join Plus 18" panose="02000505000000020003" pitchFamily="50" charset="0"/>
                      </a:endParaRPr>
                    </a:p>
                    <a:p>
                      <a:pPr algn="ctr"/>
                      <a:r>
                        <a:rPr lang="en-GB" sz="1200" u="sng" dirty="0">
                          <a:solidFill>
                            <a:schemeClr val="tx1"/>
                          </a:solidFill>
                          <a:latin typeface="Letter-join Plus 18" panose="02000505000000020003" pitchFamily="50" charset="0"/>
                        </a:rPr>
                        <a:t>Science</a:t>
                      </a:r>
                    </a:p>
                    <a:p>
                      <a:pPr algn="ctr"/>
                      <a:r>
                        <a:rPr lang="en-GB" sz="1200" u="none" dirty="0">
                          <a:solidFill>
                            <a:schemeClr val="tx1"/>
                          </a:solidFill>
                          <a:latin typeface="Letter-join Plus 18" panose="02000505000000020003" pitchFamily="50" charset="0"/>
                        </a:rPr>
                        <a:t>Human Timeline</a:t>
                      </a:r>
                    </a:p>
                    <a:p>
                      <a:pPr algn="ctr"/>
                      <a:endParaRPr lang="en-GB" sz="1250" dirty="0">
                        <a:solidFill>
                          <a:schemeClr val="tx1"/>
                        </a:solidFill>
                        <a:latin typeface="Letter-join Plus 18" panose="02000505000000020003" pitchFamily="50" charset="0"/>
                      </a:endParaRPr>
                    </a:p>
                    <a:p>
                      <a:pPr algn="ctr"/>
                      <a:endParaRPr lang="en-GB" sz="125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5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S</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r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52958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529581"/>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14351619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2452812681"/>
              </p:ext>
            </p:extLst>
          </p:nvPr>
        </p:nvGraphicFramePr>
        <p:xfrm>
          <a:off x="307008" y="2053692"/>
          <a:ext cx="11604486" cy="4640580"/>
        </p:xfrm>
        <a:graphic>
          <a:graphicData uri="http://schemas.openxmlformats.org/drawingml/2006/table">
            <a:tbl>
              <a:tblPr firstRow="1" bandRow="1">
                <a:tableStyleId>{5C22544A-7EE6-4342-B048-85BDC9FD1C3A}</a:tableStyleId>
              </a:tblPr>
              <a:tblGrid>
                <a:gridCol w="1630974">
                  <a:extLst>
                    <a:ext uri="{9D8B030D-6E8A-4147-A177-3AD203B41FA5}">
                      <a16:colId xmlns:a16="http://schemas.microsoft.com/office/drawing/2014/main" val="2801886168"/>
                    </a:ext>
                  </a:extLst>
                </a:gridCol>
                <a:gridCol w="1746914">
                  <a:extLst>
                    <a:ext uri="{9D8B030D-6E8A-4147-A177-3AD203B41FA5}">
                      <a16:colId xmlns:a16="http://schemas.microsoft.com/office/drawing/2014/main" val="1221299453"/>
                    </a:ext>
                  </a:extLst>
                </a:gridCol>
                <a:gridCol w="1500715">
                  <a:extLst>
                    <a:ext uri="{9D8B030D-6E8A-4147-A177-3AD203B41FA5}">
                      <a16:colId xmlns:a16="http://schemas.microsoft.com/office/drawing/2014/main" val="2670267930"/>
                    </a:ext>
                  </a:extLst>
                </a:gridCol>
                <a:gridCol w="1299410">
                  <a:extLst>
                    <a:ext uri="{9D8B030D-6E8A-4147-A177-3AD203B41FA5}">
                      <a16:colId xmlns:a16="http://schemas.microsoft.com/office/drawing/2014/main" val="1549881736"/>
                    </a:ext>
                  </a:extLst>
                </a:gridCol>
                <a:gridCol w="1672390">
                  <a:extLst>
                    <a:ext uri="{9D8B030D-6E8A-4147-A177-3AD203B41FA5}">
                      <a16:colId xmlns:a16="http://schemas.microsoft.com/office/drawing/2014/main" val="4022279671"/>
                    </a:ext>
                  </a:extLst>
                </a:gridCol>
                <a:gridCol w="1852863">
                  <a:extLst>
                    <a:ext uri="{9D8B030D-6E8A-4147-A177-3AD203B41FA5}">
                      <a16:colId xmlns:a16="http://schemas.microsoft.com/office/drawing/2014/main" val="2364246742"/>
                    </a:ext>
                  </a:extLst>
                </a:gridCol>
                <a:gridCol w="1901220">
                  <a:extLst>
                    <a:ext uri="{9D8B030D-6E8A-4147-A177-3AD203B41FA5}">
                      <a16:colId xmlns:a16="http://schemas.microsoft.com/office/drawing/2014/main" val="1061004903"/>
                    </a:ext>
                  </a:extLst>
                </a:gridCol>
              </a:tblGrid>
              <a:tr h="1112014">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a:t>
                      </a:r>
                    </a:p>
                    <a:p>
                      <a:pPr algn="ctr"/>
                      <a:r>
                        <a:rPr lang="en-GB" dirty="0">
                          <a:solidFill>
                            <a:schemeClr val="tx1"/>
                          </a:solidFill>
                          <a:latin typeface="Letter-join Plus 18" panose="02000505000000020003" pitchFamily="50" charset="0"/>
                        </a:rPr>
                        <a:t>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414453">
                <a:tc>
                  <a:txBody>
                    <a:bodyPr/>
                    <a:lstStyle/>
                    <a:p>
                      <a:pPr algn="ctr"/>
                      <a:r>
                        <a:rPr lang="en-GB" sz="1250" b="1" i="0" u="sng" strike="noStrike" kern="1200" baseline="0" dirty="0">
                          <a:solidFill>
                            <a:schemeClr val="dk1"/>
                          </a:solidFill>
                          <a:latin typeface="Letter-join Plus 18" panose="02000505000000020003" pitchFamily="50" charset="0"/>
                          <a:ea typeface="+mn-ea"/>
                          <a:cs typeface="+mn-cs"/>
                        </a:rPr>
                        <a:t>Loving</a:t>
                      </a:r>
                    </a:p>
                    <a:p>
                      <a:pPr algn="ctr"/>
                      <a:r>
                        <a:rPr lang="en-GB" sz="1250" b="0" i="0" u="none" strike="noStrike" kern="1200" baseline="0" dirty="0">
                          <a:solidFill>
                            <a:schemeClr val="dk1"/>
                          </a:solidFill>
                          <a:latin typeface="Letter-join Plus 18" panose="02000505000000020003" pitchFamily="50" charset="0"/>
                          <a:ea typeface="+mn-ea"/>
                          <a:cs typeface="+mn-cs"/>
                        </a:rPr>
                        <a:t>God who never</a:t>
                      </a:r>
                    </a:p>
                    <a:p>
                      <a:pPr algn="ctr"/>
                      <a:r>
                        <a:rPr lang="en-GB" sz="1250" b="0" i="0" u="none" strike="noStrike" kern="1200" baseline="0" dirty="0">
                          <a:solidFill>
                            <a:schemeClr val="dk1"/>
                          </a:solidFill>
                          <a:latin typeface="Letter-join Plus 18" panose="02000505000000020003" pitchFamily="50" charset="0"/>
                          <a:ea typeface="+mn-ea"/>
                          <a:cs typeface="+mn-cs"/>
                        </a:rPr>
                        <a:t>stops loving</a:t>
                      </a:r>
                    </a:p>
                    <a:p>
                      <a:pPr algn="ctr"/>
                      <a:endParaRPr lang="en-GB" sz="1250" b="0" i="0" u="none" strike="noStrike" kern="1200" baseline="0" dirty="0">
                        <a:solidFill>
                          <a:schemeClr val="dk1"/>
                        </a:solidFill>
                        <a:latin typeface="Letter-join Plus 18" panose="02000505000000020003" pitchFamily="50" charset="0"/>
                        <a:ea typeface="+mn-ea"/>
                        <a:cs typeface="+mn-cs"/>
                      </a:endParaRPr>
                    </a:p>
                    <a:p>
                      <a:pPr algn="ctr"/>
                      <a:r>
                        <a:rPr lang="en-GB" sz="1250" b="1" i="0" u="sng" strike="noStrike" kern="1200" baseline="0" dirty="0">
                          <a:solidFill>
                            <a:schemeClr val="dk1"/>
                          </a:solidFill>
                          <a:latin typeface="Letter-join Plus 18" panose="02000505000000020003" pitchFamily="50" charset="0"/>
                          <a:ea typeface="+mn-ea"/>
                          <a:cs typeface="+mn-cs"/>
                        </a:rPr>
                        <a:t>Vocation &amp;</a:t>
                      </a:r>
                    </a:p>
                    <a:p>
                      <a:pPr algn="ctr"/>
                      <a:r>
                        <a:rPr lang="en-GB" sz="1250" b="1" i="0" u="sng" strike="noStrike" kern="1200" baseline="0" dirty="0">
                          <a:solidFill>
                            <a:schemeClr val="dk1"/>
                          </a:solidFill>
                          <a:latin typeface="Letter-join Plus 18" panose="02000505000000020003" pitchFamily="50" charset="0"/>
                          <a:ea typeface="+mn-ea"/>
                          <a:cs typeface="+mn-cs"/>
                        </a:rPr>
                        <a:t>commitment</a:t>
                      </a:r>
                    </a:p>
                    <a:p>
                      <a:pPr algn="ctr"/>
                      <a:r>
                        <a:rPr lang="en-GB" sz="1250" b="0" i="0" u="none" strike="noStrike" kern="1200" baseline="0" dirty="0">
                          <a:solidFill>
                            <a:schemeClr val="dk1"/>
                          </a:solidFill>
                          <a:latin typeface="Letter-join Plus 18" panose="02000505000000020003" pitchFamily="50" charset="0"/>
                          <a:ea typeface="+mn-ea"/>
                          <a:cs typeface="+mn-cs"/>
                        </a:rPr>
                        <a:t>The vocation of</a:t>
                      </a:r>
                    </a:p>
                    <a:p>
                      <a:pPr algn="ctr"/>
                      <a:r>
                        <a:rPr lang="en-GB" sz="1250" b="0" i="0" u="none" strike="noStrike" kern="1200" baseline="0" dirty="0">
                          <a:solidFill>
                            <a:schemeClr val="dk1"/>
                          </a:solidFill>
                          <a:latin typeface="Letter-join Plus 18" panose="02000505000000020003" pitchFamily="50" charset="0"/>
                          <a:ea typeface="+mn-ea"/>
                          <a:cs typeface="+mn-cs"/>
                        </a:rPr>
                        <a:t>priesthood and</a:t>
                      </a:r>
                    </a:p>
                    <a:p>
                      <a:pPr algn="ctr"/>
                      <a:r>
                        <a:rPr lang="en-GB" sz="1250" b="0" i="0" u="none" strike="noStrike" kern="1200" baseline="0" dirty="0">
                          <a:solidFill>
                            <a:schemeClr val="dk1"/>
                          </a:solidFill>
                          <a:latin typeface="Letter-join Plus 18" panose="02000505000000020003" pitchFamily="50" charset="0"/>
                          <a:ea typeface="+mn-ea"/>
                          <a:cs typeface="+mn-cs"/>
                        </a:rPr>
                        <a:t>religious life</a:t>
                      </a:r>
                    </a:p>
                    <a:p>
                      <a:pPr algn="ctr"/>
                      <a:endParaRPr lang="en-GB" sz="1250" b="0" i="0" u="none" strike="noStrike" kern="1200" baseline="0" dirty="0">
                        <a:solidFill>
                          <a:schemeClr val="dk1"/>
                        </a:solidFill>
                        <a:latin typeface="Letter-join Plus 18" panose="02000505000000020003" pitchFamily="50" charset="0"/>
                        <a:ea typeface="+mn-ea"/>
                        <a:cs typeface="+mn-cs"/>
                      </a:endParaRPr>
                    </a:p>
                    <a:p>
                      <a:pPr algn="ctr"/>
                      <a:r>
                        <a:rPr lang="en-GB" sz="1250" b="1" i="0" u="sng" strike="noStrike" kern="1200" baseline="0" dirty="0">
                          <a:solidFill>
                            <a:schemeClr val="dk1"/>
                          </a:solidFill>
                          <a:latin typeface="Letter-join Plus 18" panose="02000505000000020003" pitchFamily="50" charset="0"/>
                          <a:ea typeface="+mn-ea"/>
                          <a:cs typeface="+mn-cs"/>
                        </a:rPr>
                        <a:t>Expectations</a:t>
                      </a:r>
                    </a:p>
                    <a:p>
                      <a:pPr algn="ctr"/>
                      <a:r>
                        <a:rPr lang="en-GB" sz="1250" b="0" i="0" u="none" strike="noStrike" kern="1200" baseline="0" dirty="0">
                          <a:solidFill>
                            <a:schemeClr val="dk1"/>
                          </a:solidFill>
                          <a:latin typeface="Letter-join Plus 18" panose="02000505000000020003" pitchFamily="50" charset="0"/>
                          <a:ea typeface="+mn-ea"/>
                          <a:cs typeface="+mn-cs"/>
                        </a:rPr>
                        <a:t>Jesus born to show</a:t>
                      </a:r>
                    </a:p>
                    <a:p>
                      <a:pPr algn="ctr"/>
                      <a:r>
                        <a:rPr lang="en-GB" sz="1250" b="0" i="0" u="none" strike="noStrike" kern="1200" baseline="0" dirty="0">
                          <a:solidFill>
                            <a:schemeClr val="dk1"/>
                          </a:solidFill>
                          <a:latin typeface="Letter-join Plus 18" panose="02000505000000020003" pitchFamily="50" charset="0"/>
                          <a:ea typeface="+mn-ea"/>
                          <a:cs typeface="+mn-cs"/>
                        </a:rPr>
                        <a:t>God to the world</a:t>
                      </a:r>
                    </a:p>
                    <a:p>
                      <a:pPr algn="ctr"/>
                      <a:endParaRPr lang="en-GB" sz="1250" b="0" i="0" u="none" strike="noStrike" kern="1200" baseline="0" dirty="0">
                        <a:solidFill>
                          <a:schemeClr val="dk1"/>
                        </a:solidFill>
                        <a:latin typeface="Letter-join Plus 18" panose="02000505000000020003" pitchFamily="50" charset="0"/>
                        <a:ea typeface="+mn-ea"/>
                        <a:cs typeface="+mn-cs"/>
                      </a:endParaRPr>
                    </a:p>
                    <a:p>
                      <a:pPr algn="ctr"/>
                      <a:r>
                        <a:rPr lang="en-GB" sz="1250" b="1" i="0" u="sng" strike="noStrike" kern="1200" baseline="0" dirty="0">
                          <a:solidFill>
                            <a:schemeClr val="dk1"/>
                          </a:solidFill>
                          <a:latin typeface="Letter-join Plus 18" panose="02000505000000020003" pitchFamily="50" charset="0"/>
                          <a:ea typeface="+mn-ea"/>
                          <a:cs typeface="+mn-cs"/>
                        </a:rPr>
                        <a:t>Other Faiths</a:t>
                      </a:r>
                    </a:p>
                    <a:p>
                      <a:pPr algn="ctr"/>
                      <a:r>
                        <a:rPr lang="en-GB" sz="1250" b="0" i="0" u="none" strike="noStrike" kern="1200" baseline="0" dirty="0">
                          <a:solidFill>
                            <a:schemeClr val="dk1"/>
                          </a:solidFill>
                          <a:latin typeface="Letter-join Plus 18" panose="02000505000000020003" pitchFamily="50" charset="0"/>
                          <a:ea typeface="+mn-ea"/>
                          <a:cs typeface="+mn-cs"/>
                        </a:rPr>
                        <a:t>Judaism and Hinduism</a:t>
                      </a:r>
                      <a:endParaRPr lang="en-GB" sz="125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50" b="1" u="sng" dirty="0">
                          <a:solidFill>
                            <a:schemeClr val="tx1"/>
                          </a:solidFill>
                          <a:latin typeface="Letter-join Plus 18" panose="02000505000000020003" pitchFamily="50" charset="0"/>
                        </a:rPr>
                        <a:t>The wonder of God’s love in creating new life</a:t>
                      </a:r>
                    </a:p>
                    <a:p>
                      <a:pPr algn="ctr"/>
                      <a:endParaRPr lang="en-GB" sz="1250" b="1" dirty="0">
                        <a:solidFill>
                          <a:schemeClr val="tx1"/>
                        </a:solidFill>
                        <a:latin typeface="Letter-join Plus 18" panose="02000505000000020003" pitchFamily="50" charset="0"/>
                      </a:endParaRPr>
                    </a:p>
                    <a:p>
                      <a:pPr algn="ctr"/>
                      <a:r>
                        <a:rPr lang="en-GB" sz="1250" b="0" dirty="0">
                          <a:solidFill>
                            <a:schemeClr val="tx1"/>
                          </a:solidFill>
                          <a:latin typeface="Letter-join Plus 18" panose="02000505000000020003" pitchFamily="50" charset="0"/>
                        </a:rPr>
                        <a:t>(Social and Emotional)</a:t>
                      </a:r>
                    </a:p>
                    <a:p>
                      <a:pPr algn="ctr"/>
                      <a:endParaRPr lang="en-GB" sz="1250" b="0" dirty="0">
                        <a:solidFill>
                          <a:schemeClr val="tx1"/>
                        </a:solidFill>
                        <a:latin typeface="Letter-join Plus 18" panose="02000505000000020003" pitchFamily="50" charset="0"/>
                      </a:endParaRPr>
                    </a:p>
                    <a:p>
                      <a:pPr algn="ctr"/>
                      <a:r>
                        <a:rPr lang="en-GB" sz="1250" b="0" i="1" dirty="0">
                          <a:solidFill>
                            <a:schemeClr val="tx1"/>
                          </a:solidFill>
                          <a:latin typeface="Letter-join Plus 18" panose="02000505000000020003" pitchFamily="50" charset="0"/>
                        </a:rPr>
                        <a:t>To develop a secure understanding of what stable, caring relationships are and the different kinds there may be. Focusing on Catholic teaching, children will also know and understand about the conception of a child within marriage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50" b="1" u="sng" dirty="0">
                          <a:solidFill>
                            <a:schemeClr val="tx1"/>
                          </a:solidFill>
                          <a:latin typeface="Letter-join Plus 18" panose="02000505000000020003" pitchFamily="50" charset="0"/>
                        </a:rPr>
                        <a:t>Me and My Relationships</a:t>
                      </a:r>
                    </a:p>
                    <a:p>
                      <a:pPr algn="ctr"/>
                      <a:r>
                        <a:rPr lang="en-GB" sz="1250" b="0" dirty="0">
                          <a:solidFill>
                            <a:schemeClr val="tx1"/>
                          </a:solidFill>
                          <a:latin typeface="Letter-join Plus 18" panose="02000505000000020003" pitchFamily="50" charset="0"/>
                        </a:rPr>
                        <a:t> (Assertiveness, Cooperation, Safe and unsafe touches)</a:t>
                      </a:r>
                    </a:p>
                    <a:p>
                      <a:pPr algn="ctr"/>
                      <a:endParaRPr lang="en-GB" sz="1250" b="0" u="sng" dirty="0">
                        <a:solidFill>
                          <a:schemeClr val="tx1"/>
                        </a:solidFill>
                        <a:latin typeface="Letter-join Plus 18" panose="02000505000000020003" pitchFamily="50" charset="0"/>
                      </a:endParaRPr>
                    </a:p>
                    <a:p>
                      <a:pPr algn="ctr"/>
                      <a:r>
                        <a:rPr lang="en-GB" sz="1250" b="1" u="sng" dirty="0">
                          <a:solidFill>
                            <a:schemeClr val="tx1"/>
                          </a:solidFill>
                          <a:latin typeface="Letter-join Plus 18" panose="02000505000000020003" pitchFamily="50" charset="0"/>
                        </a:rPr>
                        <a:t>Valuing Difference</a:t>
                      </a:r>
                    </a:p>
                    <a:p>
                      <a:pPr algn="ctr"/>
                      <a:r>
                        <a:rPr lang="en-GB" sz="1250" dirty="0">
                          <a:solidFill>
                            <a:schemeClr val="tx1"/>
                          </a:solidFill>
                          <a:latin typeface="Letter-join Plus 18" panose="02000505000000020003" pitchFamily="50" charset="0"/>
                        </a:rPr>
                        <a:t>(Recognising and reflecting on prejudice-based bullying, Understanding bystander behaviour)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50" b="1" u="sng" dirty="0">
                          <a:solidFill>
                            <a:schemeClr val="tx1"/>
                          </a:solidFill>
                          <a:latin typeface="Letter-join Plus 18" panose="02000505000000020003" pitchFamily="50" charset="0"/>
                        </a:rPr>
                        <a:t>Promote diversity</a:t>
                      </a:r>
                    </a:p>
                    <a:p>
                      <a:pPr algn="ctr"/>
                      <a:r>
                        <a:rPr lang="en-GB" sz="1250" dirty="0">
                          <a:solidFill>
                            <a:schemeClr val="tx1"/>
                          </a:solidFill>
                          <a:latin typeface="Letter-join Plus 18" panose="02000505000000020003" pitchFamily="50" charset="0"/>
                        </a:rPr>
                        <a:t>(My Princess Boy by Cheryl </a:t>
                      </a:r>
                      <a:r>
                        <a:rPr lang="en-GB" sz="1250" dirty="0" err="1">
                          <a:solidFill>
                            <a:schemeClr val="tx1"/>
                          </a:solidFill>
                          <a:latin typeface="Letter-join Plus 18" panose="02000505000000020003" pitchFamily="50" charset="0"/>
                        </a:rPr>
                        <a:t>Kilodavis</a:t>
                      </a:r>
                      <a:r>
                        <a:rPr lang="en-GB" sz="1250" dirty="0">
                          <a:solidFill>
                            <a:schemeClr val="tx1"/>
                          </a:solidFill>
                          <a:latin typeface="Letter-join Plus 18" panose="02000505000000020003" pitchFamily="50" charset="0"/>
                        </a:rPr>
                        <a:t> and Suzanne DeSimone)</a:t>
                      </a:r>
                    </a:p>
                    <a:p>
                      <a:pPr algn="ctr"/>
                      <a:endParaRPr lang="en-GB" sz="1250" dirty="0">
                        <a:solidFill>
                          <a:schemeClr val="tx1"/>
                        </a:solidFill>
                        <a:latin typeface="Letter-join Plus 18" panose="02000505000000020003" pitchFamily="50" charset="0"/>
                      </a:endParaRPr>
                    </a:p>
                    <a:p>
                      <a:pPr algn="ctr"/>
                      <a:endParaRPr lang="en-GB" sz="125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New School Year Mass</a:t>
                      </a:r>
                    </a:p>
                    <a:p>
                      <a:pPr algn="ctr"/>
                      <a:r>
                        <a:rPr lang="en-GB" sz="1100" dirty="0">
                          <a:solidFill>
                            <a:schemeClr val="tx1"/>
                          </a:solidFill>
                          <a:latin typeface="Letter-join Plus 18" panose="02000505000000020003" pitchFamily="50" charset="0"/>
                        </a:rPr>
                        <a:t>Assembly: Loving</a:t>
                      </a:r>
                    </a:p>
                    <a:p>
                      <a:pPr algn="ctr"/>
                      <a:r>
                        <a:rPr lang="en-GB" sz="1100" dirty="0">
                          <a:solidFill>
                            <a:schemeClr val="tx1"/>
                          </a:solidFill>
                          <a:latin typeface="Letter-join Plus 18" panose="02000505000000020003" pitchFamily="50" charset="0"/>
                        </a:rPr>
                        <a:t>Feast of St. Matthew</a:t>
                      </a:r>
                    </a:p>
                    <a:p>
                      <a:pPr algn="ctr"/>
                      <a:r>
                        <a:rPr lang="en-GB" sz="1100" dirty="0">
                          <a:solidFill>
                            <a:schemeClr val="tx1"/>
                          </a:solidFill>
                          <a:latin typeface="Letter-join Plus 18" panose="02000505000000020003" pitchFamily="50" charset="0"/>
                        </a:rPr>
                        <a:t>Express Yourself Day </a:t>
                      </a:r>
                    </a:p>
                    <a:p>
                      <a:pPr algn="ctr"/>
                      <a:r>
                        <a:rPr lang="en-GB" sz="1100" dirty="0">
                          <a:solidFill>
                            <a:schemeClr val="tx1"/>
                          </a:solidFill>
                          <a:latin typeface="Letter-join Plus 18" panose="02000505000000020003" pitchFamily="50" charset="0"/>
                        </a:rPr>
                        <a:t>Assembly: International Day of Peace</a:t>
                      </a:r>
                    </a:p>
                    <a:p>
                      <a:pPr algn="ctr"/>
                      <a:r>
                        <a:rPr lang="en-GB" sz="1100" dirty="0">
                          <a:solidFill>
                            <a:schemeClr val="tx1"/>
                          </a:solidFill>
                          <a:latin typeface="Letter-join Plus 18" panose="02000505000000020003" pitchFamily="50" charset="0"/>
                        </a:rPr>
                        <a:t>Mental Health Day: Tea and Talk</a:t>
                      </a:r>
                    </a:p>
                    <a:p>
                      <a:pPr algn="ctr"/>
                      <a:r>
                        <a:rPr lang="en-GB" sz="1100" dirty="0">
                          <a:solidFill>
                            <a:schemeClr val="tx1"/>
                          </a:solidFill>
                          <a:latin typeface="Letter-join Plus 18" panose="02000505000000020003" pitchFamily="50" charset="0"/>
                        </a:rPr>
                        <a:t>Feast of St. Luke </a:t>
                      </a:r>
                    </a:p>
                    <a:p>
                      <a:pPr algn="ctr"/>
                      <a:r>
                        <a:rPr lang="en-GB" sz="1100" dirty="0">
                          <a:solidFill>
                            <a:schemeClr val="tx1"/>
                          </a:solidFill>
                          <a:latin typeface="Letter-join Plus 18" panose="02000505000000020003" pitchFamily="50" charset="0"/>
                        </a:rPr>
                        <a:t>Assembly: Promises</a:t>
                      </a:r>
                    </a:p>
                    <a:p>
                      <a:pPr algn="ctr"/>
                      <a:r>
                        <a:rPr lang="en-GB" sz="1100" dirty="0">
                          <a:solidFill>
                            <a:schemeClr val="tx1"/>
                          </a:solidFill>
                          <a:latin typeface="Letter-join Plus 18" panose="02000505000000020003" pitchFamily="50" charset="0"/>
                        </a:rPr>
                        <a:t>Enrichment Week: STEM</a:t>
                      </a:r>
                    </a:p>
                    <a:p>
                      <a:pPr algn="ctr"/>
                      <a:r>
                        <a:rPr lang="en-GB" sz="1100" dirty="0">
                          <a:solidFill>
                            <a:schemeClr val="tx1"/>
                          </a:solidFill>
                          <a:latin typeface="Letter-join Plus 18" panose="02000505000000020003" pitchFamily="50" charset="0"/>
                        </a:rPr>
                        <a:t>Assembly: World Science Day for Peace and Development</a:t>
                      </a:r>
                    </a:p>
                    <a:p>
                      <a:pPr algn="ctr"/>
                      <a:r>
                        <a:rPr lang="en-GB" sz="1100" dirty="0">
                          <a:solidFill>
                            <a:schemeClr val="tx1"/>
                          </a:solidFill>
                          <a:latin typeface="Letter-join Plus 18" panose="02000505000000020003" pitchFamily="50" charset="0"/>
                        </a:rPr>
                        <a:t>Assembly: Remembrance</a:t>
                      </a:r>
                    </a:p>
                    <a:p>
                      <a:pPr algn="ctr"/>
                      <a:r>
                        <a:rPr lang="en-GB" sz="1100" dirty="0">
                          <a:solidFill>
                            <a:schemeClr val="tx1"/>
                          </a:solidFill>
                          <a:latin typeface="Letter-join Plus 18" panose="02000505000000020003" pitchFamily="50" charset="0"/>
                        </a:rPr>
                        <a:t>Anti-Bullying Week: Odd Socks Day</a:t>
                      </a:r>
                    </a:p>
                    <a:p>
                      <a:pPr algn="ctr"/>
                      <a:r>
                        <a:rPr lang="en-GB" sz="1100" dirty="0">
                          <a:solidFill>
                            <a:schemeClr val="tx1"/>
                          </a:solidFill>
                          <a:latin typeface="Letter-join Plus 18" panose="02000505000000020003" pitchFamily="50" charset="0"/>
                        </a:rPr>
                        <a:t>Assembly: World Kindness Day</a:t>
                      </a:r>
                      <a:r>
                        <a:rPr lang="en-GB" sz="1000" dirty="0">
                          <a:solidFill>
                            <a:schemeClr val="tx1"/>
                          </a:solidFill>
                          <a:latin typeface="Letter-join Plus 18" panose="02000505000000020003" pitchFamily="50" charset="0"/>
                        </a:rPr>
                        <a:t> </a:t>
                      </a:r>
                      <a:endParaRPr lang="en-GB" sz="7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Letter-join Plus 18" panose="02000505000000020003" pitchFamily="50" charset="0"/>
                        </a:rPr>
                        <a:t>Live Lesson: British Values </a:t>
                      </a:r>
                    </a:p>
                    <a:p>
                      <a:pPr algn="ctr"/>
                      <a:r>
                        <a:rPr lang="en-GB" sz="1100" dirty="0">
                          <a:solidFill>
                            <a:schemeClr val="tx1"/>
                          </a:solidFill>
                          <a:latin typeface="Letter-join Plus 18" panose="02000505000000020003" pitchFamily="50" charset="0"/>
                        </a:rPr>
                        <a:t>Assembly: Anti-Bullying Day</a:t>
                      </a:r>
                    </a:p>
                    <a:p>
                      <a:pPr algn="ctr"/>
                      <a:r>
                        <a:rPr lang="en-GB" sz="1100" dirty="0">
                          <a:solidFill>
                            <a:schemeClr val="tx1"/>
                          </a:solidFill>
                          <a:latin typeface="Letter-join Plus 18" panose="02000505000000020003" pitchFamily="50" charset="0"/>
                        </a:rPr>
                        <a:t>Assembly: International Buy Nothing Day</a:t>
                      </a:r>
                    </a:p>
                    <a:p>
                      <a:pPr algn="ctr"/>
                      <a:r>
                        <a:rPr lang="en-GB" sz="1100" dirty="0">
                          <a:solidFill>
                            <a:schemeClr val="tx1"/>
                          </a:solidFill>
                          <a:latin typeface="Letter-join Plus 18" panose="02000505000000020003" pitchFamily="50" charset="0"/>
                        </a:rPr>
                        <a:t>RISE Education Services</a:t>
                      </a:r>
                    </a:p>
                    <a:p>
                      <a:pPr algn="ctr"/>
                      <a:r>
                        <a:rPr lang="en-GB" sz="1100" dirty="0">
                          <a:solidFill>
                            <a:schemeClr val="tx1"/>
                          </a:solidFill>
                          <a:latin typeface="Letter-join Plus 18" panose="02000505000000020003" pitchFamily="50" charset="0"/>
                        </a:rPr>
                        <a:t>Christmas Craft Fair</a:t>
                      </a:r>
                    </a:p>
                    <a:p>
                      <a:pPr algn="ctr"/>
                      <a:r>
                        <a:rPr lang="en-GB" sz="1100" dirty="0">
                          <a:solidFill>
                            <a:schemeClr val="tx1"/>
                          </a:solidFill>
                          <a:latin typeface="Letter-join Plus 18" panose="02000505000000020003" pitchFamily="50" charset="0"/>
                        </a:rPr>
                        <a:t>Advent Prayer and Liturgy</a:t>
                      </a:r>
                    </a:p>
                    <a:p>
                      <a:pPr algn="ctr"/>
                      <a:r>
                        <a:rPr lang="en-GB" sz="1100" dirty="0">
                          <a:solidFill>
                            <a:schemeClr val="tx1"/>
                          </a:solidFill>
                          <a:latin typeface="Letter-join Plus 18" panose="02000505000000020003" pitchFamily="50" charset="0"/>
                        </a:rPr>
                        <a:t>Carol Singing</a:t>
                      </a:r>
                    </a:p>
                    <a:p>
                      <a:pPr algn="ctr"/>
                      <a:r>
                        <a:rPr lang="en-GB" sz="1100" dirty="0">
                          <a:solidFill>
                            <a:schemeClr val="tx1"/>
                          </a:solidFill>
                          <a:latin typeface="Letter-join Plus 18" panose="02000505000000020003" pitchFamily="50" charset="0"/>
                        </a:rPr>
                        <a:t>30 Days of Kindness Competition</a:t>
                      </a:r>
                    </a:p>
                    <a:p>
                      <a:pPr algn="ctr"/>
                      <a:r>
                        <a:rPr lang="en-GB" sz="1100" dirty="0">
                          <a:solidFill>
                            <a:schemeClr val="tx1"/>
                          </a:solidFill>
                          <a:latin typeface="Letter-join Plus 18" panose="02000505000000020003" pitchFamily="50" charset="0"/>
                        </a:rPr>
                        <a:t>Family Book Day</a:t>
                      </a:r>
                    </a:p>
                    <a:p>
                      <a:pPr algn="ctr"/>
                      <a:r>
                        <a:rPr lang="en-GB" sz="1100" dirty="0">
                          <a:solidFill>
                            <a:schemeClr val="tx1"/>
                          </a:solidFill>
                          <a:latin typeface="Letter-join Plus 18" panose="02000505000000020003" pitchFamily="50" charset="0"/>
                        </a:rPr>
                        <a:t>Year 6 Visit to Van Gough Exhibition</a:t>
                      </a:r>
                    </a:p>
                    <a:p>
                      <a:pPr algn="ctr"/>
                      <a:r>
                        <a:rPr lang="en-GB" sz="1100" dirty="0">
                          <a:solidFill>
                            <a:schemeClr val="tx1"/>
                          </a:solidFill>
                          <a:latin typeface="Letter-join Plus 18" panose="02000505000000020003" pitchFamily="50" charset="0"/>
                        </a:rPr>
                        <a:t>Advent Spirituality Day</a:t>
                      </a:r>
                    </a:p>
                    <a:p>
                      <a:pPr algn="ctr"/>
                      <a:r>
                        <a:rPr lang="en-GB" sz="1100" dirty="0">
                          <a:solidFill>
                            <a:schemeClr val="tx1"/>
                          </a:solidFill>
                          <a:latin typeface="Letter-join Plus 18" panose="02000505000000020003" pitchFamily="50" charset="0"/>
                        </a:rPr>
                        <a:t>St. Wilfrid’s Carol Concert</a:t>
                      </a:r>
                    </a:p>
                    <a:p>
                      <a:pPr algn="ctr"/>
                      <a:r>
                        <a:rPr lang="en-GB" sz="1100" dirty="0">
                          <a:solidFill>
                            <a:schemeClr val="tx1"/>
                          </a:solidFill>
                          <a:latin typeface="Letter-join Plus 18" panose="02000505000000020003" pitchFamily="50" charset="0"/>
                        </a:rPr>
                        <a:t>Oak Meadow Care Home Visit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200" u="sng" dirty="0">
                          <a:solidFill>
                            <a:schemeClr val="tx1"/>
                          </a:solidFill>
                          <a:latin typeface="Letter-join Plus 18" panose="02000505000000020003" pitchFamily="50" charset="0"/>
                        </a:rPr>
                        <a:t>Computing</a:t>
                      </a:r>
                    </a:p>
                    <a:p>
                      <a:pPr algn="ctr"/>
                      <a:r>
                        <a:rPr lang="en-GB" sz="1200" u="none" dirty="0">
                          <a:solidFill>
                            <a:schemeClr val="tx1"/>
                          </a:solidFill>
                          <a:latin typeface="Letter-join Plus 18" panose="02000505000000020003" pitchFamily="50" charset="0"/>
                        </a:rPr>
                        <a:t>E-Safety (Time Online)</a:t>
                      </a:r>
                    </a:p>
                    <a:p>
                      <a:pPr algn="ctr"/>
                      <a:endParaRPr lang="en-GB" sz="1200" u="none" dirty="0">
                        <a:solidFill>
                          <a:schemeClr val="tx1"/>
                        </a:solidFill>
                        <a:latin typeface="Letter-join Plus 18" panose="02000505000000020003" pitchFamily="50" charset="0"/>
                      </a:endParaRPr>
                    </a:p>
                    <a:p>
                      <a:pPr algn="ctr"/>
                      <a:r>
                        <a:rPr lang="en-GB" sz="1200" b="1" u="sng" dirty="0">
                          <a:solidFill>
                            <a:schemeClr val="tx1"/>
                          </a:solidFill>
                          <a:latin typeface="Letter-join Plus 18" panose="02000505000000020003" pitchFamily="50" charset="0"/>
                        </a:rPr>
                        <a:t>English</a:t>
                      </a:r>
                    </a:p>
                    <a:p>
                      <a:pPr algn="ctr"/>
                      <a:r>
                        <a:rPr lang="en-GB" sz="1200" u="none" dirty="0">
                          <a:solidFill>
                            <a:schemeClr val="tx1"/>
                          </a:solidFill>
                          <a:latin typeface="Letter-join Plus 18" panose="02000505000000020003" pitchFamily="50" charset="0"/>
                        </a:rPr>
                        <a:t>Rise Up: Kids with Extraordinary Stories  (Amanda Li)</a:t>
                      </a:r>
                    </a:p>
                    <a:p>
                      <a:pPr algn="ctr"/>
                      <a:r>
                        <a:rPr lang="en-GB" sz="1200" u="none" dirty="0">
                          <a:solidFill>
                            <a:schemeClr val="tx1"/>
                          </a:solidFill>
                          <a:latin typeface="Letter-join Plus 18" panose="02000505000000020003" pitchFamily="50" charset="0"/>
                        </a:rPr>
                        <a:t>If</a:t>
                      </a:r>
                    </a:p>
                    <a:p>
                      <a:pPr algn="ctr"/>
                      <a:r>
                        <a:rPr lang="en-GB" sz="1200" u="none" dirty="0">
                          <a:solidFill>
                            <a:schemeClr val="tx1"/>
                          </a:solidFill>
                          <a:latin typeface="Letter-join Plus 18" panose="02000505000000020003" pitchFamily="50" charset="0"/>
                        </a:rPr>
                        <a:t> (Rudyard Kipling) </a:t>
                      </a:r>
                    </a:p>
                    <a:p>
                      <a:pPr algn="ctr"/>
                      <a:r>
                        <a:rPr lang="en-GB" sz="1250" dirty="0">
                          <a:solidFill>
                            <a:schemeClr val="tx1"/>
                          </a:solidFill>
                          <a:latin typeface="Letter-join Plus 18" panose="02000505000000020003" pitchFamily="50" charset="0"/>
                        </a:rPr>
                        <a:t> </a:t>
                      </a:r>
                    </a:p>
                    <a:p>
                      <a:pPr algn="ctr"/>
                      <a:r>
                        <a:rPr lang="en-GB" sz="1250" u="sng" dirty="0">
                          <a:solidFill>
                            <a:schemeClr val="tx1"/>
                          </a:solidFill>
                          <a:latin typeface="Letter-join Plus 18" panose="02000505000000020003" pitchFamily="50" charset="0"/>
                        </a:rPr>
                        <a:t>Art</a:t>
                      </a:r>
                    </a:p>
                    <a:p>
                      <a:pPr algn="ctr"/>
                      <a:r>
                        <a:rPr lang="en-GB" sz="1250" u="none" dirty="0">
                          <a:solidFill>
                            <a:schemeClr val="tx1"/>
                          </a:solidFill>
                          <a:latin typeface="Letter-join Plus 18" panose="02000505000000020003" pitchFamily="50" charset="0"/>
                        </a:rPr>
                        <a:t>Japanese Art</a:t>
                      </a:r>
                    </a:p>
                    <a:p>
                      <a:pPr algn="ctr"/>
                      <a:endParaRPr lang="en-GB" sz="1250" u="none" dirty="0">
                        <a:solidFill>
                          <a:schemeClr val="tx1"/>
                        </a:solidFill>
                        <a:latin typeface="Letter-join Plus 18" panose="02000505000000020003" pitchFamily="50" charset="0"/>
                      </a:endParaRPr>
                    </a:p>
                    <a:p>
                      <a:pPr algn="ctr"/>
                      <a:r>
                        <a:rPr lang="en-GB" sz="1250" u="sng" dirty="0">
                          <a:solidFill>
                            <a:schemeClr val="tx1"/>
                          </a:solidFill>
                          <a:latin typeface="Letter-join Plus 18" panose="02000505000000020003" pitchFamily="50" charset="0"/>
                        </a:rPr>
                        <a:t>Geography</a:t>
                      </a:r>
                    </a:p>
                    <a:p>
                      <a:pPr algn="ctr"/>
                      <a:r>
                        <a:rPr lang="en-GB" sz="1250" u="none" dirty="0">
                          <a:solidFill>
                            <a:schemeClr val="tx1"/>
                          </a:solidFill>
                          <a:latin typeface="Letter-join Plus 18" panose="02000505000000020003" pitchFamily="50" charset="0"/>
                        </a:rPr>
                        <a:t>Why is Fair Trade fair?</a:t>
                      </a:r>
                    </a:p>
                    <a:p>
                      <a:pPr algn="ctr"/>
                      <a:endParaRPr lang="en-GB" sz="1250" u="none" dirty="0">
                        <a:solidFill>
                          <a:schemeClr val="tx1"/>
                        </a:solidFill>
                        <a:latin typeface="Letter-join Plus 18" panose="02000505000000020003" pitchFamily="50" charset="0"/>
                      </a:endParaRPr>
                    </a:p>
                    <a:p>
                      <a:pPr algn="ctr"/>
                      <a:r>
                        <a:rPr lang="en-GB" sz="1250" u="sng" dirty="0">
                          <a:solidFill>
                            <a:schemeClr val="tx1"/>
                          </a:solidFill>
                          <a:latin typeface="Letter-join Plus 18" panose="02000505000000020003" pitchFamily="50" charset="0"/>
                        </a:rPr>
                        <a:t>P.E.</a:t>
                      </a:r>
                    </a:p>
                    <a:p>
                      <a:pPr algn="ctr"/>
                      <a:r>
                        <a:rPr lang="en-GB" sz="1250" u="none" dirty="0">
                          <a:solidFill>
                            <a:schemeClr val="tx1"/>
                          </a:solidFill>
                          <a:latin typeface="Letter-join Plus 18" panose="02000505000000020003" pitchFamily="50" charset="0"/>
                        </a:rPr>
                        <a:t>Fitness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6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n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52958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529581"/>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16719478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2192969793"/>
              </p:ext>
            </p:extLst>
          </p:nvPr>
        </p:nvGraphicFramePr>
        <p:xfrm>
          <a:off x="307008" y="2095802"/>
          <a:ext cx="11604487" cy="4632960"/>
        </p:xfrm>
        <a:graphic>
          <a:graphicData uri="http://schemas.openxmlformats.org/drawingml/2006/table">
            <a:tbl>
              <a:tblPr firstRow="1" bandRow="1">
                <a:tableStyleId>{5C22544A-7EE6-4342-B048-85BDC9FD1C3A}</a:tableStyleId>
              </a:tblPr>
              <a:tblGrid>
                <a:gridCol w="1426258">
                  <a:extLst>
                    <a:ext uri="{9D8B030D-6E8A-4147-A177-3AD203B41FA5}">
                      <a16:colId xmlns:a16="http://schemas.microsoft.com/office/drawing/2014/main" val="2801886168"/>
                    </a:ext>
                  </a:extLst>
                </a:gridCol>
                <a:gridCol w="1610435">
                  <a:extLst>
                    <a:ext uri="{9D8B030D-6E8A-4147-A177-3AD203B41FA5}">
                      <a16:colId xmlns:a16="http://schemas.microsoft.com/office/drawing/2014/main" val="1221299453"/>
                    </a:ext>
                  </a:extLst>
                </a:gridCol>
                <a:gridCol w="1705971">
                  <a:extLst>
                    <a:ext uri="{9D8B030D-6E8A-4147-A177-3AD203B41FA5}">
                      <a16:colId xmlns:a16="http://schemas.microsoft.com/office/drawing/2014/main" val="2670267930"/>
                    </a:ext>
                  </a:extLst>
                </a:gridCol>
                <a:gridCol w="1719618">
                  <a:extLst>
                    <a:ext uri="{9D8B030D-6E8A-4147-A177-3AD203B41FA5}">
                      <a16:colId xmlns:a16="http://schemas.microsoft.com/office/drawing/2014/main" val="1549881736"/>
                    </a:ext>
                  </a:extLst>
                </a:gridCol>
                <a:gridCol w="1668857">
                  <a:extLst>
                    <a:ext uri="{9D8B030D-6E8A-4147-A177-3AD203B41FA5}">
                      <a16:colId xmlns:a16="http://schemas.microsoft.com/office/drawing/2014/main" val="4022279671"/>
                    </a:ext>
                  </a:extLst>
                </a:gridCol>
                <a:gridCol w="1588169">
                  <a:extLst>
                    <a:ext uri="{9D8B030D-6E8A-4147-A177-3AD203B41FA5}">
                      <a16:colId xmlns:a16="http://schemas.microsoft.com/office/drawing/2014/main" val="1505885360"/>
                    </a:ext>
                  </a:extLst>
                </a:gridCol>
                <a:gridCol w="1885179">
                  <a:extLst>
                    <a:ext uri="{9D8B030D-6E8A-4147-A177-3AD203B41FA5}">
                      <a16:colId xmlns:a16="http://schemas.microsoft.com/office/drawing/2014/main" val="1061004903"/>
                    </a:ext>
                  </a:extLst>
                </a:gridCol>
              </a:tblGrid>
              <a:tr h="1141414">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423154">
                <a:tc>
                  <a:txBody>
                    <a:bodyPr/>
                    <a:lstStyle/>
                    <a:p>
                      <a:pPr algn="ctr"/>
                      <a:r>
                        <a:rPr lang="en-GB" sz="1300" b="1" i="0" u="sng" strike="noStrike" kern="1200" baseline="0" dirty="0">
                          <a:solidFill>
                            <a:schemeClr val="dk1"/>
                          </a:solidFill>
                          <a:latin typeface="Letter-join Plus 18" panose="02000505000000020003" pitchFamily="50" charset="0"/>
                          <a:ea typeface="+mn-ea"/>
                          <a:cs typeface="+mn-cs"/>
                        </a:rPr>
                        <a:t>Sources</a:t>
                      </a:r>
                    </a:p>
                    <a:p>
                      <a:pPr algn="ctr"/>
                      <a:r>
                        <a:rPr lang="en-GB" sz="1300" b="0" i="0" u="none" strike="noStrike" kern="1200" baseline="0" dirty="0">
                          <a:solidFill>
                            <a:schemeClr val="dk1"/>
                          </a:solidFill>
                          <a:latin typeface="Letter-join Plus 18" panose="02000505000000020003" pitchFamily="50" charset="0"/>
                          <a:ea typeface="+mn-ea"/>
                          <a:cs typeface="+mn-cs"/>
                        </a:rPr>
                        <a:t>The Bible, the special</a:t>
                      </a:r>
                    </a:p>
                    <a:p>
                      <a:pPr algn="ctr"/>
                      <a:r>
                        <a:rPr lang="en-GB" sz="1300" b="0" i="0" u="none" strike="noStrike" kern="1200" baseline="0" dirty="0">
                          <a:solidFill>
                            <a:schemeClr val="dk1"/>
                          </a:solidFill>
                          <a:latin typeface="Letter-join Plus 18" panose="02000505000000020003" pitchFamily="50" charset="0"/>
                          <a:ea typeface="+mn-ea"/>
                          <a:cs typeface="+mn-cs"/>
                        </a:rPr>
                        <a:t>book for the Church</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Unity</a:t>
                      </a:r>
                    </a:p>
                    <a:p>
                      <a:pPr algn="ctr"/>
                      <a:r>
                        <a:rPr lang="en-GB" sz="1300" b="0" i="0" u="none" strike="noStrike" kern="1200" baseline="0" dirty="0">
                          <a:solidFill>
                            <a:schemeClr val="dk1"/>
                          </a:solidFill>
                          <a:latin typeface="Letter-join Plus 18" panose="02000505000000020003" pitchFamily="50" charset="0"/>
                          <a:ea typeface="+mn-ea"/>
                          <a:cs typeface="+mn-cs"/>
                        </a:rPr>
                        <a:t>Eucharist enables</a:t>
                      </a:r>
                    </a:p>
                    <a:p>
                      <a:pPr algn="ctr"/>
                      <a:r>
                        <a:rPr lang="en-GB" sz="1300" b="0" i="0" u="none" strike="noStrike" kern="1200" baseline="0" dirty="0">
                          <a:solidFill>
                            <a:schemeClr val="dk1"/>
                          </a:solidFill>
                          <a:latin typeface="Letter-join Plus 18" panose="02000505000000020003" pitchFamily="50" charset="0"/>
                          <a:ea typeface="+mn-ea"/>
                          <a:cs typeface="+mn-cs"/>
                        </a:rPr>
                        <a:t>people to live in</a:t>
                      </a:r>
                    </a:p>
                    <a:p>
                      <a:pPr algn="ctr"/>
                      <a:r>
                        <a:rPr lang="en-GB" sz="1300" b="0" i="0" u="none" strike="noStrike" kern="1200" baseline="0" dirty="0">
                          <a:solidFill>
                            <a:schemeClr val="dk1"/>
                          </a:solidFill>
                          <a:latin typeface="Letter-join Plus 18" panose="02000505000000020003" pitchFamily="50" charset="0"/>
                          <a:ea typeface="+mn-ea"/>
                          <a:cs typeface="+mn-cs"/>
                        </a:rPr>
                        <a:t>Communion</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Death &amp; new life</a:t>
                      </a:r>
                    </a:p>
                    <a:p>
                      <a:pPr algn="ctr"/>
                      <a:r>
                        <a:rPr lang="en-GB" sz="1300" b="0" i="0" u="none" strike="noStrike" kern="1200" baseline="0" dirty="0">
                          <a:solidFill>
                            <a:schemeClr val="dk1"/>
                          </a:solidFill>
                          <a:latin typeface="Letter-join Plus 18" panose="02000505000000020003" pitchFamily="50" charset="0"/>
                          <a:ea typeface="+mn-ea"/>
                          <a:cs typeface="+mn-cs"/>
                        </a:rPr>
                        <a:t>Celebrating Jesus’</a:t>
                      </a:r>
                    </a:p>
                    <a:p>
                      <a:pPr algn="ctr"/>
                      <a:r>
                        <a:rPr lang="en-GB" sz="1300" b="0" i="0" u="none" strike="noStrike" kern="1200" baseline="0" dirty="0">
                          <a:solidFill>
                            <a:schemeClr val="dk1"/>
                          </a:solidFill>
                          <a:latin typeface="Letter-join Plus 18" panose="02000505000000020003" pitchFamily="50" charset="0"/>
                          <a:ea typeface="+mn-ea"/>
                          <a:cs typeface="+mn-cs"/>
                        </a:rPr>
                        <a:t>death &amp; resurrection</a:t>
                      </a: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1" u="sng" dirty="0">
                          <a:solidFill>
                            <a:schemeClr val="tx1"/>
                          </a:solidFill>
                          <a:latin typeface="Letter-join Plus 18" panose="02000505000000020003" pitchFamily="50" charset="0"/>
                        </a:rPr>
                        <a:t>The wonder of God’s love in creating new life</a:t>
                      </a:r>
                    </a:p>
                    <a:p>
                      <a:pPr algn="ct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(Physical)</a:t>
                      </a:r>
                    </a:p>
                    <a:p>
                      <a:pPr algn="ctr"/>
                      <a:endParaRPr lang="en-GB" sz="1300" dirty="0">
                        <a:solidFill>
                          <a:schemeClr val="tx1"/>
                        </a:solidFill>
                        <a:latin typeface="Letter-join Plus 18" panose="02000505000000020003" pitchFamily="50" charset="0"/>
                      </a:endParaRPr>
                    </a:p>
                    <a:p>
                      <a:pPr algn="ctr"/>
                      <a:r>
                        <a:rPr lang="en-GB" sz="1300" i="1" dirty="0">
                          <a:solidFill>
                            <a:schemeClr val="tx1"/>
                          </a:solidFill>
                          <a:latin typeface="Letter-join Plus 18" panose="02000505000000020003" pitchFamily="50" charset="0"/>
                        </a:rPr>
                        <a:t>Explain how human life in conceived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Keeping Safe</a:t>
                      </a:r>
                    </a:p>
                    <a:p>
                      <a:pPr algn="ctr"/>
                      <a:r>
                        <a:rPr lang="en-GB" sz="1300" b="0" kern="1200" dirty="0">
                          <a:solidFill>
                            <a:schemeClr val="dk1"/>
                          </a:solidFill>
                          <a:effectLst/>
                          <a:latin typeface="Letter-join Plus 18" panose="02000505000000020003" pitchFamily="50" charset="0"/>
                          <a:ea typeface="+mn-ea"/>
                          <a:cs typeface="+mn-cs"/>
                        </a:rPr>
                        <a:t>(Emotional needs, Staying safe online, Drugs: norms and risks (including the law))</a:t>
                      </a:r>
                    </a:p>
                    <a:p>
                      <a:pPr algn="ctr"/>
                      <a:endParaRPr lang="en-GB" sz="1300" b="0" kern="1200" dirty="0">
                        <a:solidFill>
                          <a:schemeClr val="dk1"/>
                        </a:solidFill>
                        <a:effectLst/>
                        <a:latin typeface="Letter-join Plus 18" panose="02000505000000020003" pitchFamily="50" charset="0"/>
                        <a:ea typeface="+mn-ea"/>
                        <a:cs typeface="+mn-cs"/>
                      </a:endParaRPr>
                    </a:p>
                    <a:p>
                      <a:pPr algn="ctr"/>
                      <a:r>
                        <a:rPr lang="en-GB" sz="1300" b="1" u="sng" kern="1200" dirty="0">
                          <a:solidFill>
                            <a:schemeClr val="dk1"/>
                          </a:solidFill>
                          <a:effectLst/>
                          <a:latin typeface="Letter-join Plus 18" panose="02000505000000020003" pitchFamily="50" charset="0"/>
                          <a:ea typeface="+mn-ea"/>
                          <a:cs typeface="+mn-cs"/>
                        </a:rPr>
                        <a:t>Rights and Respect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0" kern="1200" dirty="0">
                          <a:solidFill>
                            <a:schemeClr val="dk1"/>
                          </a:solidFill>
                          <a:effectLst/>
                          <a:latin typeface="+mn-lt"/>
                          <a:ea typeface="+mn-ea"/>
                          <a:cs typeface="+mn-cs"/>
                        </a:rPr>
                        <a:t> (</a:t>
                      </a:r>
                      <a:r>
                        <a:rPr lang="en-GB" sz="1300" b="0" kern="1200" dirty="0">
                          <a:solidFill>
                            <a:schemeClr val="dk1"/>
                          </a:solidFill>
                          <a:effectLst/>
                          <a:latin typeface="Letter-join Plus 18" panose="02000505000000020003" pitchFamily="50" charset="0"/>
                          <a:ea typeface="+mn-ea"/>
                          <a:cs typeface="+mn-cs"/>
                        </a:rPr>
                        <a:t>Understanding media bias, including social media, Caring: communities and the environment, Earning and saving money)</a:t>
                      </a:r>
                    </a:p>
                    <a:p>
                      <a:pPr algn="ctr"/>
                      <a:endParaRPr lang="en-GB" sz="1300" b="1" kern="1200" dirty="0">
                        <a:solidFill>
                          <a:schemeClr val="dk1"/>
                        </a:solidFill>
                        <a:effectLst/>
                        <a:latin typeface="Letter-join Plus 18" panose="02000505000000020003" pitchFamily="50"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Stand up to discrimination</a:t>
                      </a:r>
                    </a:p>
                    <a:p>
                      <a:pPr algn="ctr"/>
                      <a:r>
                        <a:rPr lang="en-GB" sz="1300" dirty="0">
                          <a:solidFill>
                            <a:schemeClr val="tx1"/>
                          </a:solidFill>
                          <a:latin typeface="Letter-join Plus 18" panose="02000505000000020003" pitchFamily="50" charset="0"/>
                        </a:rPr>
                        <a:t>(The Whisperer by Nick Butterworth)</a:t>
                      </a:r>
                    </a:p>
                    <a:p>
                      <a:pPr algn="ctr"/>
                      <a:endParaRPr lang="en-GB" sz="130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Challenge the causes of racism</a:t>
                      </a:r>
                    </a:p>
                    <a:p>
                      <a:pPr algn="ctr"/>
                      <a:r>
                        <a:rPr lang="en-GB" sz="1300" dirty="0">
                          <a:solidFill>
                            <a:schemeClr val="tx1"/>
                          </a:solidFill>
                          <a:latin typeface="Letter-join Plus 18" panose="02000505000000020003" pitchFamily="50" charset="0"/>
                        </a:rPr>
                        <a:t>(The Island by Armin </a:t>
                      </a:r>
                      <a:r>
                        <a:rPr lang="en-GB" sz="1300" dirty="0" err="1">
                          <a:solidFill>
                            <a:schemeClr val="tx1"/>
                          </a:solidFill>
                          <a:latin typeface="Letter-join Plus 18" panose="02000505000000020003" pitchFamily="50" charset="0"/>
                        </a:rPr>
                        <a:t>Greder</a:t>
                      </a:r>
                      <a:r>
                        <a:rPr lang="en-GB" sz="1300" dirty="0">
                          <a:solidFill>
                            <a:schemeClr val="tx1"/>
                          </a:solidFill>
                          <a:latin typeface="Letter-join Plus 18" panose="02000505000000020003" pitchFamily="50"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Assembly: World Religion Day </a:t>
                      </a:r>
                    </a:p>
                    <a:p>
                      <a:pPr algn="ctr"/>
                      <a:r>
                        <a:rPr lang="en-GB" sz="1100" dirty="0">
                          <a:solidFill>
                            <a:schemeClr val="tx1"/>
                          </a:solidFill>
                          <a:latin typeface="Letter-join Plus 18" panose="02000505000000020003" pitchFamily="50" charset="0"/>
                        </a:rPr>
                        <a:t>‘I Wish My Teacher Knew…’</a:t>
                      </a:r>
                    </a:p>
                    <a:p>
                      <a:pPr algn="ctr"/>
                      <a:r>
                        <a:rPr lang="en-GB" sz="1100" dirty="0">
                          <a:solidFill>
                            <a:schemeClr val="tx1"/>
                          </a:solidFill>
                          <a:latin typeface="Letter-join Plus 18" panose="02000505000000020003" pitchFamily="50" charset="0"/>
                        </a:rPr>
                        <a:t>Year 6 Heights and Weights Check</a:t>
                      </a:r>
                    </a:p>
                    <a:p>
                      <a:pPr algn="ctr"/>
                      <a:r>
                        <a:rPr lang="en-GB" sz="1100" dirty="0">
                          <a:solidFill>
                            <a:schemeClr val="tx1"/>
                          </a:solidFill>
                          <a:latin typeface="Letter-join Plus 18" panose="02000505000000020003" pitchFamily="50" charset="0"/>
                        </a:rPr>
                        <a:t>Assembly: International Lego Day</a:t>
                      </a:r>
                    </a:p>
                    <a:p>
                      <a:pPr algn="ctr"/>
                      <a:r>
                        <a:rPr lang="en-GB" sz="1100" dirty="0">
                          <a:solidFill>
                            <a:schemeClr val="tx1"/>
                          </a:solidFill>
                          <a:latin typeface="Letter-join Plus 18" panose="02000505000000020003" pitchFamily="50" charset="0"/>
                        </a:rPr>
                        <a:t>National Story Telling Week </a:t>
                      </a:r>
                    </a:p>
                    <a:p>
                      <a:pPr algn="ctr"/>
                      <a:r>
                        <a:rPr lang="en-GB" sz="1100" dirty="0">
                          <a:solidFill>
                            <a:schemeClr val="tx1"/>
                          </a:solidFill>
                          <a:latin typeface="Letter-join Plus 18" panose="02000505000000020003" pitchFamily="50" charset="0"/>
                        </a:rPr>
                        <a:t>Children’s Mental Health Week</a:t>
                      </a:r>
                    </a:p>
                    <a:p>
                      <a:pPr algn="ctr"/>
                      <a:r>
                        <a:rPr lang="en-GB" sz="1100" dirty="0">
                          <a:solidFill>
                            <a:schemeClr val="tx1"/>
                          </a:solidFill>
                          <a:latin typeface="Letter-join Plus 18" panose="02000505000000020003" pitchFamily="50" charset="0"/>
                        </a:rPr>
                        <a:t>Safer Internet Day</a:t>
                      </a:r>
                    </a:p>
                    <a:p>
                      <a:pPr algn="ctr"/>
                      <a:r>
                        <a:rPr lang="en-GB" sz="1100" dirty="0">
                          <a:solidFill>
                            <a:schemeClr val="tx1"/>
                          </a:solidFill>
                          <a:latin typeface="Letter-join Plus 18" panose="02000505000000020003" pitchFamily="50" charset="0"/>
                        </a:rPr>
                        <a:t>Assembly: Unity</a:t>
                      </a:r>
                    </a:p>
                    <a:p>
                      <a:pPr algn="ctr"/>
                      <a:r>
                        <a:rPr lang="en-GB" sz="1100" dirty="0">
                          <a:solidFill>
                            <a:schemeClr val="tx1"/>
                          </a:solidFill>
                          <a:latin typeface="Letter-join Plus 18" panose="02000505000000020003" pitchFamily="50" charset="0"/>
                        </a:rPr>
                        <a:t>Luna New Year </a:t>
                      </a:r>
                    </a:p>
                    <a:p>
                      <a:pPr algn="ctr"/>
                      <a:r>
                        <a:rPr lang="en-GB" sz="1100" dirty="0">
                          <a:solidFill>
                            <a:schemeClr val="tx1"/>
                          </a:solidFill>
                          <a:latin typeface="Letter-join Plus 18" panose="02000505000000020003" pitchFamily="50" charset="0"/>
                        </a:rPr>
                        <a:t>International Day of Woman and Girls in Science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1"/>
                          </a:solidFill>
                          <a:latin typeface="Letter-join Plus 18" panose="02000505000000020003" pitchFamily="50" charset="0"/>
                        </a:rPr>
                        <a:t> Whole School Lenten Mass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dirty="0">
                          <a:solidFill>
                            <a:schemeClr val="tx1"/>
                          </a:solidFill>
                          <a:latin typeface="Letter-join Plus 18" panose="02000505000000020003" pitchFamily="50" charset="0"/>
                        </a:rPr>
                        <a:t>Spring Concert at Saints Peter and Paul Catholic High School </a:t>
                      </a:r>
                    </a:p>
                    <a:p>
                      <a:pPr algn="ctr"/>
                      <a:r>
                        <a:rPr lang="en-GB" sz="1100" dirty="0">
                          <a:solidFill>
                            <a:schemeClr val="tx1"/>
                          </a:solidFill>
                          <a:latin typeface="Letter-join Plus 18" panose="02000505000000020003" pitchFamily="50" charset="0"/>
                        </a:rPr>
                        <a:t>Assembly: National Careers Week </a:t>
                      </a:r>
                    </a:p>
                    <a:p>
                      <a:pPr algn="ctr"/>
                      <a:r>
                        <a:rPr lang="en-GB" sz="1100" dirty="0">
                          <a:solidFill>
                            <a:schemeClr val="tx1"/>
                          </a:solidFill>
                          <a:latin typeface="Letter-join Plus 18" panose="02000505000000020003" pitchFamily="50" charset="0"/>
                        </a:rPr>
                        <a:t>Lent Fundraising</a:t>
                      </a:r>
                    </a:p>
                    <a:p>
                      <a:pPr algn="ctr"/>
                      <a:r>
                        <a:rPr lang="en-GB" sz="1100" dirty="0">
                          <a:solidFill>
                            <a:schemeClr val="tx1"/>
                          </a:solidFill>
                          <a:latin typeface="Letter-join Plus 18" panose="02000505000000020003" pitchFamily="50" charset="0"/>
                        </a:rPr>
                        <a:t>Stay and Play Sessions</a:t>
                      </a:r>
                    </a:p>
                    <a:p>
                      <a:pPr algn="ctr"/>
                      <a:r>
                        <a:rPr lang="en-GB" sz="1100" dirty="0">
                          <a:solidFill>
                            <a:schemeClr val="tx1"/>
                          </a:solidFill>
                          <a:latin typeface="Letter-join Plus 18" panose="02000505000000020003" pitchFamily="50" charset="0"/>
                        </a:rPr>
                        <a:t>World Book Day </a:t>
                      </a:r>
                    </a:p>
                    <a:p>
                      <a:pPr algn="ctr"/>
                      <a:r>
                        <a:rPr lang="en-GB" sz="1100" dirty="0">
                          <a:solidFill>
                            <a:schemeClr val="tx1"/>
                          </a:solidFill>
                          <a:latin typeface="Letter-join Plus 18" panose="02000505000000020003" pitchFamily="50" charset="0"/>
                        </a:rPr>
                        <a:t>Able and Inspired Geography Workshop</a:t>
                      </a:r>
                    </a:p>
                    <a:p>
                      <a:pPr algn="ctr"/>
                      <a:r>
                        <a:rPr lang="en-GB" sz="1100" dirty="0">
                          <a:solidFill>
                            <a:schemeClr val="tx1"/>
                          </a:solidFill>
                          <a:latin typeface="Letter-join Plus 18" panose="02000505000000020003" pitchFamily="50" charset="0"/>
                        </a:rPr>
                        <a:t>Assembly: Self-Discipline</a:t>
                      </a:r>
                    </a:p>
                    <a:p>
                      <a:pPr algn="ctr"/>
                      <a:r>
                        <a:rPr lang="en-GB" sz="1100" dirty="0">
                          <a:solidFill>
                            <a:schemeClr val="tx1"/>
                          </a:solidFill>
                          <a:latin typeface="Letter-join Plus 18" panose="02000505000000020003" pitchFamily="50" charset="0"/>
                        </a:rPr>
                        <a:t>Year 6 – Thin Blue Line </a:t>
                      </a:r>
                    </a:p>
                    <a:p>
                      <a:pPr algn="ctr"/>
                      <a:r>
                        <a:rPr lang="en-GB" sz="1100" dirty="0">
                          <a:solidFill>
                            <a:schemeClr val="tx1"/>
                          </a:solidFill>
                          <a:latin typeface="Letter-join Plus 18" panose="02000505000000020003" pitchFamily="50" charset="0"/>
                        </a:rPr>
                        <a:t>Assembly: World Art Day</a:t>
                      </a:r>
                    </a:p>
                    <a:p>
                      <a:pPr algn="ctr"/>
                      <a:r>
                        <a:rPr lang="en-GB" sz="1100" dirty="0">
                          <a:solidFill>
                            <a:schemeClr val="tx1"/>
                          </a:solidFill>
                          <a:latin typeface="Letter-join Plus 18" panose="02000505000000020003" pitchFamily="50" charset="0"/>
                        </a:rPr>
                        <a:t>International Day of Happiness </a:t>
                      </a:r>
                    </a:p>
                    <a:p>
                      <a:pPr algn="ctr"/>
                      <a:r>
                        <a:rPr lang="en-GB" sz="1100" dirty="0">
                          <a:solidFill>
                            <a:schemeClr val="tx1"/>
                          </a:solidFill>
                          <a:latin typeface="Letter-join Plus 18" panose="02000505000000020003" pitchFamily="50" charset="0"/>
                        </a:rPr>
                        <a:t>Easter Meditation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u="sng" dirty="0">
                          <a:solidFill>
                            <a:schemeClr val="tx1"/>
                          </a:solidFill>
                          <a:latin typeface="Letter-join Plus 18" panose="02000505000000020003" pitchFamily="50" charset="0"/>
                        </a:rPr>
                        <a:t>Computing</a:t>
                      </a:r>
                    </a:p>
                    <a:p>
                      <a:pPr algn="ctr"/>
                      <a:r>
                        <a:rPr lang="en-GB" sz="1300" u="none" dirty="0">
                          <a:solidFill>
                            <a:schemeClr val="tx1"/>
                          </a:solidFill>
                          <a:latin typeface="Letter-join Plus 18" panose="02000505000000020003" pitchFamily="50" charset="0"/>
                        </a:rPr>
                        <a:t>E-Safety (Privacy Setting)</a:t>
                      </a:r>
                    </a:p>
                    <a:p>
                      <a:pPr algn="ctr"/>
                      <a:endParaRPr lang="en-GB" sz="1300"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English</a:t>
                      </a:r>
                    </a:p>
                    <a:p>
                      <a:pPr algn="ctr"/>
                      <a:r>
                        <a:rPr lang="en-GB" sz="1300" dirty="0">
                          <a:solidFill>
                            <a:schemeClr val="tx1"/>
                          </a:solidFill>
                          <a:latin typeface="Letter-join Plus 18" panose="02000505000000020003" pitchFamily="50" charset="0"/>
                        </a:rPr>
                        <a:t>The Final Year (Matthew Goodfellow)</a:t>
                      </a:r>
                    </a:p>
                    <a:p>
                      <a:pPr algn="ctr"/>
                      <a:r>
                        <a:rPr lang="en-GB" sz="1300" dirty="0">
                          <a:solidFill>
                            <a:schemeClr val="tx1"/>
                          </a:solidFill>
                          <a:latin typeface="Letter-join Plus 18" panose="02000505000000020003" pitchFamily="50" charset="0"/>
                        </a:rPr>
                        <a:t>Skellig</a:t>
                      </a:r>
                    </a:p>
                    <a:p>
                      <a:pPr algn="ctr"/>
                      <a:r>
                        <a:rPr lang="en-GB" sz="1300" dirty="0">
                          <a:solidFill>
                            <a:schemeClr val="tx1"/>
                          </a:solidFill>
                          <a:latin typeface="Letter-join Plus 18" panose="02000505000000020003" pitchFamily="50" charset="0"/>
                        </a:rPr>
                        <a:t> (David Almond)</a:t>
                      </a:r>
                    </a:p>
                    <a:p>
                      <a:pPr algn="ctr"/>
                      <a:endParaRPr lang="en-GB" sz="1300"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Design Technology</a:t>
                      </a:r>
                    </a:p>
                    <a:p>
                      <a:pPr algn="ctr"/>
                      <a:r>
                        <a:rPr lang="en-GB" sz="1300" dirty="0">
                          <a:solidFill>
                            <a:schemeClr val="tx1"/>
                          </a:solidFill>
                          <a:latin typeface="Letter-join Plus 18" panose="02000505000000020003" pitchFamily="50" charset="0"/>
                        </a:rPr>
                        <a:t>Digital World</a:t>
                      </a:r>
                    </a:p>
                    <a:p>
                      <a:pPr algn="ctr"/>
                      <a:endParaRPr lang="en-GB" sz="1300"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Science</a:t>
                      </a:r>
                    </a:p>
                    <a:p>
                      <a:pPr algn="ctr"/>
                      <a:r>
                        <a:rPr lang="en-GB" sz="1300" u="none" dirty="0">
                          <a:solidFill>
                            <a:schemeClr val="tx1"/>
                          </a:solidFill>
                          <a:latin typeface="Letter-join Plus 18" panose="02000505000000020003" pitchFamily="50" charset="0"/>
                        </a:rPr>
                        <a:t>Evolution and Inheritance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6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S</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p</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i</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n</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g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52958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529581"/>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36623090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BA8EB41-0F80-41EF-A8D0-890DB8FF4EAF}"/>
              </a:ext>
            </a:extLst>
          </p:cNvPr>
          <p:cNvGraphicFramePr>
            <a:graphicFrameLocks noGrp="1"/>
          </p:cNvGraphicFramePr>
          <p:nvPr>
            <p:extLst>
              <p:ext uri="{D42A27DB-BD31-4B8C-83A1-F6EECF244321}">
                <p14:modId xmlns:p14="http://schemas.microsoft.com/office/powerpoint/2010/main" val="2259130246"/>
              </p:ext>
            </p:extLst>
          </p:nvPr>
        </p:nvGraphicFramePr>
        <p:xfrm>
          <a:off x="307008" y="2095802"/>
          <a:ext cx="11604486" cy="4611874"/>
        </p:xfrm>
        <a:graphic>
          <a:graphicData uri="http://schemas.openxmlformats.org/drawingml/2006/table">
            <a:tbl>
              <a:tblPr firstRow="1" bandRow="1">
                <a:tableStyleId>{5C22544A-7EE6-4342-B048-85BDC9FD1C3A}</a:tableStyleId>
              </a:tblPr>
              <a:tblGrid>
                <a:gridCol w="1480849">
                  <a:extLst>
                    <a:ext uri="{9D8B030D-6E8A-4147-A177-3AD203B41FA5}">
                      <a16:colId xmlns:a16="http://schemas.microsoft.com/office/drawing/2014/main" val="2801886168"/>
                    </a:ext>
                  </a:extLst>
                </a:gridCol>
                <a:gridCol w="1692322">
                  <a:extLst>
                    <a:ext uri="{9D8B030D-6E8A-4147-A177-3AD203B41FA5}">
                      <a16:colId xmlns:a16="http://schemas.microsoft.com/office/drawing/2014/main" val="1221299453"/>
                    </a:ext>
                  </a:extLst>
                </a:gridCol>
                <a:gridCol w="1651379">
                  <a:extLst>
                    <a:ext uri="{9D8B030D-6E8A-4147-A177-3AD203B41FA5}">
                      <a16:colId xmlns:a16="http://schemas.microsoft.com/office/drawing/2014/main" val="2670267930"/>
                    </a:ext>
                  </a:extLst>
                </a:gridCol>
                <a:gridCol w="1746914">
                  <a:extLst>
                    <a:ext uri="{9D8B030D-6E8A-4147-A177-3AD203B41FA5}">
                      <a16:colId xmlns:a16="http://schemas.microsoft.com/office/drawing/2014/main" val="1549881736"/>
                    </a:ext>
                  </a:extLst>
                </a:gridCol>
                <a:gridCol w="1856095">
                  <a:extLst>
                    <a:ext uri="{9D8B030D-6E8A-4147-A177-3AD203B41FA5}">
                      <a16:colId xmlns:a16="http://schemas.microsoft.com/office/drawing/2014/main" val="4022279671"/>
                    </a:ext>
                  </a:extLst>
                </a:gridCol>
                <a:gridCol w="1842448">
                  <a:extLst>
                    <a:ext uri="{9D8B030D-6E8A-4147-A177-3AD203B41FA5}">
                      <a16:colId xmlns:a16="http://schemas.microsoft.com/office/drawing/2014/main" val="1389931200"/>
                    </a:ext>
                  </a:extLst>
                </a:gridCol>
                <a:gridCol w="1334479">
                  <a:extLst>
                    <a:ext uri="{9D8B030D-6E8A-4147-A177-3AD203B41FA5}">
                      <a16:colId xmlns:a16="http://schemas.microsoft.com/office/drawing/2014/main" val="1061004903"/>
                    </a:ext>
                  </a:extLst>
                </a:gridCol>
              </a:tblGrid>
              <a:tr h="1141414">
                <a:tc>
                  <a:txBody>
                    <a:bodyPr/>
                    <a:lstStyle/>
                    <a:p>
                      <a:pPr algn="ctr"/>
                      <a:r>
                        <a:rPr lang="en-GB" dirty="0">
                          <a:solidFill>
                            <a:schemeClr val="tx1"/>
                          </a:solidFill>
                          <a:latin typeface="Letter-join Plus 18" panose="02000505000000020003" pitchFamily="50" charset="0"/>
                        </a:rPr>
                        <a:t>Religious Education</a:t>
                      </a:r>
                    </a:p>
                    <a:p>
                      <a:pPr algn="ctr"/>
                      <a:r>
                        <a:rPr lang="en-GB" dirty="0">
                          <a:solidFill>
                            <a:schemeClr val="tx1"/>
                          </a:solidFill>
                          <a:latin typeface="Letter-join Plus 18" panose="02000505000000020003" pitchFamily="50" charset="0"/>
                        </a:rPr>
                        <a:t>(Come and See)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GB" dirty="0">
                          <a:solidFill>
                            <a:schemeClr val="tx1"/>
                          </a:solidFill>
                          <a:latin typeface="Letter-join Plus 18" panose="02000505000000020003" pitchFamily="50" charset="0"/>
                        </a:rPr>
                        <a:t>RSHE</a:t>
                      </a:r>
                    </a:p>
                    <a:p>
                      <a:pPr algn="ctr"/>
                      <a:r>
                        <a:rPr lang="en-GB" dirty="0">
                          <a:solidFill>
                            <a:schemeClr val="tx1"/>
                          </a:solidFill>
                          <a:latin typeface="Letter-join Plus 18" panose="02000505000000020003" pitchFamily="50" charset="0"/>
                        </a:rPr>
                        <a:t>(A Journey in Love)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C98A1"/>
                    </a:solidFill>
                  </a:tcPr>
                </a:tc>
                <a:tc>
                  <a:txBody>
                    <a:bodyPr/>
                    <a:lstStyle/>
                    <a:p>
                      <a:pPr algn="ctr"/>
                      <a:r>
                        <a:rPr lang="en-GB" dirty="0">
                          <a:solidFill>
                            <a:schemeClr val="tx1"/>
                          </a:solidFill>
                          <a:latin typeface="Letter-join Plus 18" panose="02000505000000020003" pitchFamily="50" charset="0"/>
                        </a:rPr>
                        <a:t>PSHE</a:t>
                      </a:r>
                    </a:p>
                    <a:p>
                      <a:pPr algn="ctr"/>
                      <a:r>
                        <a:rPr lang="en-GB" dirty="0">
                          <a:solidFill>
                            <a:schemeClr val="tx1"/>
                          </a:solidFill>
                          <a:latin typeface="Letter-join Plus 18" panose="02000505000000020003" pitchFamily="50" charset="0"/>
                        </a:rPr>
                        <a:t>(Scarf)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3BB9D"/>
                    </a:solidFill>
                  </a:tcPr>
                </a:tc>
                <a:tc>
                  <a:txBody>
                    <a:bodyPr/>
                    <a:lstStyle/>
                    <a:p>
                      <a:pPr algn="ctr"/>
                      <a:r>
                        <a:rPr lang="en-GB" dirty="0">
                          <a:solidFill>
                            <a:schemeClr val="tx1"/>
                          </a:solidFill>
                          <a:latin typeface="Letter-join Plus 18" panose="02000505000000020003" pitchFamily="50" charset="0"/>
                        </a:rPr>
                        <a:t>No Outsiders in Our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E6C9"/>
                    </a:solidFill>
                  </a:tcPr>
                </a:tc>
                <a:tc gridSpan="2">
                  <a:txBody>
                    <a:bodyPr/>
                    <a:lstStyle/>
                    <a:p>
                      <a:pPr algn="ctr"/>
                      <a:r>
                        <a:rPr lang="en-GB" dirty="0">
                          <a:solidFill>
                            <a:schemeClr val="tx1"/>
                          </a:solidFill>
                          <a:latin typeface="Letter-join Plus 18" panose="02000505000000020003" pitchFamily="50" charset="0"/>
                        </a:rPr>
                        <a:t>Enrichment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D49B"/>
                    </a:solidFill>
                  </a:tcPr>
                </a:tc>
                <a:tc hMerge="1">
                  <a:txBody>
                    <a:bodyPr/>
                    <a:lstStyle/>
                    <a:p>
                      <a:endParaRPr lang="en-GB"/>
                    </a:p>
                  </a:txBody>
                  <a:tcPr/>
                </a:tc>
                <a:tc>
                  <a:txBody>
                    <a:bodyPr/>
                    <a:lstStyle/>
                    <a:p>
                      <a:pPr algn="ctr"/>
                      <a:r>
                        <a:rPr lang="en-GB" dirty="0">
                          <a:solidFill>
                            <a:schemeClr val="tx1"/>
                          </a:solidFill>
                          <a:latin typeface="Letter-join Plus 18" panose="02000505000000020003" pitchFamily="50" charset="0"/>
                        </a:rPr>
                        <a:t>Other Curriculum 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D2B9"/>
                    </a:solidFill>
                  </a:tcPr>
                </a:tc>
                <a:extLst>
                  <a:ext uri="{0D108BD9-81ED-4DB2-BD59-A6C34878D82A}">
                    <a16:rowId xmlns:a16="http://schemas.microsoft.com/office/drawing/2014/main" val="2382185317"/>
                  </a:ext>
                </a:extLst>
              </a:tr>
              <a:tr h="3423154">
                <a:tc>
                  <a:txBody>
                    <a:bodyPr/>
                    <a:lstStyle/>
                    <a:p>
                      <a:pPr algn="ctr"/>
                      <a:r>
                        <a:rPr lang="en-GB" sz="1300" b="1" i="0" u="sng" strike="noStrike" kern="1200" baseline="0" dirty="0">
                          <a:solidFill>
                            <a:schemeClr val="dk1"/>
                          </a:solidFill>
                          <a:latin typeface="Letter-join Plus 18" panose="02000505000000020003" pitchFamily="50" charset="0"/>
                          <a:ea typeface="+mn-ea"/>
                          <a:cs typeface="+mn-cs"/>
                        </a:rPr>
                        <a:t>Witnesses</a:t>
                      </a:r>
                    </a:p>
                    <a:p>
                      <a:pPr algn="ctr"/>
                      <a:r>
                        <a:rPr lang="en-GB" sz="1300" b="0" i="0" u="none" strike="noStrike" kern="1200" baseline="0" dirty="0">
                          <a:solidFill>
                            <a:schemeClr val="dk1"/>
                          </a:solidFill>
                          <a:latin typeface="Letter-join Plus 18" panose="02000505000000020003" pitchFamily="50" charset="0"/>
                          <a:ea typeface="+mn-ea"/>
                          <a:cs typeface="+mn-cs"/>
                        </a:rPr>
                        <a:t>The Holy Spirit</a:t>
                      </a:r>
                    </a:p>
                    <a:p>
                      <a:pPr algn="ctr"/>
                      <a:r>
                        <a:rPr lang="en-GB" sz="1300" b="0" i="0" u="none" strike="noStrike" kern="1200" baseline="0" dirty="0">
                          <a:solidFill>
                            <a:schemeClr val="dk1"/>
                          </a:solidFill>
                          <a:latin typeface="Letter-join Plus 18" panose="02000505000000020003" pitchFamily="50" charset="0"/>
                          <a:ea typeface="+mn-ea"/>
                          <a:cs typeface="+mn-cs"/>
                        </a:rPr>
                        <a:t>enables people to</a:t>
                      </a:r>
                    </a:p>
                    <a:p>
                      <a:pPr algn="ctr"/>
                      <a:r>
                        <a:rPr lang="en-GB" sz="1300" b="0" i="0" u="none" strike="noStrike" kern="1200" baseline="0" dirty="0">
                          <a:solidFill>
                            <a:schemeClr val="dk1"/>
                          </a:solidFill>
                          <a:latin typeface="Letter-join Plus 18" panose="02000505000000020003" pitchFamily="50" charset="0"/>
                          <a:ea typeface="+mn-ea"/>
                          <a:cs typeface="+mn-cs"/>
                        </a:rPr>
                        <a:t>become witnesses</a:t>
                      </a:r>
                    </a:p>
                    <a:p>
                      <a:pPr algn="ctr"/>
                      <a:endParaRPr lang="en-GB" sz="1300" b="0" i="0" u="sng"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Healing</a:t>
                      </a:r>
                    </a:p>
                    <a:p>
                      <a:pPr algn="ctr"/>
                      <a:r>
                        <a:rPr lang="en-GB" sz="1300" b="0" i="0" u="none" strike="noStrike" kern="1200" baseline="0" dirty="0">
                          <a:solidFill>
                            <a:schemeClr val="dk1"/>
                          </a:solidFill>
                          <a:latin typeface="Letter-join Plus 18" panose="02000505000000020003" pitchFamily="50" charset="0"/>
                          <a:ea typeface="+mn-ea"/>
                          <a:cs typeface="+mn-cs"/>
                        </a:rPr>
                        <a:t>Sacrament of</a:t>
                      </a:r>
                    </a:p>
                    <a:p>
                      <a:pPr algn="ctr"/>
                      <a:r>
                        <a:rPr lang="en-GB" sz="1300" b="0" i="0" u="none" strike="noStrike" kern="1200" baseline="0" dirty="0">
                          <a:solidFill>
                            <a:schemeClr val="dk1"/>
                          </a:solidFill>
                          <a:latin typeface="Letter-join Plus 18" panose="02000505000000020003" pitchFamily="50" charset="0"/>
                          <a:ea typeface="+mn-ea"/>
                          <a:cs typeface="+mn-cs"/>
                        </a:rPr>
                        <a:t>the Sick</a:t>
                      </a:r>
                    </a:p>
                    <a:p>
                      <a:pPr algn="ctr"/>
                      <a:endParaRPr lang="en-GB" sz="1300" b="0" i="0" u="none" strike="noStrike" kern="1200" baseline="0" dirty="0">
                        <a:solidFill>
                          <a:schemeClr val="dk1"/>
                        </a:solidFill>
                        <a:latin typeface="Letter-join Plus 18" panose="02000505000000020003" pitchFamily="50" charset="0"/>
                        <a:ea typeface="+mn-ea"/>
                        <a:cs typeface="+mn-cs"/>
                      </a:endParaRPr>
                    </a:p>
                    <a:p>
                      <a:pPr algn="ctr"/>
                      <a:r>
                        <a:rPr lang="en-GB" sz="1300" b="1" i="0" u="sng" strike="noStrike" kern="1200" baseline="0" dirty="0">
                          <a:solidFill>
                            <a:schemeClr val="dk1"/>
                          </a:solidFill>
                          <a:latin typeface="Letter-join Plus 18" panose="02000505000000020003" pitchFamily="50" charset="0"/>
                          <a:ea typeface="+mn-ea"/>
                          <a:cs typeface="+mn-cs"/>
                        </a:rPr>
                        <a:t>Common Good</a:t>
                      </a:r>
                    </a:p>
                    <a:p>
                      <a:pPr algn="ctr"/>
                      <a:r>
                        <a:rPr lang="en-GB" sz="1300" b="0" i="0" u="none" strike="noStrike" kern="1200" baseline="0" dirty="0">
                          <a:solidFill>
                            <a:schemeClr val="dk1"/>
                          </a:solidFill>
                          <a:latin typeface="Letter-join Plus 18" panose="02000505000000020003" pitchFamily="50" charset="0"/>
                          <a:ea typeface="+mn-ea"/>
                          <a:cs typeface="+mn-cs"/>
                        </a:rPr>
                        <a:t>Work of the</a:t>
                      </a:r>
                    </a:p>
                    <a:p>
                      <a:pPr algn="ctr"/>
                      <a:r>
                        <a:rPr lang="en-GB" sz="1300" b="0" i="0" u="none" strike="noStrike" kern="1200" baseline="0" dirty="0">
                          <a:solidFill>
                            <a:schemeClr val="dk1"/>
                          </a:solidFill>
                          <a:latin typeface="Letter-join Plus 18" panose="02000505000000020003" pitchFamily="50" charset="0"/>
                          <a:ea typeface="+mn-ea"/>
                          <a:cs typeface="+mn-cs"/>
                        </a:rPr>
                        <a:t>worldwide Christian</a:t>
                      </a:r>
                    </a:p>
                    <a:p>
                      <a:pPr algn="ctr"/>
                      <a:r>
                        <a:rPr lang="en-GB" sz="1300" b="0" i="0" u="none" strike="noStrike" kern="1200" baseline="0" dirty="0">
                          <a:solidFill>
                            <a:schemeClr val="dk1"/>
                          </a:solidFill>
                          <a:latin typeface="Letter-join Plus 18" panose="02000505000000020003" pitchFamily="50" charset="0"/>
                          <a:ea typeface="+mn-ea"/>
                          <a:cs typeface="+mn-cs"/>
                        </a:rPr>
                        <a:t>family</a:t>
                      </a:r>
                      <a:endParaRPr lang="en-GB" sz="1300" dirty="0">
                        <a:solidFill>
                          <a:schemeClr val="tx1"/>
                        </a:solidFill>
                        <a:latin typeface="Letter-join Plus 18"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300" b="1" u="sng" dirty="0">
                          <a:solidFill>
                            <a:schemeClr val="tx1"/>
                          </a:solidFill>
                          <a:latin typeface="Letter-join Plus 18" panose="02000505000000020003" pitchFamily="50" charset="0"/>
                        </a:rPr>
                        <a:t>The wonder of God’s love in creating new life</a:t>
                      </a:r>
                    </a:p>
                    <a:p>
                      <a:pPr algn="ct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(Spiritual)</a:t>
                      </a:r>
                    </a:p>
                    <a:p>
                      <a:pPr algn="ctr"/>
                      <a:endParaRPr lang="en-GB" sz="1300" dirty="0">
                        <a:solidFill>
                          <a:schemeClr val="tx1"/>
                        </a:solidFill>
                        <a:latin typeface="Letter-join Plus 18" panose="02000505000000020003" pitchFamily="50" charset="0"/>
                      </a:endParaRPr>
                    </a:p>
                    <a:p>
                      <a:pPr algn="ctr"/>
                      <a:r>
                        <a:rPr lang="en-GB" sz="1200" dirty="0">
                          <a:solidFill>
                            <a:schemeClr val="tx1"/>
                          </a:solidFill>
                          <a:latin typeface="Letter-join Plus 18" panose="02000505000000020003" pitchFamily="50" charset="0"/>
                        </a:rPr>
                        <a:t>Show an understanding of how being made in the image and likeness of God informs decisions and actions when building relationships with others, including life-long relationships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Being My Best</a:t>
                      </a:r>
                    </a:p>
                    <a:p>
                      <a:pPr algn="ctr"/>
                      <a:r>
                        <a:rPr lang="en-GB" sz="1300" b="0" dirty="0">
                          <a:solidFill>
                            <a:schemeClr val="tx1"/>
                          </a:solidFill>
                          <a:latin typeface="Letter-join Plus 18" panose="02000505000000020003" pitchFamily="50" charset="0"/>
                        </a:rPr>
                        <a:t>(Aspirations and goal setting, Managing risk)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b="1" u="sng" dirty="0">
                          <a:solidFill>
                            <a:schemeClr val="tx1"/>
                          </a:solidFill>
                          <a:latin typeface="Letter-join Plus 18" panose="02000505000000020003" pitchFamily="50" charset="0"/>
                        </a:rPr>
                        <a:t>Consider how my life may change as I grow up </a:t>
                      </a:r>
                    </a:p>
                    <a:p>
                      <a:pPr algn="ctr"/>
                      <a:r>
                        <a:rPr lang="en-GB" sz="1300" dirty="0">
                          <a:solidFill>
                            <a:schemeClr val="tx1"/>
                          </a:solidFill>
                          <a:latin typeface="Letter-join Plus 18" panose="02000505000000020003" pitchFamily="50" charset="0"/>
                        </a:rPr>
                        <a:t>(Love You Forever by Robert </a:t>
                      </a:r>
                      <a:r>
                        <a:rPr lang="en-GB" sz="1300" dirty="0" err="1">
                          <a:solidFill>
                            <a:schemeClr val="tx1"/>
                          </a:solidFill>
                          <a:latin typeface="Letter-join Plus 18" panose="02000505000000020003" pitchFamily="50" charset="0"/>
                        </a:rPr>
                        <a:t>Munsch</a:t>
                      </a:r>
                      <a:r>
                        <a:rPr lang="en-GB" sz="1300" dirty="0">
                          <a:solidFill>
                            <a:schemeClr val="tx1"/>
                          </a:solidFill>
                          <a:latin typeface="Letter-join Plus 18" panose="02000505000000020003" pitchFamily="50" charset="0"/>
                        </a:rPr>
                        <a:t>)</a:t>
                      </a:r>
                    </a:p>
                    <a:p>
                      <a:pPr algn="ctr"/>
                      <a:endParaRPr lang="en-GB" sz="1300" dirty="0">
                        <a:solidFill>
                          <a:schemeClr val="tx1"/>
                        </a:solidFill>
                        <a:latin typeface="Letter-join Plus 18" panose="02000505000000020003" pitchFamily="50" charset="0"/>
                      </a:endParaRPr>
                    </a:p>
                    <a:p>
                      <a:pPr algn="ctr"/>
                      <a:endParaRPr lang="en-GB" sz="1300" dirty="0">
                        <a:solidFill>
                          <a:schemeClr val="tx1"/>
                        </a:solidFill>
                        <a:latin typeface="Letter-join Plus 18" panose="02000505000000020003" pitchFamily="50" charset="0"/>
                      </a:endParaRPr>
                    </a:p>
                    <a:p>
                      <a:pPr algn="ctr"/>
                      <a:r>
                        <a:rPr lang="en-GB" sz="1300" b="1" u="sng" dirty="0">
                          <a:solidFill>
                            <a:schemeClr val="tx1"/>
                          </a:solidFill>
                          <a:latin typeface="Letter-join Plus 18" panose="02000505000000020003" pitchFamily="50" charset="0"/>
                        </a:rPr>
                        <a:t>Recognise my freedom</a:t>
                      </a:r>
                    </a:p>
                    <a:p>
                      <a:pPr algn="ctr"/>
                      <a:r>
                        <a:rPr lang="en-GB" sz="1300" b="1" u="sng" dirty="0">
                          <a:solidFill>
                            <a:schemeClr val="tx1"/>
                          </a:solidFill>
                          <a:latin typeface="Letter-join Plus 18" panose="02000505000000020003" pitchFamily="50" charset="0"/>
                        </a:rPr>
                        <a:t>(Dreams of Freedom by Amnesty </a:t>
                      </a:r>
                      <a:r>
                        <a:rPr lang="en-GB" sz="1300" dirty="0">
                          <a:solidFill>
                            <a:schemeClr val="tx1"/>
                          </a:solidFill>
                          <a:latin typeface="Letter-join Plus 18" panose="02000505000000020003" pitchFamily="50" charset="0"/>
                        </a:rPr>
                        <a:t>International)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dirty="0">
                          <a:solidFill>
                            <a:schemeClr val="tx1"/>
                          </a:solidFill>
                          <a:latin typeface="Letter-join Plus 18" panose="02000505000000020003" pitchFamily="50" charset="0"/>
                        </a:rPr>
                        <a:t>Enrichment Week</a:t>
                      </a:r>
                    </a:p>
                    <a:p>
                      <a:pPr algn="ctr"/>
                      <a:r>
                        <a:rPr lang="en-GB" sz="1300" dirty="0">
                          <a:solidFill>
                            <a:schemeClr val="tx1"/>
                          </a:solidFill>
                          <a:latin typeface="Letter-join Plus 18" panose="02000505000000020003" pitchFamily="50" charset="0"/>
                        </a:rPr>
                        <a:t>Feast of St. Mark</a:t>
                      </a:r>
                    </a:p>
                    <a:p>
                      <a:pPr algn="ctr"/>
                      <a:r>
                        <a:rPr lang="en-GB" sz="1300" dirty="0">
                          <a:solidFill>
                            <a:schemeClr val="tx1"/>
                          </a:solidFill>
                          <a:latin typeface="Letter-join Plus 18" panose="02000505000000020003" pitchFamily="50" charset="0"/>
                        </a:rPr>
                        <a:t> Assembly: Climate Change</a:t>
                      </a:r>
                    </a:p>
                    <a:p>
                      <a:pPr algn="ctr"/>
                      <a:r>
                        <a:rPr lang="en-GB" sz="1300" dirty="0">
                          <a:solidFill>
                            <a:schemeClr val="tx1"/>
                          </a:solidFill>
                          <a:latin typeface="Letter-join Plus 18" panose="02000505000000020003" pitchFamily="50" charset="0"/>
                        </a:rPr>
                        <a:t>Deaf Awareness Week </a:t>
                      </a:r>
                    </a:p>
                    <a:p>
                      <a:pPr algn="ctr"/>
                      <a:r>
                        <a:rPr lang="en-GB" sz="1300" dirty="0">
                          <a:solidFill>
                            <a:schemeClr val="tx1"/>
                          </a:solidFill>
                          <a:latin typeface="Letter-join Plus 18" panose="02000505000000020003" pitchFamily="50" charset="0"/>
                        </a:rPr>
                        <a:t>Sign Language with Father Mark</a:t>
                      </a:r>
                    </a:p>
                    <a:p>
                      <a:pPr algn="ctr"/>
                      <a:r>
                        <a:rPr lang="en-GB" sz="1300" dirty="0">
                          <a:solidFill>
                            <a:schemeClr val="tx1"/>
                          </a:solidFill>
                          <a:latin typeface="Letter-join Plus 18" panose="02000505000000020003" pitchFamily="50" charset="0"/>
                        </a:rPr>
                        <a:t>Assembly: Building Bridges</a:t>
                      </a:r>
                    </a:p>
                    <a:p>
                      <a:pPr algn="ctr"/>
                      <a:r>
                        <a:rPr lang="en-GB" sz="1300" dirty="0">
                          <a:solidFill>
                            <a:schemeClr val="tx1"/>
                          </a:solidFill>
                          <a:latin typeface="Letter-join Plus 18" panose="02000505000000020003" pitchFamily="50" charset="0"/>
                        </a:rPr>
                        <a:t>Assembly: International Day of Families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dirty="0">
                          <a:solidFill>
                            <a:schemeClr val="tx1"/>
                          </a:solidFill>
                          <a:latin typeface="Letter-join Plus 18" panose="02000505000000020003" pitchFamily="50" charset="0"/>
                        </a:rPr>
                        <a:t>Assembly: World Day of Cultural Diversity</a:t>
                      </a:r>
                    </a:p>
                    <a:p>
                      <a:pPr algn="ctr"/>
                      <a:r>
                        <a:rPr lang="en-GB" sz="1300" dirty="0">
                          <a:solidFill>
                            <a:schemeClr val="tx1"/>
                          </a:solidFill>
                          <a:latin typeface="Letter-join Plus 18" panose="02000505000000020003" pitchFamily="50" charset="0"/>
                        </a:rPr>
                        <a:t>Rock </a:t>
                      </a:r>
                      <a:r>
                        <a:rPr lang="en-GB" sz="1300" dirty="0" err="1">
                          <a:solidFill>
                            <a:schemeClr val="tx1"/>
                          </a:solidFill>
                          <a:latin typeface="Letter-join Plus 18" panose="02000505000000020003" pitchFamily="50" charset="0"/>
                        </a:rPr>
                        <a:t>Kidz</a:t>
                      </a:r>
                      <a:endParaRPr lang="en-GB" sz="1300" dirty="0">
                        <a:solidFill>
                          <a:schemeClr val="tx1"/>
                        </a:solidFill>
                        <a:latin typeface="Letter-join Plus 18" panose="02000505000000020003" pitchFamily="50" charset="0"/>
                      </a:endParaRPr>
                    </a:p>
                    <a:p>
                      <a:pPr algn="ctr"/>
                      <a:r>
                        <a:rPr lang="en-GB" sz="1300" dirty="0">
                          <a:solidFill>
                            <a:schemeClr val="tx1"/>
                          </a:solidFill>
                          <a:latin typeface="Letter-join Plus 18" panose="02000505000000020003" pitchFamily="50" charset="0"/>
                        </a:rPr>
                        <a:t>Quidditch Events</a:t>
                      </a:r>
                    </a:p>
                    <a:p>
                      <a:pPr algn="ctr"/>
                      <a:r>
                        <a:rPr lang="en-GB" sz="1300" dirty="0">
                          <a:solidFill>
                            <a:schemeClr val="tx1"/>
                          </a:solidFill>
                          <a:latin typeface="Letter-join Plus 18" panose="02000505000000020003" pitchFamily="50" charset="0"/>
                        </a:rPr>
                        <a:t>Assembly: Stewardship</a:t>
                      </a:r>
                    </a:p>
                    <a:p>
                      <a:pPr algn="ctr"/>
                      <a:r>
                        <a:rPr lang="en-GB" sz="1300" dirty="0">
                          <a:solidFill>
                            <a:schemeClr val="tx1"/>
                          </a:solidFill>
                          <a:latin typeface="Letter-join Plus 18" panose="02000505000000020003" pitchFamily="50" charset="0"/>
                        </a:rPr>
                        <a:t>Cells Project Year 6</a:t>
                      </a:r>
                    </a:p>
                    <a:p>
                      <a:pPr algn="ctr"/>
                      <a:r>
                        <a:rPr lang="en-GB" sz="1300" dirty="0" err="1">
                          <a:solidFill>
                            <a:schemeClr val="tx1"/>
                          </a:solidFill>
                          <a:latin typeface="Letter-join Plus 18" panose="02000505000000020003" pitchFamily="50" charset="0"/>
                        </a:rPr>
                        <a:t>Drumba</a:t>
                      </a:r>
                      <a:r>
                        <a:rPr lang="en-GB" sz="1300" dirty="0">
                          <a:solidFill>
                            <a:schemeClr val="tx1"/>
                          </a:solidFill>
                          <a:latin typeface="Letter-join Plus 18" panose="02000505000000020003" pitchFamily="50" charset="0"/>
                        </a:rPr>
                        <a:t> Day</a:t>
                      </a:r>
                    </a:p>
                    <a:p>
                      <a:pPr algn="ctr"/>
                      <a:r>
                        <a:rPr lang="en-GB" sz="1300" dirty="0">
                          <a:solidFill>
                            <a:schemeClr val="tx1"/>
                          </a:solidFill>
                          <a:latin typeface="Letter-join Plus 18" panose="02000505000000020003" pitchFamily="50" charset="0"/>
                        </a:rPr>
                        <a:t>Healthy Eating Day</a:t>
                      </a:r>
                    </a:p>
                    <a:p>
                      <a:pPr algn="ctr"/>
                      <a:r>
                        <a:rPr lang="en-GB" sz="1300" dirty="0">
                          <a:solidFill>
                            <a:schemeClr val="tx1"/>
                          </a:solidFill>
                          <a:latin typeface="Letter-join Plus 18" panose="02000505000000020003" pitchFamily="50" charset="0"/>
                        </a:rPr>
                        <a:t>Year 6: Lockerbie</a:t>
                      </a:r>
                    </a:p>
                    <a:p>
                      <a:pPr algn="ctr"/>
                      <a:r>
                        <a:rPr lang="en-GB" sz="1300" dirty="0">
                          <a:solidFill>
                            <a:schemeClr val="tx1"/>
                          </a:solidFill>
                          <a:latin typeface="Letter-join Plus 18" panose="02000505000000020003" pitchFamily="50" charset="0"/>
                        </a:rPr>
                        <a:t>Transition Day</a:t>
                      </a:r>
                    </a:p>
                    <a:p>
                      <a:pPr algn="ctr"/>
                      <a:r>
                        <a:rPr lang="en-GB" sz="1300" dirty="0">
                          <a:solidFill>
                            <a:schemeClr val="tx1"/>
                          </a:solidFill>
                          <a:latin typeface="Letter-join Plus 18" panose="02000505000000020003" pitchFamily="50" charset="0"/>
                        </a:rPr>
                        <a:t>Assembly: Celebration of Sport</a:t>
                      </a:r>
                    </a:p>
                    <a:p>
                      <a:pPr algn="ctr"/>
                      <a:r>
                        <a:rPr lang="en-GB" sz="1300" dirty="0">
                          <a:solidFill>
                            <a:schemeClr val="tx1"/>
                          </a:solidFill>
                          <a:latin typeface="Letter-join Plus 18" panose="02000505000000020003" pitchFamily="50" charset="0"/>
                        </a:rPr>
                        <a:t>Assembly: Celebration of Achievement</a:t>
                      </a:r>
                    </a:p>
                    <a:p>
                      <a:pPr algn="ctr"/>
                      <a:r>
                        <a:rPr lang="en-GB" sz="1300" dirty="0">
                          <a:solidFill>
                            <a:schemeClr val="tx1"/>
                          </a:solidFill>
                          <a:latin typeface="Letter-join Plus 18" panose="02000505000000020003" pitchFamily="50" charset="0"/>
                        </a:rPr>
                        <a:t>Assembly: Malala Day (Inspirational People)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300" u="sng" dirty="0">
                          <a:solidFill>
                            <a:schemeClr val="tx1"/>
                          </a:solidFill>
                          <a:latin typeface="Letter-join Plus 18" panose="02000505000000020003" pitchFamily="50" charset="0"/>
                        </a:rPr>
                        <a:t>English</a:t>
                      </a:r>
                    </a:p>
                    <a:p>
                      <a:pPr algn="ctr"/>
                      <a:r>
                        <a:rPr lang="en-GB" sz="1300" dirty="0">
                          <a:solidFill>
                            <a:schemeClr val="tx1"/>
                          </a:solidFill>
                          <a:latin typeface="Letter-join Plus 18" panose="02000505000000020003" pitchFamily="50" charset="0"/>
                        </a:rPr>
                        <a:t>The Island (Armin </a:t>
                      </a:r>
                      <a:r>
                        <a:rPr lang="en-GB" sz="1300" dirty="0" err="1">
                          <a:solidFill>
                            <a:schemeClr val="tx1"/>
                          </a:solidFill>
                          <a:latin typeface="Letter-join Plus 18" panose="02000505000000020003" pitchFamily="50" charset="0"/>
                        </a:rPr>
                        <a:t>Greder</a:t>
                      </a:r>
                      <a:r>
                        <a:rPr lang="en-GB" sz="1300" dirty="0">
                          <a:solidFill>
                            <a:schemeClr val="tx1"/>
                          </a:solidFill>
                          <a:latin typeface="Letter-join Plus 18" panose="02000505000000020003" pitchFamily="50" charset="0"/>
                        </a:rPr>
                        <a:t>)</a:t>
                      </a:r>
                    </a:p>
                    <a:p>
                      <a:pPr algn="ctr"/>
                      <a:r>
                        <a:rPr lang="en-GB" sz="1300" dirty="0">
                          <a:solidFill>
                            <a:schemeClr val="tx1"/>
                          </a:solidFill>
                          <a:latin typeface="Letter-join Plus 18" panose="02000505000000020003" pitchFamily="50" charset="0"/>
                        </a:rPr>
                        <a:t>Illegal </a:t>
                      </a:r>
                    </a:p>
                    <a:p>
                      <a:pPr algn="ctr"/>
                      <a:r>
                        <a:rPr lang="en-GB" sz="1300" dirty="0">
                          <a:solidFill>
                            <a:schemeClr val="tx1"/>
                          </a:solidFill>
                          <a:latin typeface="Letter-join Plus 18" panose="02000505000000020003" pitchFamily="50" charset="0"/>
                        </a:rPr>
                        <a:t>(Eoin Golfer)</a:t>
                      </a:r>
                    </a:p>
                    <a:p>
                      <a:pPr algn="ctr"/>
                      <a:endParaRPr lang="en-GB" sz="1300"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Geography</a:t>
                      </a:r>
                    </a:p>
                    <a:p>
                      <a:pPr algn="ctr"/>
                      <a:r>
                        <a:rPr lang="en-GB" sz="1300" dirty="0">
                          <a:solidFill>
                            <a:schemeClr val="tx1"/>
                          </a:solidFill>
                          <a:latin typeface="Letter-join Plus 18" panose="02000505000000020003" pitchFamily="50" charset="0"/>
                        </a:rPr>
                        <a:t>Climate Change</a:t>
                      </a:r>
                    </a:p>
                    <a:p>
                      <a:pPr algn="ctr"/>
                      <a:endParaRPr lang="en-GB" sz="1300" dirty="0">
                        <a:solidFill>
                          <a:schemeClr val="tx1"/>
                        </a:solidFill>
                        <a:latin typeface="Letter-join Plus 18" panose="02000505000000020003" pitchFamily="50" charset="0"/>
                      </a:endParaRPr>
                    </a:p>
                    <a:p>
                      <a:pPr algn="ctr"/>
                      <a:r>
                        <a:rPr lang="en-GB" sz="1300" u="sng" dirty="0">
                          <a:solidFill>
                            <a:schemeClr val="tx1"/>
                          </a:solidFill>
                          <a:latin typeface="Letter-join Plus 18" panose="02000505000000020003" pitchFamily="50" charset="0"/>
                        </a:rPr>
                        <a:t>Food Technology</a:t>
                      </a:r>
                    </a:p>
                    <a:p>
                      <a:pPr algn="ctr"/>
                      <a:r>
                        <a:rPr lang="en-GB" sz="1300" dirty="0">
                          <a:solidFill>
                            <a:schemeClr val="tx1"/>
                          </a:solidFill>
                          <a:latin typeface="Letter-join Plus 18" panose="02000505000000020003" pitchFamily="50" charset="0"/>
                        </a:rPr>
                        <a:t>Come Dine With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87897"/>
                  </a:ext>
                </a:extLst>
              </a:tr>
            </a:tbl>
          </a:graphicData>
        </a:graphic>
      </p:graphicFrame>
      <p:sp>
        <p:nvSpPr>
          <p:cNvPr id="5" name="Rectangle 4">
            <a:extLst>
              <a:ext uri="{FF2B5EF4-FFF2-40B4-BE49-F238E27FC236}">
                <a16:creationId xmlns:a16="http://schemas.microsoft.com/office/drawing/2014/main" id="{63F101E6-BDE1-4EA0-9837-2ED4D5446C51}"/>
              </a:ext>
            </a:extLst>
          </p:cNvPr>
          <p:cNvSpPr/>
          <p:nvPr/>
        </p:nvSpPr>
        <p:spPr>
          <a:xfrm>
            <a:off x="2541234" y="197631"/>
            <a:ext cx="7162538" cy="923330"/>
          </a:xfrm>
          <a:prstGeom prst="rect">
            <a:avLst/>
          </a:prstGeom>
          <a:noFill/>
        </p:spPr>
        <p:txBody>
          <a:bodyPr wrap="none" lIns="91440" tIns="45720" rIns="91440" bIns="45720">
            <a:spAutoFit/>
          </a:bodyPr>
          <a:lstStyle/>
          <a:p>
            <a:pPr algn="ct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H</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54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5400" b="1" cap="none"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u</a:t>
            </a:r>
            <a:r>
              <a:rPr lang="en-US" sz="5400" b="1" cap="none"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Harrington" panose="04040505050A02020702" pitchFamily="82" charset="0"/>
              </a:rPr>
              <a:t> </a:t>
            </a:r>
            <a:r>
              <a:rPr lang="en-US" sz="5400" b="1" cap="none"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54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54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p>
        </p:txBody>
      </p:sp>
      <p:sp>
        <p:nvSpPr>
          <p:cNvPr id="6" name="Rectangle 5">
            <a:extLst>
              <a:ext uri="{FF2B5EF4-FFF2-40B4-BE49-F238E27FC236}">
                <a16:creationId xmlns:a16="http://schemas.microsoft.com/office/drawing/2014/main" id="{770172D6-4D81-4E4B-8705-C434CE9F8A3C}"/>
              </a:ext>
            </a:extLst>
          </p:cNvPr>
          <p:cNvSpPr/>
          <p:nvPr/>
        </p:nvSpPr>
        <p:spPr>
          <a:xfrm>
            <a:off x="1842048" y="1075903"/>
            <a:ext cx="8295861" cy="923330"/>
          </a:xfrm>
          <a:prstGeom prst="rect">
            <a:avLst/>
          </a:prstGeom>
          <a:noFill/>
        </p:spPr>
        <p:txBody>
          <a:bodyPr wrap="squar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Y</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a</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r</a:t>
            </a:r>
            <a:r>
              <a:rPr lang="en-US" sz="5400" b="1" cap="none" spc="50" dirty="0">
                <a:ln w="9525" cmpd="sng">
                  <a:solidFill>
                    <a:schemeClr val="tx1"/>
                  </a:solidFill>
                  <a:prstDash val="solid"/>
                </a:ln>
                <a:solidFill>
                  <a:srgbClr val="70AD47">
                    <a:tint val="1000"/>
                  </a:srgbClr>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6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 </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S</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u</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FFFF00"/>
                </a:solidFill>
                <a:effectLst>
                  <a:glow rad="38100">
                    <a:schemeClr val="accent1">
                      <a:alpha val="40000"/>
                    </a:schemeClr>
                  </a:glow>
                </a:effectLst>
                <a:latin typeface="Letter-join Plus 18" panose="02000505000000020003" pitchFamily="50" charset="0"/>
              </a:rPr>
              <a:t>m</a:t>
            </a:r>
            <a:r>
              <a:rPr lang="en-US" sz="5400" b="1" spc="50" dirty="0">
                <a:ln w="9525" cmpd="sng">
                  <a:solidFill>
                    <a:schemeClr val="tx1"/>
                  </a:solidFill>
                  <a:prstDash val="solid"/>
                </a:ln>
                <a:solidFill>
                  <a:srgbClr val="00B05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00B0F0"/>
                </a:solidFill>
                <a:effectLst>
                  <a:glow rad="38100">
                    <a:schemeClr val="accent1">
                      <a:alpha val="40000"/>
                    </a:schemeClr>
                  </a:glow>
                </a:effectLst>
                <a:latin typeface="Letter-join Plus 18" panose="02000505000000020003" pitchFamily="50" charset="0"/>
              </a:rPr>
              <a:t>r </a:t>
            </a:r>
            <a:r>
              <a:rPr lang="en-US" sz="5400" b="1" spc="50" dirty="0">
                <a:ln w="9525" cmpd="sng">
                  <a:solidFill>
                    <a:schemeClr val="tx1"/>
                  </a:solidFill>
                  <a:prstDash val="solid"/>
                </a:ln>
                <a:solidFill>
                  <a:srgbClr val="FF33CC"/>
                </a:solidFill>
                <a:effectLst>
                  <a:glow rad="38100">
                    <a:schemeClr val="accent1">
                      <a:alpha val="40000"/>
                    </a:schemeClr>
                  </a:glow>
                </a:effectLst>
                <a:latin typeface="Letter-join Plus 18" panose="02000505000000020003" pitchFamily="50"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Letter-join Plus 18" panose="02000505000000020003" pitchFamily="50" charset="0"/>
              </a:rPr>
              <a:t>e</a:t>
            </a:r>
            <a:r>
              <a:rPr lang="en-US" sz="5400" b="1" spc="50" dirty="0">
                <a:ln w="9525" cmpd="sng">
                  <a:solidFill>
                    <a:schemeClr val="tx1"/>
                  </a:solidFill>
                  <a:prstDash val="solid"/>
                </a:ln>
                <a:solidFill>
                  <a:srgbClr val="FF0000"/>
                </a:solidFill>
                <a:effectLst>
                  <a:glow rad="38100">
                    <a:schemeClr val="accent1">
                      <a:alpha val="40000"/>
                    </a:schemeClr>
                  </a:glow>
                </a:effectLst>
                <a:latin typeface="Letter-join Plus 18" panose="02000505000000020003" pitchFamily="50"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rPr>
              <a:t>m</a:t>
            </a:r>
            <a:endParaRPr lang="en-US" sz="5400" b="1" cap="none" spc="50" dirty="0">
              <a:ln w="9525" cmpd="sng">
                <a:solidFill>
                  <a:schemeClr val="tx1"/>
                </a:solidFill>
                <a:prstDash val="solid"/>
              </a:ln>
              <a:solidFill>
                <a:srgbClr val="FF6600"/>
              </a:solidFill>
              <a:effectLst>
                <a:glow rad="38100">
                  <a:schemeClr val="accent1">
                    <a:alpha val="40000"/>
                  </a:schemeClr>
                </a:glow>
              </a:effectLst>
              <a:latin typeface="Letter-join Plus 18" panose="02000505000000020003" pitchFamily="50" charset="0"/>
            </a:endParaRPr>
          </a:p>
        </p:txBody>
      </p:sp>
      <p:pic>
        <p:nvPicPr>
          <p:cNvPr id="1026" name="Picture 2" descr="St Bede's Catholic Junior School Logo">
            <a:extLst>
              <a:ext uri="{FF2B5EF4-FFF2-40B4-BE49-F238E27FC236}">
                <a16:creationId xmlns:a16="http://schemas.microsoft.com/office/drawing/2014/main" id="{15DCE405-3D22-4FA8-BCFF-E98238B500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291" y="529581"/>
            <a:ext cx="1447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6F8DC51-A65E-45CB-8E42-3A1C2E5DFEB5}"/>
              </a:ext>
            </a:extLst>
          </p:cNvPr>
          <p:cNvSpPr txBox="1"/>
          <p:nvPr/>
        </p:nvSpPr>
        <p:spPr>
          <a:xfrm>
            <a:off x="9963412" y="529581"/>
            <a:ext cx="1707326" cy="1369606"/>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GB" sz="2100" b="1" dirty="0">
                <a:latin typeface="Harrington" panose="04040505050A02020702" pitchFamily="82" charset="0"/>
              </a:rPr>
              <a:t>We celebrate life; life in all its fullness</a:t>
            </a:r>
          </a:p>
          <a:p>
            <a:pPr algn="ctr"/>
            <a:r>
              <a:rPr lang="en-GB" sz="2000" dirty="0">
                <a:latin typeface="Letter-join Plus 18" panose="02000505000000020003" pitchFamily="50" charset="0"/>
              </a:rPr>
              <a:t>(John 10:10)</a:t>
            </a:r>
          </a:p>
        </p:txBody>
      </p:sp>
    </p:spTree>
    <p:extLst>
      <p:ext uri="{BB962C8B-B14F-4D97-AF65-F5344CB8AC3E}">
        <p14:creationId xmlns:p14="http://schemas.microsoft.com/office/powerpoint/2010/main" val="5850461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414542" y="119485"/>
            <a:ext cx="7362913"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g </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a</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endParaRPr lang="en-US" sz="72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endParaRPr>
          </a:p>
        </p:txBody>
      </p:sp>
      <p:sp>
        <p:nvSpPr>
          <p:cNvPr id="6" name="Rectangle 5">
            <a:extLst>
              <a:ext uri="{FF2B5EF4-FFF2-40B4-BE49-F238E27FC236}">
                <a16:creationId xmlns:a16="http://schemas.microsoft.com/office/drawing/2014/main" id="{C42D40B3-3268-4AEC-934C-3A276CD9EF04}"/>
              </a:ext>
            </a:extLst>
          </p:cNvPr>
          <p:cNvSpPr/>
          <p:nvPr/>
        </p:nvSpPr>
        <p:spPr>
          <a:xfrm>
            <a:off x="4193804" y="2749919"/>
            <a:ext cx="4281942"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q</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u</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s</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o</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n</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n</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s</a:t>
            </a:r>
          </a:p>
        </p:txBody>
      </p:sp>
      <p:sp>
        <p:nvSpPr>
          <p:cNvPr id="7" name="Rectangle 6">
            <a:extLst>
              <a:ext uri="{FF2B5EF4-FFF2-40B4-BE49-F238E27FC236}">
                <a16:creationId xmlns:a16="http://schemas.microsoft.com/office/drawing/2014/main" id="{7B479F7E-E698-4153-A1EF-4411F1804FF7}"/>
              </a:ext>
            </a:extLst>
          </p:cNvPr>
          <p:cNvSpPr/>
          <p:nvPr/>
        </p:nvSpPr>
        <p:spPr>
          <a:xfrm>
            <a:off x="5225336" y="3833861"/>
            <a:ext cx="2218877"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w</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b</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s</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endPar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endParaRPr>
          </a:p>
        </p:txBody>
      </p:sp>
      <p:sp>
        <p:nvSpPr>
          <p:cNvPr id="10" name="Rectangle 9">
            <a:extLst>
              <a:ext uri="{FF2B5EF4-FFF2-40B4-BE49-F238E27FC236}">
                <a16:creationId xmlns:a16="http://schemas.microsoft.com/office/drawing/2014/main" id="{2185C428-C9B1-4116-B7CF-9C6496CAEF34}"/>
              </a:ext>
            </a:extLst>
          </p:cNvPr>
          <p:cNvSpPr/>
          <p:nvPr/>
        </p:nvSpPr>
        <p:spPr>
          <a:xfrm>
            <a:off x="4105639" y="1608075"/>
            <a:ext cx="4370107"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f</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s</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t </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d</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u</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c</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a</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r</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s</a:t>
            </a:r>
          </a:p>
        </p:txBody>
      </p:sp>
      <p:sp>
        <p:nvSpPr>
          <p:cNvPr id="11" name="Rectangle 10">
            <a:extLst>
              <a:ext uri="{FF2B5EF4-FFF2-40B4-BE49-F238E27FC236}">
                <a16:creationId xmlns:a16="http://schemas.microsoft.com/office/drawing/2014/main" id="{7AECBB7C-715D-49A2-B80C-D7A2D5B9EBCC}"/>
              </a:ext>
            </a:extLst>
          </p:cNvPr>
          <p:cNvSpPr/>
          <p:nvPr/>
        </p:nvSpPr>
        <p:spPr>
          <a:xfrm>
            <a:off x="5025762" y="4935014"/>
            <a:ext cx="2618024" cy="830997"/>
          </a:xfrm>
          <a:prstGeom prst="rect">
            <a:avLst/>
          </a:prstGeom>
          <a:solidFill>
            <a:schemeClr val="accent6">
              <a:lumMod val="20000"/>
              <a:lumOff val="80000"/>
            </a:schemeClr>
          </a:solidFill>
          <a:ln>
            <a:solidFill>
              <a:schemeClr val="accent6">
                <a:lumMod val="75000"/>
              </a:schemeClr>
            </a:solidFill>
          </a:ln>
        </p:spPr>
        <p:txBody>
          <a:bodyPr wrap="none" lIns="91440" tIns="45720" rIns="91440" bIns="45720">
            <a:spAutoFit/>
          </a:bodyPr>
          <a:lstStyle/>
          <a:p>
            <a:pPr algn="ct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m</a:t>
            </a:r>
            <a:r>
              <a:rPr lang="en-US" sz="48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e</a:t>
            </a:r>
            <a:r>
              <a:rPr lang="en-US" sz="48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t</a:t>
            </a:r>
            <a:r>
              <a:rPr lang="en-US" sz="48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48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n</a:t>
            </a:r>
            <a:r>
              <a:rPr lang="en-US" sz="48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g</a:t>
            </a:r>
            <a:r>
              <a:rPr lang="en-US" sz="48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s</a:t>
            </a:r>
          </a:p>
        </p:txBody>
      </p:sp>
    </p:spTree>
    <p:extLst>
      <p:ext uri="{BB962C8B-B14F-4D97-AF65-F5344CB8AC3E}">
        <p14:creationId xmlns:p14="http://schemas.microsoft.com/office/powerpoint/2010/main" val="686802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1030350" y="1776835"/>
            <a:ext cx="10131300" cy="2646878"/>
          </a:xfrm>
          <a:prstGeom prst="rect">
            <a:avLst/>
          </a:prstGeom>
          <a:noFill/>
        </p:spPr>
        <p:txBody>
          <a:bodyPr wrap="none" lIns="91440" tIns="45720" rIns="91440" bIns="45720">
            <a:spAutoFit/>
          </a:bodyPr>
          <a:lstStyle/>
          <a:p>
            <a:pPr algn="ctr"/>
            <a:r>
              <a:rPr lang="en-US" sz="166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T</a:t>
            </a:r>
            <a:r>
              <a:rPr lang="en-US" sz="166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h</a:t>
            </a:r>
            <a:r>
              <a:rPr lang="en-US" sz="166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a</a:t>
            </a:r>
            <a:r>
              <a:rPr lang="en-US" sz="166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n</a:t>
            </a:r>
            <a:r>
              <a:rPr lang="en-US" sz="166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k </a:t>
            </a:r>
            <a:r>
              <a:rPr lang="en-US" sz="166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Y</a:t>
            </a:r>
            <a:r>
              <a:rPr lang="en-US" sz="166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o</a:t>
            </a:r>
            <a:r>
              <a:rPr lang="en-US" sz="166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u</a:t>
            </a:r>
            <a:endParaRPr lang="en-US" sz="16600" b="1" cap="none"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endParaRPr>
          </a:p>
        </p:txBody>
      </p:sp>
    </p:spTree>
    <p:extLst>
      <p:ext uri="{BB962C8B-B14F-4D97-AF65-F5344CB8AC3E}">
        <p14:creationId xmlns:p14="http://schemas.microsoft.com/office/powerpoint/2010/main" val="554798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1427143" y="238754"/>
            <a:ext cx="9390712"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C</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A</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H</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C  </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S</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C</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H</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S </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3" name="TextBox 2">
            <a:extLst>
              <a:ext uri="{FF2B5EF4-FFF2-40B4-BE49-F238E27FC236}">
                <a16:creationId xmlns:a16="http://schemas.microsoft.com/office/drawing/2014/main" id="{015F6056-E3D7-43B9-86BB-AE5CF9066637}"/>
              </a:ext>
            </a:extLst>
          </p:cNvPr>
          <p:cNvSpPr txBox="1"/>
          <p:nvPr/>
        </p:nvSpPr>
        <p:spPr>
          <a:xfrm>
            <a:off x="224080" y="1610533"/>
            <a:ext cx="11796831" cy="4401205"/>
          </a:xfrm>
          <a:prstGeom prst="rect">
            <a:avLst/>
          </a:prstGeom>
          <a:solidFill>
            <a:schemeClr val="accent6">
              <a:lumMod val="20000"/>
              <a:lumOff val="80000"/>
            </a:schemeClr>
          </a:solidFill>
        </p:spPr>
        <p:txBody>
          <a:bodyPr wrap="square">
            <a:spAutoFit/>
          </a:bodyPr>
          <a:lstStyle/>
          <a:p>
            <a:pPr algn="l"/>
            <a:r>
              <a:rPr lang="en-US" sz="2000" dirty="0">
                <a:solidFill>
                  <a:srgbClr val="000000"/>
                </a:solidFill>
                <a:latin typeface="Times New Roman" panose="02020603050405020304" pitchFamily="18" charset="0"/>
                <a:cs typeface="Times New Roman" panose="02020603050405020304" pitchFamily="18" charset="0"/>
              </a:rPr>
              <a:t>From September 2020, guidance from the Department for Education for Relationships Education, Relationships and Sex Education (RSE0 and Health Education became </a:t>
            </a:r>
            <a:r>
              <a:rPr lang="en-US" sz="2000" b="1" dirty="0">
                <a:solidFill>
                  <a:srgbClr val="000000"/>
                </a:solidFill>
                <a:effectLst>
                  <a:glow rad="228600">
                    <a:schemeClr val="accent6">
                      <a:satMod val="175000"/>
                      <a:alpha val="40000"/>
                    </a:schemeClr>
                  </a:glow>
                </a:effectLst>
                <a:latin typeface="Times New Roman" panose="02020603050405020304" pitchFamily="18" charset="0"/>
                <a:cs typeface="Times New Roman" panose="02020603050405020304" pitchFamily="18" charset="0"/>
              </a:rPr>
              <a:t>mandatory for all school, including Catholic schools.</a:t>
            </a:r>
          </a:p>
          <a:p>
            <a:pPr algn="l"/>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l"/>
            <a:r>
              <a:rPr lang="en-US" sz="2000" dirty="0">
                <a:solidFill>
                  <a:srgbClr val="000000"/>
                </a:solidFill>
                <a:latin typeface="Times New Roman" panose="02020603050405020304" pitchFamily="18" charset="0"/>
                <a:cs typeface="Times New Roman" panose="02020603050405020304" pitchFamily="18" charset="0"/>
              </a:rPr>
              <a:t>This initiative has been welcomed by the Catholic Education Service (CES), who state that, Catholic schools are also required to </a:t>
            </a:r>
            <a:r>
              <a:rPr lang="en-US" sz="2000" b="1" dirty="0">
                <a:solidFill>
                  <a:srgbClr val="000000"/>
                </a:solidFill>
                <a:effectLst>
                  <a:glow rad="228600">
                    <a:schemeClr val="accent6">
                      <a:satMod val="175000"/>
                      <a:alpha val="40000"/>
                    </a:schemeClr>
                  </a:glow>
                </a:effectLst>
                <a:latin typeface="Times New Roman" panose="02020603050405020304" pitchFamily="18" charset="0"/>
                <a:cs typeface="Times New Roman" panose="02020603050405020304" pitchFamily="18" charset="0"/>
              </a:rPr>
              <a:t>deliver RSE in accordance with the teaching of the Church</a:t>
            </a:r>
            <a:r>
              <a:rPr lang="en-US" sz="2000" dirty="0">
                <a:solidFill>
                  <a:srgbClr val="000000"/>
                </a:solidFill>
                <a:latin typeface="Times New Roman" panose="02020603050405020304" pitchFamily="18" charset="0"/>
                <a:cs typeface="Times New Roman" panose="02020603050405020304" pitchFamily="18" charset="0"/>
              </a:rPr>
              <a:t>. RSE is part of the mission of Catholic schools to educate the whole person. It should be carried out as part of the holistic education, which seeks to </a:t>
            </a:r>
            <a:r>
              <a:rPr lang="en-US" sz="2000" b="1" dirty="0">
                <a:solidFill>
                  <a:srgbClr val="000000"/>
                </a:solidFill>
                <a:effectLst>
                  <a:glow rad="228600">
                    <a:schemeClr val="accent6">
                      <a:satMod val="175000"/>
                      <a:alpha val="40000"/>
                    </a:schemeClr>
                  </a:glow>
                </a:effectLst>
                <a:latin typeface="Times New Roman" panose="02020603050405020304" pitchFamily="18" charset="0"/>
                <a:cs typeface="Times New Roman" panose="02020603050405020304" pitchFamily="18" charset="0"/>
              </a:rPr>
              <a:t>form as well as inform young people in preparation for adult life.</a:t>
            </a:r>
          </a:p>
          <a:p>
            <a:pPr algn="l"/>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l"/>
            <a:r>
              <a:rPr lang="en-US" sz="2000" dirty="0">
                <a:solidFill>
                  <a:srgbClr val="000000"/>
                </a:solidFill>
                <a:latin typeface="Times New Roman" panose="02020603050405020304" pitchFamily="18" charset="0"/>
                <a:cs typeface="Times New Roman" panose="02020603050405020304" pitchFamily="18" charset="0"/>
              </a:rPr>
              <a:t>A Journey in Love offers opportunities to teach DFE guidance on Relationships Education and Relationships Sex Education in </a:t>
            </a:r>
            <a:r>
              <a:rPr lang="en-US" sz="2000" b="1" dirty="0">
                <a:solidFill>
                  <a:srgbClr val="000000"/>
                </a:solidFill>
                <a:effectLst>
                  <a:glow rad="228600">
                    <a:schemeClr val="accent6">
                      <a:satMod val="175000"/>
                      <a:alpha val="40000"/>
                    </a:schemeClr>
                  </a:glow>
                </a:effectLst>
                <a:latin typeface="Times New Roman" panose="02020603050405020304" pitchFamily="18" charset="0"/>
                <a:cs typeface="Times New Roman" panose="02020603050405020304" pitchFamily="18" charset="0"/>
              </a:rPr>
              <a:t>age-appropriate ways</a:t>
            </a:r>
            <a:r>
              <a:rPr lang="en-US" sz="2000" dirty="0">
                <a:solidFill>
                  <a:srgbClr val="000000"/>
                </a:solidFill>
                <a:latin typeface="Times New Roman" panose="02020603050405020304" pitchFamily="18" charset="0"/>
                <a:cs typeface="Times New Roman" panose="02020603050405020304" pitchFamily="18" charset="0"/>
              </a:rPr>
              <a:t>.</a:t>
            </a:r>
          </a:p>
          <a:p>
            <a:pPr algn="l"/>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l"/>
            <a:r>
              <a:rPr lang="en-US" sz="2000" dirty="0">
                <a:solidFill>
                  <a:srgbClr val="000000"/>
                </a:solidFill>
                <a:latin typeface="Times New Roman" panose="02020603050405020304" pitchFamily="18" charset="0"/>
                <a:cs typeface="Times New Roman" panose="02020603050405020304" pitchFamily="18" charset="0"/>
              </a:rPr>
              <a:t>The CES accentuates that any teaching about love and sexual relationships in a Catholic School must be </a:t>
            </a:r>
            <a:r>
              <a:rPr lang="en-US" sz="2000" b="1" dirty="0">
                <a:solidFill>
                  <a:srgbClr val="000000"/>
                </a:solidFill>
                <a:effectLst>
                  <a:glow rad="228600">
                    <a:schemeClr val="accent6">
                      <a:satMod val="175000"/>
                      <a:alpha val="40000"/>
                    </a:schemeClr>
                  </a:glow>
                </a:effectLst>
                <a:latin typeface="Times New Roman" panose="02020603050405020304" pitchFamily="18" charset="0"/>
                <a:cs typeface="Times New Roman" panose="02020603050405020304" pitchFamily="18" charset="0"/>
              </a:rPr>
              <a:t>rooted in the Catholic Church’s teaching</a:t>
            </a:r>
            <a:r>
              <a:rPr lang="en-US" sz="2000" dirty="0">
                <a:solidFill>
                  <a:srgbClr val="000000"/>
                </a:solidFill>
                <a:latin typeface="Times New Roman" panose="02020603050405020304" pitchFamily="18" charset="0"/>
                <a:cs typeface="Times New Roman" panose="02020603050405020304" pitchFamily="18" charset="0"/>
              </a:rPr>
              <a:t> about what it is to be truly human in Christ, what it means to live well in relationship with others and be presented within a positive framework of Christian virtue. </a:t>
            </a:r>
            <a:endParaRPr lang="en-US" sz="20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691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3654513" y="238754"/>
            <a:ext cx="4935967" cy="1200329"/>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R</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V</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W</a:t>
            </a: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p:txBody>
      </p:sp>
      <p:sp>
        <p:nvSpPr>
          <p:cNvPr id="3" name="TextBox 2">
            <a:extLst>
              <a:ext uri="{FF2B5EF4-FFF2-40B4-BE49-F238E27FC236}">
                <a16:creationId xmlns:a16="http://schemas.microsoft.com/office/drawing/2014/main" id="{015F6056-E3D7-43B9-86BB-AE5CF9066637}"/>
              </a:ext>
            </a:extLst>
          </p:cNvPr>
          <p:cNvSpPr txBox="1"/>
          <p:nvPr/>
        </p:nvSpPr>
        <p:spPr>
          <a:xfrm>
            <a:off x="833319" y="1439083"/>
            <a:ext cx="10578353" cy="4985980"/>
          </a:xfrm>
          <a:prstGeom prst="rect">
            <a:avLst/>
          </a:prstGeom>
          <a:solidFill>
            <a:schemeClr val="accent6">
              <a:lumMod val="20000"/>
              <a:lumOff val="80000"/>
            </a:schemeClr>
          </a:solidFill>
        </p:spPr>
        <p:txBody>
          <a:bodyPr wrap="square">
            <a:spAutoFit/>
          </a:bodyPr>
          <a:lstStyle/>
          <a:p>
            <a:pPr algn="ctr"/>
            <a:r>
              <a:rPr lang="en-US" sz="2000" b="0" i="0" dirty="0">
                <a:solidFill>
                  <a:srgbClr val="000000"/>
                </a:solidFill>
                <a:effectLst/>
                <a:latin typeface="Times New Roman" panose="02020603050405020304" pitchFamily="18" charset="0"/>
                <a:cs typeface="Times New Roman" panose="02020603050405020304" pitchFamily="18" charset="0"/>
              </a:rPr>
              <a:t>Most of PSHE education became compulsory for all schools in September 2020. This covers Relationships Education at key stages 1 and 2, Relationships and Sex Education (RSE) at key stages 3 and 4 and Health Education from key stage 1 to 4. </a:t>
            </a:r>
          </a:p>
          <a:p>
            <a:pPr algn="ctr"/>
            <a:endParaRPr lang="en-US" sz="2000" dirty="0">
              <a:solidFill>
                <a:srgbClr val="000000"/>
              </a:solidFill>
              <a:latin typeface="Times New Roman" panose="02020603050405020304" pitchFamily="18" charset="0"/>
              <a:cs typeface="Times New Roman" panose="02020603050405020304" pitchFamily="18" charset="0"/>
            </a:endParaRPr>
          </a:p>
          <a:p>
            <a:pPr algn="ctr"/>
            <a:r>
              <a:rPr lang="en-US" sz="2000" b="0" i="0" dirty="0">
                <a:solidFill>
                  <a:srgbClr val="000000"/>
                </a:solidFill>
                <a:effectLst/>
                <a:latin typeface="Times New Roman" panose="02020603050405020304" pitchFamily="18" charset="0"/>
                <a:cs typeface="Times New Roman" panose="02020603050405020304" pitchFamily="18" charset="0"/>
              </a:rPr>
              <a:t>The pandemic delayed full implementation but from September 2021 schools must cover everything outlined in</a:t>
            </a:r>
            <a:r>
              <a:rPr lang="en-US" sz="2000" b="1" i="0" u="none" strike="noStrike" dirty="0">
                <a:solidFill>
                  <a:srgbClr val="64235E"/>
                </a:solidFill>
                <a:effectLst/>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statutory ‘RSHE’ guidance. </a:t>
            </a:r>
            <a:r>
              <a:rPr lang="en-US" sz="2000" b="0" i="0" dirty="0">
                <a:solidFill>
                  <a:srgbClr val="000000"/>
                </a:solidFill>
                <a:effectLst/>
                <a:latin typeface="Times New Roman" panose="02020603050405020304" pitchFamily="18" charset="0"/>
                <a:cs typeface="Times New Roman" panose="02020603050405020304" pitchFamily="18" charset="0"/>
              </a:rPr>
              <a:t>This is a great opportunity to make sure all children and young people benefit.</a:t>
            </a:r>
          </a:p>
          <a:p>
            <a:pPr algn="ctr"/>
            <a:endParaRPr lang="en-US" sz="2000" dirty="0">
              <a:solidFill>
                <a:srgbClr val="000000"/>
              </a:solidFill>
              <a:latin typeface="Times New Roman" panose="02020603050405020304" pitchFamily="18" charset="0"/>
              <a:cs typeface="Times New Roman" panose="02020603050405020304" pitchFamily="18" charset="0"/>
            </a:endParaRPr>
          </a:p>
          <a:p>
            <a:pPr algn="ctr"/>
            <a:r>
              <a:rPr lang="en-US" sz="2000" b="0" i="0" dirty="0">
                <a:solidFill>
                  <a:srgbClr val="000000"/>
                </a:solidFill>
                <a:effectLst/>
                <a:latin typeface="Times New Roman" panose="02020603050405020304" pitchFamily="18" charset="0"/>
                <a:cs typeface="Times New Roman" panose="02020603050405020304" pitchFamily="18" charset="0"/>
              </a:rPr>
              <a:t>The Department for Education statutory guidance for Health Education, Relationships Education and RSE outlines what schools must cover.</a:t>
            </a:r>
          </a:p>
          <a:p>
            <a:pPr algn="ctr"/>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ctr"/>
            <a:r>
              <a:rPr lang="en-US" sz="2000" b="0" i="0" dirty="0">
                <a:solidFill>
                  <a:srgbClr val="000000"/>
                </a:solidFill>
                <a:effectLst/>
                <a:latin typeface="Times New Roman" panose="02020603050405020304" pitchFamily="18" charset="0"/>
                <a:cs typeface="Times New Roman" panose="02020603050405020304" pitchFamily="18" charset="0"/>
              </a:rPr>
              <a:t>This covers broad areas of particular relevance and concern to children and young people today. It should ensure that </a:t>
            </a:r>
            <a:r>
              <a:rPr lang="en-US" sz="2000" b="1" i="0" dirty="0">
                <a:solidFill>
                  <a:srgbClr val="000000"/>
                </a:solidFill>
                <a:effectLst>
                  <a:glow rad="228600">
                    <a:schemeClr val="accent6">
                      <a:satMod val="175000"/>
                      <a:alpha val="40000"/>
                    </a:schemeClr>
                  </a:glow>
                </a:effectLst>
                <a:latin typeface="Times New Roman" panose="02020603050405020304" pitchFamily="18" charset="0"/>
                <a:cs typeface="Times New Roman" panose="02020603050405020304" pitchFamily="18" charset="0"/>
              </a:rPr>
              <a:t>every child is guaranteed a PSHE education that covers mental health and wellbeing, physical health (including healthy lifestyles and first aid) and learning about safe, healthy relationships, including understanding consent and negotiating life online</a:t>
            </a:r>
            <a:r>
              <a:rPr lang="en-US" sz="2000" b="0" i="0" dirty="0">
                <a:solidFill>
                  <a:srgbClr val="000000"/>
                </a:solidFill>
                <a:effectLst/>
                <a:latin typeface="Times New Roman" panose="02020603050405020304" pitchFamily="18" charset="0"/>
                <a:cs typeface="Times New Roman" panose="02020603050405020304" pitchFamily="18" charset="0"/>
              </a:rPr>
              <a:t>.</a:t>
            </a:r>
            <a:endParaRPr lang="en-US" b="0" i="0" dirty="0">
              <a:solidFill>
                <a:srgbClr val="000000"/>
              </a:solidFill>
              <a:effectLst/>
              <a:latin typeface="Outfit"/>
            </a:endParaRPr>
          </a:p>
          <a:p>
            <a:pPr algn="l"/>
            <a:endParaRPr lang="en-US" b="0" i="0" dirty="0">
              <a:solidFill>
                <a:srgbClr val="000000"/>
              </a:solidFill>
              <a:effectLst/>
              <a:latin typeface="Outfit"/>
            </a:endParaRPr>
          </a:p>
        </p:txBody>
      </p:sp>
    </p:spTree>
    <p:extLst>
      <p:ext uri="{BB962C8B-B14F-4D97-AF65-F5344CB8AC3E}">
        <p14:creationId xmlns:p14="http://schemas.microsoft.com/office/powerpoint/2010/main" val="3781060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5F6056-E3D7-43B9-86BB-AE5CF9066637}"/>
              </a:ext>
            </a:extLst>
          </p:cNvPr>
          <p:cNvSpPr txBox="1"/>
          <p:nvPr/>
        </p:nvSpPr>
        <p:spPr>
          <a:xfrm>
            <a:off x="583921" y="258901"/>
            <a:ext cx="11024155" cy="3170099"/>
          </a:xfrm>
          <a:prstGeom prst="rect">
            <a:avLst/>
          </a:prstGeom>
          <a:solidFill>
            <a:schemeClr val="accent6">
              <a:lumMod val="20000"/>
              <a:lumOff val="80000"/>
            </a:schemeClr>
          </a:solidFill>
        </p:spPr>
        <p:txBody>
          <a:bodyPr wrap="square">
            <a:spAutoFit/>
          </a:bodyPr>
          <a:lstStyle/>
          <a:p>
            <a:pPr algn="ctr"/>
            <a:r>
              <a:rPr lang="en-GB" sz="2000" dirty="0">
                <a:latin typeface="Times New Roman" panose="02020603050405020304" pitchFamily="18" charset="0"/>
                <a:cs typeface="Times New Roman" panose="02020603050405020304" pitchFamily="18" charset="0"/>
              </a:rPr>
              <a:t>The statutory requirements do not extend to </a:t>
            </a:r>
            <a:r>
              <a:rPr lang="en-GB" sz="2000" b="1" dirty="0">
                <a:latin typeface="Times New Roman" panose="02020603050405020304" pitchFamily="18" charset="0"/>
                <a:cs typeface="Times New Roman" panose="02020603050405020304" pitchFamily="18" charset="0"/>
              </a:rPr>
              <a:t>sex education </a:t>
            </a:r>
            <a:r>
              <a:rPr lang="en-GB" sz="2000" dirty="0">
                <a:latin typeface="Times New Roman" panose="02020603050405020304" pitchFamily="18" charset="0"/>
                <a:cs typeface="Times New Roman" panose="02020603050405020304" pitchFamily="18" charset="0"/>
              </a:rPr>
              <a:t>at KS 1 and 2 (beyond the biological/reproductive aspects schools are already required to cover in science)</a:t>
            </a:r>
          </a:p>
          <a:p>
            <a:pPr algn="ctr"/>
            <a:endParaRPr lang="en-GB" sz="2000" dirty="0">
              <a:latin typeface="Times New Roman" panose="02020603050405020304" pitchFamily="18" charset="0"/>
              <a:cs typeface="Times New Roman" panose="02020603050405020304" pitchFamily="18" charset="0"/>
            </a:endParaRPr>
          </a:p>
          <a:p>
            <a:pPr algn="ctr"/>
            <a:r>
              <a:rPr lang="en-GB" sz="2000" dirty="0">
                <a:latin typeface="Times New Roman" panose="02020603050405020304" pitchFamily="18" charset="0"/>
                <a:cs typeface="Times New Roman" panose="02020603050405020304" pitchFamily="18" charset="0"/>
              </a:rPr>
              <a:t>However, the Department for Education </a:t>
            </a:r>
            <a:r>
              <a:rPr lang="en-GB" sz="2000" i="1" dirty="0">
                <a:latin typeface="Times New Roman" panose="02020603050405020304" pitchFamily="18" charset="0"/>
                <a:cs typeface="Times New Roman" panose="02020603050405020304" pitchFamily="18" charset="0"/>
              </a:rPr>
              <a:t>‘continues to </a:t>
            </a:r>
            <a:r>
              <a:rPr lang="en-GB" sz="2000" b="1" i="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recommend that all primary schools should have a sex education programme tailored to the age and the physical and emotional maturity of the pupils</a:t>
            </a:r>
            <a:r>
              <a:rPr lang="en-GB" sz="2000" i="1" dirty="0">
                <a:latin typeface="Times New Roman" panose="02020603050405020304" pitchFamily="18" charset="0"/>
                <a:cs typeface="Times New Roman" panose="02020603050405020304" pitchFamily="18" charset="0"/>
              </a:rPr>
              <a:t>’ </a:t>
            </a:r>
            <a:endParaRPr lang="en-US" sz="2000" b="0" i="0" dirty="0">
              <a:solidFill>
                <a:srgbClr val="000000"/>
              </a:solidFill>
              <a:effectLst/>
              <a:latin typeface="Times New Roman" panose="02020603050405020304" pitchFamily="18" charset="0"/>
              <a:cs typeface="Times New Roman" panose="02020603050405020304" pitchFamily="18" charset="0"/>
            </a:endParaRPr>
          </a:p>
          <a:p>
            <a:pPr algn="ctr"/>
            <a:endParaRPr lang="en-US" sz="2000" dirty="0">
              <a:solidFill>
                <a:srgbClr val="000000"/>
              </a:solidFill>
              <a:latin typeface="Times New Roman" panose="02020603050405020304" pitchFamily="18" charset="0"/>
              <a:cs typeface="Times New Roman" panose="02020603050405020304" pitchFamily="18" charset="0"/>
            </a:endParaRPr>
          </a:p>
          <a:p>
            <a:pPr algn="ctr"/>
            <a:r>
              <a:rPr lang="en-GB" sz="2000" dirty="0">
                <a:latin typeface="Times New Roman" panose="02020603050405020304" pitchFamily="18" charset="0"/>
                <a:ea typeface="Times New Roman" panose="02020603050405020304" pitchFamily="18" charset="0"/>
                <a:cs typeface="Times New Roman" panose="02020603050405020304" pitchFamily="18" charset="0"/>
              </a:rPr>
              <a:t>All Relationship, Sex and Health Education (RSHE) will be </a:t>
            </a:r>
            <a:r>
              <a:rPr lang="en-GB" sz="2000" b="1" dirty="0">
                <a:effectLst>
                  <a:glow rad="228600">
                    <a:schemeClr val="accent6">
                      <a:satMod val="175000"/>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in accordance with the Church’s moral teaching. </a:t>
            </a:r>
            <a:r>
              <a:rPr lang="en-GB" sz="2000" dirty="0">
                <a:latin typeface="Times New Roman" panose="02020603050405020304" pitchFamily="18" charset="0"/>
                <a:ea typeface="Times New Roman" panose="02020603050405020304" pitchFamily="18" charset="0"/>
                <a:cs typeface="Times New Roman" panose="02020603050405020304" pitchFamily="18" charset="0"/>
              </a:rPr>
              <a:t>It will emphasise the central importance of marriage and the family whilst acknowledging that all pupils have a fundamental right to have their life respected whatever household they come from. It will also </a:t>
            </a:r>
            <a:r>
              <a:rPr lang="en-GB" sz="2000" b="1" dirty="0">
                <a:effectLst>
                  <a:glow rad="228600">
                    <a:schemeClr val="accent6">
                      <a:satMod val="175000"/>
                      <a:alpha val="40000"/>
                    </a:schemeClr>
                  </a:glow>
                </a:effectLst>
                <a:latin typeface="Times New Roman" panose="02020603050405020304" pitchFamily="18" charset="0"/>
                <a:ea typeface="Times New Roman" panose="02020603050405020304" pitchFamily="18" charset="0"/>
                <a:cs typeface="Times New Roman" panose="02020603050405020304" pitchFamily="18" charset="0"/>
              </a:rPr>
              <a:t>prepare pupils for life in modern Britain.</a:t>
            </a:r>
            <a:endParaRPr lang="en-GB" sz="2000" b="1" dirty="0">
              <a:effectLst>
                <a:glow rad="228600">
                  <a:schemeClr val="accent6">
                    <a:satMod val="175000"/>
                    <a:alpha val="40000"/>
                  </a:schemeClr>
                </a:glow>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5B6E968F-E922-449E-BDAE-16A70C95A638}"/>
              </a:ext>
            </a:extLst>
          </p:cNvPr>
          <p:cNvSpPr/>
          <p:nvPr/>
        </p:nvSpPr>
        <p:spPr>
          <a:xfrm>
            <a:off x="3536444" y="3580625"/>
            <a:ext cx="5702202" cy="923330"/>
          </a:xfrm>
          <a:prstGeom prst="rect">
            <a:avLst/>
          </a:prstGeom>
          <a:noFill/>
        </p:spPr>
        <p:txBody>
          <a:bodyPr wrap="none" lIns="91440" tIns="45720" rIns="91440" bIns="45720">
            <a:spAutoFit/>
          </a:bodyPr>
          <a:lstStyle/>
          <a:p>
            <a:pPr algn="ctr"/>
            <a:r>
              <a:rPr lang="en-US" sz="54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R</a:t>
            </a:r>
            <a:r>
              <a:rPr lang="en-US" sz="54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g</a:t>
            </a:r>
            <a:r>
              <a:rPr lang="en-US" sz="54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h</a:t>
            </a:r>
            <a:r>
              <a:rPr lang="en-US" sz="54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t </a:t>
            </a:r>
            <a:r>
              <a:rPr lang="en-US" sz="54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t</a:t>
            </a:r>
            <a:r>
              <a:rPr lang="en-US" sz="54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o </a:t>
            </a:r>
            <a:r>
              <a:rPr lang="en-US" sz="54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W</a:t>
            </a:r>
            <a:r>
              <a:rPr lang="en-US" sz="54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i</a:t>
            </a:r>
            <a:r>
              <a:rPr lang="en-US" sz="54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t</a:t>
            </a:r>
            <a:r>
              <a:rPr lang="en-US" sz="54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h</a:t>
            </a:r>
            <a:r>
              <a:rPr lang="en-US" sz="54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d</a:t>
            </a:r>
            <a:r>
              <a:rPr lang="en-US" sz="54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r</a:t>
            </a:r>
            <a:r>
              <a:rPr lang="en-US" sz="54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a</a:t>
            </a:r>
            <a:r>
              <a:rPr lang="en-US" sz="54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w</a:t>
            </a:r>
            <a:endParaRPr lang="en-US" sz="54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endParaRPr>
          </a:p>
        </p:txBody>
      </p:sp>
      <p:sp>
        <p:nvSpPr>
          <p:cNvPr id="2" name="Rectangle 1">
            <a:extLst>
              <a:ext uri="{FF2B5EF4-FFF2-40B4-BE49-F238E27FC236}">
                <a16:creationId xmlns:a16="http://schemas.microsoft.com/office/drawing/2014/main" id="{DFD89C3E-B9AA-4388-8565-BD3DCAD9D521}"/>
              </a:ext>
            </a:extLst>
          </p:cNvPr>
          <p:cNvSpPr/>
          <p:nvPr/>
        </p:nvSpPr>
        <p:spPr>
          <a:xfrm>
            <a:off x="583921" y="4655580"/>
            <a:ext cx="11154193" cy="1754326"/>
          </a:xfrm>
          <a:prstGeom prst="rect">
            <a:avLst/>
          </a:prstGeom>
          <a:solidFill>
            <a:schemeClr val="accent6">
              <a:lumMod val="20000"/>
              <a:lumOff val="80000"/>
            </a:schemeClr>
          </a:solidFill>
        </p:spPr>
        <p:txBody>
          <a:bodyPr wrap="square">
            <a:spAutoFit/>
          </a:bodyPr>
          <a:lstStyle/>
          <a:p>
            <a:pPr algn="ctr">
              <a:spcBef>
                <a:spcPts val="600"/>
              </a:spcBef>
              <a:spcAft>
                <a:spcPts val="0"/>
              </a:spcAft>
            </a:pPr>
            <a:r>
              <a:rPr lang="en-GB" b="1" dirty="0">
                <a:effectLst>
                  <a:glow rad="228600">
                    <a:schemeClr val="accent6">
                      <a:satMod val="175000"/>
                      <a:alpha val="40000"/>
                    </a:schemeClr>
                  </a:glow>
                </a:effectLst>
                <a:latin typeface="Times New Roman" panose="02020603050405020304" pitchFamily="18" charset="0"/>
                <a:ea typeface="MS Mincho" panose="02020609040205080304" pitchFamily="49" charset="-128"/>
                <a:cs typeface="Times New Roman" panose="02020603050405020304" pitchFamily="18" charset="0"/>
              </a:rPr>
              <a:t>Parents have the right to withdraw their children from the non-statutory component of sex education in Year 6.</a:t>
            </a:r>
            <a:r>
              <a:rPr lang="en-GB" dirty="0">
                <a:latin typeface="Times New Roman" panose="02020603050405020304" pitchFamily="18" charset="0"/>
                <a:ea typeface="MS Mincho" panose="02020609040205080304" pitchFamily="49" charset="-128"/>
                <a:cs typeface="Times New Roman" panose="02020603050405020304" pitchFamily="18" charset="0"/>
              </a:rPr>
              <a:t>  This is where sexual intercourse is taught discretely as part of the physical aspect within Journey In Love, the Archdiocesan recommended resource. Requests for withdrawal should be made in writing and addressed to the headteacher.  The headteacher will discuss the request with parents and take appropriate action.  Alternative work will be given to pupils who are withdrawn from RSE. </a:t>
            </a:r>
            <a:r>
              <a:rPr lang="en-GB" b="1" dirty="0">
                <a:effectLst>
                  <a:glow rad="228600">
                    <a:schemeClr val="accent6">
                      <a:satMod val="175000"/>
                      <a:alpha val="40000"/>
                    </a:schemeClr>
                  </a:glow>
                </a:effectLst>
                <a:latin typeface="Times New Roman" panose="02020603050405020304" pitchFamily="18" charset="0"/>
                <a:ea typeface="MS Mincho" panose="02020609040205080304" pitchFamily="49" charset="-128"/>
                <a:cs typeface="Times New Roman" panose="02020603050405020304" pitchFamily="18" charset="0"/>
              </a:rPr>
              <a:t>Parents do not have the right to withdraw their children from Statutory Relationships Education as set out in the DFE guidance 2020.</a:t>
            </a:r>
            <a:endParaRPr lang="en-GB" sz="1200" b="1" dirty="0">
              <a:effectLst>
                <a:glow rad="228600">
                  <a:schemeClr val="accent6">
                    <a:satMod val="175000"/>
                    <a:alpha val="40000"/>
                  </a:schemeClr>
                </a:glow>
              </a:effectLst>
              <a:latin typeface="Arial" panose="020B060402020202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197236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091384" y="53223"/>
            <a:ext cx="8247772" cy="1815882"/>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T</a:t>
            </a:r>
            <a:r>
              <a:rPr lang="en-US" sz="7200" b="1" cap="none"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T</a:t>
            </a:r>
          </a:p>
          <a:p>
            <a:pPr algn="ctr"/>
            <a:r>
              <a:rPr lang="en-GB" sz="4000" b="1" dirty="0">
                <a:latin typeface="Harrington" panose="04040505050A02020702" pitchFamily="82" charset="0"/>
              </a:rPr>
              <a:t>What we want our children to learn</a:t>
            </a:r>
          </a:p>
        </p:txBody>
      </p:sp>
      <p:sp>
        <p:nvSpPr>
          <p:cNvPr id="2" name="Rectangle 1">
            <a:extLst>
              <a:ext uri="{FF2B5EF4-FFF2-40B4-BE49-F238E27FC236}">
                <a16:creationId xmlns:a16="http://schemas.microsoft.com/office/drawing/2014/main" id="{65BD042C-B13E-461B-89BD-85FD62BFF1B0}"/>
              </a:ext>
            </a:extLst>
          </p:cNvPr>
          <p:cNvSpPr/>
          <p:nvPr/>
        </p:nvSpPr>
        <p:spPr>
          <a:xfrm>
            <a:off x="417443" y="1829349"/>
            <a:ext cx="11357113" cy="4708981"/>
          </a:xfrm>
          <a:prstGeom prst="rect">
            <a:avLst/>
          </a:prstGeom>
          <a:solidFill>
            <a:schemeClr val="accent6">
              <a:lumMod val="20000"/>
              <a:lumOff val="80000"/>
            </a:schemeClr>
          </a:solidFill>
        </p:spPr>
        <p:txBody>
          <a:bodyPr wrap="square">
            <a:spAutoFit/>
          </a:bodyPr>
          <a:lstStyle/>
          <a:p>
            <a:pPr algn="ctr"/>
            <a:r>
              <a:rPr lang="en-GB" sz="2000" dirty="0">
                <a:latin typeface="Times New Roman" panose="02020603050405020304" pitchFamily="18" charset="0"/>
                <a:cs typeface="Times New Roman" panose="02020603050405020304" pitchFamily="18" charset="0"/>
              </a:rPr>
              <a:t>St. Bede’s Catholic Junior School aims to provide a suitable programme that follows the statutory need to include RSHE into their curriculum from September 2020 which </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meets the ethos of its Catholic identity and mission. </a:t>
            </a:r>
          </a:p>
          <a:p>
            <a:pPr algn="ctr"/>
            <a:endParaRPr lang="en-GB" sz="2000" dirty="0">
              <a:latin typeface="Times New Roman" panose="02020603050405020304" pitchFamily="18" charset="0"/>
              <a:cs typeface="Times New Roman" panose="02020603050405020304" pitchFamily="18" charset="0"/>
            </a:endParaRPr>
          </a:p>
          <a:p>
            <a:pPr algn="ctr"/>
            <a:r>
              <a:rPr lang="en-GB" sz="2000" dirty="0">
                <a:latin typeface="Times New Roman" panose="02020603050405020304" pitchFamily="18" charset="0"/>
                <a:cs typeface="Times New Roman" panose="02020603050405020304" pitchFamily="18" charset="0"/>
              </a:rPr>
              <a:t>The purpose of this Relationship, Sex and Health Education (RSHE) policy is to set out the ways in which the school’s provision </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supports pupils through their spiritual, moral, social, emotional and physical development</a:t>
            </a:r>
            <a:r>
              <a:rPr lang="en-GB" sz="2000" dirty="0">
                <a:latin typeface="Times New Roman" panose="02020603050405020304" pitchFamily="18" charset="0"/>
                <a:cs typeface="Times New Roman" panose="02020603050405020304" pitchFamily="18" charset="0"/>
              </a:rPr>
              <a:t>, and </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prepares them for the opportunities, responsibilities and experiences of life growing up in today’s world. </a:t>
            </a:r>
          </a:p>
          <a:p>
            <a:pPr algn="ctr"/>
            <a:endPar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endParaRPr>
          </a:p>
          <a:p>
            <a:pPr algn="ctr"/>
            <a:r>
              <a:rPr lang="en-GB" sz="2000" dirty="0">
                <a:latin typeface="Times New Roman" panose="02020603050405020304" pitchFamily="18" charset="0"/>
                <a:cs typeface="Times New Roman" panose="02020603050405020304" pitchFamily="18" charset="0"/>
              </a:rPr>
              <a:t>Our School’s mission embraces the spiritual, physical, intellectual, emotional, moral and social development of children and young people, and through an agreed approach to Relationship and Sex Education (RSE) using the Archdiocesan recommended resource ‘A Journey In Love’ we believe that we </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can promote the development of the whole child, so that children can grow in </a:t>
            </a:r>
            <a:r>
              <a:rPr lang="en-GB" sz="2000" b="1" i="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virtue,</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 </a:t>
            </a:r>
            <a:r>
              <a:rPr lang="en-GB" sz="2000" b="1" i="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wisdom and stature, </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understanding both the</a:t>
            </a:r>
            <a:r>
              <a:rPr lang="en-GB" sz="2000" b="1" i="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 </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emotional, social and physical aspects of growing spiritually, as well as moral aspects of relationships within a context of a Christian vision for the purpose of life. </a:t>
            </a:r>
            <a:endParaRPr lang="en-GB" sz="1600" b="1" u="sng" dirty="0">
              <a:effectLst>
                <a:glow rad="228600">
                  <a:schemeClr val="accent6">
                    <a:satMod val="175000"/>
                    <a:alpha val="40000"/>
                  </a:schemeClr>
                </a:glow>
              </a:effectLst>
              <a:latin typeface="Comic Sans MS" panose="030F0702030302020204" pitchFamily="66" charset="0"/>
            </a:endParaRPr>
          </a:p>
        </p:txBody>
      </p:sp>
    </p:spTree>
    <p:extLst>
      <p:ext uri="{BB962C8B-B14F-4D97-AF65-F5344CB8AC3E}">
        <p14:creationId xmlns:p14="http://schemas.microsoft.com/office/powerpoint/2010/main" val="913703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2073957" y="384528"/>
            <a:ext cx="8097088" cy="2800767"/>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M</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L</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M</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E</a:t>
            </a: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N</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A</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T</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O</a:t>
            </a:r>
            <a:r>
              <a:rPr lang="en-US" sz="7200" b="1" spc="50" dirty="0">
                <a:ln w="9525" cmpd="sng">
                  <a:solidFill>
                    <a:schemeClr val="tx1"/>
                  </a:solidFill>
                  <a:prstDash val="solid"/>
                </a:ln>
                <a:solidFill>
                  <a:srgbClr val="7030A0"/>
                </a:solidFill>
                <a:effectLst>
                  <a:glow rad="38100">
                    <a:schemeClr val="accent1">
                      <a:alpha val="40000"/>
                    </a:schemeClr>
                  </a:glow>
                </a:effectLst>
                <a:latin typeface="Harrington" panose="04040505050A02020702" pitchFamily="82" charset="0"/>
              </a:rPr>
              <a:t>N</a:t>
            </a:r>
            <a:endPar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endParaRPr>
          </a:p>
          <a:p>
            <a:pPr algn="ctr"/>
            <a:r>
              <a:rPr lang="en-GB" sz="3200" b="1" dirty="0">
                <a:latin typeface="Harrington" panose="04040505050A02020702" pitchFamily="82" charset="0"/>
              </a:rPr>
              <a:t>How we deliver that learning</a:t>
            </a:r>
          </a:p>
          <a:p>
            <a:pPr algn="ctr"/>
            <a:endParaRPr lang="en-US" sz="7200" b="1" spc="50" dirty="0">
              <a:ln w="9525" cmpd="sng">
                <a:solidFill>
                  <a:schemeClr val="tx1"/>
                </a:solidFill>
                <a:prstDash val="solid"/>
              </a:ln>
              <a:solidFill>
                <a:srgbClr val="7030A0"/>
              </a:solidFill>
              <a:effectLst>
                <a:glow rad="38100">
                  <a:schemeClr val="accent1">
                    <a:alpha val="40000"/>
                  </a:schemeClr>
                </a:glow>
              </a:effectLst>
              <a:latin typeface="Barking Cat DEMO" panose="02000503000000020004" pitchFamily="50" charset="0"/>
            </a:endParaRPr>
          </a:p>
        </p:txBody>
      </p:sp>
      <p:sp>
        <p:nvSpPr>
          <p:cNvPr id="2" name="Rectangle 1">
            <a:extLst>
              <a:ext uri="{FF2B5EF4-FFF2-40B4-BE49-F238E27FC236}">
                <a16:creationId xmlns:a16="http://schemas.microsoft.com/office/drawing/2014/main" id="{D2E1E2DF-E288-4483-92B6-1315F3EF70DF}"/>
              </a:ext>
            </a:extLst>
          </p:cNvPr>
          <p:cNvSpPr/>
          <p:nvPr/>
        </p:nvSpPr>
        <p:spPr>
          <a:xfrm>
            <a:off x="404040" y="2085519"/>
            <a:ext cx="11383920" cy="4401205"/>
          </a:xfrm>
          <a:prstGeom prst="rect">
            <a:avLst/>
          </a:prstGeom>
          <a:solidFill>
            <a:schemeClr val="accent6">
              <a:lumMod val="20000"/>
              <a:lumOff val="80000"/>
            </a:schemeClr>
          </a:solidFill>
        </p:spPr>
        <p:txBody>
          <a:bodyPr wrap="square">
            <a:spAutoFit/>
          </a:bodyPr>
          <a:lstStyle/>
          <a:p>
            <a:pPr algn="ctr"/>
            <a:r>
              <a:rPr lang="en-GB" sz="2000" b="1" i="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‘A Journey in Love’ </a:t>
            </a:r>
            <a:r>
              <a:rPr lang="en-GB" sz="2000" dirty="0">
                <a:latin typeface="Times New Roman" panose="02020603050405020304" pitchFamily="18" charset="0"/>
                <a:cs typeface="Times New Roman" panose="02020603050405020304" pitchFamily="18" charset="0"/>
              </a:rPr>
              <a:t>is delivered across the academic year. In the Autumn Term, the children will experience the ‘Social and Emotional’ content; In the Spring Term, the children will experience the ‘Physical’ content; In the Summer Term, the children will experience the ‘Spiritual’ content. </a:t>
            </a:r>
          </a:p>
          <a:p>
            <a:pPr algn="ctr"/>
            <a:endParaRPr lang="en-GB" sz="2000" dirty="0">
              <a:latin typeface="Times New Roman" panose="02020603050405020304" pitchFamily="18" charset="0"/>
              <a:cs typeface="Times New Roman" panose="02020603050405020304" pitchFamily="18" charset="0"/>
            </a:endParaRPr>
          </a:p>
          <a:p>
            <a:pPr algn="ctr"/>
            <a:r>
              <a:rPr lang="en-GB" sz="2000" dirty="0">
                <a:latin typeface="Times New Roman" panose="02020603050405020304" pitchFamily="18" charset="0"/>
                <a:cs typeface="Times New Roman" panose="02020603050405020304" pitchFamily="18" charset="0"/>
              </a:rPr>
              <a:t>The resource </a:t>
            </a:r>
            <a:r>
              <a:rPr lang="en-GB" sz="2000" b="1" i="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‘No Outsiders in Our School’</a:t>
            </a:r>
            <a:r>
              <a:rPr lang="en-GB" sz="2000"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which supports the teaching of the Equality Act in primary schools, is also delivered each term. </a:t>
            </a:r>
          </a:p>
          <a:p>
            <a:pPr algn="ctr"/>
            <a:endParaRPr lang="en-GB" sz="2000" dirty="0">
              <a:latin typeface="Times New Roman" panose="02020603050405020304" pitchFamily="18" charset="0"/>
              <a:cs typeface="Times New Roman" panose="02020603050405020304" pitchFamily="18" charset="0"/>
            </a:endParaRPr>
          </a:p>
          <a:p>
            <a:pPr algn="ctr"/>
            <a:r>
              <a:rPr lang="en-GB" sz="2000" dirty="0">
                <a:latin typeface="Times New Roman" panose="02020603050405020304" pitchFamily="18" charset="0"/>
                <a:cs typeface="Times New Roman" panose="02020603050405020304" pitchFamily="18" charset="0"/>
              </a:rPr>
              <a:t>Our </a:t>
            </a:r>
            <a:r>
              <a:rPr lang="en-GB" sz="2000" b="1" i="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SCARF Programme</a:t>
            </a:r>
            <a:r>
              <a:rPr lang="en-GB" sz="2000"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has been shaped according to the needs of our pupils and community. It is meticulously delivered through a ‘Catholic lens’, to ensure content is taught in light of our Catholic faith. </a:t>
            </a:r>
          </a:p>
          <a:p>
            <a:pPr algn="ctr"/>
            <a:endParaRPr lang="en-GB" sz="2000" dirty="0">
              <a:latin typeface="Times New Roman" panose="02020603050405020304" pitchFamily="18" charset="0"/>
              <a:cs typeface="Times New Roman" panose="02020603050405020304" pitchFamily="18" charset="0"/>
            </a:endParaRPr>
          </a:p>
          <a:p>
            <a:pPr algn="ctr"/>
            <a:r>
              <a:rPr lang="en-GB" sz="2000" dirty="0">
                <a:latin typeface="Times New Roman" panose="02020603050405020304" pitchFamily="18" charset="0"/>
                <a:cs typeface="Times New Roman" panose="02020603050405020304" pitchFamily="18" charset="0"/>
              </a:rPr>
              <a:t>The other aspects of the statutory curriculum intent will be met by creating a memorable, faith driven experience for all pupils at St. Bede’s Junior School, which manifests from the knowledge, skills and understanding that are both discretely and taught across a </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broad range of subjects</a:t>
            </a:r>
            <a:r>
              <a:rPr lang="en-GB" sz="2000"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including Religious Education, PSHE, science, English, PE and ICT and embedded into our </a:t>
            </a:r>
            <a:r>
              <a:rPr lang="en-GB" sz="20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‘hidden curriculum’. </a:t>
            </a:r>
          </a:p>
        </p:txBody>
      </p:sp>
    </p:spTree>
    <p:extLst>
      <p:ext uri="{BB962C8B-B14F-4D97-AF65-F5344CB8AC3E}">
        <p14:creationId xmlns:p14="http://schemas.microsoft.com/office/powerpoint/2010/main" val="316546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4D6C7D-EBB7-489E-8843-47EA3C678518}"/>
              </a:ext>
            </a:extLst>
          </p:cNvPr>
          <p:cNvSpPr/>
          <p:nvPr/>
        </p:nvSpPr>
        <p:spPr>
          <a:xfrm>
            <a:off x="3361970" y="384528"/>
            <a:ext cx="5521062" cy="3970318"/>
          </a:xfrm>
          <a:prstGeom prst="rect">
            <a:avLst/>
          </a:prstGeom>
          <a:noFill/>
        </p:spPr>
        <p:txBody>
          <a:bodyPr wrap="none" lIns="91440" tIns="45720" rIns="91440" bIns="45720">
            <a:spAutoFit/>
          </a:bodyPr>
          <a:lstStyle/>
          <a:p>
            <a:pPr algn="ctr"/>
            <a:r>
              <a:rPr lang="en-US" sz="7200" b="1" spc="50" dirty="0">
                <a:ln w="9525" cmpd="sng">
                  <a:solidFill>
                    <a:schemeClr val="tx1"/>
                  </a:solidFill>
                  <a:prstDash val="solid"/>
                </a:ln>
                <a:solidFill>
                  <a:srgbClr val="FF0000"/>
                </a:solidFill>
                <a:effectLst>
                  <a:glow rad="38100">
                    <a:schemeClr val="accent1">
                      <a:alpha val="40000"/>
                    </a:schemeClr>
                  </a:glow>
                </a:effectLst>
                <a:latin typeface="Harrington" panose="04040505050A02020702" pitchFamily="82" charset="0"/>
              </a:rPr>
              <a:t>I</a:t>
            </a:r>
            <a:r>
              <a:rPr lang="en-US" sz="7200" b="1" spc="50" dirty="0">
                <a:ln w="9525" cmpd="sng">
                  <a:solidFill>
                    <a:schemeClr val="tx1"/>
                  </a:solidFill>
                  <a:prstDash val="solid"/>
                </a:ln>
                <a:solidFill>
                  <a:srgbClr val="FF6600"/>
                </a:solidFill>
                <a:effectLst>
                  <a:glow rad="38100">
                    <a:schemeClr val="accent1">
                      <a:alpha val="40000"/>
                    </a:schemeClr>
                  </a:glow>
                </a:effectLst>
                <a:latin typeface="Harrington" panose="04040505050A02020702" pitchFamily="82" charset="0"/>
              </a:rPr>
              <a:t>M</a:t>
            </a:r>
            <a:r>
              <a:rPr lang="en-US" sz="7200" b="1" spc="50" dirty="0">
                <a:ln w="9525" cmpd="sng">
                  <a:solidFill>
                    <a:schemeClr val="tx1"/>
                  </a:solidFill>
                  <a:prstDash val="solid"/>
                </a:ln>
                <a:solidFill>
                  <a:srgbClr val="FFFF00"/>
                </a:solidFill>
                <a:effectLst>
                  <a:glow rad="38100">
                    <a:schemeClr val="accent1">
                      <a:alpha val="40000"/>
                    </a:schemeClr>
                  </a:glow>
                </a:effectLst>
                <a:latin typeface="Harrington" panose="04040505050A02020702" pitchFamily="82" charset="0"/>
              </a:rPr>
              <a:t>P</a:t>
            </a:r>
            <a:r>
              <a:rPr lang="en-US" sz="7200" b="1" spc="50" dirty="0">
                <a:ln w="9525" cmpd="sng">
                  <a:solidFill>
                    <a:schemeClr val="tx1"/>
                  </a:solidFill>
                  <a:prstDash val="solid"/>
                </a:ln>
                <a:solidFill>
                  <a:srgbClr val="00B050"/>
                </a:solidFill>
                <a:effectLst>
                  <a:glow rad="38100">
                    <a:schemeClr val="accent1">
                      <a:alpha val="40000"/>
                    </a:schemeClr>
                  </a:glow>
                </a:effectLst>
                <a:latin typeface="Harrington" panose="04040505050A02020702" pitchFamily="82" charset="0"/>
              </a:rPr>
              <a:t>A</a:t>
            </a:r>
            <a:r>
              <a:rPr lang="en-US" sz="7200" b="1" spc="50" dirty="0">
                <a:ln w="9525" cmpd="sng">
                  <a:solidFill>
                    <a:schemeClr val="tx1"/>
                  </a:solidFill>
                  <a:prstDash val="solid"/>
                </a:ln>
                <a:solidFill>
                  <a:srgbClr val="00B0F0"/>
                </a:solidFill>
                <a:effectLst>
                  <a:glow rad="38100">
                    <a:schemeClr val="accent1">
                      <a:alpha val="40000"/>
                    </a:schemeClr>
                  </a:glow>
                </a:effectLst>
                <a:latin typeface="Harrington" panose="04040505050A02020702" pitchFamily="82" charset="0"/>
              </a:rPr>
              <a:t>C</a:t>
            </a:r>
            <a:r>
              <a:rPr lang="en-US" sz="7200" b="1" spc="50" dirty="0">
                <a:ln w="9525" cmpd="sng">
                  <a:solidFill>
                    <a:schemeClr val="tx1"/>
                  </a:solidFill>
                  <a:prstDash val="solid"/>
                </a:ln>
                <a:solidFill>
                  <a:srgbClr val="FF33CC"/>
                </a:solidFill>
                <a:effectLst>
                  <a:glow rad="38100">
                    <a:schemeClr val="accent1">
                      <a:alpha val="40000"/>
                    </a:schemeClr>
                  </a:glow>
                </a:effectLst>
                <a:latin typeface="Harrington" panose="04040505050A02020702" pitchFamily="82" charset="0"/>
              </a:rPr>
              <a:t>T</a:t>
            </a:r>
          </a:p>
          <a:p>
            <a:pPr algn="ctr"/>
            <a:r>
              <a:rPr lang="en-GB" sz="3600" b="1" dirty="0">
                <a:latin typeface="Harrington" panose="04040505050A02020702" pitchFamily="82" charset="0"/>
              </a:rPr>
              <a:t>What our children achieve </a:t>
            </a:r>
          </a:p>
          <a:p>
            <a:pPr algn="ctr"/>
            <a:endParaRPr lang="en-US" sz="7200" b="1" spc="50" dirty="0">
              <a:ln w="9525" cmpd="sng">
                <a:solidFill>
                  <a:schemeClr val="tx1"/>
                </a:solidFill>
                <a:prstDash val="solid"/>
              </a:ln>
              <a:solidFill>
                <a:srgbClr val="FF33CC"/>
              </a:solidFill>
              <a:effectLst>
                <a:glow rad="38100">
                  <a:schemeClr val="accent1">
                    <a:alpha val="40000"/>
                  </a:schemeClr>
                </a:glow>
              </a:effectLst>
              <a:latin typeface="Barking Cat DEMO" panose="02000503000000020004" pitchFamily="50" charset="0"/>
            </a:endParaRPr>
          </a:p>
          <a:p>
            <a:pPr algn="ctr"/>
            <a:endParaRPr lang="en-US" sz="7200" b="1" cap="none" spc="50" dirty="0">
              <a:ln w="9525" cmpd="sng">
                <a:solidFill>
                  <a:schemeClr val="tx1"/>
                </a:solidFill>
                <a:prstDash val="solid"/>
              </a:ln>
              <a:solidFill>
                <a:srgbClr val="FFFF00"/>
              </a:solidFill>
              <a:effectLst>
                <a:glow rad="38100">
                  <a:schemeClr val="accent1">
                    <a:alpha val="40000"/>
                  </a:schemeClr>
                </a:glow>
              </a:effectLst>
              <a:latin typeface="Barking Cat DEMO" panose="02000503000000020004" pitchFamily="50" charset="0"/>
            </a:endParaRPr>
          </a:p>
        </p:txBody>
      </p:sp>
      <p:sp>
        <p:nvSpPr>
          <p:cNvPr id="2" name="Rectangle 1">
            <a:extLst>
              <a:ext uri="{FF2B5EF4-FFF2-40B4-BE49-F238E27FC236}">
                <a16:creationId xmlns:a16="http://schemas.microsoft.com/office/drawing/2014/main" id="{DB862E5C-94F2-4FBD-9631-CF7DF5A7914E}"/>
              </a:ext>
            </a:extLst>
          </p:cNvPr>
          <p:cNvSpPr/>
          <p:nvPr/>
        </p:nvSpPr>
        <p:spPr>
          <a:xfrm>
            <a:off x="765312" y="2541965"/>
            <a:ext cx="10661375" cy="1569660"/>
          </a:xfrm>
          <a:prstGeom prst="rect">
            <a:avLst/>
          </a:prstGeom>
          <a:solidFill>
            <a:schemeClr val="accent6">
              <a:lumMod val="20000"/>
              <a:lumOff val="80000"/>
            </a:schemeClr>
          </a:solidFill>
        </p:spPr>
        <p:txBody>
          <a:bodyPr wrap="square">
            <a:spAutoFit/>
          </a:bodyPr>
          <a:lstStyle/>
          <a:p>
            <a:pPr algn="ctr"/>
            <a:r>
              <a:rPr lang="en-GB" sz="2400" dirty="0">
                <a:latin typeface="Times New Roman" panose="02020603050405020304" pitchFamily="18" charset="0"/>
                <a:cs typeface="Times New Roman" panose="02020603050405020304" pitchFamily="18" charset="0"/>
              </a:rPr>
              <a:t>Consistent coverage of our sequenced and balanced, </a:t>
            </a:r>
            <a:r>
              <a:rPr lang="en-GB" sz="24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Christ-centred curriculum </a:t>
            </a:r>
            <a:r>
              <a:rPr lang="en-GB" sz="2400" dirty="0">
                <a:latin typeface="Times New Roman" panose="02020603050405020304" pitchFamily="18" charset="0"/>
                <a:cs typeface="Times New Roman" panose="02020603050405020304" pitchFamily="18" charset="0"/>
              </a:rPr>
              <a:t>will enable pupils to </a:t>
            </a:r>
            <a:r>
              <a:rPr lang="en-GB" sz="24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develop their own set of values, behaviour and habits </a:t>
            </a:r>
            <a:r>
              <a:rPr lang="en-GB" sz="2400" dirty="0">
                <a:latin typeface="Times New Roman" panose="02020603050405020304" pitchFamily="18" charset="0"/>
                <a:cs typeface="Times New Roman" panose="02020603050405020304" pitchFamily="18" charset="0"/>
              </a:rPr>
              <a:t>that will </a:t>
            </a:r>
            <a:r>
              <a:rPr lang="en-GB" sz="2400" b="1" dirty="0">
                <a:effectLst>
                  <a:glow rad="228600">
                    <a:schemeClr val="accent6">
                      <a:satMod val="175000"/>
                      <a:alpha val="40000"/>
                    </a:schemeClr>
                  </a:glow>
                </a:effectLst>
                <a:latin typeface="Times New Roman" panose="02020603050405020304" pitchFamily="18" charset="0"/>
                <a:cs typeface="Times New Roman" panose="02020603050405020304" pitchFamily="18" charset="0"/>
              </a:rPr>
              <a:t>prepare them for life in a modern, diverse world</a:t>
            </a:r>
            <a:r>
              <a:rPr lang="en-GB" sz="2400" dirty="0">
                <a:latin typeface="Times New Roman" panose="02020603050405020304" pitchFamily="18" charset="0"/>
                <a:cs typeface="Times New Roman" panose="02020603050405020304" pitchFamily="18" charset="0"/>
              </a:rPr>
              <a:t>. Our curriculum ensures that pupils excel, not just academically but as courageous children of God.   </a:t>
            </a:r>
          </a:p>
        </p:txBody>
      </p:sp>
    </p:spTree>
    <p:extLst>
      <p:ext uri="{BB962C8B-B14F-4D97-AF65-F5344CB8AC3E}">
        <p14:creationId xmlns:p14="http://schemas.microsoft.com/office/powerpoint/2010/main" val="2751631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888</TotalTime>
  <Words>5987</Words>
  <Application>Microsoft Office PowerPoint</Application>
  <PresentationFormat>Widescreen</PresentationFormat>
  <Paragraphs>1087</Paragraphs>
  <Slides>38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38</vt:i4>
      </vt:variant>
    </vt:vector>
  </HeadingPairs>
  <TitlesOfParts>
    <vt:vector size="49" baseType="lpstr">
      <vt:lpstr>Arial</vt:lpstr>
      <vt:lpstr>Barking Cat DEMO</vt:lpstr>
      <vt:lpstr>Calibri</vt:lpstr>
      <vt:lpstr>Calibri Light</vt:lpstr>
      <vt:lpstr>Comic Sans MS</vt:lpstr>
      <vt:lpstr>Harrington</vt:lpstr>
      <vt:lpstr>Letter-join Plus 18</vt:lpstr>
      <vt:lpstr>Outfit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Annie McCann</dc:creator>
  <cp:lastModifiedBy>St Bedes Jnr Sec</cp:lastModifiedBy>
  <cp:revision>236</cp:revision>
  <dcterms:created xsi:type="dcterms:W3CDTF">2024-03-26T10:50:25Z</dcterms:created>
  <dcterms:modified xsi:type="dcterms:W3CDTF">2024-04-30T13:23:44Z</dcterms:modified>
</cp:coreProperties>
</file>