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65" r:id="rId6"/>
    <p:sldId id="267" r:id="rId7"/>
    <p:sldId id="268" r:id="rId8"/>
    <p:sldId id="269" r:id="rId9"/>
    <p:sldId id="270" r:id="rId10"/>
    <p:sldId id="266" r:id="rId11"/>
    <p:sldId id="272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1C28C-8A8E-44E5-98FA-E8F48C3268BC}" v="1" dt="2020-04-18T15:50:2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A001C28C-8A8E-44E5-98FA-E8F48C3268BC}"/>
    <pc:docChg chg="modSld">
      <pc:chgData name="Alistair Strayton" userId="54cf08bdfc25132b" providerId="LiveId" clId="{A001C28C-8A8E-44E5-98FA-E8F48C3268BC}" dt="2020-04-18T15:51:11.609" v="17" actId="14100"/>
      <pc:docMkLst>
        <pc:docMk/>
      </pc:docMkLst>
      <pc:sldChg chg="modSp">
        <pc:chgData name="Alistair Strayton" userId="54cf08bdfc25132b" providerId="LiveId" clId="{A001C28C-8A8E-44E5-98FA-E8F48C3268BC}" dt="2020-04-18T15:50:45.656" v="15" actId="14100"/>
        <pc:sldMkLst>
          <pc:docMk/>
          <pc:sldMk cId="4268399292" sldId="264"/>
        </pc:sldMkLst>
        <pc:spChg chg="mod">
          <ac:chgData name="Alistair Strayton" userId="54cf08bdfc25132b" providerId="LiveId" clId="{A001C28C-8A8E-44E5-98FA-E8F48C3268BC}" dt="2020-04-18T15:50:36.394" v="12" actId="14100"/>
          <ac:spMkLst>
            <pc:docMk/>
            <pc:sldMk cId="4268399292" sldId="264"/>
            <ac:spMk id="23" creationId="{448DBB14-452D-48E7-8FC6-16F403D91C1C}"/>
          </ac:spMkLst>
        </pc:spChg>
        <pc:picChg chg="mod">
          <ac:chgData name="Alistair Strayton" userId="54cf08bdfc25132b" providerId="LiveId" clId="{A001C28C-8A8E-44E5-98FA-E8F48C3268BC}" dt="2020-04-18T15:50:45.656" v="15" actId="14100"/>
          <ac:picMkLst>
            <pc:docMk/>
            <pc:sldMk cId="4268399292" sldId="264"/>
            <ac:picMk id="21" creationId="{B7D18EC0-71FE-4588-85DE-3D465BC6C2BF}"/>
          </ac:picMkLst>
        </pc:picChg>
        <pc:picChg chg="mod">
          <ac:chgData name="Alistair Strayton" userId="54cf08bdfc25132b" providerId="LiveId" clId="{A001C28C-8A8E-44E5-98FA-E8F48C3268BC}" dt="2020-04-18T15:50:25.912" v="10" actId="1038"/>
          <ac:picMkLst>
            <pc:docMk/>
            <pc:sldMk cId="4268399292" sldId="264"/>
            <ac:picMk id="22" creationId="{7CEEB49D-698B-4C1C-A5DA-04047682DBB2}"/>
          </ac:picMkLst>
        </pc:picChg>
      </pc:sldChg>
      <pc:sldChg chg="modSp">
        <pc:chgData name="Alistair Strayton" userId="54cf08bdfc25132b" providerId="LiveId" clId="{A001C28C-8A8E-44E5-98FA-E8F48C3268BC}" dt="2020-04-18T15:51:11.609" v="17" actId="14100"/>
        <pc:sldMkLst>
          <pc:docMk/>
          <pc:sldMk cId="1122546838" sldId="269"/>
        </pc:sldMkLst>
        <pc:spChg chg="mod">
          <ac:chgData name="Alistair Strayton" userId="54cf08bdfc25132b" providerId="LiveId" clId="{A001C28C-8A8E-44E5-98FA-E8F48C3268BC}" dt="2020-04-18T15:51:11.609" v="17" actId="14100"/>
          <ac:spMkLst>
            <pc:docMk/>
            <pc:sldMk cId="1122546838" sldId="269"/>
            <ac:spMk id="6" creationId="{9C383873-1ACC-4285-9071-305DE9E2508F}"/>
          </ac:spMkLst>
        </pc:spChg>
      </pc:sldChg>
    </pc:docChg>
  </pc:docChgLst>
  <pc:docChgLst>
    <pc:chgData name="Wood, Lucy" userId="fc26114c-1456-4dbd-af7e-8d6f300a5a38" providerId="ADAL" clId="{DE04B37B-C5AC-42F2-B4B4-B96E0D67F229}"/>
    <pc:docChg chg="modSld">
      <pc:chgData name="Wood, Lucy" userId="fc26114c-1456-4dbd-af7e-8d6f300a5a38" providerId="ADAL" clId="{DE04B37B-C5AC-42F2-B4B4-B96E0D67F229}" dt="2020-04-06T17:15:57.414" v="52" actId="20577"/>
      <pc:docMkLst>
        <pc:docMk/>
      </pc:docMkLst>
      <pc:sldChg chg="modSp">
        <pc:chgData name="Wood, Lucy" userId="fc26114c-1456-4dbd-af7e-8d6f300a5a38" providerId="ADAL" clId="{DE04B37B-C5AC-42F2-B4B4-B96E0D67F229}" dt="2020-04-06T17:15:09.275" v="48" actId="20577"/>
        <pc:sldMkLst>
          <pc:docMk/>
          <pc:sldMk cId="2263889346" sldId="266"/>
        </pc:sldMkLst>
        <pc:spChg chg="mod">
          <ac:chgData name="Wood, Lucy" userId="fc26114c-1456-4dbd-af7e-8d6f300a5a38" providerId="ADAL" clId="{DE04B37B-C5AC-42F2-B4B4-B96E0D67F229}" dt="2020-04-06T17:15:09.275" v="48" actId="20577"/>
          <ac:spMkLst>
            <pc:docMk/>
            <pc:sldMk cId="2263889346" sldId="266"/>
            <ac:spMk id="6" creationId="{9C383873-1ACC-4285-9071-305DE9E2508F}"/>
          </ac:spMkLst>
        </pc:spChg>
      </pc:sldChg>
      <pc:sldChg chg="modSp">
        <pc:chgData name="Wood, Lucy" userId="fc26114c-1456-4dbd-af7e-8d6f300a5a38" providerId="ADAL" clId="{DE04B37B-C5AC-42F2-B4B4-B96E0D67F229}" dt="2020-04-06T17:12:22.127" v="0" actId="20577"/>
        <pc:sldMkLst>
          <pc:docMk/>
          <pc:sldMk cId="3798655250" sldId="268"/>
        </pc:sldMkLst>
        <pc:spChg chg="mod">
          <ac:chgData name="Wood, Lucy" userId="fc26114c-1456-4dbd-af7e-8d6f300a5a38" providerId="ADAL" clId="{DE04B37B-C5AC-42F2-B4B4-B96E0D67F229}" dt="2020-04-06T17:12:22.127" v="0" actId="20577"/>
          <ac:spMkLst>
            <pc:docMk/>
            <pc:sldMk cId="3798655250" sldId="268"/>
            <ac:spMk id="5" creationId="{5F39DDDB-86AC-4E77-AC5A-19AA26F76EF4}"/>
          </ac:spMkLst>
        </pc:spChg>
      </pc:sldChg>
      <pc:sldChg chg="modSp">
        <pc:chgData name="Wood, Lucy" userId="fc26114c-1456-4dbd-af7e-8d6f300a5a38" providerId="ADAL" clId="{DE04B37B-C5AC-42F2-B4B4-B96E0D67F229}" dt="2020-04-06T17:14:23.090" v="44" actId="20577"/>
        <pc:sldMkLst>
          <pc:docMk/>
          <pc:sldMk cId="1122546838" sldId="269"/>
        </pc:sldMkLst>
        <pc:spChg chg="mod">
          <ac:chgData name="Wood, Lucy" userId="fc26114c-1456-4dbd-af7e-8d6f300a5a38" providerId="ADAL" clId="{DE04B37B-C5AC-42F2-B4B4-B96E0D67F229}" dt="2020-04-06T17:14:23.090" v="44" actId="20577"/>
          <ac:spMkLst>
            <pc:docMk/>
            <pc:sldMk cId="1122546838" sldId="269"/>
            <ac:spMk id="33" creationId="{61F25827-33E6-4851-AE63-BA4C0EE7BCEE}"/>
          </ac:spMkLst>
        </pc:spChg>
        <pc:spChg chg="mod">
          <ac:chgData name="Wood, Lucy" userId="fc26114c-1456-4dbd-af7e-8d6f300a5a38" providerId="ADAL" clId="{DE04B37B-C5AC-42F2-B4B4-B96E0D67F229}" dt="2020-04-06T17:13:34.185" v="10" actId="14100"/>
          <ac:spMkLst>
            <pc:docMk/>
            <pc:sldMk cId="1122546838" sldId="269"/>
            <ac:spMk id="39" creationId="{F4401137-9D9C-4FF2-99BF-41824502C867}"/>
          </ac:spMkLst>
        </pc:spChg>
        <pc:spChg chg="mod">
          <ac:chgData name="Wood, Lucy" userId="fc26114c-1456-4dbd-af7e-8d6f300a5a38" providerId="ADAL" clId="{DE04B37B-C5AC-42F2-B4B4-B96E0D67F229}" dt="2020-04-06T17:13:15.813" v="8" actId="20577"/>
          <ac:spMkLst>
            <pc:docMk/>
            <pc:sldMk cId="1122546838" sldId="269"/>
            <ac:spMk id="40" creationId="{590AF2B2-39F9-4675-A26B-F566ABD0FEDB}"/>
          </ac:spMkLst>
        </pc:spChg>
        <pc:grpChg chg="mod">
          <ac:chgData name="Wood, Lucy" userId="fc26114c-1456-4dbd-af7e-8d6f300a5a38" providerId="ADAL" clId="{DE04B37B-C5AC-42F2-B4B4-B96E0D67F229}" dt="2020-04-06T17:14:17.944" v="33" actId="14100"/>
          <ac:grpSpMkLst>
            <pc:docMk/>
            <pc:sldMk cId="1122546838" sldId="269"/>
            <ac:grpSpMk id="31" creationId="{F72AEAB5-CA4C-4FE8-8722-06725AEB1077}"/>
          </ac:grpSpMkLst>
        </pc:grpChg>
        <pc:grpChg chg="mod">
          <ac:chgData name="Wood, Lucy" userId="fc26114c-1456-4dbd-af7e-8d6f300a5a38" providerId="ADAL" clId="{DE04B37B-C5AC-42F2-B4B4-B96E0D67F229}" dt="2020-04-06T17:13:50.821" v="12" actId="1076"/>
          <ac:grpSpMkLst>
            <pc:docMk/>
            <pc:sldMk cId="1122546838" sldId="269"/>
            <ac:grpSpMk id="34" creationId="{312BDAB2-0EC6-48E5-B348-29FDC9B3C8D8}"/>
          </ac:grpSpMkLst>
        </pc:grpChg>
        <pc:grpChg chg="mod">
          <ac:chgData name="Wood, Lucy" userId="fc26114c-1456-4dbd-af7e-8d6f300a5a38" providerId="ADAL" clId="{DE04B37B-C5AC-42F2-B4B4-B96E0D67F229}" dt="2020-04-06T17:13:39.883" v="11" actId="1076"/>
          <ac:grpSpMkLst>
            <pc:docMk/>
            <pc:sldMk cId="1122546838" sldId="269"/>
            <ac:grpSpMk id="38" creationId="{24C95BAD-D3DB-4CFC-9B09-F9D17AED9CE4}"/>
          </ac:grpSpMkLst>
        </pc:grpChg>
      </pc:sldChg>
      <pc:sldChg chg="modSp">
        <pc:chgData name="Wood, Lucy" userId="fc26114c-1456-4dbd-af7e-8d6f300a5a38" providerId="ADAL" clId="{DE04B37B-C5AC-42F2-B4B4-B96E0D67F229}" dt="2020-04-06T17:15:57.414" v="52" actId="20577"/>
        <pc:sldMkLst>
          <pc:docMk/>
          <pc:sldMk cId="2655451675" sldId="272"/>
        </pc:sldMkLst>
        <pc:spChg chg="mod">
          <ac:chgData name="Wood, Lucy" userId="fc26114c-1456-4dbd-af7e-8d6f300a5a38" providerId="ADAL" clId="{DE04B37B-C5AC-42F2-B4B4-B96E0D67F229}" dt="2020-04-06T17:15:57.414" v="52" actId="20577"/>
          <ac:spMkLst>
            <pc:docMk/>
            <pc:sldMk cId="2655451675" sldId="272"/>
            <ac:spMk id="34" creationId="{15A4D501-3C82-48E1-8002-DE94E40C64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4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jpeg"/><Relationship Id="rId3" Type="http://schemas.openxmlformats.org/officeDocument/2006/relationships/hyperlink" Target="https://www.bbc.co.uk/bitesize/clips/zsdkjxs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oodlandtrust.org.uk/trees-woods-and-wildlife/plants/grasses-and-sedges/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www.dkfindout.com/uk/animals-and-nature/plants/flowering-plants/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hyperlink" Target="https://www.youtube.com/watch?v=cgVlrtGnG6s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woodlandtrust.org.uk/trees-woods-and-wildlife/plants/ferns/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0" Type="http://schemas.openxmlformats.org/officeDocument/2006/relationships/hyperlink" Target="https://www.dkfindout.com/uk/animals-and-nature/plants/non-flowering-plant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woodlandtrust.org.uk/trees-woods-and-wildlife/british-trees/how-to-identify-trees/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3.png"/><Relationship Id="rId10" Type="http://schemas.openxmlformats.org/officeDocument/2006/relationships/image" Target="../media/image30.jpeg"/><Relationship Id="rId4" Type="http://schemas.openxmlformats.org/officeDocument/2006/relationships/hyperlink" Target="https://communityforest.org.uk/treesforlearning/download-ks2-activity-summer/" TargetMode="Externa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Close-up of a blue flower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931" y="469643"/>
            <a:ext cx="8921387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Plant classification: characteristics of 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flowering and non-flowering plants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6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D18EC0-71FE-4588-85DE-3D465BC6C2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7675926" y="676311"/>
            <a:ext cx="4237907" cy="49778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8DBB14-452D-48E7-8FC6-16F403D91C1C}"/>
              </a:ext>
            </a:extLst>
          </p:cNvPr>
          <p:cNvSpPr txBox="1"/>
          <p:nvPr/>
        </p:nvSpPr>
        <p:spPr>
          <a:xfrm>
            <a:off x="7863491" y="525845"/>
            <a:ext cx="3766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sz="1600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Please read slide 2 so you know what your child is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As an alternative to lined paper, slide 5 may be printed for your child to record on.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Support your child with the main activities on slides 3,4 &amp; 5,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6 is a further, optional activity.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7 has a glossary of key terms.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8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1"/>
            <a:ext cx="5181600" cy="25676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dirty="0"/>
              <a:t>Key Learning</a:t>
            </a: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can be divided broadly into two main groups: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flowering 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non-flowering plants.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/>
                </a:solidFill>
              </a:rPr>
              <a:t>Flowering plants </a:t>
            </a:r>
            <a:r>
              <a:rPr lang="en-GB" sz="2000" dirty="0">
                <a:solidFill>
                  <a:schemeClr val="tx1"/>
                </a:solidFill>
              </a:rPr>
              <a:t>reproduce with seeds which are protected by a flower or fruit.</a:t>
            </a: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/>
                </a:solidFill>
              </a:rPr>
              <a:t>Non-flowering plants </a:t>
            </a:r>
            <a:r>
              <a:rPr lang="en-GB" sz="2000" dirty="0">
                <a:solidFill>
                  <a:schemeClr val="tx1"/>
                </a:solidFill>
              </a:rPr>
              <a:t>include </a:t>
            </a:r>
            <a:r>
              <a:rPr lang="en-GB" sz="2000" b="1" dirty="0">
                <a:solidFill>
                  <a:schemeClr val="tx1"/>
                </a:solidFill>
              </a:rPr>
              <a:t>conifers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b="1" dirty="0">
                <a:solidFill>
                  <a:schemeClr val="tx1"/>
                </a:solidFill>
              </a:rPr>
              <a:t>ferns</a:t>
            </a:r>
            <a:r>
              <a:rPr lang="en-GB" sz="2000" dirty="0">
                <a:solidFill>
                  <a:schemeClr val="tx1"/>
                </a:solidFill>
              </a:rPr>
              <a:t>, and </a:t>
            </a:r>
            <a:r>
              <a:rPr lang="en-GB" sz="2000" b="1" dirty="0">
                <a:solidFill>
                  <a:schemeClr val="tx1"/>
                </a:solidFill>
              </a:rPr>
              <a:t>mosses.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3-5): 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5 as a worksheet.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6): 30 – 60 mins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Find out more about your local trees.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676549"/>
            <a:ext cx="5181600" cy="1500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the characteristics of flowering and non-flowering plants. 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>
                <a:solidFill>
                  <a:schemeClr val="tx1"/>
                </a:solidFill>
              </a:rPr>
              <a:t>Use a statement key to classify a group of plants.</a:t>
            </a:r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72" y="2932182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885730" cy="43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Plant classification: characteristics of flowering and non-flowering plants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3264EF-D6D6-43D2-B523-E07CBE44BA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9" y="4901125"/>
            <a:ext cx="1560497" cy="1051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4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Watch these two BBC clips about classifying plants.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hlinkClick r:id="rId3"/>
              </a:rPr>
              <a:t>https://www.bbc.co.uk/bitesize/clips/zsdkjxs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hlinkClick r:id="rId4"/>
              </a:rPr>
              <a:t>https://www.youtube.com/watch?v=cgVlrtGnG6s</a:t>
            </a: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2000" dirty="0"/>
              <a:t>Think about these questions as you watch: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Which type of plants produce seeds?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Which type of plants produce spores?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A </a:t>
            </a:r>
            <a:r>
              <a:rPr lang="en-GB" sz="1800" b="1" dirty="0">
                <a:solidFill>
                  <a:schemeClr val="tx1"/>
                </a:solidFill>
              </a:rPr>
              <a:t>Flowering plant </a:t>
            </a:r>
            <a:r>
              <a:rPr lang="en-GB" sz="1800" dirty="0">
                <a:solidFill>
                  <a:schemeClr val="tx1"/>
                </a:solidFill>
              </a:rPr>
              <a:t>reproduces with seeds which are protected by a flower or fruit.</a:t>
            </a:r>
          </a:p>
          <a:p>
            <a:pPr marL="0" indent="0">
              <a:buNone/>
            </a:pPr>
            <a:r>
              <a:rPr lang="en-GB" sz="1200" dirty="0">
                <a:hlinkClick r:id="rId5"/>
              </a:rPr>
              <a:t>https://www.dkfindout.com/uk/animals-and-nature/plants/flowering-plants/</a:t>
            </a:r>
            <a:endParaRPr lang="en-GB" sz="1200" dirty="0"/>
          </a:p>
          <a:p>
            <a:pPr marL="0" indent="0">
              <a:buNone/>
            </a:pPr>
            <a:r>
              <a:rPr lang="en-GB" sz="1200" dirty="0">
                <a:hlinkClick r:id="rId6"/>
              </a:rPr>
              <a:t>https://www.woodlandtrust.org.uk/trees-woods-and-wildlife/plants/grasses-and-sedges/</a:t>
            </a:r>
            <a:endParaRPr lang="en-GB" sz="1200" dirty="0"/>
          </a:p>
          <a:p>
            <a:r>
              <a:rPr lang="en-GB" sz="1800" dirty="0"/>
              <a:t>Why are the flowers of some plants brightly coloured and those of other plants a dull green or brown?</a:t>
            </a: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401871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782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flowering and non-flowering plants?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4DB7A4D-DD03-467E-A1CE-75676305C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shallow focus photo of pink flowers">
            <a:extLst>
              <a:ext uri="{FF2B5EF4-FFF2-40B4-BE49-F238E27FC236}">
                <a16:creationId xmlns:a16="http://schemas.microsoft.com/office/drawing/2014/main" id="{E4F80966-459A-4D7A-B785-2FA263B72653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1" r="41901"/>
          <a:stretch/>
        </p:blipFill>
        <p:spPr bwMode="auto">
          <a:xfrm>
            <a:off x="6251060" y="3907564"/>
            <a:ext cx="1700074" cy="104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Catkin, Flower, Hazel, Tree, Spring">
            <a:extLst>
              <a:ext uri="{FF2B5EF4-FFF2-40B4-BE49-F238E27FC236}">
                <a16:creationId xmlns:a16="http://schemas.microsoft.com/office/drawing/2014/main" id="{122D15A2-7F54-4B73-B7BF-91478C72558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79" y="3906163"/>
            <a:ext cx="1464012" cy="104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7FB7BC-9D4C-4135-90CA-EF881A5B05F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12" y="3850553"/>
            <a:ext cx="1194789" cy="113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pine cones on pine tree">
            <a:extLst>
              <a:ext uri="{FF2B5EF4-FFF2-40B4-BE49-F238E27FC236}">
                <a16:creationId xmlns:a16="http://schemas.microsoft.com/office/drawing/2014/main" id="{DC793269-4DB4-4532-B611-441A58E55249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09" y="4968621"/>
            <a:ext cx="1613003" cy="105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green leafed yellow petaled flowering tree">
            <a:extLst>
              <a:ext uri="{FF2B5EF4-FFF2-40B4-BE49-F238E27FC236}">
                <a16:creationId xmlns:a16="http://schemas.microsoft.com/office/drawing/2014/main" id="{3D4B68E2-1C03-45CC-AB3B-9D85BDF9462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30" y="4431307"/>
            <a:ext cx="1613003" cy="107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green-leafed plant">
            <a:extLst>
              <a:ext uri="{FF2B5EF4-FFF2-40B4-BE49-F238E27FC236}">
                <a16:creationId xmlns:a16="http://schemas.microsoft.com/office/drawing/2014/main" id="{CD03F53B-208C-47AB-A32A-2B977E3B25FC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04" y="4966402"/>
            <a:ext cx="1613003" cy="107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Fern, Frond, Foliage, Leaf, Spores, Seed">
            <a:extLst>
              <a:ext uri="{FF2B5EF4-FFF2-40B4-BE49-F238E27FC236}">
                <a16:creationId xmlns:a16="http://schemas.microsoft.com/office/drawing/2014/main" id="{8990A188-4F70-4FE2-A1CC-96715BC65276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21" y="4431307"/>
            <a:ext cx="1613003" cy="10701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0A9C2-101F-43B9-BC66-3D6F014AAFF3}"/>
              </a:ext>
            </a:extLst>
          </p:cNvPr>
          <p:cNvSpPr txBox="1"/>
          <p:nvPr/>
        </p:nvSpPr>
        <p:spPr>
          <a:xfrm>
            <a:off x="6251061" y="5131289"/>
            <a:ext cx="4917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Insect-pollinated plants usually have coloured petals. Many trees and grasses have dull, hanging flowers as they rely on the wind for pollination.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8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tx1"/>
                </a:solidFill>
              </a:rPr>
              <a:t>Non-flowering plants </a:t>
            </a:r>
            <a:r>
              <a:rPr lang="en-GB" sz="2000" dirty="0">
                <a:solidFill>
                  <a:schemeClr val="tx1"/>
                </a:solidFill>
              </a:rPr>
              <a:t>include </a:t>
            </a:r>
            <a:r>
              <a:rPr lang="en-GB" sz="2000" b="1" dirty="0">
                <a:solidFill>
                  <a:schemeClr val="tx1"/>
                </a:solidFill>
              </a:rPr>
              <a:t>conifers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b="1" dirty="0">
                <a:solidFill>
                  <a:schemeClr val="tx1"/>
                </a:solidFill>
              </a:rPr>
              <a:t>ferns</a:t>
            </a:r>
            <a:r>
              <a:rPr lang="en-GB" sz="2000" dirty="0">
                <a:solidFill>
                  <a:schemeClr val="tx1"/>
                </a:solidFill>
              </a:rPr>
              <a:t>, and </a:t>
            </a:r>
            <a:r>
              <a:rPr lang="en-GB" sz="2000" b="1" dirty="0">
                <a:solidFill>
                  <a:schemeClr val="tx1"/>
                </a:solidFill>
              </a:rPr>
              <a:t>mosses. </a:t>
            </a: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Conifers</a:t>
            </a:r>
            <a:r>
              <a:rPr lang="en-GB" sz="2000" dirty="0">
                <a:solidFill>
                  <a:schemeClr val="tx1"/>
                </a:solidFill>
              </a:rPr>
              <a:t> reproduce with seeds in cones.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/>
                </a:solidFill>
              </a:rPr>
              <a:t>They often have needle-shaped leaves.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0070C0"/>
                </a:solidFill>
              </a:rPr>
              <a:t>Conifers include firs, pines, spruces and yews.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0070C0"/>
                </a:solidFill>
              </a:rPr>
              <a:t>Many are evergreen and do not shed their leaves in winter.</a:t>
            </a:r>
          </a:p>
          <a:p>
            <a:pPr>
              <a:lnSpc>
                <a:spcPct val="120000"/>
              </a:lnSpc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31846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GB" sz="2400" dirty="0"/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Non-flowering plants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Exploring the characteristics of conifers, ferns and mosses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4-5: 20-30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0" name="Picture 2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2C5C780F-3CAB-4D11-AF11-A3B4AA7A1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Pine, Pine Cone, Essential, Oil">
            <a:extLst>
              <a:ext uri="{FF2B5EF4-FFF2-40B4-BE49-F238E27FC236}">
                <a16:creationId xmlns:a16="http://schemas.microsoft.com/office/drawing/2014/main" id="{07DA2057-B190-4707-825F-773D410ADE5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7" y="3473175"/>
            <a:ext cx="1558249" cy="10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Pine Cone, Wood, Nature, Cone, Pine">
            <a:extLst>
              <a:ext uri="{FF2B5EF4-FFF2-40B4-BE49-F238E27FC236}">
                <a16:creationId xmlns:a16="http://schemas.microsoft.com/office/drawing/2014/main" id="{DF764B38-A1AD-4390-A62F-9A69BA9CEA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18" y="3348091"/>
            <a:ext cx="1054100" cy="13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ir Tree, Tree, Nature, Fir Needle">
            <a:extLst>
              <a:ext uri="{FF2B5EF4-FFF2-40B4-BE49-F238E27FC236}">
                <a16:creationId xmlns:a16="http://schemas.microsoft.com/office/drawing/2014/main" id="{4024E7FC-5B61-4004-9693-7A85C456C4F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9" y="3473174"/>
            <a:ext cx="163068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Fern, Frond, Foliage, Leaf, Spores, Seed">
            <a:extLst>
              <a:ext uri="{FF2B5EF4-FFF2-40B4-BE49-F238E27FC236}">
                <a16:creationId xmlns:a16="http://schemas.microsoft.com/office/drawing/2014/main" id="{9E7334E1-9B24-463D-AB15-D41FB1C6913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5963" y="1991424"/>
            <a:ext cx="1200329" cy="79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E429AC-B20A-435B-BDF7-BEAC6A588184}"/>
              </a:ext>
            </a:extLst>
          </p:cNvPr>
          <p:cNvSpPr txBox="1"/>
          <p:nvPr/>
        </p:nvSpPr>
        <p:spPr>
          <a:xfrm>
            <a:off x="6339088" y="3101636"/>
            <a:ext cx="228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Mosses</a:t>
            </a:r>
            <a:r>
              <a:rPr lang="en-GB" dirty="0"/>
              <a:t> and </a:t>
            </a:r>
            <a:r>
              <a:rPr lang="en-GB" b="1" dirty="0"/>
              <a:t>ferns </a:t>
            </a:r>
            <a:r>
              <a:rPr lang="en-GB" dirty="0"/>
              <a:t>reproduce with tiny spores rather than seeds.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BB107-F1DE-4EE4-8054-62568FAA39ED}"/>
              </a:ext>
            </a:extLst>
          </p:cNvPr>
          <p:cNvSpPr txBox="1"/>
          <p:nvPr/>
        </p:nvSpPr>
        <p:spPr>
          <a:xfrm>
            <a:off x="6224219" y="4536760"/>
            <a:ext cx="4709314" cy="154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/>
              <a:t>More details about conifers, ferns and mosses: </a:t>
            </a:r>
            <a:r>
              <a:rPr lang="en-GB" sz="1600" dirty="0">
                <a:hlinkClick r:id="rId10"/>
              </a:rPr>
              <a:t>https://www.dkfindout.com/uk/animals-and-nature/plants/non-flowering-plants/</a:t>
            </a: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1600" dirty="0">
                <a:hlinkClick r:id="rId3"/>
              </a:rPr>
              <a:t>https://www.woodlandtrust.org.uk/trees-woods-and-wildlife/plants/ferns/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9DDDB-86AC-4E77-AC5A-19AA26F76EF4}"/>
              </a:ext>
            </a:extLst>
          </p:cNvPr>
          <p:cNvSpPr txBox="1"/>
          <p:nvPr/>
        </p:nvSpPr>
        <p:spPr>
          <a:xfrm>
            <a:off x="8907392" y="3071293"/>
            <a:ext cx="2118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Mosses often grow in shady, damp places and do not have true roots.</a:t>
            </a:r>
          </a:p>
          <a:p>
            <a:endParaRPr lang="en-GB" dirty="0"/>
          </a:p>
        </p:txBody>
      </p:sp>
      <p:pic>
        <p:nvPicPr>
          <p:cNvPr id="29" name="Picture 28" descr="Drop Of Water, Dewdrop, Drip, Raindrop">
            <a:extLst>
              <a:ext uri="{FF2B5EF4-FFF2-40B4-BE49-F238E27FC236}">
                <a16:creationId xmlns:a16="http://schemas.microsoft.com/office/drawing/2014/main" id="{1D01E368-4270-4AFB-88B1-25497DC2D588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5" r="11746"/>
          <a:stretch/>
        </p:blipFill>
        <p:spPr bwMode="auto">
          <a:xfrm>
            <a:off x="7383867" y="1766004"/>
            <a:ext cx="792309" cy="1221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green moss">
            <a:extLst>
              <a:ext uri="{FF2B5EF4-FFF2-40B4-BE49-F238E27FC236}">
                <a16:creationId xmlns:a16="http://schemas.microsoft.com/office/drawing/2014/main" id="{317D24B4-81E1-4ABD-B0E3-AFE0C7F8155C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6"/>
          <a:stretch/>
        </p:blipFill>
        <p:spPr bwMode="auto">
          <a:xfrm>
            <a:off x="9089901" y="1843473"/>
            <a:ext cx="1546225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464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7030A0"/>
                </a:solidFill>
              </a:rPr>
              <a:t>Use the key to classify these plants: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88806" y="268890"/>
            <a:ext cx="7712155" cy="645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use a paired statement key to classify 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0975883" y="6260067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5</a:t>
            </a:fld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24BB13-3BCC-40B8-8194-75B4EF59A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9483" y="969861"/>
            <a:ext cx="6096110" cy="5318356"/>
          </a:xfrm>
          <a:prstGeom prst="rect">
            <a:avLst/>
          </a:prstGeom>
        </p:spPr>
      </p:pic>
      <p:pic>
        <p:nvPicPr>
          <p:cNvPr id="11" name="Picture 10" descr="Meadow, Buttercup, Flowers, Yellow">
            <a:extLst>
              <a:ext uri="{FF2B5EF4-FFF2-40B4-BE49-F238E27FC236}">
                <a16:creationId xmlns:a16="http://schemas.microsoft.com/office/drawing/2014/main" id="{C0F8A9B5-F512-4FE7-AE12-6CA77421FB3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1702965"/>
            <a:ext cx="1389174" cy="92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ern, Fern Leaves, Fern Plant">
            <a:extLst>
              <a:ext uri="{FF2B5EF4-FFF2-40B4-BE49-F238E27FC236}">
                <a16:creationId xmlns:a16="http://schemas.microsoft.com/office/drawing/2014/main" id="{83BC21B5-9047-44BC-8E6E-9FF1CEFEC3B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2717890"/>
            <a:ext cx="1389174" cy="92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oss, Dewdrop, Forest Floor, Moist">
            <a:extLst>
              <a:ext uri="{FF2B5EF4-FFF2-40B4-BE49-F238E27FC236}">
                <a16:creationId xmlns:a16="http://schemas.microsoft.com/office/drawing/2014/main" id="{D364FEFE-948C-4556-BBEE-B5AFF30AE81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3750571"/>
            <a:ext cx="1389174" cy="92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rass, Blade Of Grass, Grasses, Meadow">
            <a:extLst>
              <a:ext uri="{FF2B5EF4-FFF2-40B4-BE49-F238E27FC236}">
                <a16:creationId xmlns:a16="http://schemas.microsoft.com/office/drawing/2014/main" id="{544B97EB-03F0-4D1F-9F6B-BA06D2F5265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5727280"/>
            <a:ext cx="1389174" cy="9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BFE743-E177-4903-B7D7-3493FC639BC9}"/>
              </a:ext>
            </a:extLst>
          </p:cNvPr>
          <p:cNvSpPr txBox="1"/>
          <p:nvPr/>
        </p:nvSpPr>
        <p:spPr>
          <a:xfrm>
            <a:off x="1984831" y="957978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Hazel tree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A522C-6AED-47DE-B83E-C2B1757BDF73}"/>
              </a:ext>
            </a:extLst>
          </p:cNvPr>
          <p:cNvSpPr txBox="1"/>
          <p:nvPr/>
        </p:nvSpPr>
        <p:spPr>
          <a:xfrm>
            <a:off x="1993211" y="2011320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Buttercup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673B3B-6087-4ACA-98D1-F7DF356F05B5}"/>
              </a:ext>
            </a:extLst>
          </p:cNvPr>
          <p:cNvSpPr txBox="1"/>
          <p:nvPr/>
        </p:nvSpPr>
        <p:spPr>
          <a:xfrm>
            <a:off x="1993211" y="2955813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Bracken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CB9D9-86B0-4985-B321-4711D9BF8C29}"/>
              </a:ext>
            </a:extLst>
          </p:cNvPr>
          <p:cNvSpPr txBox="1"/>
          <p:nvPr/>
        </p:nvSpPr>
        <p:spPr>
          <a:xfrm>
            <a:off x="1997825" y="4009155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Moss</a:t>
            </a:r>
          </a:p>
        </p:txBody>
      </p:sp>
      <p:pic>
        <p:nvPicPr>
          <p:cNvPr id="20" name="Picture 19" descr="Spruce, Cones, Needle, Tree, Coniferous">
            <a:extLst>
              <a:ext uri="{FF2B5EF4-FFF2-40B4-BE49-F238E27FC236}">
                <a16:creationId xmlns:a16="http://schemas.microsoft.com/office/drawing/2014/main" id="{A95974CE-3D5A-4799-97B9-8D728701169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" y="4738894"/>
            <a:ext cx="1385307" cy="9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AD9D54-62F2-4E7A-BD8D-6F74FD838BA4}"/>
              </a:ext>
            </a:extLst>
          </p:cNvPr>
          <p:cNvSpPr txBox="1"/>
          <p:nvPr/>
        </p:nvSpPr>
        <p:spPr>
          <a:xfrm>
            <a:off x="1984831" y="5062497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Spruce tree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88036-1E25-48FA-A756-EAD206D71703}"/>
              </a:ext>
            </a:extLst>
          </p:cNvPr>
          <p:cNvSpPr txBox="1"/>
          <p:nvPr/>
        </p:nvSpPr>
        <p:spPr>
          <a:xfrm>
            <a:off x="1993211" y="6003797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Grass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2AEAB5-CA4C-4FE8-8722-06725AEB1077}"/>
              </a:ext>
            </a:extLst>
          </p:cNvPr>
          <p:cNvGrpSpPr/>
          <p:nvPr/>
        </p:nvGrpSpPr>
        <p:grpSpPr>
          <a:xfrm>
            <a:off x="9666245" y="246455"/>
            <a:ext cx="1544715" cy="3398303"/>
            <a:chOff x="257452" y="312291"/>
            <a:chExt cx="1544715" cy="2451317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7FD5BC59-77C5-42E0-A02F-CFEDA5B30048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553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F25827-33E6-4851-AE63-BA4C0EE7BCEE}"/>
                </a:ext>
              </a:extLst>
            </p:cNvPr>
            <p:cNvSpPr txBox="1"/>
            <p:nvPr/>
          </p:nvSpPr>
          <p:spPr>
            <a:xfrm>
              <a:off x="346227" y="312291"/>
              <a:ext cx="1455940" cy="245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dirty="0"/>
                <a:t>A </a:t>
              </a:r>
              <a:r>
                <a:rPr lang="en-GB" sz="1400" b="1" dirty="0"/>
                <a:t>paired</a:t>
              </a:r>
              <a:r>
                <a:rPr lang="en-GB" sz="1400" dirty="0"/>
                <a:t>-</a:t>
              </a:r>
              <a:r>
                <a:rPr lang="en-GB" sz="1400" b="1" dirty="0"/>
                <a:t>statement key</a:t>
              </a:r>
              <a:r>
                <a:rPr lang="en-GB" sz="1400" dirty="0"/>
                <a:t> is set out as a list. You start at number one on the list and work your way through the statements. </a:t>
              </a:r>
            </a:p>
            <a:p>
              <a:pPr>
                <a:lnSpc>
                  <a:spcPct val="110000"/>
                </a:lnSpc>
              </a:pPr>
              <a:r>
                <a:rPr lang="en-GB" sz="1400" dirty="0"/>
                <a:t>Identify plants A to F by looking at the pictures and using what you have learnt.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2BDAB2-0EC6-48E5-B348-29FDC9B3C8D8}"/>
              </a:ext>
            </a:extLst>
          </p:cNvPr>
          <p:cNvGrpSpPr/>
          <p:nvPr/>
        </p:nvGrpSpPr>
        <p:grpSpPr>
          <a:xfrm>
            <a:off x="9726269" y="3885852"/>
            <a:ext cx="1544715" cy="821160"/>
            <a:chOff x="257452" y="328474"/>
            <a:chExt cx="1544715" cy="2423604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403D4379-DD8A-4165-9299-D9190F122071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A2B9FC-E5C9-4438-A65F-48EE1DCDA8BD}"/>
                </a:ext>
              </a:extLst>
            </p:cNvPr>
            <p:cNvSpPr txBox="1"/>
            <p:nvPr/>
          </p:nvSpPr>
          <p:spPr>
            <a:xfrm>
              <a:off x="346227" y="402230"/>
              <a:ext cx="1455940" cy="1591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Hint: Some plants hold their seeds in cones.</a:t>
              </a:r>
            </a:p>
          </p:txBody>
        </p:sp>
      </p:grpSp>
      <p:pic>
        <p:nvPicPr>
          <p:cNvPr id="37" name="Picture 36" descr="Catkin, Male Catkin, Flower, Male, Hazel">
            <a:extLst>
              <a:ext uri="{FF2B5EF4-FFF2-40B4-BE49-F238E27FC236}">
                <a16:creationId xmlns:a16="http://schemas.microsoft.com/office/drawing/2014/main" id="{EEAECADE-6CB8-4A33-B0DE-410F28EDE90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1" y="653413"/>
            <a:ext cx="1367236" cy="928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4C95BAD-D3DB-4CFC-9B09-F9D17AED9CE4}"/>
              </a:ext>
            </a:extLst>
          </p:cNvPr>
          <p:cNvGrpSpPr/>
          <p:nvPr/>
        </p:nvGrpSpPr>
        <p:grpSpPr>
          <a:xfrm>
            <a:off x="9710631" y="4959574"/>
            <a:ext cx="1544715" cy="1371902"/>
            <a:chOff x="257452" y="328474"/>
            <a:chExt cx="1544715" cy="2423604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F4401137-9D9C-4FF2-99BF-41824502C867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637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0AF2B2-39F9-4675-A26B-F566ABD0FEDB}"/>
                </a:ext>
              </a:extLst>
            </p:cNvPr>
            <p:cNvSpPr txBox="1"/>
            <p:nvPr/>
          </p:nvSpPr>
          <p:spPr>
            <a:xfrm>
              <a:off x="346227" y="402230"/>
              <a:ext cx="1455940" cy="2066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Hint: Wind pollinated plants do not have colourful flowers to attract insects.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You may like to find out more about your local trees. The Woodland Trust website has a wide variety of information about trees in the UK.  </a:t>
            </a:r>
            <a:r>
              <a:rPr lang="en-GB" sz="2000" dirty="0">
                <a:hlinkClick r:id="rId3"/>
              </a:rPr>
              <a:t>https://www.woodlandtrust.org.uk/trees-woods-and-wildlife/british-trees/how-to-identify-trees/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Alternatively, ‘Trees for Learning’ have three suggested activities for the Summer.</a:t>
            </a:r>
            <a:endParaRPr lang="en-GB" sz="2000" dirty="0">
              <a:hlinkClick r:id="rId4"/>
            </a:endParaRP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https://communityforest.org.uk/treesforlearning/download-ks2-activity-summer/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1019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 about your local trees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8766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You may like to investigate the trees in your garden or nearby woodland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89283-425E-4252-A2A0-12FD8CA5FEA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(30-60 minutes)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C7119-6A07-4413-9C23-392F66B0DA9D}"/>
              </a:ext>
            </a:extLst>
          </p:cNvPr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314E36-4335-4980-9CD7-A3C0E0C1A3AD}" type="slidenum">
              <a:rPr lang="en-GB" smtClean="0">
                <a:solidFill>
                  <a:schemeClr val="bg1"/>
                </a:solidFill>
              </a:rPr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62393445-ABEE-4FC2-9B90-76D7EB85C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2" name="Picture 21" descr="Beech, Tree, Forest, Late Summer, Leaves">
            <a:extLst>
              <a:ext uri="{FF2B5EF4-FFF2-40B4-BE49-F238E27FC236}">
                <a16:creationId xmlns:a16="http://schemas.microsoft.com/office/drawing/2014/main" id="{D408D5C9-D1FA-4693-93B3-ACB4A2FD857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3" y="3962400"/>
            <a:ext cx="2356483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Fraxinus Excelsior, Ash, European Ash">
            <a:extLst>
              <a:ext uri="{FF2B5EF4-FFF2-40B4-BE49-F238E27FC236}">
                <a16:creationId xmlns:a16="http://schemas.microsoft.com/office/drawing/2014/main" id="{6678D64D-A1E6-4196-835F-26A3349794C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26" y="3135178"/>
            <a:ext cx="2356483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Oak, Tree, Individually, Nature, Meadow">
            <a:extLst>
              <a:ext uri="{FF2B5EF4-FFF2-40B4-BE49-F238E27FC236}">
                <a16:creationId xmlns:a16="http://schemas.microsoft.com/office/drawing/2014/main" id="{600F4C34-46C9-4BD8-9953-A624A9DB1D8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42" y="1828118"/>
            <a:ext cx="1748694" cy="131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olly, Christmas Holly, Ilex, Red">
            <a:extLst>
              <a:ext uri="{FF2B5EF4-FFF2-40B4-BE49-F238E27FC236}">
                <a16:creationId xmlns:a16="http://schemas.microsoft.com/office/drawing/2014/main" id="{A4466402-32F8-40F3-B281-B67D7C2470B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9" t="19530" b="10118"/>
          <a:stretch/>
        </p:blipFill>
        <p:spPr bwMode="auto">
          <a:xfrm>
            <a:off x="6890849" y="3081134"/>
            <a:ext cx="1698768" cy="1163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corn, Fruit, Tree, Nature, Oak Fruit">
            <a:extLst>
              <a:ext uri="{FF2B5EF4-FFF2-40B4-BE49-F238E27FC236}">
                <a16:creationId xmlns:a16="http://schemas.microsoft.com/office/drawing/2014/main" id="{5ED5B962-EB9C-4328-816E-C8A9989062D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83" y="1893997"/>
            <a:ext cx="1807937" cy="126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9F0A53-214B-44FF-B3B1-282E2196405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35" y="3081134"/>
            <a:ext cx="1704573" cy="1163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6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Characteristic: </a:t>
            </a:r>
            <a:r>
              <a:rPr lang="en-GB" sz="2400" b="1" dirty="0">
                <a:solidFill>
                  <a:schemeClr val="tx1"/>
                </a:solidFill>
              </a:rPr>
              <a:t>Characteristics </a:t>
            </a:r>
            <a:r>
              <a:rPr lang="en-GB" sz="2400" dirty="0">
                <a:solidFill>
                  <a:schemeClr val="tx1"/>
                </a:solidFill>
              </a:rPr>
              <a:t>are features of living things which help scientists </a:t>
            </a:r>
            <a:r>
              <a:rPr lang="en-GB" sz="2400" b="1" dirty="0">
                <a:solidFill>
                  <a:schemeClr val="tx1"/>
                </a:solidFill>
              </a:rPr>
              <a:t>classify </a:t>
            </a:r>
            <a:r>
              <a:rPr lang="en-GB" sz="2400" dirty="0">
                <a:solidFill>
                  <a:schemeClr val="tx1"/>
                </a:solidFill>
              </a:rPr>
              <a:t>them.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Classification: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Classification </a:t>
            </a:r>
            <a:r>
              <a:rPr lang="en-GB" sz="2400" dirty="0"/>
              <a:t>is the method scientists use to group living things.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Flowering plant: </a:t>
            </a: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b="1" dirty="0">
                <a:solidFill>
                  <a:schemeClr val="tx1"/>
                </a:solidFill>
              </a:rPr>
              <a:t>flowering plant </a:t>
            </a:r>
            <a:r>
              <a:rPr lang="en-GB" sz="2400" dirty="0">
                <a:solidFill>
                  <a:schemeClr val="tx1"/>
                </a:solidFill>
              </a:rPr>
              <a:t>reproduces with seeds which are protected by a flower or fruit.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Non-flowering plant: </a:t>
            </a:r>
            <a:r>
              <a:rPr lang="en-GB" sz="2400" b="1" dirty="0">
                <a:solidFill>
                  <a:schemeClr val="tx1"/>
                </a:solidFill>
              </a:rPr>
              <a:t>Non-flowering plants </a:t>
            </a:r>
            <a:r>
              <a:rPr lang="en-GB" sz="2400" dirty="0">
                <a:solidFill>
                  <a:schemeClr val="tx1"/>
                </a:solidFill>
              </a:rPr>
              <a:t>include </a:t>
            </a:r>
            <a:r>
              <a:rPr lang="en-GB" sz="2400" b="1" dirty="0">
                <a:solidFill>
                  <a:schemeClr val="tx1"/>
                </a:solidFill>
              </a:rPr>
              <a:t>conifers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b="1" dirty="0">
                <a:solidFill>
                  <a:schemeClr val="tx1"/>
                </a:solidFill>
              </a:rPr>
              <a:t>ferns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b="1" dirty="0">
                <a:solidFill>
                  <a:schemeClr val="tx1"/>
                </a:solidFill>
              </a:rPr>
              <a:t>mosses. </a:t>
            </a:r>
            <a:r>
              <a:rPr lang="en-GB" sz="2400" dirty="0">
                <a:solidFill>
                  <a:schemeClr val="tx1"/>
                </a:solidFill>
              </a:rPr>
              <a:t>Conifers reproduce with seeds in cones. Ferns and mosses reproduce with spores. Mosses do not have true roots.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Paired-statement key: </a:t>
            </a: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b="1" dirty="0">
                <a:solidFill>
                  <a:schemeClr val="tx1"/>
                </a:solidFill>
              </a:rPr>
              <a:t>p</a:t>
            </a:r>
            <a:r>
              <a:rPr lang="en-GB" sz="2400" b="1" dirty="0"/>
              <a:t>aired</a:t>
            </a:r>
            <a:r>
              <a:rPr lang="en-GB" sz="2400" dirty="0"/>
              <a:t>-</a:t>
            </a:r>
            <a:r>
              <a:rPr lang="en-GB" sz="2400" b="1" dirty="0"/>
              <a:t>statement key</a:t>
            </a:r>
            <a:r>
              <a:rPr lang="en-GB" sz="2400" dirty="0"/>
              <a:t> is set out as a list. You start at number one on the list and work your way through the statements until you reach the name of the living thing you are classifying.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Pollination: </a:t>
            </a:r>
            <a:r>
              <a:rPr lang="en-GB" sz="2400" b="1" dirty="0">
                <a:solidFill>
                  <a:schemeClr val="tx1"/>
                </a:solidFill>
              </a:rPr>
              <a:t>Pollination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the transfer of </a:t>
            </a:r>
            <a:r>
              <a:rPr lang="en-GB" sz="2400" b="1" dirty="0">
                <a:solidFill>
                  <a:schemeClr val="tx1"/>
                </a:solidFill>
              </a:rPr>
              <a:t>pollen</a:t>
            </a:r>
            <a:r>
              <a:rPr lang="en-GB" sz="2400" dirty="0">
                <a:solidFill>
                  <a:schemeClr val="tx1"/>
                </a:solidFill>
              </a:rPr>
              <a:t> from one flowering plant to another, usually carried by insects, animals or the wind.</a:t>
            </a: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</a:t>
            </a:r>
          </a:p>
          <a:p>
            <a:pPr marL="0" indent="0">
              <a:buNone/>
            </a:pPr>
            <a:r>
              <a:rPr lang="en-GB" sz="2000" dirty="0"/>
              <a:t>I can use a paired statement key to classify 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8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18117-B5A3-42A4-91DB-96F31A8E817E}"/>
              </a:ext>
            </a:extLst>
          </p:cNvPr>
          <p:cNvSpPr txBox="1"/>
          <p:nvPr/>
        </p:nvSpPr>
        <p:spPr>
          <a:xfrm>
            <a:off x="346229" y="393818"/>
            <a:ext cx="1453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Amphibians include frogs, toads and newts. They have a smooth moist skin an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DA7BD9-485A-4E50-9BE5-CDCB29DCC649}"/>
              </a:ext>
            </a:extLst>
          </p:cNvPr>
          <p:cNvGrpSpPr/>
          <p:nvPr/>
        </p:nvGrpSpPr>
        <p:grpSpPr>
          <a:xfrm>
            <a:off x="257452" y="328474"/>
            <a:ext cx="1544715" cy="1526960"/>
            <a:chOff x="257452" y="328474"/>
            <a:chExt cx="1544715" cy="2371626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E2ADF750-B0C9-490C-A789-87B7B92D30E8}"/>
                </a:ext>
              </a:extLst>
            </p:cNvPr>
            <p:cNvSpPr/>
            <p:nvPr/>
          </p:nvSpPr>
          <p:spPr>
            <a:xfrm>
              <a:off x="257452" y="328474"/>
              <a:ext cx="1544715" cy="2371626"/>
            </a:xfrm>
            <a:prstGeom prst="wedgeRoundRectCallout">
              <a:avLst>
                <a:gd name="adj1" fmla="val 45258"/>
                <a:gd name="adj2" fmla="val 6468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806011-4143-4E15-806A-C24211AA6278}"/>
                </a:ext>
              </a:extLst>
            </p:cNvPr>
            <p:cNvSpPr txBox="1"/>
            <p:nvPr/>
          </p:nvSpPr>
          <p:spPr>
            <a:xfrm>
              <a:off x="346229" y="390616"/>
              <a:ext cx="1453718" cy="215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A: Bracken. It is a fern. It reproduces with spores. It has roots, stems and leaves.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B48C2-FDBF-46EE-9A61-996F66299127}"/>
              </a:ext>
            </a:extLst>
          </p:cNvPr>
          <p:cNvGrpSpPr/>
          <p:nvPr/>
        </p:nvGrpSpPr>
        <p:grpSpPr>
          <a:xfrm>
            <a:off x="9970462" y="229139"/>
            <a:ext cx="1544715" cy="1750581"/>
            <a:chOff x="257452" y="328474"/>
            <a:chExt cx="1544715" cy="2423604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2B87FE80-3962-4153-A6E0-E6449E3899BB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4397"/>
                <a:gd name="adj2" fmla="val 645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A4D501-3C82-48E1-8002-DE94E40C64C4}"/>
                </a:ext>
              </a:extLst>
            </p:cNvPr>
            <p:cNvSpPr txBox="1"/>
            <p:nvPr/>
          </p:nvSpPr>
          <p:spPr>
            <a:xfrm>
              <a:off x="346227" y="402231"/>
              <a:ext cx="1367161" cy="2215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D: Buttercup.</a:t>
              </a:r>
            </a:p>
            <a:p>
              <a:r>
                <a:rPr lang="en-GB" sz="1400" dirty="0"/>
                <a:t>It has brightly coloured </a:t>
              </a:r>
              <a:r>
                <a:rPr lang="en-GB" sz="1400"/>
                <a:t>petals that </a:t>
              </a:r>
              <a:r>
                <a:rPr lang="en-GB" sz="1400" dirty="0"/>
                <a:t>attract insects for pollination.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6AD360-391A-4E74-9CC5-15BA1F917B52}"/>
              </a:ext>
            </a:extLst>
          </p:cNvPr>
          <p:cNvGrpSpPr/>
          <p:nvPr/>
        </p:nvGrpSpPr>
        <p:grpSpPr>
          <a:xfrm>
            <a:off x="10042857" y="2358767"/>
            <a:ext cx="1544715" cy="1875881"/>
            <a:chOff x="257452" y="328474"/>
            <a:chExt cx="1544715" cy="2680337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EDD58FB-1783-4F34-B197-73C36A172C77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6695"/>
                <a:gd name="adj2" fmla="val 6301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B062DA-4398-4ACC-B7B0-A4FF8896B99C}"/>
                </a:ext>
              </a:extLst>
            </p:cNvPr>
            <p:cNvSpPr txBox="1"/>
            <p:nvPr/>
          </p:nvSpPr>
          <p:spPr>
            <a:xfrm>
              <a:off x="346229" y="390618"/>
              <a:ext cx="1455937" cy="261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E: Hazel Tree. It has catkins as flowers which hang down so the pollen is carried by the wind.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15A17A-6B67-4C58-AEC2-7C0E2CA44FFC}"/>
              </a:ext>
            </a:extLst>
          </p:cNvPr>
          <p:cNvGrpSpPr/>
          <p:nvPr/>
        </p:nvGrpSpPr>
        <p:grpSpPr>
          <a:xfrm>
            <a:off x="10059236" y="4420521"/>
            <a:ext cx="1544715" cy="1855432"/>
            <a:chOff x="257452" y="328474"/>
            <a:chExt cx="1544715" cy="2423604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0040C618-8E16-42F9-9225-0FBEA2B9DD21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4971"/>
                <a:gd name="adj2" fmla="val 6211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8458CD-925D-4FBB-BA07-1BFA1ECEED59}"/>
                </a:ext>
              </a:extLst>
            </p:cNvPr>
            <p:cNvSpPr txBox="1"/>
            <p:nvPr/>
          </p:nvSpPr>
          <p:spPr>
            <a:xfrm>
              <a:off x="346229" y="390617"/>
              <a:ext cx="1455938" cy="209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F: Grass.</a:t>
              </a:r>
            </a:p>
            <a:p>
              <a:r>
                <a:rPr lang="en-GB" sz="1400" dirty="0"/>
                <a:t>Grasses usually have dull green or brown flowers and stems which bend in the breeze.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4F3A18-BA67-44CE-B3B8-97BD3AD59F52}"/>
              </a:ext>
            </a:extLst>
          </p:cNvPr>
          <p:cNvGrpSpPr/>
          <p:nvPr/>
        </p:nvGrpSpPr>
        <p:grpSpPr>
          <a:xfrm>
            <a:off x="249691" y="2358768"/>
            <a:ext cx="1544715" cy="1704786"/>
            <a:chOff x="257452" y="328474"/>
            <a:chExt cx="1544715" cy="237162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8DC8F03B-2EE8-4D6F-BA03-D5C10A74CA9F}"/>
                </a:ext>
              </a:extLst>
            </p:cNvPr>
            <p:cNvSpPr/>
            <p:nvPr/>
          </p:nvSpPr>
          <p:spPr>
            <a:xfrm>
              <a:off x="257452" y="328474"/>
              <a:ext cx="1544715" cy="2371626"/>
            </a:xfrm>
            <a:prstGeom prst="wedgeRoundRectCallout">
              <a:avLst>
                <a:gd name="adj1" fmla="val 45258"/>
                <a:gd name="adj2" fmla="val 6332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DB08B3-C666-4D44-A23E-FC2E1933FF1B}"/>
                </a:ext>
              </a:extLst>
            </p:cNvPr>
            <p:cNvSpPr txBox="1"/>
            <p:nvPr/>
          </p:nvSpPr>
          <p:spPr>
            <a:xfrm>
              <a:off x="346229" y="390616"/>
              <a:ext cx="1453718" cy="22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B: Moss.</a:t>
              </a:r>
            </a:p>
            <a:p>
              <a:r>
                <a:rPr lang="en-GB" sz="1400" dirty="0"/>
                <a:t>Moss reproduces with spores. It has no true roots and usually grows in damp, shady places.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53F26F-1283-4D2A-AD49-FC0458D7CE05}"/>
              </a:ext>
            </a:extLst>
          </p:cNvPr>
          <p:cNvGrpSpPr/>
          <p:nvPr/>
        </p:nvGrpSpPr>
        <p:grpSpPr>
          <a:xfrm>
            <a:off x="229239" y="4486537"/>
            <a:ext cx="1544715" cy="1704786"/>
            <a:chOff x="257452" y="328474"/>
            <a:chExt cx="1544715" cy="2371626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997A1AEA-34B4-4950-9345-2E7E06636764}"/>
                </a:ext>
              </a:extLst>
            </p:cNvPr>
            <p:cNvSpPr/>
            <p:nvPr/>
          </p:nvSpPr>
          <p:spPr>
            <a:xfrm>
              <a:off x="257452" y="328474"/>
              <a:ext cx="1544715" cy="2371626"/>
            </a:xfrm>
            <a:prstGeom prst="wedgeRoundRectCallout">
              <a:avLst>
                <a:gd name="adj1" fmla="val 45258"/>
                <a:gd name="adj2" fmla="val 6280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53319A-DF23-4F28-BDC0-D3DC7A76EF21}"/>
                </a:ext>
              </a:extLst>
            </p:cNvPr>
            <p:cNvSpPr txBox="1"/>
            <p:nvPr/>
          </p:nvSpPr>
          <p:spPr>
            <a:xfrm>
              <a:off x="346229" y="390616"/>
              <a:ext cx="1453718" cy="22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C: Spruce Tree. </a:t>
              </a:r>
            </a:p>
            <a:p>
              <a:r>
                <a:rPr lang="en-GB" sz="1400" dirty="0"/>
                <a:t>It does not produce flowers. It has seeds contained in cones.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CF8640-7B37-4034-A86E-39982B254B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3235895" y="1128482"/>
            <a:ext cx="4883881" cy="53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F125A2BE7EC4BBA5D53924D00436D" ma:contentTypeVersion="13" ma:contentTypeDescription="Create a new document." ma:contentTypeScope="" ma:versionID="acffab6264e4a1902e1069cb1d5fe19d">
  <xsd:schema xmlns:xsd="http://www.w3.org/2001/XMLSchema" xmlns:xs="http://www.w3.org/2001/XMLSchema" xmlns:p="http://schemas.microsoft.com/office/2006/metadata/properties" xmlns:ns3="0ff8adc4-58f0-4cfe-ad48-79a46b32a9f8" xmlns:ns4="89114d93-40b0-4de1-aa32-14ecbdb0e84d" targetNamespace="http://schemas.microsoft.com/office/2006/metadata/properties" ma:root="true" ma:fieldsID="b2d93f5b01edf54ee6a3739859cfdc7a" ns3:_="" ns4:_="">
    <xsd:import namespace="0ff8adc4-58f0-4cfe-ad48-79a46b32a9f8"/>
    <xsd:import namespace="89114d93-40b0-4de1-aa32-14ecbdb0e8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8adc4-58f0-4cfe-ad48-79a46b32a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14d93-40b0-4de1-aa32-14ecbdb0e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E99234-4E92-4702-8F7E-7B800CDA3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8adc4-58f0-4cfe-ad48-79a46b32a9f8"/>
    <ds:schemaRef ds:uri="89114d93-40b0-4de1-aa32-14ecbdb0e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1109</Words>
  <Application>Microsoft Office PowerPoint</Application>
  <PresentationFormat>Widescreen</PresentationFormat>
  <Paragraphs>144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4</cp:revision>
  <cp:lastPrinted>2020-03-30T12:33:38Z</cp:lastPrinted>
  <dcterms:created xsi:type="dcterms:W3CDTF">2020-03-28T09:27:35Z</dcterms:created>
  <dcterms:modified xsi:type="dcterms:W3CDTF">2020-04-18T15:51:16Z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