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456" y="56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537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6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66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9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124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968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25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44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26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27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6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02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3572" y="236455"/>
            <a:ext cx="714383" cy="33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82916" y="223273"/>
            <a:ext cx="2717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entury Gothic" panose="020B0502020202020204" pitchFamily="34" charset="0"/>
              </a:rPr>
              <a:t>@Primary Languages Network 2020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65974" y="260004"/>
            <a:ext cx="7297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Century Gothic" panose="020B0502020202020204" pitchFamily="34" charset="0"/>
              </a:rPr>
              <a:t>Language “Hand” </a:t>
            </a:r>
            <a:r>
              <a:rPr lang="en-GB" b="1" u="sng" dirty="0" err="1">
                <a:latin typeface="Century Gothic" panose="020B0502020202020204" pitchFamily="34" charset="0"/>
              </a:rPr>
              <a:t>Hopscotch:“Likes</a:t>
            </a:r>
            <a:r>
              <a:rPr lang="en-GB" b="1" u="sng" dirty="0">
                <a:latin typeface="Century Gothic" panose="020B0502020202020204" pitchFamily="34" charset="0"/>
              </a:rPr>
              <a:t>” </a:t>
            </a:r>
          </a:p>
        </p:txBody>
      </p:sp>
      <p:pic>
        <p:nvPicPr>
          <p:cNvPr id="45" name="Picture 4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D4B9610-F5E9-4121-9F12-7219CA1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4664" y="229869"/>
            <a:ext cx="937622" cy="625081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FF02DF73-EE34-4F55-9996-68775528E1F3}"/>
              </a:ext>
            </a:extLst>
          </p:cNvPr>
          <p:cNvSpPr/>
          <p:nvPr/>
        </p:nvSpPr>
        <p:spPr>
          <a:xfrm>
            <a:off x="0" y="0"/>
            <a:ext cx="12192000" cy="182344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E891D08-3E10-421A-B357-775048386CC5}"/>
              </a:ext>
            </a:extLst>
          </p:cNvPr>
          <p:cNvSpPr txBox="1"/>
          <p:nvPr/>
        </p:nvSpPr>
        <p:spPr>
          <a:xfrm>
            <a:off x="4878695" y="6498587"/>
            <a:ext cx="2717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entury Gothic" panose="020B0502020202020204" pitchFamily="34" charset="0"/>
              </a:rPr>
              <a:t>Language Hopscotch “Likes”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8863CD-C741-4BC6-A45A-6A07DD3592C0}"/>
              </a:ext>
            </a:extLst>
          </p:cNvPr>
          <p:cNvSpPr txBox="1"/>
          <p:nvPr/>
        </p:nvSpPr>
        <p:spPr>
          <a:xfrm>
            <a:off x="284029" y="706008"/>
            <a:ext cx="114601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entury Gothic" panose="020B0502020202020204" pitchFamily="34" charset="0"/>
              </a:rPr>
              <a:t>We are going to play “language hopscotch”. First we will play the hopscotch game on the page using our hands.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Afterwards you can play the game in the playground, in your garden or with large pieces of paper to make the 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hopscotch grid in a room in your house.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You need to turn the page so that you can see the pictures on the grid the right way up. 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At the end </a:t>
            </a:r>
            <a:r>
              <a:rPr lang="en-GB" sz="1600">
                <a:latin typeface="Century Gothic" panose="020B0502020202020204" pitchFamily="34" charset="0"/>
              </a:rPr>
              <a:t>of the game say </a:t>
            </a:r>
            <a:r>
              <a:rPr lang="en-GB" sz="1600" dirty="0">
                <a:latin typeface="Century Gothic" panose="020B0502020202020204" pitchFamily="34" charset="0"/>
              </a:rPr>
              <a:t>a sentence using the verb “</a:t>
            </a:r>
            <a:r>
              <a:rPr lang="en-GB" sz="1600" dirty="0" err="1">
                <a:latin typeface="Century Gothic" panose="020B0502020202020204" pitchFamily="34" charset="0"/>
              </a:rPr>
              <a:t>J’aime</a:t>
            </a:r>
            <a:r>
              <a:rPr lang="en-GB" sz="1600" dirty="0">
                <a:latin typeface="Century Gothic" panose="020B0502020202020204" pitchFamily="34" charset="0"/>
              </a:rPr>
              <a:t>…” (I like…) and one of the animal nouns.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B23EB8-1F26-44DB-A511-469DD5331FF2}"/>
              </a:ext>
            </a:extLst>
          </p:cNvPr>
          <p:cNvSpPr/>
          <p:nvPr/>
        </p:nvSpPr>
        <p:spPr>
          <a:xfrm>
            <a:off x="455129" y="2930519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C5A6F3-B820-4BEE-9857-D587616842AB}"/>
              </a:ext>
            </a:extLst>
          </p:cNvPr>
          <p:cNvSpPr/>
          <p:nvPr/>
        </p:nvSpPr>
        <p:spPr>
          <a:xfrm>
            <a:off x="2110310" y="2261883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794688-9E67-4165-8214-44041BC3F8E0}"/>
              </a:ext>
            </a:extLst>
          </p:cNvPr>
          <p:cNvSpPr/>
          <p:nvPr/>
        </p:nvSpPr>
        <p:spPr>
          <a:xfrm>
            <a:off x="2078151" y="3888687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70A28E7-F6BE-402F-B66A-45A65260A4C4}"/>
              </a:ext>
            </a:extLst>
          </p:cNvPr>
          <p:cNvSpPr/>
          <p:nvPr/>
        </p:nvSpPr>
        <p:spPr>
          <a:xfrm>
            <a:off x="3729243" y="3057718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1D12AE-980A-47FC-8C87-93B0A88739EF}"/>
              </a:ext>
            </a:extLst>
          </p:cNvPr>
          <p:cNvSpPr/>
          <p:nvPr/>
        </p:nvSpPr>
        <p:spPr>
          <a:xfrm>
            <a:off x="5363167" y="2297838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A4FAC18-B0E0-4AF5-B65A-DCCD45D65592}"/>
              </a:ext>
            </a:extLst>
          </p:cNvPr>
          <p:cNvSpPr/>
          <p:nvPr/>
        </p:nvSpPr>
        <p:spPr>
          <a:xfrm>
            <a:off x="5365869" y="3933286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916DE98-E987-4717-9D80-2B185243954C}"/>
              </a:ext>
            </a:extLst>
          </p:cNvPr>
          <p:cNvSpPr/>
          <p:nvPr/>
        </p:nvSpPr>
        <p:spPr>
          <a:xfrm>
            <a:off x="7002496" y="3021879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DAF634-1A70-4C02-98CB-4578560241D5}"/>
              </a:ext>
            </a:extLst>
          </p:cNvPr>
          <p:cNvSpPr/>
          <p:nvPr/>
        </p:nvSpPr>
        <p:spPr>
          <a:xfrm>
            <a:off x="8647663" y="2132141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E0F88B3-3D9E-4D30-957C-087C0A0885B4}"/>
              </a:ext>
            </a:extLst>
          </p:cNvPr>
          <p:cNvSpPr/>
          <p:nvPr/>
        </p:nvSpPr>
        <p:spPr>
          <a:xfrm>
            <a:off x="8644897" y="3746791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9EAD911-AEE7-449B-983F-5F90106B28F1}"/>
              </a:ext>
            </a:extLst>
          </p:cNvPr>
          <p:cNvSpPr/>
          <p:nvPr/>
        </p:nvSpPr>
        <p:spPr>
          <a:xfrm>
            <a:off x="10271499" y="2911111"/>
            <a:ext cx="1633491" cy="16146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14B58-2E61-4052-8FA0-0B3102FDDAB0}"/>
              </a:ext>
            </a:extLst>
          </p:cNvPr>
          <p:cNvSpPr txBox="1"/>
          <p:nvPr/>
        </p:nvSpPr>
        <p:spPr>
          <a:xfrm rot="16200000">
            <a:off x="9310800" y="500690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754D66-D0E4-4391-8953-7E5318A34F6C}"/>
              </a:ext>
            </a:extLst>
          </p:cNvPr>
          <p:cNvSpPr txBox="1"/>
          <p:nvPr/>
        </p:nvSpPr>
        <p:spPr>
          <a:xfrm rot="16200000">
            <a:off x="11512162" y="4641395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Start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6EF10F-D93B-4D9C-9A4C-E81F0D04E187}"/>
              </a:ext>
            </a:extLst>
          </p:cNvPr>
          <p:cNvSpPr txBox="1"/>
          <p:nvPr/>
        </p:nvSpPr>
        <p:spPr>
          <a:xfrm rot="16200000">
            <a:off x="10496845" y="3595829"/>
            <a:ext cx="1031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>
                <a:latin typeface="Century Gothic" panose="020B0502020202020204" pitchFamily="34" charset="0"/>
              </a:rPr>
              <a:t>J’aime</a:t>
            </a:r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808C70-71A8-465B-B275-371B826A984F}"/>
              </a:ext>
            </a:extLst>
          </p:cNvPr>
          <p:cNvSpPr txBox="1"/>
          <p:nvPr/>
        </p:nvSpPr>
        <p:spPr>
          <a:xfrm rot="16200000">
            <a:off x="10572755" y="5314280"/>
            <a:ext cx="1383367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entury Gothic" panose="020B0502020202020204" pitchFamily="34" charset="0"/>
              </a:rPr>
              <a:t>Say what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 you see.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How quickly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do you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remember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the French</a:t>
            </a:r>
            <a:r>
              <a:rPr lang="en-GB" sz="1600" dirty="0"/>
              <a:t>?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F631F9-4A7E-4C6F-A11D-490F682926FA}"/>
              </a:ext>
            </a:extLst>
          </p:cNvPr>
          <p:cNvSpPr txBox="1"/>
          <p:nvPr/>
        </p:nvSpPr>
        <p:spPr>
          <a:xfrm rot="16200000">
            <a:off x="11476356" y="37040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2CB2238-5302-4917-9D46-DCFC38DE50AA}"/>
              </a:ext>
            </a:extLst>
          </p:cNvPr>
          <p:cNvSpPr txBox="1"/>
          <p:nvPr/>
        </p:nvSpPr>
        <p:spPr>
          <a:xfrm rot="16200000">
            <a:off x="9310800" y="32986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91AC238-A0F5-4932-8720-7A3B670E9495}"/>
              </a:ext>
            </a:extLst>
          </p:cNvPr>
          <p:cNvSpPr txBox="1"/>
          <p:nvPr/>
        </p:nvSpPr>
        <p:spPr>
          <a:xfrm rot="16200000">
            <a:off x="8306702" y="38548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E2F7F79-CB23-4C95-A261-84029F36C27C}"/>
              </a:ext>
            </a:extLst>
          </p:cNvPr>
          <p:cNvSpPr txBox="1"/>
          <p:nvPr/>
        </p:nvSpPr>
        <p:spPr>
          <a:xfrm rot="16200000">
            <a:off x="6073660" y="51593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74920F7-52F9-4E85-B556-B2A16CF520BA}"/>
              </a:ext>
            </a:extLst>
          </p:cNvPr>
          <p:cNvSpPr txBox="1"/>
          <p:nvPr/>
        </p:nvSpPr>
        <p:spPr>
          <a:xfrm rot="16200000">
            <a:off x="6043820" y="35267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43FB891-7CB6-4371-9FA9-AFC0F2CEFEBF}"/>
              </a:ext>
            </a:extLst>
          </p:cNvPr>
          <p:cNvSpPr txBox="1"/>
          <p:nvPr/>
        </p:nvSpPr>
        <p:spPr>
          <a:xfrm rot="16200000">
            <a:off x="5001367" y="375547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63284B6-07F3-4CED-B945-55C4BF54AD7C}"/>
              </a:ext>
            </a:extLst>
          </p:cNvPr>
          <p:cNvSpPr txBox="1"/>
          <p:nvPr/>
        </p:nvSpPr>
        <p:spPr>
          <a:xfrm rot="16200000">
            <a:off x="2644943" y="51338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9BC5059-D900-417F-8022-E79ECCEFD066}"/>
              </a:ext>
            </a:extLst>
          </p:cNvPr>
          <p:cNvSpPr txBox="1"/>
          <p:nvPr/>
        </p:nvSpPr>
        <p:spPr>
          <a:xfrm rot="16200000">
            <a:off x="2711767" y="34436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6616C86-894E-40A7-B281-46AD61BD0CFD}"/>
              </a:ext>
            </a:extLst>
          </p:cNvPr>
          <p:cNvSpPr txBox="1"/>
          <p:nvPr/>
        </p:nvSpPr>
        <p:spPr>
          <a:xfrm rot="16200000">
            <a:off x="1632496" y="36218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0A4695-5240-4C61-8578-CC4D92154325}"/>
              </a:ext>
            </a:extLst>
          </p:cNvPr>
          <p:cNvSpPr txBox="1"/>
          <p:nvPr/>
        </p:nvSpPr>
        <p:spPr>
          <a:xfrm rot="16200000">
            <a:off x="1057017" y="4658652"/>
            <a:ext cx="1200330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entury Gothic" panose="020B0502020202020204" pitchFamily="34" charset="0"/>
              </a:rPr>
              <a:t>Check the French.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Look at the answer page.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Play the game again.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Are you quicker?</a:t>
            </a:r>
            <a:r>
              <a:rPr lang="en-GB" sz="1600" dirty="0"/>
              <a:t> </a:t>
            </a: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779F3E47-55FD-4A5C-B66A-42B58762A290}"/>
              </a:ext>
            </a:extLst>
          </p:cNvPr>
          <p:cNvSpPr/>
          <p:nvPr/>
        </p:nvSpPr>
        <p:spPr>
          <a:xfrm>
            <a:off x="7284269" y="3477453"/>
            <a:ext cx="988609" cy="911667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Cloud 40">
            <a:extLst>
              <a:ext uri="{FF2B5EF4-FFF2-40B4-BE49-F238E27FC236}">
                <a16:creationId xmlns:a16="http://schemas.microsoft.com/office/drawing/2014/main" id="{431EF7F5-6498-4907-97F8-EC25C4937DC1}"/>
              </a:ext>
            </a:extLst>
          </p:cNvPr>
          <p:cNvSpPr/>
          <p:nvPr/>
        </p:nvSpPr>
        <p:spPr>
          <a:xfrm>
            <a:off x="3940890" y="3449972"/>
            <a:ext cx="988609" cy="911667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Cloud 41">
            <a:extLst>
              <a:ext uri="{FF2B5EF4-FFF2-40B4-BE49-F238E27FC236}">
                <a16:creationId xmlns:a16="http://schemas.microsoft.com/office/drawing/2014/main" id="{7BD5D4FA-AE3C-4C55-9183-182566BD566C}"/>
              </a:ext>
            </a:extLst>
          </p:cNvPr>
          <p:cNvSpPr/>
          <p:nvPr/>
        </p:nvSpPr>
        <p:spPr>
          <a:xfrm>
            <a:off x="580873" y="3253122"/>
            <a:ext cx="988609" cy="911667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3" name="Content Placeholder 3">
            <a:extLst>
              <a:ext uri="{FF2B5EF4-FFF2-40B4-BE49-F238E27FC236}">
                <a16:creationId xmlns:a16="http://schemas.microsoft.com/office/drawing/2014/main" id="{A11D8161-1282-4B14-9935-1BF286A26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27484">
            <a:off x="5787285" y="2470973"/>
            <a:ext cx="1103321" cy="915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DD64B02B-BBA2-4401-9A7D-D67DA60940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015658" y="2115610"/>
            <a:ext cx="897518" cy="1234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Content Placeholder 3">
            <a:extLst>
              <a:ext uri="{FF2B5EF4-FFF2-40B4-BE49-F238E27FC236}">
                <a16:creationId xmlns:a16="http://schemas.microsoft.com/office/drawing/2014/main" id="{A1D387BD-9A55-45E6-BD97-269A75ECDCF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45821" y="3930473"/>
            <a:ext cx="1095526" cy="129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Content Placeholder 3">
            <a:extLst>
              <a:ext uri="{FF2B5EF4-FFF2-40B4-BE49-F238E27FC236}">
                <a16:creationId xmlns:a16="http://schemas.microsoft.com/office/drawing/2014/main" id="{C62E72CB-FE64-4F7C-AD2F-54C2121A285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106323" y="3891017"/>
            <a:ext cx="889610" cy="113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Content Placeholder 3">
            <a:extLst>
              <a:ext uri="{FF2B5EF4-FFF2-40B4-BE49-F238E27FC236}">
                <a16:creationId xmlns:a16="http://schemas.microsoft.com/office/drawing/2014/main" id="{14ABF4B5-3695-498A-B315-11EE96522A56}"/>
              </a:ext>
            </a:extLst>
          </p:cNvPr>
          <p:cNvPicPr>
            <a:picLocks noGrp="1"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7868">
            <a:off x="2658635" y="2402892"/>
            <a:ext cx="895551" cy="111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Content Placeholder 3">
            <a:extLst>
              <a:ext uri="{FF2B5EF4-FFF2-40B4-BE49-F238E27FC236}">
                <a16:creationId xmlns:a16="http://schemas.microsoft.com/office/drawing/2014/main" id="{9C6EE561-E50E-4C41-B382-262A1865AF9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22212" y="3959157"/>
            <a:ext cx="952606" cy="1307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2169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F7BDCA8-8D2D-4E99-9EAC-F7BFE53798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7011" y="311717"/>
            <a:ext cx="953868" cy="63591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9EB70FF-BB99-45BD-B806-BD37960D0AEF}"/>
              </a:ext>
            </a:extLst>
          </p:cNvPr>
          <p:cNvSpPr/>
          <p:nvPr/>
        </p:nvSpPr>
        <p:spPr>
          <a:xfrm>
            <a:off x="0" y="0"/>
            <a:ext cx="12192000" cy="182344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490D3C-CA94-41A3-B186-6F5E4D1D3524}"/>
              </a:ext>
            </a:extLst>
          </p:cNvPr>
          <p:cNvSpPr txBox="1"/>
          <p:nvPr/>
        </p:nvSpPr>
        <p:spPr>
          <a:xfrm>
            <a:off x="506746" y="6557278"/>
            <a:ext cx="34213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Century Gothic" panose="020B0502020202020204" pitchFamily="34" charset="0"/>
              </a:rPr>
              <a:t>@Primary Languages </a:t>
            </a:r>
            <a:r>
              <a:rPr lang="en-GB" sz="900">
                <a:latin typeface="Century Gothic" panose="020B0502020202020204" pitchFamily="34" charset="0"/>
              </a:rPr>
              <a:t>Network 2020</a:t>
            </a:r>
            <a:endParaRPr lang="en-GB" sz="900" dirty="0">
              <a:latin typeface="Century Gothic" panose="020B0502020202020204" pitchFamily="34" charset="0"/>
            </a:endParaRPr>
          </a:p>
        </p:txBody>
      </p:sp>
      <p:pic>
        <p:nvPicPr>
          <p:cNvPr id="8" name="Picture 7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C9B3750E-FD8B-4270-A55E-2681CA2751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8338" y="6301031"/>
            <a:ext cx="1375849" cy="51249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9B456CB-6C71-4629-9F41-838C6C710503}"/>
              </a:ext>
            </a:extLst>
          </p:cNvPr>
          <p:cNvSpPr txBox="1"/>
          <p:nvPr/>
        </p:nvSpPr>
        <p:spPr>
          <a:xfrm>
            <a:off x="883920" y="1503680"/>
            <a:ext cx="182133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Answers</a:t>
            </a:r>
          </a:p>
          <a:p>
            <a:pPr marL="342900" indent="-342900">
              <a:buAutoNum type="arabicPeriod"/>
            </a:pPr>
            <a:r>
              <a:rPr lang="en-GB" dirty="0" err="1">
                <a:latin typeface="Century Gothic" panose="020B0502020202020204" pitchFamily="34" charset="0"/>
              </a:rPr>
              <a:t>J’aime</a:t>
            </a:r>
            <a:r>
              <a:rPr lang="en-GB" dirty="0">
                <a:latin typeface="Century Gothic" panose="020B0502020202020204" pitchFamily="34" charset="0"/>
              </a:rPr>
              <a:t>      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le serpent   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le chat 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bleu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la </a:t>
            </a:r>
            <a:r>
              <a:rPr lang="en-GB" dirty="0" err="1">
                <a:latin typeface="Century Gothic" panose="020B0502020202020204" pitchFamily="34" charset="0"/>
              </a:rPr>
              <a:t>souris</a:t>
            </a:r>
            <a:endParaRPr lang="en-GB" dirty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 err="1">
                <a:latin typeface="Century Gothic" panose="020B0502020202020204" pitchFamily="34" charset="0"/>
              </a:rPr>
              <a:t>l’oiseau</a:t>
            </a:r>
            <a:endParaRPr lang="en-GB" dirty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jaune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le </a:t>
            </a:r>
            <a:r>
              <a:rPr lang="en-GB" dirty="0" err="1">
                <a:latin typeface="Century Gothic" panose="020B0502020202020204" pitchFamily="34" charset="0"/>
              </a:rPr>
              <a:t>chien</a:t>
            </a:r>
            <a:endParaRPr lang="en-GB" dirty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le </a:t>
            </a:r>
            <a:r>
              <a:rPr lang="en-GB" dirty="0" err="1">
                <a:latin typeface="Century Gothic" panose="020B0502020202020204" pitchFamily="34" charset="0"/>
              </a:rPr>
              <a:t>poisson</a:t>
            </a:r>
            <a:endParaRPr lang="en-GB" dirty="0"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rouge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FB68CDD-F54D-4F8C-AE27-D4AB2351E8E6}"/>
              </a:ext>
            </a:extLst>
          </p:cNvPr>
          <p:cNvSpPr txBox="1"/>
          <p:nvPr/>
        </p:nvSpPr>
        <p:spPr>
          <a:xfrm>
            <a:off x="3342640" y="1503679"/>
            <a:ext cx="181171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Answers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I like      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the snake   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the cat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blue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the mouse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the bird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yellow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the dog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the fish</a:t>
            </a:r>
          </a:p>
          <a:p>
            <a:pPr marL="342900" indent="-342900">
              <a:buAutoNum type="arabicPeriod"/>
            </a:pPr>
            <a:r>
              <a:rPr lang="en-GB" dirty="0">
                <a:latin typeface="Century Gothic" panose="020B0502020202020204" pitchFamily="34" charset="0"/>
              </a:rPr>
              <a:t>red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C57EEA-709A-4BEF-B351-224444810E7B}"/>
              </a:ext>
            </a:extLst>
          </p:cNvPr>
          <p:cNvSpPr txBox="1"/>
          <p:nvPr/>
        </p:nvSpPr>
        <p:spPr>
          <a:xfrm>
            <a:off x="4878695" y="6498587"/>
            <a:ext cx="2717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entury Gothic" panose="020B0502020202020204" pitchFamily="34" charset="0"/>
              </a:rPr>
              <a:t>Language Hopscotch “Likes”</a:t>
            </a:r>
          </a:p>
        </p:txBody>
      </p:sp>
    </p:spTree>
    <p:extLst>
      <p:ext uri="{BB962C8B-B14F-4D97-AF65-F5344CB8AC3E}">
        <p14:creationId xmlns:p14="http://schemas.microsoft.com/office/powerpoint/2010/main" val="3820283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208</Words>
  <Application>Microsoft Office PowerPoint</Application>
  <PresentationFormat>Widescreen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Lloyd</dc:creator>
  <cp:lastModifiedBy>Janet Lloyd</cp:lastModifiedBy>
  <cp:revision>42</cp:revision>
  <dcterms:created xsi:type="dcterms:W3CDTF">2017-11-02T15:07:59Z</dcterms:created>
  <dcterms:modified xsi:type="dcterms:W3CDTF">2020-05-17T13:31:25Z</dcterms:modified>
</cp:coreProperties>
</file>