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9" r:id="rId3"/>
    <p:sldId id="258" r:id="rId4"/>
    <p:sldId id="272" r:id="rId5"/>
    <p:sldId id="273" r:id="rId6"/>
    <p:sldId id="269" r:id="rId7"/>
    <p:sldId id="260" r:id="rId8"/>
    <p:sldId id="265" r:id="rId9"/>
    <p:sldId id="267" r:id="rId10"/>
    <p:sldId id="276" r:id="rId11"/>
    <p:sldId id="257" r:id="rId12"/>
    <p:sldId id="261" r:id="rId13"/>
    <p:sldId id="275" r:id="rId14"/>
    <p:sldId id="262" r:id="rId15"/>
    <p:sldId id="274" r:id="rId16"/>
    <p:sldId id="266" r:id="rId17"/>
    <p:sldId id="268"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78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7184-1C60-4CBB-87F0-9DD6CA7FF8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D57FAA-26C2-4118-AC6B-C27C133E8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74AC2-3511-4157-A9D3-3EC5A98353DD}"/>
              </a:ext>
            </a:extLst>
          </p:cNvPr>
          <p:cNvSpPr>
            <a:spLocks noGrp="1"/>
          </p:cNvSpPr>
          <p:nvPr>
            <p:ph type="dt" sz="half" idx="10"/>
          </p:nvPr>
        </p:nvSpPr>
        <p:spPr/>
        <p:txBody>
          <a:bodyPr/>
          <a:lstStyle/>
          <a:p>
            <a:fld id="{32B92DE7-0F94-406D-9972-C90EAA6C34CC}" type="datetimeFigureOut">
              <a:rPr lang="en-GB" smtClean="0"/>
              <a:t>23/04/2022</a:t>
            </a:fld>
            <a:endParaRPr lang="en-GB"/>
          </a:p>
        </p:txBody>
      </p:sp>
      <p:sp>
        <p:nvSpPr>
          <p:cNvPr id="5" name="Footer Placeholder 4">
            <a:extLst>
              <a:ext uri="{FF2B5EF4-FFF2-40B4-BE49-F238E27FC236}">
                <a16:creationId xmlns:a16="http://schemas.microsoft.com/office/drawing/2014/main" id="{2ACA8C68-4A70-4784-B983-54C735E0C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0AF8F-5991-492F-A556-515248BC63F2}"/>
              </a:ext>
            </a:extLst>
          </p:cNvPr>
          <p:cNvSpPr>
            <a:spLocks noGrp="1"/>
          </p:cNvSpPr>
          <p:nvPr>
            <p:ph type="sldNum" sz="quarter" idx="12"/>
          </p:nvPr>
        </p:nvSpPr>
        <p:spPr/>
        <p:txBody>
          <a:bodyPr/>
          <a:lstStyle/>
          <a:p>
            <a:fld id="{DC5D7383-4D10-4042-87FC-F745D06DDDC1}" type="slidenum">
              <a:rPr lang="en-GB" smtClean="0"/>
              <a:t>‹#›</a:t>
            </a:fld>
            <a:endParaRPr lang="en-GB"/>
          </a:p>
        </p:txBody>
      </p:sp>
    </p:spTree>
    <p:extLst>
      <p:ext uri="{BB962C8B-B14F-4D97-AF65-F5344CB8AC3E}">
        <p14:creationId xmlns:p14="http://schemas.microsoft.com/office/powerpoint/2010/main" val="408683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F541-DE70-4B55-9127-7FFA073804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7E6B14-F339-4C2D-9F31-8A27CB9C1C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F401D9-F8E8-48AB-8841-D7AD114EDB61}"/>
              </a:ext>
            </a:extLst>
          </p:cNvPr>
          <p:cNvSpPr>
            <a:spLocks noGrp="1"/>
          </p:cNvSpPr>
          <p:nvPr>
            <p:ph type="dt" sz="half" idx="10"/>
          </p:nvPr>
        </p:nvSpPr>
        <p:spPr/>
        <p:txBody>
          <a:bodyPr/>
          <a:lstStyle/>
          <a:p>
            <a:fld id="{32B92DE7-0F94-406D-9972-C90EAA6C34CC}" type="datetimeFigureOut">
              <a:rPr lang="en-GB" smtClean="0"/>
              <a:t>23/04/2022</a:t>
            </a:fld>
            <a:endParaRPr lang="en-GB"/>
          </a:p>
        </p:txBody>
      </p:sp>
      <p:sp>
        <p:nvSpPr>
          <p:cNvPr id="5" name="Footer Placeholder 4">
            <a:extLst>
              <a:ext uri="{FF2B5EF4-FFF2-40B4-BE49-F238E27FC236}">
                <a16:creationId xmlns:a16="http://schemas.microsoft.com/office/drawing/2014/main" id="{28754FDE-EFF4-456F-8C80-F9343A8F8E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C2605F-CE34-4B1E-A623-3F33DA828F62}"/>
              </a:ext>
            </a:extLst>
          </p:cNvPr>
          <p:cNvSpPr>
            <a:spLocks noGrp="1"/>
          </p:cNvSpPr>
          <p:nvPr>
            <p:ph type="sldNum" sz="quarter" idx="12"/>
          </p:nvPr>
        </p:nvSpPr>
        <p:spPr/>
        <p:txBody>
          <a:bodyPr/>
          <a:lstStyle/>
          <a:p>
            <a:fld id="{DC5D7383-4D10-4042-87FC-F745D06DDDC1}" type="slidenum">
              <a:rPr lang="en-GB" smtClean="0"/>
              <a:t>‹#›</a:t>
            </a:fld>
            <a:endParaRPr lang="en-GB"/>
          </a:p>
        </p:txBody>
      </p:sp>
    </p:spTree>
    <p:extLst>
      <p:ext uri="{BB962C8B-B14F-4D97-AF65-F5344CB8AC3E}">
        <p14:creationId xmlns:p14="http://schemas.microsoft.com/office/powerpoint/2010/main" val="203169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DEEDF-995F-4E3E-BA59-DB60F1AC37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ECFE21-DB54-4468-A742-4E18F772C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9A6B0-9F2C-41F1-8A64-CDEDBC7CB32D}"/>
              </a:ext>
            </a:extLst>
          </p:cNvPr>
          <p:cNvSpPr>
            <a:spLocks noGrp="1"/>
          </p:cNvSpPr>
          <p:nvPr>
            <p:ph type="dt" sz="half" idx="10"/>
          </p:nvPr>
        </p:nvSpPr>
        <p:spPr/>
        <p:txBody>
          <a:bodyPr/>
          <a:lstStyle/>
          <a:p>
            <a:fld id="{32B92DE7-0F94-406D-9972-C90EAA6C34CC}" type="datetimeFigureOut">
              <a:rPr lang="en-GB" smtClean="0"/>
              <a:t>23/04/2022</a:t>
            </a:fld>
            <a:endParaRPr lang="en-GB"/>
          </a:p>
        </p:txBody>
      </p:sp>
      <p:sp>
        <p:nvSpPr>
          <p:cNvPr id="5" name="Footer Placeholder 4">
            <a:extLst>
              <a:ext uri="{FF2B5EF4-FFF2-40B4-BE49-F238E27FC236}">
                <a16:creationId xmlns:a16="http://schemas.microsoft.com/office/drawing/2014/main" id="{33833D22-433C-4547-9AAE-7CAFA35054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34E015-92E4-44A9-9CF9-410FC57B69CA}"/>
              </a:ext>
            </a:extLst>
          </p:cNvPr>
          <p:cNvSpPr>
            <a:spLocks noGrp="1"/>
          </p:cNvSpPr>
          <p:nvPr>
            <p:ph type="sldNum" sz="quarter" idx="12"/>
          </p:nvPr>
        </p:nvSpPr>
        <p:spPr/>
        <p:txBody>
          <a:bodyPr/>
          <a:lstStyle/>
          <a:p>
            <a:fld id="{DC5D7383-4D10-4042-87FC-F745D06DDDC1}" type="slidenum">
              <a:rPr lang="en-GB" smtClean="0"/>
              <a:t>‹#›</a:t>
            </a:fld>
            <a:endParaRPr lang="en-GB"/>
          </a:p>
        </p:txBody>
      </p:sp>
    </p:spTree>
    <p:extLst>
      <p:ext uri="{BB962C8B-B14F-4D97-AF65-F5344CB8AC3E}">
        <p14:creationId xmlns:p14="http://schemas.microsoft.com/office/powerpoint/2010/main" val="328892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5015-9116-4603-9F27-C8495FDE27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E673D2-9AE5-4694-88F8-6C69C3880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57E1A4-FE82-4E3B-B3BB-28045F03FBF2}"/>
              </a:ext>
            </a:extLst>
          </p:cNvPr>
          <p:cNvSpPr>
            <a:spLocks noGrp="1"/>
          </p:cNvSpPr>
          <p:nvPr>
            <p:ph type="dt" sz="half" idx="10"/>
          </p:nvPr>
        </p:nvSpPr>
        <p:spPr/>
        <p:txBody>
          <a:bodyPr/>
          <a:lstStyle/>
          <a:p>
            <a:fld id="{32B92DE7-0F94-406D-9972-C90EAA6C34CC}" type="datetimeFigureOut">
              <a:rPr lang="en-GB" smtClean="0"/>
              <a:t>23/04/2022</a:t>
            </a:fld>
            <a:endParaRPr lang="en-GB"/>
          </a:p>
        </p:txBody>
      </p:sp>
      <p:sp>
        <p:nvSpPr>
          <p:cNvPr id="5" name="Footer Placeholder 4">
            <a:extLst>
              <a:ext uri="{FF2B5EF4-FFF2-40B4-BE49-F238E27FC236}">
                <a16:creationId xmlns:a16="http://schemas.microsoft.com/office/drawing/2014/main" id="{F4101686-CAEB-4770-BDE8-43D74F539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A9F6B3-7F69-47CD-B150-BBA6DC76E311}"/>
              </a:ext>
            </a:extLst>
          </p:cNvPr>
          <p:cNvSpPr>
            <a:spLocks noGrp="1"/>
          </p:cNvSpPr>
          <p:nvPr>
            <p:ph type="sldNum" sz="quarter" idx="12"/>
          </p:nvPr>
        </p:nvSpPr>
        <p:spPr/>
        <p:txBody>
          <a:bodyPr/>
          <a:lstStyle/>
          <a:p>
            <a:fld id="{DC5D7383-4D10-4042-87FC-F745D06DDDC1}" type="slidenum">
              <a:rPr lang="en-GB" smtClean="0"/>
              <a:t>‹#›</a:t>
            </a:fld>
            <a:endParaRPr lang="en-GB"/>
          </a:p>
        </p:txBody>
      </p:sp>
    </p:spTree>
    <p:extLst>
      <p:ext uri="{BB962C8B-B14F-4D97-AF65-F5344CB8AC3E}">
        <p14:creationId xmlns:p14="http://schemas.microsoft.com/office/powerpoint/2010/main" val="269567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3F4C-8C5F-443D-A750-57CF1D3407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83F6F5-935B-4480-94B3-6A0FC476BC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65BFBB-137B-44C9-80E4-157BABA3314B}"/>
              </a:ext>
            </a:extLst>
          </p:cNvPr>
          <p:cNvSpPr>
            <a:spLocks noGrp="1"/>
          </p:cNvSpPr>
          <p:nvPr>
            <p:ph type="dt" sz="half" idx="10"/>
          </p:nvPr>
        </p:nvSpPr>
        <p:spPr/>
        <p:txBody>
          <a:bodyPr/>
          <a:lstStyle/>
          <a:p>
            <a:fld id="{32B92DE7-0F94-406D-9972-C90EAA6C34CC}" type="datetimeFigureOut">
              <a:rPr lang="en-GB" smtClean="0"/>
              <a:t>23/04/2022</a:t>
            </a:fld>
            <a:endParaRPr lang="en-GB"/>
          </a:p>
        </p:txBody>
      </p:sp>
      <p:sp>
        <p:nvSpPr>
          <p:cNvPr id="5" name="Footer Placeholder 4">
            <a:extLst>
              <a:ext uri="{FF2B5EF4-FFF2-40B4-BE49-F238E27FC236}">
                <a16:creationId xmlns:a16="http://schemas.microsoft.com/office/drawing/2014/main" id="{7234F58E-E467-4B61-8D42-43193681FE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8547E-821A-40C0-A969-596B1C082728}"/>
              </a:ext>
            </a:extLst>
          </p:cNvPr>
          <p:cNvSpPr>
            <a:spLocks noGrp="1"/>
          </p:cNvSpPr>
          <p:nvPr>
            <p:ph type="sldNum" sz="quarter" idx="12"/>
          </p:nvPr>
        </p:nvSpPr>
        <p:spPr/>
        <p:txBody>
          <a:bodyPr/>
          <a:lstStyle/>
          <a:p>
            <a:fld id="{DC5D7383-4D10-4042-87FC-F745D06DDDC1}" type="slidenum">
              <a:rPr lang="en-GB" smtClean="0"/>
              <a:t>‹#›</a:t>
            </a:fld>
            <a:endParaRPr lang="en-GB"/>
          </a:p>
        </p:txBody>
      </p:sp>
    </p:spTree>
    <p:extLst>
      <p:ext uri="{BB962C8B-B14F-4D97-AF65-F5344CB8AC3E}">
        <p14:creationId xmlns:p14="http://schemas.microsoft.com/office/powerpoint/2010/main" val="227505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BD83-5A0F-4DCB-8415-479389BCD5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223F8F-9A74-408F-A991-59F080F25F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9DEB29-A236-401E-B4A3-8B34585C3D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FE1094-9425-47C2-8860-96E3F91EA07F}"/>
              </a:ext>
            </a:extLst>
          </p:cNvPr>
          <p:cNvSpPr>
            <a:spLocks noGrp="1"/>
          </p:cNvSpPr>
          <p:nvPr>
            <p:ph type="dt" sz="half" idx="10"/>
          </p:nvPr>
        </p:nvSpPr>
        <p:spPr/>
        <p:txBody>
          <a:bodyPr/>
          <a:lstStyle/>
          <a:p>
            <a:fld id="{32B92DE7-0F94-406D-9972-C90EAA6C34CC}" type="datetimeFigureOut">
              <a:rPr lang="en-GB" smtClean="0"/>
              <a:t>23/04/2022</a:t>
            </a:fld>
            <a:endParaRPr lang="en-GB"/>
          </a:p>
        </p:txBody>
      </p:sp>
      <p:sp>
        <p:nvSpPr>
          <p:cNvPr id="6" name="Footer Placeholder 5">
            <a:extLst>
              <a:ext uri="{FF2B5EF4-FFF2-40B4-BE49-F238E27FC236}">
                <a16:creationId xmlns:a16="http://schemas.microsoft.com/office/drawing/2014/main" id="{14371D8E-79A0-4E75-A332-D5C7007D44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BF0346-54E7-44D1-A2A5-705BCE21D8C3}"/>
              </a:ext>
            </a:extLst>
          </p:cNvPr>
          <p:cNvSpPr>
            <a:spLocks noGrp="1"/>
          </p:cNvSpPr>
          <p:nvPr>
            <p:ph type="sldNum" sz="quarter" idx="12"/>
          </p:nvPr>
        </p:nvSpPr>
        <p:spPr/>
        <p:txBody>
          <a:bodyPr/>
          <a:lstStyle/>
          <a:p>
            <a:fld id="{DC5D7383-4D10-4042-87FC-F745D06DDDC1}" type="slidenum">
              <a:rPr lang="en-GB" smtClean="0"/>
              <a:t>‹#›</a:t>
            </a:fld>
            <a:endParaRPr lang="en-GB"/>
          </a:p>
        </p:txBody>
      </p:sp>
    </p:spTree>
    <p:extLst>
      <p:ext uri="{BB962C8B-B14F-4D97-AF65-F5344CB8AC3E}">
        <p14:creationId xmlns:p14="http://schemas.microsoft.com/office/powerpoint/2010/main" val="240000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C547D-39A8-43E1-8D42-7CB7B888C8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DC6154-B64D-4F56-B235-5A73E8800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815793-840F-44FD-A286-CFE1F362D9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43416D6-329E-478C-9F4C-357DC3071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2D9435-0E15-4ABA-B943-C66FD686B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D8731D-B005-4B18-A972-170C00D3CB00}"/>
              </a:ext>
            </a:extLst>
          </p:cNvPr>
          <p:cNvSpPr>
            <a:spLocks noGrp="1"/>
          </p:cNvSpPr>
          <p:nvPr>
            <p:ph type="dt" sz="half" idx="10"/>
          </p:nvPr>
        </p:nvSpPr>
        <p:spPr/>
        <p:txBody>
          <a:bodyPr/>
          <a:lstStyle/>
          <a:p>
            <a:fld id="{32B92DE7-0F94-406D-9972-C90EAA6C34CC}" type="datetimeFigureOut">
              <a:rPr lang="en-GB" smtClean="0"/>
              <a:t>23/04/2022</a:t>
            </a:fld>
            <a:endParaRPr lang="en-GB"/>
          </a:p>
        </p:txBody>
      </p:sp>
      <p:sp>
        <p:nvSpPr>
          <p:cNvPr id="8" name="Footer Placeholder 7">
            <a:extLst>
              <a:ext uri="{FF2B5EF4-FFF2-40B4-BE49-F238E27FC236}">
                <a16:creationId xmlns:a16="http://schemas.microsoft.com/office/drawing/2014/main" id="{9E4CB63D-A149-443B-8091-2E6FA1D035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571041-7C8E-4E94-9E5E-42A92C7B36AE}"/>
              </a:ext>
            </a:extLst>
          </p:cNvPr>
          <p:cNvSpPr>
            <a:spLocks noGrp="1"/>
          </p:cNvSpPr>
          <p:nvPr>
            <p:ph type="sldNum" sz="quarter" idx="12"/>
          </p:nvPr>
        </p:nvSpPr>
        <p:spPr/>
        <p:txBody>
          <a:bodyPr/>
          <a:lstStyle/>
          <a:p>
            <a:fld id="{DC5D7383-4D10-4042-87FC-F745D06DDDC1}" type="slidenum">
              <a:rPr lang="en-GB" smtClean="0"/>
              <a:t>‹#›</a:t>
            </a:fld>
            <a:endParaRPr lang="en-GB"/>
          </a:p>
        </p:txBody>
      </p:sp>
    </p:spTree>
    <p:extLst>
      <p:ext uri="{BB962C8B-B14F-4D97-AF65-F5344CB8AC3E}">
        <p14:creationId xmlns:p14="http://schemas.microsoft.com/office/powerpoint/2010/main" val="13671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1E7C-3B34-4136-A27B-31FBBE7FB2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D99D03-B6C4-4D93-9134-913BCBF321EE}"/>
              </a:ext>
            </a:extLst>
          </p:cNvPr>
          <p:cNvSpPr>
            <a:spLocks noGrp="1"/>
          </p:cNvSpPr>
          <p:nvPr>
            <p:ph type="dt" sz="half" idx="10"/>
          </p:nvPr>
        </p:nvSpPr>
        <p:spPr/>
        <p:txBody>
          <a:bodyPr/>
          <a:lstStyle/>
          <a:p>
            <a:fld id="{32B92DE7-0F94-406D-9972-C90EAA6C34CC}" type="datetimeFigureOut">
              <a:rPr lang="en-GB" smtClean="0"/>
              <a:t>23/04/2022</a:t>
            </a:fld>
            <a:endParaRPr lang="en-GB"/>
          </a:p>
        </p:txBody>
      </p:sp>
      <p:sp>
        <p:nvSpPr>
          <p:cNvPr id="4" name="Footer Placeholder 3">
            <a:extLst>
              <a:ext uri="{FF2B5EF4-FFF2-40B4-BE49-F238E27FC236}">
                <a16:creationId xmlns:a16="http://schemas.microsoft.com/office/drawing/2014/main" id="{C30B9872-C5D6-4460-AAE9-64E78879E5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38864D-E8B4-4B78-84AA-333424FAD19E}"/>
              </a:ext>
            </a:extLst>
          </p:cNvPr>
          <p:cNvSpPr>
            <a:spLocks noGrp="1"/>
          </p:cNvSpPr>
          <p:nvPr>
            <p:ph type="sldNum" sz="quarter" idx="12"/>
          </p:nvPr>
        </p:nvSpPr>
        <p:spPr/>
        <p:txBody>
          <a:bodyPr/>
          <a:lstStyle/>
          <a:p>
            <a:fld id="{DC5D7383-4D10-4042-87FC-F745D06DDDC1}" type="slidenum">
              <a:rPr lang="en-GB" smtClean="0"/>
              <a:t>‹#›</a:t>
            </a:fld>
            <a:endParaRPr lang="en-GB"/>
          </a:p>
        </p:txBody>
      </p:sp>
    </p:spTree>
    <p:extLst>
      <p:ext uri="{BB962C8B-B14F-4D97-AF65-F5344CB8AC3E}">
        <p14:creationId xmlns:p14="http://schemas.microsoft.com/office/powerpoint/2010/main" val="161928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FE06EE-D110-42DE-A8F7-08434C197510}"/>
              </a:ext>
            </a:extLst>
          </p:cNvPr>
          <p:cNvSpPr>
            <a:spLocks noGrp="1"/>
          </p:cNvSpPr>
          <p:nvPr>
            <p:ph type="dt" sz="half" idx="10"/>
          </p:nvPr>
        </p:nvSpPr>
        <p:spPr/>
        <p:txBody>
          <a:bodyPr/>
          <a:lstStyle/>
          <a:p>
            <a:fld id="{32B92DE7-0F94-406D-9972-C90EAA6C34CC}" type="datetimeFigureOut">
              <a:rPr lang="en-GB" smtClean="0"/>
              <a:t>23/04/2022</a:t>
            </a:fld>
            <a:endParaRPr lang="en-GB"/>
          </a:p>
        </p:txBody>
      </p:sp>
      <p:sp>
        <p:nvSpPr>
          <p:cNvPr id="3" name="Footer Placeholder 2">
            <a:extLst>
              <a:ext uri="{FF2B5EF4-FFF2-40B4-BE49-F238E27FC236}">
                <a16:creationId xmlns:a16="http://schemas.microsoft.com/office/drawing/2014/main" id="{1E18394F-1596-43CF-9A11-CE0017F615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DBFE2E-A3DF-4FC6-A67A-33DFE09F4E5F}"/>
              </a:ext>
            </a:extLst>
          </p:cNvPr>
          <p:cNvSpPr>
            <a:spLocks noGrp="1"/>
          </p:cNvSpPr>
          <p:nvPr>
            <p:ph type="sldNum" sz="quarter" idx="12"/>
          </p:nvPr>
        </p:nvSpPr>
        <p:spPr/>
        <p:txBody>
          <a:bodyPr/>
          <a:lstStyle/>
          <a:p>
            <a:fld id="{DC5D7383-4D10-4042-87FC-F745D06DDDC1}" type="slidenum">
              <a:rPr lang="en-GB" smtClean="0"/>
              <a:t>‹#›</a:t>
            </a:fld>
            <a:endParaRPr lang="en-GB"/>
          </a:p>
        </p:txBody>
      </p:sp>
    </p:spTree>
    <p:extLst>
      <p:ext uri="{BB962C8B-B14F-4D97-AF65-F5344CB8AC3E}">
        <p14:creationId xmlns:p14="http://schemas.microsoft.com/office/powerpoint/2010/main" val="300006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7163-2E91-4E85-A272-13B580307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61CF05-659E-4C64-8A3A-18781869DD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F9A893-D8DA-4D8E-BFDE-17BF77F12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637E3-3A05-47B9-BB66-2E13CFF45DC6}"/>
              </a:ext>
            </a:extLst>
          </p:cNvPr>
          <p:cNvSpPr>
            <a:spLocks noGrp="1"/>
          </p:cNvSpPr>
          <p:nvPr>
            <p:ph type="dt" sz="half" idx="10"/>
          </p:nvPr>
        </p:nvSpPr>
        <p:spPr/>
        <p:txBody>
          <a:bodyPr/>
          <a:lstStyle/>
          <a:p>
            <a:fld id="{32B92DE7-0F94-406D-9972-C90EAA6C34CC}" type="datetimeFigureOut">
              <a:rPr lang="en-GB" smtClean="0"/>
              <a:t>23/04/2022</a:t>
            </a:fld>
            <a:endParaRPr lang="en-GB"/>
          </a:p>
        </p:txBody>
      </p:sp>
      <p:sp>
        <p:nvSpPr>
          <p:cNvPr id="6" name="Footer Placeholder 5">
            <a:extLst>
              <a:ext uri="{FF2B5EF4-FFF2-40B4-BE49-F238E27FC236}">
                <a16:creationId xmlns:a16="http://schemas.microsoft.com/office/drawing/2014/main" id="{A3AC2173-3296-4F6F-AE56-2BB2B7C518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188848-A7A5-4D23-B15E-478E2F307610}"/>
              </a:ext>
            </a:extLst>
          </p:cNvPr>
          <p:cNvSpPr>
            <a:spLocks noGrp="1"/>
          </p:cNvSpPr>
          <p:nvPr>
            <p:ph type="sldNum" sz="quarter" idx="12"/>
          </p:nvPr>
        </p:nvSpPr>
        <p:spPr/>
        <p:txBody>
          <a:bodyPr/>
          <a:lstStyle/>
          <a:p>
            <a:fld id="{DC5D7383-4D10-4042-87FC-F745D06DDDC1}" type="slidenum">
              <a:rPr lang="en-GB" smtClean="0"/>
              <a:t>‹#›</a:t>
            </a:fld>
            <a:endParaRPr lang="en-GB"/>
          </a:p>
        </p:txBody>
      </p:sp>
    </p:spTree>
    <p:extLst>
      <p:ext uri="{BB962C8B-B14F-4D97-AF65-F5344CB8AC3E}">
        <p14:creationId xmlns:p14="http://schemas.microsoft.com/office/powerpoint/2010/main" val="358101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F725-5FC5-4078-90A5-E11D23D337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254488-8E1E-415E-BBE4-C6889BF43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BC2FFD-EE17-4D56-A7A6-47EDB8946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68E062-4759-4B86-A911-2FE2506B34B8}"/>
              </a:ext>
            </a:extLst>
          </p:cNvPr>
          <p:cNvSpPr>
            <a:spLocks noGrp="1"/>
          </p:cNvSpPr>
          <p:nvPr>
            <p:ph type="dt" sz="half" idx="10"/>
          </p:nvPr>
        </p:nvSpPr>
        <p:spPr/>
        <p:txBody>
          <a:bodyPr/>
          <a:lstStyle/>
          <a:p>
            <a:fld id="{32B92DE7-0F94-406D-9972-C90EAA6C34CC}" type="datetimeFigureOut">
              <a:rPr lang="en-GB" smtClean="0"/>
              <a:t>23/04/2022</a:t>
            </a:fld>
            <a:endParaRPr lang="en-GB"/>
          </a:p>
        </p:txBody>
      </p:sp>
      <p:sp>
        <p:nvSpPr>
          <p:cNvPr id="6" name="Footer Placeholder 5">
            <a:extLst>
              <a:ext uri="{FF2B5EF4-FFF2-40B4-BE49-F238E27FC236}">
                <a16:creationId xmlns:a16="http://schemas.microsoft.com/office/drawing/2014/main" id="{00B8E79F-8994-4FAE-9A67-2CC58A6E52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AD9C85-1B94-46B3-8DB3-893B15EA37BC}"/>
              </a:ext>
            </a:extLst>
          </p:cNvPr>
          <p:cNvSpPr>
            <a:spLocks noGrp="1"/>
          </p:cNvSpPr>
          <p:nvPr>
            <p:ph type="sldNum" sz="quarter" idx="12"/>
          </p:nvPr>
        </p:nvSpPr>
        <p:spPr/>
        <p:txBody>
          <a:bodyPr/>
          <a:lstStyle/>
          <a:p>
            <a:fld id="{DC5D7383-4D10-4042-87FC-F745D06DDDC1}" type="slidenum">
              <a:rPr lang="en-GB" smtClean="0"/>
              <a:t>‹#›</a:t>
            </a:fld>
            <a:endParaRPr lang="en-GB"/>
          </a:p>
        </p:txBody>
      </p:sp>
    </p:spTree>
    <p:extLst>
      <p:ext uri="{BB962C8B-B14F-4D97-AF65-F5344CB8AC3E}">
        <p14:creationId xmlns:p14="http://schemas.microsoft.com/office/powerpoint/2010/main" val="341600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A2049E-0741-4394-9F21-82B391590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C35758-C79C-4327-8501-7E6826CAD7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576355-F1D3-431C-8238-F1B3F9AD42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92DE7-0F94-406D-9972-C90EAA6C34CC}" type="datetimeFigureOut">
              <a:rPr lang="en-GB" smtClean="0"/>
              <a:t>23/04/2022</a:t>
            </a:fld>
            <a:endParaRPr lang="en-GB"/>
          </a:p>
        </p:txBody>
      </p:sp>
      <p:sp>
        <p:nvSpPr>
          <p:cNvPr id="5" name="Footer Placeholder 4">
            <a:extLst>
              <a:ext uri="{FF2B5EF4-FFF2-40B4-BE49-F238E27FC236}">
                <a16:creationId xmlns:a16="http://schemas.microsoft.com/office/drawing/2014/main" id="{6ED5382E-9AE6-4C1B-B8EB-D3BDE30E5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C2BC9A-36FF-4A1D-9B78-A05FE57C2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D7383-4D10-4042-87FC-F745D06DDDC1}" type="slidenum">
              <a:rPr lang="en-GB" smtClean="0"/>
              <a:t>‹#›</a:t>
            </a:fld>
            <a:endParaRPr lang="en-GB"/>
          </a:p>
        </p:txBody>
      </p:sp>
    </p:spTree>
    <p:extLst>
      <p:ext uri="{BB962C8B-B14F-4D97-AF65-F5344CB8AC3E}">
        <p14:creationId xmlns:p14="http://schemas.microsoft.com/office/powerpoint/2010/main" val="126955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E2693168-A584-4B90-B027-20C888E16272}"/>
              </a:ext>
            </a:extLst>
          </p:cNvPr>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0" y="-783212"/>
            <a:ext cx="12268200" cy="7858926"/>
          </a:xfrm>
          <a:prstGeom prst="rect">
            <a:avLst/>
          </a:prstGeom>
        </p:spPr>
      </p:pic>
      <p:sp>
        <p:nvSpPr>
          <p:cNvPr id="4" name="TextBox 3">
            <a:extLst>
              <a:ext uri="{FF2B5EF4-FFF2-40B4-BE49-F238E27FC236}">
                <a16:creationId xmlns:a16="http://schemas.microsoft.com/office/drawing/2014/main" id="{5989C4DA-6626-4387-B693-6931BE40633D}"/>
              </a:ext>
            </a:extLst>
          </p:cNvPr>
          <p:cNvSpPr txBox="1"/>
          <p:nvPr/>
        </p:nvSpPr>
        <p:spPr>
          <a:xfrm>
            <a:off x="47348" y="618808"/>
            <a:ext cx="12144652" cy="62478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St. Peter’s Church of England Primary School, our aim is to provide our children with a curriculum that encapsulates our Christian mission statement which is: </a:t>
            </a:r>
            <a:endParaRPr kumimoji="0" lang="en-GB" altLang="en-US" sz="1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child grew and became strong in body, mind and spirit”</a:t>
            </a:r>
            <a:endParaRPr kumimoji="0" lang="en-GB" altLang="en-US" sz="1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Luke 2:40</a:t>
            </a:r>
            <a:endParaRPr kumimoji="0" lang="en-GB"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call our curriculum, the COURAGE curriculum, which embodies the strength that ‘the child – Jesus Christ’ demonstrated throughout his life. We also celebrate the courage of Norman Harvey, an ex-pupil who won the Victoria Cross in World War I.  COURAGE enables our pupils to grow in body, mind and spirit.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a:t>
            </a: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ulture</a:t>
            </a:r>
            <a:endParaRPr kumimoji="0" lang="en-GB" altLang="en-US" sz="1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a:t>
            </a: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racy</a:t>
            </a:r>
            <a:endParaRPr kumimoji="0" lang="en-GB" altLang="en-US" sz="1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a:t>
            </a: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nderstanding the World</a:t>
            </a:r>
            <a:endParaRPr kumimoji="0" lang="en-GB" altLang="en-US" sz="1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a:t>
            </a: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eading</a:t>
            </a:r>
            <a:endParaRPr kumimoji="0" lang="en-GB" altLang="en-US" sz="1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a:t>
            </a: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rts</a:t>
            </a:r>
            <a:endParaRPr kumimoji="0" lang="en-GB" altLang="en-US" sz="1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a:t>
            </a: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rowth</a:t>
            </a:r>
            <a:endParaRPr kumimoji="0" lang="en-GB" altLang="en-US" sz="14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a:t>
            </a: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nquiry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COURAGE curriculum is designed to recognise children’s prior learning, to provide first hand learning experiences, allow children to develop interpersonal skills, build resilience through a positive mind-set, become critical thinkers and develop spiritually. Our Christian ethos is intrinsic to our curriculum design, by providing an environment in which the uniqueness of each person, as a child of God is recognised and developed.</a:t>
            </a:r>
            <a:endParaRPr kumimoji="0" lang="en-GB"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 Peter’s lies in the heart of a local community that is steeped in significant, global and historical importance.</a:t>
            </a:r>
            <a:endParaRPr kumimoji="0" lang="en-GB"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rich local history, heritage and geographical community links permeate our entire Courage Curriculum design, ensuring that children make connections between the past, present and future.</a:t>
            </a:r>
            <a:endParaRPr kumimoji="0" lang="en-GB"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celebrate and welcome differences within our school community. Through the use of growth mind-set, we provide opportunities for children to develop as independent, confident learners with high aspirations who know how to make a positive contribution to the community and wider society.</a:t>
            </a:r>
            <a:endParaRPr kumimoji="0" lang="en-GB"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provide a broad and balanced curriculum where learning takes place in and out of the classroom, enhancing opportunities and memorable learning experiences in order to engage learning in both core and foundation subjects. Knowledge and skills acquired in maths and English are embedded throughout our wider curriculum.  Our rich, engaging and progressive curriculum encourages a shared love of learning amongst all members of the school community. </a:t>
            </a:r>
            <a:endParaRPr kumimoji="0" lang="en-GB" altLang="en-US" sz="1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 the time our children leave us in Year 6 they will have the skills, knowledge and confidence to prepare them for their next steps in becoming lifelong learners and citizens of our diverse world.</a:t>
            </a:r>
            <a:endParaRPr kumimoji="0" lang="en-GB" altLang="en-US" sz="1400" b="1" i="0" u="none" strike="noStrike" cap="none" normalizeH="0" baseline="0" dirty="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84AE2AB5-9D99-4B00-9C1A-028A63226A89}"/>
              </a:ext>
            </a:extLst>
          </p:cNvPr>
          <p:cNvSpPr>
            <a:spLocks noChangeArrowheads="1"/>
          </p:cNvSpPr>
          <p:nvPr/>
        </p:nvSpPr>
        <p:spPr bwMode="auto">
          <a:xfrm>
            <a:off x="3688657" y="295642"/>
            <a:ext cx="48146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 Peter’s Church of England Primary School </a:t>
            </a:r>
            <a:endParaRPr kumimoji="0" lang="en-GB"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382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1501210977"/>
              </p:ext>
            </p:extLst>
          </p:nvPr>
        </p:nvGraphicFramePr>
        <p:xfrm>
          <a:off x="123824" y="142875"/>
          <a:ext cx="11953876" cy="6572250"/>
        </p:xfrm>
        <a:graphic>
          <a:graphicData uri="http://schemas.openxmlformats.org/drawingml/2006/table">
            <a:tbl>
              <a:tblPr firstRow="1" bandRow="1">
                <a:tableStyleId>{5940675A-B579-460E-94D1-54222C63F5DA}</a:tableStyleId>
              </a:tblPr>
              <a:tblGrid>
                <a:gridCol w="2988469">
                  <a:extLst>
                    <a:ext uri="{9D8B030D-6E8A-4147-A177-3AD203B41FA5}">
                      <a16:colId xmlns:a16="http://schemas.microsoft.com/office/drawing/2014/main" val="2254995402"/>
                    </a:ext>
                  </a:extLst>
                </a:gridCol>
                <a:gridCol w="2988469">
                  <a:extLst>
                    <a:ext uri="{9D8B030D-6E8A-4147-A177-3AD203B41FA5}">
                      <a16:colId xmlns:a16="http://schemas.microsoft.com/office/drawing/2014/main" val="144480224"/>
                    </a:ext>
                  </a:extLst>
                </a:gridCol>
                <a:gridCol w="2988469">
                  <a:extLst>
                    <a:ext uri="{9D8B030D-6E8A-4147-A177-3AD203B41FA5}">
                      <a16:colId xmlns:a16="http://schemas.microsoft.com/office/drawing/2014/main" val="3645990693"/>
                    </a:ext>
                  </a:extLst>
                </a:gridCol>
                <a:gridCol w="2988469">
                  <a:extLst>
                    <a:ext uri="{9D8B030D-6E8A-4147-A177-3AD203B41FA5}">
                      <a16:colId xmlns:a16="http://schemas.microsoft.com/office/drawing/2014/main" val="429242547"/>
                    </a:ext>
                  </a:extLst>
                </a:gridCol>
              </a:tblGrid>
              <a:tr h="3286125">
                <a:tc>
                  <a:txBody>
                    <a:bodyP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800" b="1" dirty="0">
                        <a:solidFill>
                          <a:schemeClr val="bg1"/>
                        </a:solidFill>
                      </a:endParaRPr>
                    </a:p>
                    <a:p>
                      <a:pPr algn="ctr"/>
                      <a:r>
                        <a:rPr lang="en-GB" sz="2400" b="1" dirty="0">
                          <a:solidFill>
                            <a:schemeClr val="bg1"/>
                          </a:solidFill>
                        </a:rPr>
                        <a:t>in PSHE</a:t>
                      </a:r>
                    </a:p>
                  </a:txBody>
                  <a:tcPr>
                    <a:solidFill>
                      <a:srgbClr val="0070C0"/>
                    </a:solidFill>
                  </a:tcPr>
                </a:tc>
                <a:tc>
                  <a:txBody>
                    <a:bodyPr/>
                    <a:lstStyle/>
                    <a:p>
                      <a:pPr algn="ctr"/>
                      <a:r>
                        <a:rPr lang="en-GB" sz="1800" b="1" u="sng" dirty="0"/>
                        <a:t>Culture</a:t>
                      </a:r>
                    </a:p>
                    <a:p>
                      <a:pPr algn="ctr"/>
                      <a:endParaRPr lang="en-GB" sz="1800" b="0" u="none" dirty="0"/>
                    </a:p>
                    <a:p>
                      <a:pPr algn="ctr"/>
                      <a:r>
                        <a:rPr lang="en-GB" sz="1200" b="0" u="none" dirty="0"/>
                        <a:t>Christian values-in all lessons and collective worship</a:t>
                      </a:r>
                    </a:p>
                    <a:p>
                      <a:pPr algn="ctr"/>
                      <a:r>
                        <a:rPr lang="en-GB" sz="1200" b="0" u="none" dirty="0"/>
                        <a:t>Rights respecting</a:t>
                      </a:r>
                    </a:p>
                    <a:p>
                      <a:pPr algn="ctr"/>
                      <a:r>
                        <a:rPr lang="en-GB" sz="1200" b="0" u="none" dirty="0"/>
                        <a:t>Cultured Education- visits and visitors</a:t>
                      </a:r>
                    </a:p>
                    <a:p>
                      <a:pPr algn="ctr"/>
                      <a:r>
                        <a:rPr lang="en-GB" sz="1200" b="0" u="none" dirty="0"/>
                        <a:t>Celebrating Difference- Jigsaw piece promoting cultural diversity</a:t>
                      </a:r>
                    </a:p>
                    <a:p>
                      <a:pPr algn="ctr"/>
                      <a:r>
                        <a:rPr lang="en-GB" sz="1200" b="0" u="none" dirty="0"/>
                        <a:t>Worships</a:t>
                      </a:r>
                    </a:p>
                    <a:p>
                      <a:pPr algn="ctr"/>
                      <a:r>
                        <a:rPr lang="en-GB" sz="1200" b="0" u="none" dirty="0"/>
                        <a:t>Focus weeks</a:t>
                      </a:r>
                    </a:p>
                    <a:p>
                      <a:pPr algn="ctr"/>
                      <a:r>
                        <a:rPr lang="en-GB" sz="1200" b="0" u="none" dirty="0"/>
                        <a:t>World awareness diary- e.g. black history month.</a:t>
                      </a:r>
                    </a:p>
                    <a:p>
                      <a:pPr algn="ctr"/>
                      <a:r>
                        <a:rPr lang="en-GB" sz="1200" b="0" u="none" dirty="0"/>
                        <a:t>Cultural Capital-Our life in Newton le Willows</a:t>
                      </a:r>
                    </a:p>
                    <a:p>
                      <a:pPr algn="ctr"/>
                      <a:endParaRPr lang="en-GB" sz="1800" b="0" u="none" dirty="0"/>
                    </a:p>
                  </a:txBody>
                  <a:tcPr>
                    <a:solidFill>
                      <a:schemeClr val="accent1">
                        <a:lumMod val="20000"/>
                        <a:lumOff val="80000"/>
                      </a:schemeClr>
                    </a:solidFill>
                  </a:tcPr>
                </a:tc>
                <a:tc>
                  <a:txBody>
                    <a:bodyPr/>
                    <a:lstStyle/>
                    <a:p>
                      <a:pPr algn="ctr"/>
                      <a:r>
                        <a:rPr lang="en-GB" sz="1800" b="1" u="sng" dirty="0"/>
                        <a:t>Oracy</a:t>
                      </a:r>
                    </a:p>
                    <a:p>
                      <a:pPr algn="ctr"/>
                      <a:endParaRPr lang="en-GB" sz="1800" b="1" u="sng" dirty="0"/>
                    </a:p>
                    <a:p>
                      <a:pPr algn="ctr"/>
                      <a:r>
                        <a:rPr lang="en-GB" sz="1200" b="0" u="none" dirty="0"/>
                        <a:t>Debate and discussion in PSHE Jigsaw sessions</a:t>
                      </a:r>
                    </a:p>
                    <a:p>
                      <a:pPr algn="ctr"/>
                      <a:r>
                        <a:rPr lang="en-GB" sz="1200" b="0" u="none" dirty="0"/>
                        <a:t>Vocabulary progression from year to year</a:t>
                      </a:r>
                    </a:p>
                    <a:p>
                      <a:pPr algn="ctr"/>
                      <a:r>
                        <a:rPr lang="en-GB" sz="1200" b="0" u="none" dirty="0"/>
                        <a:t>Expressing opinions, ideas and sharing knowledge</a:t>
                      </a:r>
                    </a:p>
                    <a:p>
                      <a:pPr algn="ctr"/>
                      <a:r>
                        <a:rPr lang="en-GB" sz="1200" b="0" u="none" dirty="0"/>
                        <a:t>British Values</a:t>
                      </a:r>
                    </a:p>
                    <a:p>
                      <a:pPr algn="ctr"/>
                      <a:endParaRPr lang="en-GB" sz="1200" b="0" u="none"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endParaRPr lang="en-GB" sz="1800" dirty="0"/>
                    </a:p>
                    <a:p>
                      <a:pPr algn="ctr"/>
                      <a:r>
                        <a:rPr lang="en-GB" sz="1200" dirty="0"/>
                        <a:t>Being in My World- Jigsaw piece in PSHE progresses from R to Y6</a:t>
                      </a:r>
                    </a:p>
                    <a:p>
                      <a:pPr algn="ctr"/>
                      <a:r>
                        <a:rPr lang="en-GB" sz="1200" dirty="0"/>
                        <a:t>Children learn about all cultures, families and faiths of the world</a:t>
                      </a:r>
                    </a:p>
                  </a:txBody>
                  <a:tcPr>
                    <a:solidFill>
                      <a:schemeClr val="accent1">
                        <a:lumMod val="20000"/>
                        <a:lumOff val="80000"/>
                      </a:schemeClr>
                    </a:solidFill>
                  </a:tcPr>
                </a:tc>
                <a:extLst>
                  <a:ext uri="{0D108BD9-81ED-4DB2-BD59-A6C34878D82A}">
                    <a16:rowId xmlns:a16="http://schemas.microsoft.com/office/drawing/2014/main" val="2009727711"/>
                  </a:ext>
                </a:extLst>
              </a:tr>
              <a:tr h="3286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algn="ctr"/>
                      <a:endParaRPr lang="en-GB" b="1" u="sng" dirty="0"/>
                    </a:p>
                    <a:p>
                      <a:pPr algn="ctr"/>
                      <a:r>
                        <a:rPr lang="en-GB" sz="1200" b="0" u="none" dirty="0"/>
                        <a:t>Stories based on jigsaw themes-e.g. ‘my two mummies’</a:t>
                      </a:r>
                    </a:p>
                    <a:p>
                      <a:pPr algn="ctr"/>
                      <a:r>
                        <a:rPr lang="en-GB" sz="1200" b="0" u="none" dirty="0"/>
                        <a:t>Rights respecting rights</a:t>
                      </a:r>
                    </a:p>
                    <a:p>
                      <a:pPr algn="ctr"/>
                      <a:r>
                        <a:rPr lang="en-GB" sz="1200" b="0" u="none" dirty="0"/>
                        <a:t>Reading tasks in lessons (PSHE)</a:t>
                      </a:r>
                    </a:p>
                    <a:p>
                      <a:pPr algn="ctr"/>
                      <a:r>
                        <a:rPr lang="en-GB" sz="1200" b="0" u="none" dirty="0"/>
                        <a:t>Knowledge mats- progressive </a:t>
                      </a:r>
                      <a:r>
                        <a:rPr lang="en-GB" sz="1200" b="0" u="none" dirty="0" err="1"/>
                        <a:t>vocabualry</a:t>
                      </a:r>
                      <a:endParaRPr lang="en-GB" sz="1200" b="0" u="none"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endParaRPr lang="en-GB" sz="1800" b="1" u="sng" dirty="0"/>
                    </a:p>
                    <a:p>
                      <a:pPr algn="ctr"/>
                      <a:r>
                        <a:rPr lang="en-GB" sz="1200" b="0" u="none" dirty="0"/>
                        <a:t>Drama and story telling experiences in jigsaw lessons</a:t>
                      </a:r>
                    </a:p>
                    <a:p>
                      <a:pPr algn="ctr"/>
                      <a:r>
                        <a:rPr lang="en-GB" sz="1200" b="0" u="none" dirty="0"/>
                        <a:t>Display work at end of each unit/piece</a:t>
                      </a:r>
                    </a:p>
                    <a:p>
                      <a:pPr algn="ctr"/>
                      <a:r>
                        <a:rPr lang="en-GB" sz="1200" b="0" u="none" dirty="0"/>
                        <a:t>Children’s presentations in sessions and worships</a:t>
                      </a:r>
                    </a:p>
                    <a:p>
                      <a:pPr algn="ctr"/>
                      <a:r>
                        <a:rPr lang="en-GB" sz="1200" b="0" u="none" dirty="0"/>
                        <a:t>Expressing own feelings and emotions/opinions.</a:t>
                      </a:r>
                    </a:p>
                  </a:txBody>
                  <a:tcPr>
                    <a:solidFill>
                      <a:schemeClr val="accent1">
                        <a:lumMod val="20000"/>
                        <a:lumOff val="80000"/>
                      </a:schemeClr>
                    </a:solidFill>
                  </a:tcPr>
                </a:tc>
                <a:tc>
                  <a:txBody>
                    <a:bodyPr/>
                    <a:lstStyle/>
                    <a:p>
                      <a:pPr algn="ctr"/>
                      <a:r>
                        <a:rPr lang="en-GB" sz="1800" b="1" u="sng" dirty="0"/>
                        <a:t>Growth</a:t>
                      </a:r>
                    </a:p>
                    <a:p>
                      <a:pPr algn="ctr"/>
                      <a:r>
                        <a:rPr lang="en-GB" sz="1200" b="0" u="none" dirty="0"/>
                        <a:t>Behaviour approaches</a:t>
                      </a:r>
                    </a:p>
                    <a:p>
                      <a:pPr algn="ctr"/>
                      <a:r>
                        <a:rPr lang="en-GB" sz="1200" b="0" u="none" dirty="0"/>
                        <a:t>Growth mindset-resilience and perseverance is instilled in all aspects of school life</a:t>
                      </a:r>
                    </a:p>
                    <a:p>
                      <a:pPr algn="ctr"/>
                      <a:r>
                        <a:rPr lang="en-GB" sz="1200" b="0" u="none" dirty="0"/>
                        <a:t>The jigsaw scheme grows from R to Y6, with progression of knowledge</a:t>
                      </a:r>
                    </a:p>
                    <a:p>
                      <a:pPr algn="ctr"/>
                      <a:r>
                        <a:rPr lang="en-GB" sz="1200" b="0" u="none" dirty="0"/>
                        <a:t>Team work, social skills</a:t>
                      </a:r>
                    </a:p>
                    <a:p>
                      <a:pPr algn="ctr"/>
                      <a:r>
                        <a:rPr lang="en-GB" sz="1200" b="0" u="none" dirty="0"/>
                        <a:t>KABs lessons</a:t>
                      </a:r>
                    </a:p>
                    <a:p>
                      <a:pPr algn="ctr"/>
                      <a:r>
                        <a:rPr lang="en-GB" sz="1200" b="0" u="none" dirty="0"/>
                        <a:t>Nurture club</a:t>
                      </a:r>
                    </a:p>
                    <a:p>
                      <a:pPr algn="ctr"/>
                      <a:r>
                        <a:rPr lang="en-GB" sz="1200" b="0" u="none" dirty="0"/>
                        <a:t>Guardian Angels</a:t>
                      </a:r>
                    </a:p>
                    <a:p>
                      <a:pPr algn="ctr"/>
                      <a:r>
                        <a:rPr lang="en-GB" sz="1200" b="0" u="none" dirty="0"/>
                        <a:t>Rainbow Team</a:t>
                      </a:r>
                    </a:p>
                    <a:p>
                      <a:pPr algn="ctr"/>
                      <a:r>
                        <a:rPr lang="en-GB" sz="1200" b="0" u="none" dirty="0"/>
                        <a:t>Growth mindset worships and celebration certificates</a:t>
                      </a:r>
                    </a:p>
                    <a:p>
                      <a:pPr algn="ctr"/>
                      <a:r>
                        <a:rPr lang="en-GB" sz="1200" b="0" u="none" dirty="0"/>
                        <a:t>Learning pits in every class</a:t>
                      </a:r>
                    </a:p>
                    <a:p>
                      <a:pPr algn="ctr"/>
                      <a:r>
                        <a:rPr lang="en-GB" sz="1200" b="0" u="none" dirty="0"/>
                        <a:t>Personal development-St Peters award</a:t>
                      </a:r>
                    </a:p>
                  </a:txBody>
                  <a:tcPr>
                    <a:solidFill>
                      <a:schemeClr val="accent1">
                        <a:lumMod val="20000"/>
                        <a:lumOff val="80000"/>
                      </a:schemeClr>
                    </a:solidFill>
                  </a:tcPr>
                </a:tc>
                <a:tc>
                  <a:txBody>
                    <a:bodyPr/>
                    <a:lstStyle/>
                    <a:p>
                      <a:pPr algn="ctr"/>
                      <a:r>
                        <a:rPr lang="en-GB" sz="1800" b="1" u="sng" dirty="0"/>
                        <a:t>Enquiry</a:t>
                      </a:r>
                    </a:p>
                    <a:p>
                      <a:pPr algn="ctr"/>
                      <a:endParaRPr lang="en-GB" sz="1800" b="1" u="sng" dirty="0"/>
                    </a:p>
                    <a:p>
                      <a:pPr algn="ctr"/>
                      <a:r>
                        <a:rPr lang="en-GB" sz="1200" b="0" u="none" dirty="0"/>
                        <a:t>Questioning during jigsaw lessons</a:t>
                      </a:r>
                    </a:p>
                    <a:p>
                      <a:pPr algn="ctr"/>
                      <a:r>
                        <a:rPr lang="en-GB" sz="1200" b="0" u="none" dirty="0"/>
                        <a:t>Parent partnerships- sharing information and policies/planning and resources</a:t>
                      </a:r>
                    </a:p>
                    <a:p>
                      <a:pPr algn="ctr"/>
                      <a:r>
                        <a:rPr lang="en-GB" sz="1200" b="0" u="none" dirty="0"/>
                        <a:t>Debate and discussion</a:t>
                      </a:r>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EAF446BC-80EB-452E-9825-309BEFB85FF3}"/>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448297" y="2645960"/>
            <a:ext cx="2381065" cy="739189"/>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97937DF2-284A-4CD8-B187-59E6BB663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123825"/>
            <a:ext cx="3000376" cy="1938655"/>
          </a:xfrm>
          <a:prstGeom prst="rect">
            <a:avLst/>
          </a:prstGeom>
        </p:spPr>
      </p:pic>
    </p:spTree>
    <p:extLst>
      <p:ext uri="{BB962C8B-B14F-4D97-AF65-F5344CB8AC3E}">
        <p14:creationId xmlns:p14="http://schemas.microsoft.com/office/powerpoint/2010/main" val="3134696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634106634"/>
              </p:ext>
            </p:extLst>
          </p:nvPr>
        </p:nvGraphicFramePr>
        <p:xfrm>
          <a:off x="142875" y="142875"/>
          <a:ext cx="11925296" cy="6591300"/>
        </p:xfrm>
        <a:graphic>
          <a:graphicData uri="http://schemas.openxmlformats.org/drawingml/2006/table">
            <a:tbl>
              <a:tblPr firstRow="1" bandRow="1">
                <a:tableStyleId>{5940675A-B579-460E-94D1-54222C63F5DA}</a:tableStyleId>
              </a:tblPr>
              <a:tblGrid>
                <a:gridCol w="2981324">
                  <a:extLst>
                    <a:ext uri="{9D8B030D-6E8A-4147-A177-3AD203B41FA5}">
                      <a16:colId xmlns:a16="http://schemas.microsoft.com/office/drawing/2014/main" val="2254995402"/>
                    </a:ext>
                  </a:extLst>
                </a:gridCol>
                <a:gridCol w="2981324">
                  <a:extLst>
                    <a:ext uri="{9D8B030D-6E8A-4147-A177-3AD203B41FA5}">
                      <a16:colId xmlns:a16="http://schemas.microsoft.com/office/drawing/2014/main" val="144480224"/>
                    </a:ext>
                  </a:extLst>
                </a:gridCol>
                <a:gridCol w="2981324">
                  <a:extLst>
                    <a:ext uri="{9D8B030D-6E8A-4147-A177-3AD203B41FA5}">
                      <a16:colId xmlns:a16="http://schemas.microsoft.com/office/drawing/2014/main" val="3645990693"/>
                    </a:ext>
                  </a:extLst>
                </a:gridCol>
                <a:gridCol w="2981324">
                  <a:extLst>
                    <a:ext uri="{9D8B030D-6E8A-4147-A177-3AD203B41FA5}">
                      <a16:colId xmlns:a16="http://schemas.microsoft.com/office/drawing/2014/main" val="429242547"/>
                    </a:ext>
                  </a:extLst>
                </a:gridCol>
              </a:tblGrid>
              <a:tr h="3707428">
                <a:tc>
                  <a:txBody>
                    <a:bodyPr/>
                    <a:lstStyle/>
                    <a:p>
                      <a:pPr algn="ctr"/>
                      <a:endParaRPr lang="en-GB" sz="2400" dirty="0"/>
                    </a:p>
                    <a:p>
                      <a:pPr algn="ctr"/>
                      <a:endParaRPr lang="en-GB" sz="2400" dirty="0"/>
                    </a:p>
                    <a:p>
                      <a:pPr algn="ctr"/>
                      <a:endParaRPr lang="en-GB" sz="2400" b="1" dirty="0">
                        <a:solidFill>
                          <a:schemeClr val="bg1"/>
                        </a:solidFill>
                      </a:endParaRPr>
                    </a:p>
                    <a:p>
                      <a:pPr algn="ctr"/>
                      <a:endParaRPr lang="en-GB" sz="2400" b="1" dirty="0">
                        <a:solidFill>
                          <a:schemeClr val="bg1"/>
                        </a:solidFill>
                      </a:endParaRPr>
                    </a:p>
                    <a:p>
                      <a:pPr algn="ctr"/>
                      <a:endParaRPr lang="en-GB" sz="800" b="1" dirty="0">
                        <a:solidFill>
                          <a:schemeClr val="bg1"/>
                        </a:solidFill>
                      </a:endParaRPr>
                    </a:p>
                    <a:p>
                      <a:pPr algn="ctr"/>
                      <a:endParaRPr lang="en-GB" sz="800" b="1" dirty="0">
                        <a:solidFill>
                          <a:schemeClr val="bg1"/>
                        </a:solidFill>
                      </a:endParaRPr>
                    </a:p>
                    <a:p>
                      <a:pPr algn="ctr"/>
                      <a:endParaRPr lang="en-GB" sz="800" b="1" dirty="0">
                        <a:solidFill>
                          <a:schemeClr val="bg1"/>
                        </a:solidFill>
                      </a:endParaRPr>
                    </a:p>
                    <a:p>
                      <a:pPr algn="ctr"/>
                      <a:endParaRPr lang="en-GB" sz="800" b="1" dirty="0">
                        <a:solidFill>
                          <a:schemeClr val="bg1"/>
                        </a:solidFill>
                      </a:endParaRPr>
                    </a:p>
                    <a:p>
                      <a:pPr algn="ctr"/>
                      <a:r>
                        <a:rPr lang="en-GB" sz="2400" b="1" dirty="0">
                          <a:solidFill>
                            <a:schemeClr val="bg1"/>
                          </a:solidFill>
                        </a:rPr>
                        <a:t>in History</a:t>
                      </a:r>
                    </a:p>
                  </a:txBody>
                  <a:tcPr>
                    <a:solidFill>
                      <a:srgbClr val="0070C0"/>
                    </a:solidFill>
                  </a:tcPr>
                </a:tc>
                <a:tc>
                  <a:txBody>
                    <a:bodyPr/>
                    <a:lstStyle/>
                    <a:p>
                      <a:pPr algn="ctr"/>
                      <a:r>
                        <a:rPr lang="en-GB" sz="1800" b="1" u="sng" dirty="0"/>
                        <a:t>Culture</a:t>
                      </a:r>
                    </a:p>
                    <a:p>
                      <a:pPr algn="ctr"/>
                      <a:endParaRPr lang="en-GB" sz="1800" b="0" u="none" dirty="0"/>
                    </a:p>
                    <a:p>
                      <a:pPr algn="ctr"/>
                      <a:r>
                        <a:rPr lang="en-GB" sz="1400" b="0" u="none" dirty="0"/>
                        <a:t>Key historical figures from around the world. </a:t>
                      </a:r>
                    </a:p>
                    <a:p>
                      <a:pPr algn="ctr"/>
                      <a:endParaRPr lang="en-GB" sz="1400" b="0" u="none" dirty="0"/>
                    </a:p>
                    <a:p>
                      <a:pPr algn="ctr"/>
                      <a:r>
                        <a:rPr lang="en-GB" sz="1400" b="0" u="none" dirty="0"/>
                        <a:t>History of changes in cultures around the world and locally. </a:t>
                      </a:r>
                    </a:p>
                    <a:p>
                      <a:pPr algn="ctr"/>
                      <a:endParaRPr lang="en-GB" sz="1400" b="0" u="none" dirty="0"/>
                    </a:p>
                    <a:p>
                      <a:pPr algn="ctr"/>
                      <a:r>
                        <a:rPr lang="en-GB" sz="1400" b="0" u="none" dirty="0"/>
                        <a:t>Learning from mistakes made throughout history.</a:t>
                      </a:r>
                    </a:p>
                    <a:p>
                      <a:pPr algn="ctr"/>
                      <a:endParaRPr lang="en-GB" sz="1400" b="0" u="none" dirty="0"/>
                    </a:p>
                    <a:p>
                      <a:pPr algn="ctr"/>
                      <a:r>
                        <a:rPr lang="en-GB" sz="1400" b="0" u="none" dirty="0"/>
                        <a:t>Providing the children with a bigger picture and teaching children that they are part of a wider world.</a:t>
                      </a:r>
                    </a:p>
                    <a:p>
                      <a:pPr algn="ctr"/>
                      <a:endParaRPr lang="en-GB" sz="1400" b="0" u="none" dirty="0"/>
                    </a:p>
                  </a:txBody>
                  <a:tcPr>
                    <a:solidFill>
                      <a:schemeClr val="accent1">
                        <a:lumMod val="20000"/>
                        <a:lumOff val="80000"/>
                      </a:schemeClr>
                    </a:solidFill>
                  </a:tcPr>
                </a:tc>
                <a:tc>
                  <a:txBody>
                    <a:bodyPr/>
                    <a:lstStyle/>
                    <a:p>
                      <a:pPr algn="ctr"/>
                      <a:r>
                        <a:rPr lang="en-GB" sz="1800" b="1" u="sng" dirty="0"/>
                        <a:t>Oracy</a:t>
                      </a:r>
                    </a:p>
                    <a:p>
                      <a:pPr algn="ctr"/>
                      <a:endParaRPr lang="en-GB" sz="1800" b="1" u="sng" dirty="0"/>
                    </a:p>
                    <a:p>
                      <a:pPr algn="ctr"/>
                      <a:r>
                        <a:rPr lang="en-GB" sz="1400" b="0" u="none" dirty="0"/>
                        <a:t>Use of post assessment to allow children to articulate their understanding. </a:t>
                      </a:r>
                    </a:p>
                    <a:p>
                      <a:pPr algn="ctr"/>
                      <a:endParaRPr lang="en-GB" sz="1400" b="0" u="none" dirty="0"/>
                    </a:p>
                    <a:p>
                      <a:pPr algn="ctr"/>
                      <a:r>
                        <a:rPr lang="en-GB" sz="1400" b="0" u="none" dirty="0"/>
                        <a:t>Role play and hot seating. </a:t>
                      </a:r>
                    </a:p>
                    <a:p>
                      <a:pPr algn="ctr"/>
                      <a:endParaRPr lang="en-GB" sz="1400" b="0" u="none" dirty="0"/>
                    </a:p>
                    <a:p>
                      <a:pPr algn="ctr"/>
                      <a:r>
                        <a:rPr lang="en-GB" sz="1400" b="0" u="none" dirty="0"/>
                        <a:t>Presenting findings and information. </a:t>
                      </a:r>
                    </a:p>
                    <a:p>
                      <a:pPr algn="ctr"/>
                      <a:endParaRPr lang="en-GB" sz="1400" b="0" u="none" dirty="0"/>
                    </a:p>
                    <a:p>
                      <a:pPr algn="ctr"/>
                      <a:endParaRPr lang="en-GB" sz="1800" b="1" u="sng" dirty="0"/>
                    </a:p>
                    <a:p>
                      <a:pPr algn="ctr"/>
                      <a:endParaRPr lang="en-GB" sz="1800"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r>
                        <a:rPr lang="en-GB" sz="1400" dirty="0"/>
                        <a:t>Develop an understanding of the world around us and how this has been impacted by past events. </a:t>
                      </a:r>
                    </a:p>
                    <a:p>
                      <a:pPr algn="ctr"/>
                      <a:endParaRPr lang="en-GB" sz="1400" dirty="0"/>
                    </a:p>
                    <a:p>
                      <a:pPr algn="ctr"/>
                      <a:r>
                        <a:rPr lang="en-GB" sz="1400" dirty="0"/>
                        <a:t>Understanding and incorporating historical sources in lessons and how to use them.  </a:t>
                      </a:r>
                    </a:p>
                    <a:p>
                      <a:pPr algn="ctr"/>
                      <a:endParaRPr lang="en-GB" sz="1400" dirty="0"/>
                    </a:p>
                    <a:p>
                      <a:pPr algn="ctr"/>
                      <a:r>
                        <a:rPr lang="en-GB" sz="1400" dirty="0"/>
                        <a:t>Pre and post assessment to check retention and understanding. </a:t>
                      </a:r>
                    </a:p>
                    <a:p>
                      <a:pPr algn="ctr"/>
                      <a:endParaRPr lang="en-GB" sz="1400" dirty="0"/>
                    </a:p>
                    <a:p>
                      <a:pPr algn="ctr"/>
                      <a:r>
                        <a:rPr lang="en-GB" sz="1400" dirty="0"/>
                        <a:t>Progressive knowledge organiser to embed understanding. </a:t>
                      </a:r>
                    </a:p>
                    <a:p>
                      <a:pPr algn="ctr"/>
                      <a:endParaRPr lang="en-GB" sz="1400" dirty="0"/>
                    </a:p>
                    <a:p>
                      <a:pPr algn="ctr"/>
                      <a:r>
                        <a:rPr lang="en-GB" sz="1400" dirty="0"/>
                        <a:t>Sequential planning. </a:t>
                      </a:r>
                    </a:p>
                  </a:txBody>
                  <a:tcPr>
                    <a:solidFill>
                      <a:schemeClr val="accent1">
                        <a:lumMod val="20000"/>
                        <a:lumOff val="80000"/>
                      </a:schemeClr>
                    </a:solidFill>
                  </a:tcPr>
                </a:tc>
                <a:extLst>
                  <a:ext uri="{0D108BD9-81ED-4DB2-BD59-A6C34878D82A}">
                    <a16:rowId xmlns:a16="http://schemas.microsoft.com/office/drawing/2014/main" val="2009727711"/>
                  </a:ext>
                </a:extLst>
              </a:tr>
              <a:tr h="28838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algn="ctr"/>
                      <a:endParaRPr lang="en-GB" b="1" u="sng" dirty="0"/>
                    </a:p>
                    <a:p>
                      <a:pPr algn="ctr"/>
                      <a:r>
                        <a:rPr lang="en-GB" sz="1400" b="0" u="none" dirty="0"/>
                        <a:t>Use of sources to support learning. </a:t>
                      </a:r>
                    </a:p>
                    <a:p>
                      <a:pPr algn="ctr"/>
                      <a:endParaRPr lang="en-GB" sz="1400" b="0" u="none" dirty="0"/>
                    </a:p>
                    <a:p>
                      <a:pPr algn="ctr"/>
                      <a:r>
                        <a:rPr lang="en-GB" sz="1400" b="0" u="none" dirty="0"/>
                        <a:t>Research of topic and time periods.</a:t>
                      </a:r>
                    </a:p>
                    <a:p>
                      <a:pPr algn="ctr"/>
                      <a:endParaRPr lang="en-GB" sz="1400" b="0" u="none" dirty="0"/>
                    </a:p>
                    <a:p>
                      <a:pPr algn="ctr"/>
                      <a:r>
                        <a:rPr lang="en-GB" sz="1400" b="0" u="none" dirty="0"/>
                        <a:t> </a:t>
                      </a:r>
                    </a:p>
                    <a:p>
                      <a:pPr algn="ctr"/>
                      <a:endParaRPr lang="en-GB" sz="1400" b="0" u="none" dirty="0"/>
                    </a:p>
                    <a:p>
                      <a:pPr algn="ctr"/>
                      <a:endParaRPr lang="en-GB"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endParaRPr lang="en-GB" sz="1800" b="1" u="sng" dirty="0"/>
                    </a:p>
                    <a:p>
                      <a:pPr algn="ctr"/>
                      <a:r>
                        <a:rPr lang="en-GB" sz="1400" b="0" u="none" dirty="0"/>
                        <a:t>Role play and hot seating.</a:t>
                      </a:r>
                    </a:p>
                    <a:p>
                      <a:pPr algn="ctr"/>
                      <a:endParaRPr lang="en-GB" sz="1400" b="0" u="none" dirty="0"/>
                    </a:p>
                    <a:p>
                      <a:pPr algn="ctr"/>
                      <a:r>
                        <a:rPr lang="en-GB" sz="1400" b="0" u="none" dirty="0"/>
                        <a:t>Extracts from films and documentaries. </a:t>
                      </a:r>
                    </a:p>
                    <a:p>
                      <a:pPr algn="ctr"/>
                      <a:endParaRPr lang="en-GB" sz="1400" b="0" u="none" dirty="0"/>
                    </a:p>
                    <a:p>
                      <a:pPr algn="ctr"/>
                      <a:r>
                        <a:rPr lang="en-GB" sz="1400" b="0" u="none" dirty="0"/>
                        <a:t>Using art as a source of evidence. </a:t>
                      </a:r>
                    </a:p>
                    <a:p>
                      <a:pPr algn="ctr"/>
                      <a:endParaRPr lang="en-GB" sz="1400" b="0" u="none" dirty="0"/>
                    </a:p>
                    <a:p>
                      <a:pPr algn="ctr"/>
                      <a:r>
                        <a:rPr lang="en-GB" sz="1400" b="0" u="none" dirty="0"/>
                        <a:t>Drama as a means of showing understanding.</a:t>
                      </a:r>
                    </a:p>
                  </a:txBody>
                  <a:tcPr>
                    <a:solidFill>
                      <a:schemeClr val="accent1">
                        <a:lumMod val="20000"/>
                        <a:lumOff val="80000"/>
                      </a:schemeClr>
                    </a:solidFill>
                  </a:tcPr>
                </a:tc>
                <a:tc>
                  <a:txBody>
                    <a:bodyPr/>
                    <a:lstStyle/>
                    <a:p>
                      <a:pPr algn="ctr"/>
                      <a:r>
                        <a:rPr lang="en-GB" sz="1800" b="1" u="sng" dirty="0"/>
                        <a:t>Growth</a:t>
                      </a:r>
                    </a:p>
                    <a:p>
                      <a:pPr algn="ctr"/>
                      <a:endParaRPr lang="en-GB" sz="1800" b="1" u="sng" dirty="0"/>
                    </a:p>
                    <a:p>
                      <a:pPr algn="ctr"/>
                      <a:r>
                        <a:rPr lang="en-GB" sz="1400" b="0" u="none" dirty="0"/>
                        <a:t>Exploration of the plight of human existence and how cultures developed as a result through growth mindset and resilience. </a:t>
                      </a:r>
                    </a:p>
                    <a:p>
                      <a:pPr algn="ctr"/>
                      <a:endParaRPr lang="en-GB" sz="1400" b="0" u="none" dirty="0"/>
                    </a:p>
                    <a:p>
                      <a:pPr algn="ctr"/>
                      <a:r>
                        <a:rPr lang="en-GB" sz="1400" b="0" u="none" dirty="0"/>
                        <a:t>Create a sense of centrality, belonging, wellbeing and purpose. </a:t>
                      </a:r>
                    </a:p>
                  </a:txBody>
                  <a:tcPr>
                    <a:solidFill>
                      <a:schemeClr val="accent1">
                        <a:lumMod val="20000"/>
                        <a:lumOff val="80000"/>
                      </a:schemeClr>
                    </a:solidFill>
                  </a:tcPr>
                </a:tc>
                <a:tc>
                  <a:txBody>
                    <a:bodyPr/>
                    <a:lstStyle/>
                    <a:p>
                      <a:pPr algn="ctr"/>
                      <a:r>
                        <a:rPr lang="en-GB" sz="1800" b="1" u="sng" dirty="0"/>
                        <a:t>Enquiry</a:t>
                      </a:r>
                    </a:p>
                    <a:p>
                      <a:pPr algn="ctr"/>
                      <a:endParaRPr lang="en-GB" sz="1800" b="1" u="sng" dirty="0"/>
                    </a:p>
                    <a:p>
                      <a:pPr algn="ctr"/>
                      <a:r>
                        <a:rPr lang="en-GB" sz="1400" b="0" u="none" dirty="0"/>
                        <a:t>Use of historical sources to drive learning and develop understanding.</a:t>
                      </a:r>
                    </a:p>
                    <a:p>
                      <a:pPr algn="ctr"/>
                      <a:endParaRPr lang="en-GB" sz="1400" b="0" u="none" dirty="0"/>
                    </a:p>
                    <a:p>
                      <a:pPr algn="ctr"/>
                      <a:r>
                        <a:rPr lang="en-GB" sz="1400" b="0" u="none" dirty="0"/>
                        <a:t>Question what is presented to them based on previous learning and using further research. </a:t>
                      </a:r>
                    </a:p>
                    <a:p>
                      <a:pPr algn="ctr"/>
                      <a:endParaRPr lang="en-GB" sz="1800" b="1" u="sng"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976EC18C-9553-4665-A286-FB4568E6D026}"/>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395892" y="2899425"/>
            <a:ext cx="2381065" cy="739189"/>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FF5A184E-F1D5-4F1F-A66D-84CEE3CD1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3" y="123825"/>
            <a:ext cx="3000377" cy="1938655"/>
          </a:xfrm>
          <a:prstGeom prst="rect">
            <a:avLst/>
          </a:prstGeom>
        </p:spPr>
      </p:pic>
    </p:spTree>
    <p:extLst>
      <p:ext uri="{BB962C8B-B14F-4D97-AF65-F5344CB8AC3E}">
        <p14:creationId xmlns:p14="http://schemas.microsoft.com/office/powerpoint/2010/main" val="99274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22568205"/>
              </p:ext>
            </p:extLst>
          </p:nvPr>
        </p:nvGraphicFramePr>
        <p:xfrm>
          <a:off x="114299" y="133350"/>
          <a:ext cx="11934824" cy="6572250"/>
        </p:xfrm>
        <a:graphic>
          <a:graphicData uri="http://schemas.openxmlformats.org/drawingml/2006/table">
            <a:tbl>
              <a:tblPr firstRow="1" bandRow="1">
                <a:tableStyleId>{5940675A-B579-460E-94D1-54222C63F5DA}</a:tableStyleId>
              </a:tblPr>
              <a:tblGrid>
                <a:gridCol w="2983706">
                  <a:extLst>
                    <a:ext uri="{9D8B030D-6E8A-4147-A177-3AD203B41FA5}">
                      <a16:colId xmlns:a16="http://schemas.microsoft.com/office/drawing/2014/main" val="2254995402"/>
                    </a:ext>
                  </a:extLst>
                </a:gridCol>
                <a:gridCol w="2983706">
                  <a:extLst>
                    <a:ext uri="{9D8B030D-6E8A-4147-A177-3AD203B41FA5}">
                      <a16:colId xmlns:a16="http://schemas.microsoft.com/office/drawing/2014/main" val="144480224"/>
                    </a:ext>
                  </a:extLst>
                </a:gridCol>
                <a:gridCol w="2983706">
                  <a:extLst>
                    <a:ext uri="{9D8B030D-6E8A-4147-A177-3AD203B41FA5}">
                      <a16:colId xmlns:a16="http://schemas.microsoft.com/office/drawing/2014/main" val="3645990693"/>
                    </a:ext>
                  </a:extLst>
                </a:gridCol>
                <a:gridCol w="2983706">
                  <a:extLst>
                    <a:ext uri="{9D8B030D-6E8A-4147-A177-3AD203B41FA5}">
                      <a16:colId xmlns:a16="http://schemas.microsoft.com/office/drawing/2014/main" val="429242547"/>
                    </a:ext>
                  </a:extLst>
                </a:gridCol>
              </a:tblGrid>
              <a:tr h="3209703">
                <a:tc>
                  <a:txBody>
                    <a:bodyPr/>
                    <a:lstStyle/>
                    <a:p>
                      <a:pPr algn="ctr"/>
                      <a:endParaRPr lang="en-GB" sz="2400" dirty="0"/>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800" b="1" dirty="0">
                        <a:solidFill>
                          <a:schemeClr val="bg1"/>
                        </a:solidFill>
                      </a:endParaRPr>
                    </a:p>
                    <a:p>
                      <a:pPr algn="ctr"/>
                      <a:endParaRPr lang="en-GB" sz="800" b="1" dirty="0">
                        <a:solidFill>
                          <a:schemeClr val="bg1"/>
                        </a:solidFill>
                      </a:endParaRPr>
                    </a:p>
                    <a:p>
                      <a:pPr algn="ctr"/>
                      <a:endParaRPr lang="en-GB" sz="800" b="1" dirty="0">
                        <a:solidFill>
                          <a:schemeClr val="bg1"/>
                        </a:solidFill>
                      </a:endParaRPr>
                    </a:p>
                    <a:p>
                      <a:pPr algn="ctr"/>
                      <a:endParaRPr lang="en-GB" sz="800" b="1" dirty="0">
                        <a:solidFill>
                          <a:schemeClr val="bg1"/>
                        </a:solidFill>
                      </a:endParaRPr>
                    </a:p>
                    <a:p>
                      <a:pPr algn="ctr"/>
                      <a:r>
                        <a:rPr lang="en-GB" sz="2400" b="1" dirty="0">
                          <a:solidFill>
                            <a:schemeClr val="bg1"/>
                          </a:solidFill>
                        </a:rPr>
                        <a:t>in Geography</a:t>
                      </a:r>
                    </a:p>
                  </a:txBody>
                  <a:tcPr>
                    <a:solidFill>
                      <a:srgbClr val="0070C0"/>
                    </a:solidFill>
                  </a:tcPr>
                </a:tc>
                <a:tc>
                  <a:txBody>
                    <a:bodyPr/>
                    <a:lstStyle/>
                    <a:p>
                      <a:pPr algn="ctr"/>
                      <a:r>
                        <a:rPr lang="en-GB" sz="1800" b="1" u="sng" dirty="0"/>
                        <a:t>Culture</a:t>
                      </a:r>
                    </a:p>
                    <a:p>
                      <a:pPr algn="ctr"/>
                      <a:r>
                        <a:rPr lang="en-GB" sz="1400" kern="1200" dirty="0">
                          <a:solidFill>
                            <a:schemeClr val="tx1"/>
                          </a:solidFill>
                          <a:effectLst/>
                          <a:latin typeface="+mn-lt"/>
                          <a:ea typeface="+mn-ea"/>
                          <a:cs typeface="+mn-cs"/>
                        </a:rPr>
                        <a:t>Our pupils learn about diverse places, people, resources and environments , with a deepening understanding of the earth’s key physical and human processes.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Promote respect and understanding of other cultures and religious beliefs around the world.</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Planning incorporates how cultures and societies shape landscapes</a:t>
                      </a:r>
                    </a:p>
                    <a:p>
                      <a:pPr algn="ctr"/>
                      <a:endParaRPr lang="en-GB" sz="1800" b="0" u="none" dirty="0"/>
                    </a:p>
                  </a:txBody>
                  <a:tcPr>
                    <a:solidFill>
                      <a:schemeClr val="accent1">
                        <a:lumMod val="20000"/>
                        <a:lumOff val="80000"/>
                      </a:schemeClr>
                    </a:solidFill>
                  </a:tcPr>
                </a:tc>
                <a:tc>
                  <a:txBody>
                    <a:bodyPr/>
                    <a:lstStyle/>
                    <a:p>
                      <a:pPr algn="ctr"/>
                      <a:r>
                        <a:rPr lang="en-GB" sz="1800" b="1" u="sng" dirty="0"/>
                        <a:t>Oracy</a:t>
                      </a:r>
                    </a:p>
                    <a:p>
                      <a:pPr algn="ctr"/>
                      <a:r>
                        <a:rPr lang="en-GB" sz="1400" kern="1200" dirty="0">
                          <a:solidFill>
                            <a:schemeClr val="tx1"/>
                          </a:solidFill>
                          <a:effectLst/>
                          <a:latin typeface="+mn-lt"/>
                          <a:ea typeface="+mn-ea"/>
                          <a:cs typeface="+mn-cs"/>
                        </a:rPr>
                        <a:t>Progressive teaching of key vocabulary across units: Place Names, Geographical Terms and Processes, Locational Terms</a:t>
                      </a:r>
                    </a:p>
                    <a:p>
                      <a:pPr algn="ctr"/>
                      <a:r>
                        <a:rPr lang="en-GB" sz="1400" kern="1200" dirty="0">
                          <a:solidFill>
                            <a:schemeClr val="tx1"/>
                          </a:solidFill>
                          <a:effectLst/>
                          <a:latin typeface="+mn-lt"/>
                          <a:ea typeface="+mn-ea"/>
                          <a:cs typeface="+mn-cs"/>
                        </a:rPr>
                        <a:t>Opportunities for oracy within lessons including discussion, debate and presentation.</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Knowledge mats including vocabulary and definitions of terms to be used to explain knowledge and understanding of the world through geographical conversations</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r>
                        <a:rPr lang="en-GB" sz="1400" kern="1200" dirty="0">
                          <a:solidFill>
                            <a:schemeClr val="tx1"/>
                          </a:solidFill>
                          <a:effectLst/>
                          <a:latin typeface="+mn-lt"/>
                          <a:ea typeface="+mn-ea"/>
                          <a:cs typeface="+mn-cs"/>
                        </a:rPr>
                        <a:t>Subject planning and delivery sequenced and includes:</a:t>
                      </a:r>
                    </a:p>
                    <a:p>
                      <a:pPr algn="ctr"/>
                      <a:r>
                        <a:rPr lang="en-GB" sz="1400" kern="1200" dirty="0">
                          <a:solidFill>
                            <a:schemeClr val="tx1"/>
                          </a:solidFill>
                          <a:effectLst/>
                          <a:latin typeface="+mn-lt"/>
                          <a:ea typeface="+mn-ea"/>
                          <a:cs typeface="+mn-cs"/>
                        </a:rPr>
                        <a:t>Progressive Knowledge Mats including subject specific vocabulary</a:t>
                      </a:r>
                    </a:p>
                    <a:p>
                      <a:pPr algn="ctr"/>
                      <a:r>
                        <a:rPr lang="en-GB" sz="1400" kern="1200" dirty="0">
                          <a:solidFill>
                            <a:schemeClr val="tx1"/>
                          </a:solidFill>
                          <a:effectLst/>
                          <a:latin typeface="+mn-lt"/>
                          <a:ea typeface="+mn-ea"/>
                          <a:cs typeface="+mn-cs"/>
                        </a:rPr>
                        <a:t>Progressive planning builds upon previous knowledge and understanding.</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Opportunities for fieldwork to develop geographical knowledge, understanding and skills further</a:t>
                      </a:r>
                    </a:p>
                    <a:p>
                      <a:pPr algn="ctr"/>
                      <a:r>
                        <a:rPr lang="en-GB" sz="1400" kern="1200" dirty="0">
                          <a:solidFill>
                            <a:schemeClr val="tx1"/>
                          </a:solidFill>
                          <a:effectLst/>
                          <a:latin typeface="+mn-lt"/>
                          <a:ea typeface="+mn-ea"/>
                          <a:cs typeface="+mn-cs"/>
                        </a:rPr>
                        <a:t>Research and retrieval opportunities </a:t>
                      </a:r>
                    </a:p>
                  </a:txBody>
                  <a:tcPr>
                    <a:solidFill>
                      <a:schemeClr val="accent1">
                        <a:lumMod val="20000"/>
                        <a:lumOff val="80000"/>
                      </a:schemeClr>
                    </a:solidFill>
                  </a:tcPr>
                </a:tc>
                <a:extLst>
                  <a:ext uri="{0D108BD9-81ED-4DB2-BD59-A6C34878D82A}">
                    <a16:rowId xmlns:a16="http://schemas.microsoft.com/office/drawing/2014/main" val="2009727711"/>
                  </a:ext>
                </a:extLst>
              </a:tr>
              <a:tr h="33625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algn="ctr"/>
                      <a:r>
                        <a:rPr lang="en-GB" sz="1400" kern="1200" dirty="0">
                          <a:solidFill>
                            <a:schemeClr val="tx1"/>
                          </a:solidFill>
                          <a:effectLst/>
                          <a:latin typeface="+mn-lt"/>
                          <a:ea typeface="+mn-ea"/>
                          <a:cs typeface="+mn-cs"/>
                        </a:rPr>
                        <a:t>Progressive teaching of to understand the key vocabulary across units: Place Names, Geographical Terms and Processes, Locational Terms</a:t>
                      </a:r>
                    </a:p>
                    <a:p>
                      <a:pPr algn="ctr"/>
                      <a:r>
                        <a:rPr lang="en-GB" sz="1400" kern="1200" dirty="0">
                          <a:solidFill>
                            <a:schemeClr val="tx1"/>
                          </a:solidFill>
                          <a:effectLst/>
                          <a:latin typeface="+mn-lt"/>
                          <a:ea typeface="+mn-ea"/>
                          <a:cs typeface="+mn-cs"/>
                        </a:rPr>
                        <a:t>Opportunities for reading and research within lessons </a:t>
                      </a:r>
                    </a:p>
                    <a:p>
                      <a:pPr algn="ctr"/>
                      <a:r>
                        <a:rPr lang="en-GB" sz="1400" kern="1200" dirty="0">
                          <a:solidFill>
                            <a:schemeClr val="tx1"/>
                          </a:solidFill>
                          <a:effectLst/>
                          <a:latin typeface="+mn-lt"/>
                          <a:ea typeface="+mn-ea"/>
                          <a:cs typeface="+mn-cs"/>
                        </a:rPr>
                        <a:t>Geographical texts within class reading to develop an understanding of geographical concepts and vocabulary</a:t>
                      </a:r>
                    </a:p>
                    <a:p>
                      <a:pPr algn="ctr"/>
                      <a:r>
                        <a:rPr lang="en-GB" sz="1400" kern="1200" dirty="0">
                          <a:solidFill>
                            <a:schemeClr val="tx1"/>
                          </a:solidFill>
                          <a:effectLst/>
                          <a:latin typeface="+mn-lt"/>
                          <a:ea typeface="+mn-ea"/>
                          <a:cs typeface="+mn-cs"/>
                        </a:rPr>
                        <a:t>Knowledge mats including subject specific vocabulary and definitions of terms.</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r>
                        <a:rPr lang="en-GB" sz="1400" kern="1200" dirty="0">
                          <a:solidFill>
                            <a:schemeClr val="tx1"/>
                          </a:solidFill>
                          <a:effectLst/>
                          <a:latin typeface="+mn-lt"/>
                          <a:ea typeface="+mn-ea"/>
                          <a:cs typeface="+mn-cs"/>
                        </a:rPr>
                        <a:t>Opportunities for showing geographical understanding through the arts e.g. debating current issues of climate change, using drama, such as hot seating, when looking at different perspectives.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Use of music to set appropriate mood for the places and people studied.</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Links to other curriculum areas such as dance and music units focusing on place.</a:t>
                      </a:r>
                    </a:p>
                  </a:txBody>
                  <a:tcPr>
                    <a:solidFill>
                      <a:schemeClr val="accent1">
                        <a:lumMod val="20000"/>
                        <a:lumOff val="80000"/>
                      </a:schemeClr>
                    </a:solidFill>
                  </a:tcPr>
                </a:tc>
                <a:tc>
                  <a:txBody>
                    <a:bodyPr/>
                    <a:lstStyle/>
                    <a:p>
                      <a:pPr algn="ctr"/>
                      <a:r>
                        <a:rPr lang="en-GB" sz="1800" b="1" u="sng" dirty="0"/>
                        <a:t>Growth</a:t>
                      </a:r>
                    </a:p>
                    <a:p>
                      <a:pPr algn="ctr"/>
                      <a:r>
                        <a:rPr lang="en-GB" sz="1400" kern="1200" dirty="0">
                          <a:solidFill>
                            <a:schemeClr val="tx1"/>
                          </a:solidFill>
                          <a:effectLst/>
                          <a:latin typeface="+mn-lt"/>
                          <a:ea typeface="+mn-ea"/>
                          <a:cs typeface="+mn-cs"/>
                        </a:rPr>
                        <a:t>Scheme of learning includes a wide range of cultures, countries and environments.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Links to careers within geography.</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Learning about humans overcoming adversity through discrete units including Mountains (climate change in the Himalayas), volcanoes and earthquakes.</a:t>
                      </a:r>
                    </a:p>
                    <a:p>
                      <a:pPr algn="ctr"/>
                      <a:endParaRPr lang="en-GB" sz="1400" kern="1200" dirty="0">
                        <a:solidFill>
                          <a:schemeClr val="tx1"/>
                        </a:solidFill>
                        <a:effectLst/>
                        <a:latin typeface="+mn-lt"/>
                        <a:ea typeface="+mn-ea"/>
                        <a:cs typeface="+mn-cs"/>
                      </a:endParaRPr>
                    </a:p>
                    <a:p>
                      <a:pPr algn="ctr"/>
                      <a:endParaRPr lang="en-GB" sz="1800" b="1" u="sng" dirty="0"/>
                    </a:p>
                  </a:txBody>
                  <a:tcPr>
                    <a:solidFill>
                      <a:schemeClr val="accent1">
                        <a:lumMod val="20000"/>
                        <a:lumOff val="80000"/>
                      </a:schemeClr>
                    </a:solidFill>
                  </a:tcPr>
                </a:tc>
                <a:tc>
                  <a:txBody>
                    <a:bodyPr/>
                    <a:lstStyle/>
                    <a:p>
                      <a:pPr algn="ctr"/>
                      <a:r>
                        <a:rPr lang="en-GB" sz="1800" b="1" u="sng" dirty="0"/>
                        <a:t>Enquiry</a:t>
                      </a:r>
                    </a:p>
                    <a:p>
                      <a:pPr algn="ctr"/>
                      <a:r>
                        <a:rPr lang="en-GB" sz="1400" kern="1200" dirty="0">
                          <a:solidFill>
                            <a:schemeClr val="tx1"/>
                          </a:solidFill>
                          <a:effectLst/>
                          <a:latin typeface="+mn-lt"/>
                          <a:ea typeface="+mn-ea"/>
                          <a:cs typeface="+mn-cs"/>
                        </a:rPr>
                        <a:t>Progressive planning including enquiry skills including asking simple geographical questions in Early Years to current geographical issues and implications.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Research key concepts and investigate people and places.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Survey and fieldwork opportunities.</a:t>
                      </a:r>
                    </a:p>
                    <a:p>
                      <a:pPr algn="ctr"/>
                      <a:endParaRPr lang="en-GB" sz="1800" b="1" u="sng"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A628926E-162B-436C-B315-86CBA894E605}"/>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433479" y="2551345"/>
            <a:ext cx="2381065" cy="739189"/>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59BB773E-A2F0-49E1-A838-410136A13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123825"/>
            <a:ext cx="3000376" cy="1938655"/>
          </a:xfrm>
          <a:prstGeom prst="rect">
            <a:avLst/>
          </a:prstGeom>
        </p:spPr>
      </p:pic>
    </p:spTree>
    <p:extLst>
      <p:ext uri="{BB962C8B-B14F-4D97-AF65-F5344CB8AC3E}">
        <p14:creationId xmlns:p14="http://schemas.microsoft.com/office/powerpoint/2010/main" val="2185078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801848819"/>
              </p:ext>
            </p:extLst>
          </p:nvPr>
        </p:nvGraphicFramePr>
        <p:xfrm>
          <a:off x="133350" y="161925"/>
          <a:ext cx="11915776" cy="6553200"/>
        </p:xfrm>
        <a:graphic>
          <a:graphicData uri="http://schemas.openxmlformats.org/drawingml/2006/table">
            <a:tbl>
              <a:tblPr firstRow="1" bandRow="1">
                <a:tableStyleId>{5940675A-B579-460E-94D1-54222C63F5DA}</a:tableStyleId>
              </a:tblPr>
              <a:tblGrid>
                <a:gridCol w="2978944">
                  <a:extLst>
                    <a:ext uri="{9D8B030D-6E8A-4147-A177-3AD203B41FA5}">
                      <a16:colId xmlns:a16="http://schemas.microsoft.com/office/drawing/2014/main" val="2254995402"/>
                    </a:ext>
                  </a:extLst>
                </a:gridCol>
                <a:gridCol w="2978944">
                  <a:extLst>
                    <a:ext uri="{9D8B030D-6E8A-4147-A177-3AD203B41FA5}">
                      <a16:colId xmlns:a16="http://schemas.microsoft.com/office/drawing/2014/main" val="144480224"/>
                    </a:ext>
                  </a:extLst>
                </a:gridCol>
                <a:gridCol w="2978944">
                  <a:extLst>
                    <a:ext uri="{9D8B030D-6E8A-4147-A177-3AD203B41FA5}">
                      <a16:colId xmlns:a16="http://schemas.microsoft.com/office/drawing/2014/main" val="3645990693"/>
                    </a:ext>
                  </a:extLst>
                </a:gridCol>
                <a:gridCol w="2978944">
                  <a:extLst>
                    <a:ext uri="{9D8B030D-6E8A-4147-A177-3AD203B41FA5}">
                      <a16:colId xmlns:a16="http://schemas.microsoft.com/office/drawing/2014/main" val="429242547"/>
                    </a:ext>
                  </a:extLst>
                </a:gridCol>
              </a:tblGrid>
              <a:tr h="3276600">
                <a:tc>
                  <a:txBody>
                    <a:bodyPr/>
                    <a:lstStyle/>
                    <a:p>
                      <a:pPr algn="ctr"/>
                      <a:endParaRPr lang="en-GB" sz="2400" dirty="0"/>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800" b="1" dirty="0">
                        <a:solidFill>
                          <a:schemeClr val="bg1"/>
                        </a:solidFill>
                      </a:endParaRPr>
                    </a:p>
                    <a:p>
                      <a:pPr algn="ctr"/>
                      <a:endParaRPr lang="en-GB" sz="800" b="1" dirty="0">
                        <a:solidFill>
                          <a:schemeClr val="bg1"/>
                        </a:solidFill>
                      </a:endParaRPr>
                    </a:p>
                    <a:p>
                      <a:pPr algn="ctr"/>
                      <a:endParaRPr lang="en-GB" sz="800" b="1" dirty="0">
                        <a:solidFill>
                          <a:schemeClr val="bg1"/>
                        </a:solidFill>
                      </a:endParaRPr>
                    </a:p>
                    <a:p>
                      <a:pPr algn="ctr"/>
                      <a:endParaRPr lang="en-GB" sz="800" b="1" dirty="0">
                        <a:solidFill>
                          <a:schemeClr val="bg1"/>
                        </a:solidFill>
                      </a:endParaRPr>
                    </a:p>
                    <a:p>
                      <a:pPr algn="ctr"/>
                      <a:r>
                        <a:rPr lang="en-GB" sz="2400" b="1" dirty="0">
                          <a:solidFill>
                            <a:schemeClr val="bg1"/>
                          </a:solidFill>
                        </a:rPr>
                        <a:t>in Computing</a:t>
                      </a:r>
                    </a:p>
                  </a:txBody>
                  <a:tcPr>
                    <a:solidFill>
                      <a:srgbClr val="0070C0"/>
                    </a:solidFill>
                  </a:tcPr>
                </a:tc>
                <a:tc>
                  <a:txBody>
                    <a:bodyPr/>
                    <a:lstStyle/>
                    <a:p>
                      <a:pPr algn="ctr"/>
                      <a:r>
                        <a:rPr lang="en-GB" sz="1600" b="1" u="sng" dirty="0"/>
                        <a:t>Culture</a:t>
                      </a:r>
                    </a:p>
                    <a:p>
                      <a:pPr algn="ctr"/>
                      <a:endParaRPr lang="en-GB" sz="16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Developing a culture of safety amongst peers and the wider world of the internet. </a:t>
                      </a:r>
                    </a:p>
                    <a:p>
                      <a:pPr marL="0" indent="0" algn="ctr">
                        <a:buFont typeface="Arial" panose="020B0604020202020204" pitchFamily="34" charset="0"/>
                        <a:buNone/>
                      </a:pPr>
                      <a:r>
                        <a:rPr lang="en-GB" sz="1400" kern="1200" dirty="0">
                          <a:solidFill>
                            <a:schemeClr val="tx1"/>
                          </a:solidFill>
                          <a:effectLst/>
                          <a:latin typeface="+mn-lt"/>
                          <a:ea typeface="+mn-ea"/>
                          <a:cs typeface="+mn-cs"/>
                        </a:rPr>
                        <a:t>Embedding the British Values of Mutual Respect, rules of law and individual liberty. </a:t>
                      </a:r>
                    </a:p>
                    <a:p>
                      <a:pPr marL="0" indent="0" algn="ctr">
                        <a:buFont typeface="Arial" panose="020B0604020202020204" pitchFamily="34" charset="0"/>
                        <a:buNone/>
                      </a:pPr>
                      <a:r>
                        <a:rPr lang="en-GB" sz="1400" kern="1200" dirty="0">
                          <a:solidFill>
                            <a:schemeClr val="tx1"/>
                          </a:solidFill>
                          <a:effectLst/>
                          <a:latin typeface="+mn-lt"/>
                          <a:ea typeface="+mn-ea"/>
                          <a:cs typeface="+mn-cs"/>
                        </a:rPr>
                        <a:t>Yearly Safer Internet Day </a:t>
                      </a:r>
                      <a:endParaRPr lang="en-GB" sz="1600" b="0" u="none" dirty="0"/>
                    </a:p>
                  </a:txBody>
                  <a:tcPr>
                    <a:solidFill>
                      <a:schemeClr val="accent1">
                        <a:lumMod val="20000"/>
                        <a:lumOff val="80000"/>
                      </a:schemeClr>
                    </a:solidFill>
                  </a:tcPr>
                </a:tc>
                <a:tc>
                  <a:txBody>
                    <a:bodyPr/>
                    <a:lstStyle/>
                    <a:p>
                      <a:pPr algn="ctr"/>
                      <a:r>
                        <a:rPr lang="en-GB" sz="1600" b="1" u="sng" dirty="0"/>
                        <a:t>Oracy</a:t>
                      </a:r>
                    </a:p>
                    <a:p>
                      <a:pPr algn="ctr"/>
                      <a:endParaRPr lang="en-GB" sz="16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Work collaboratively sharing ideas and learning the language of code. Develop a knowledge and understanding of specific computing vocabulary and use this competently. Develop practical computing skills such as typing and presentation. </a:t>
                      </a:r>
                      <a:endParaRPr lang="en-GB" sz="1400"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u="sng" dirty="0"/>
                        <a:t>Understanding</a:t>
                      </a:r>
                    </a:p>
                    <a:p>
                      <a:pPr algn="ctr"/>
                      <a:endParaRPr lang="en-GB" sz="16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Well sequenced lessons  develop and build on computing skills and understanding. </a:t>
                      </a:r>
                    </a:p>
                    <a:p>
                      <a:pPr algn="ctr"/>
                      <a:r>
                        <a:rPr lang="en-GB" sz="1400" kern="1200" dirty="0">
                          <a:solidFill>
                            <a:schemeClr val="tx1"/>
                          </a:solidFill>
                          <a:effectLst/>
                          <a:latin typeface="+mn-lt"/>
                          <a:ea typeface="+mn-ea"/>
                          <a:cs typeface="+mn-cs"/>
                        </a:rPr>
                        <a:t>Work collaboratively to share their knowledge and understanding to create opportunities to deeper embed their own understanding of particular concepts. </a:t>
                      </a:r>
                      <a:endParaRPr lang="en-GB" sz="1400" dirty="0"/>
                    </a:p>
                  </a:txBody>
                  <a:tcPr>
                    <a:solidFill>
                      <a:schemeClr val="accent1">
                        <a:lumMod val="20000"/>
                        <a:lumOff val="80000"/>
                      </a:schemeClr>
                    </a:solidFill>
                  </a:tcPr>
                </a:tc>
                <a:extLst>
                  <a:ext uri="{0D108BD9-81ED-4DB2-BD59-A6C34878D82A}">
                    <a16:rowId xmlns:a16="http://schemas.microsoft.com/office/drawing/2014/main" val="2009727711"/>
                  </a:ext>
                </a:extLst>
              </a:tr>
              <a:tr h="3276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u="sng" dirty="0"/>
                        <a:t>Reading</a:t>
                      </a:r>
                    </a:p>
                    <a:p>
                      <a:pPr algn="ctr"/>
                      <a:endParaRPr lang="en-GB" sz="16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Able to read and write code; developing the ability to identify errors in order to debug.</a:t>
                      </a:r>
                    </a:p>
                    <a:p>
                      <a:pPr algn="ctr"/>
                      <a:r>
                        <a:rPr lang="en-GB" sz="1400" kern="1200" dirty="0">
                          <a:solidFill>
                            <a:schemeClr val="tx1"/>
                          </a:solidFill>
                          <a:effectLst/>
                          <a:latin typeface="+mn-lt"/>
                          <a:ea typeface="+mn-ea"/>
                          <a:cs typeface="+mn-cs"/>
                        </a:rPr>
                        <a:t> Develop research skills and learn to decipher whether internet content is reliable or not. </a:t>
                      </a:r>
                      <a:endParaRPr lang="en-GB" sz="1400"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u="sng" dirty="0"/>
                        <a:t>Arts</a:t>
                      </a:r>
                    </a:p>
                    <a:p>
                      <a:pPr algn="ctr"/>
                      <a:endParaRPr lang="en-GB" sz="16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Develop wide ranging  digital art skills such as </a:t>
                      </a:r>
                    </a:p>
                    <a:p>
                      <a:pPr algn="ctr"/>
                      <a:r>
                        <a:rPr lang="en-GB" sz="1400" kern="1200" dirty="0">
                          <a:solidFill>
                            <a:schemeClr val="tx1"/>
                          </a:solidFill>
                          <a:effectLst/>
                          <a:latin typeface="+mn-lt"/>
                          <a:ea typeface="+mn-ea"/>
                          <a:cs typeface="+mn-cs"/>
                        </a:rPr>
                        <a:t>We are Photographers; taking better photographs </a:t>
                      </a:r>
                    </a:p>
                    <a:p>
                      <a:pPr algn="ctr"/>
                      <a:r>
                        <a:rPr lang="en-GB" sz="1400" kern="1200" dirty="0">
                          <a:solidFill>
                            <a:schemeClr val="tx1"/>
                          </a:solidFill>
                          <a:effectLst/>
                          <a:latin typeface="+mn-lt"/>
                          <a:ea typeface="+mn-ea"/>
                          <a:cs typeface="+mn-cs"/>
                        </a:rPr>
                        <a:t>We are musicians; producing digital music</a:t>
                      </a:r>
                    </a:p>
                    <a:p>
                      <a:pPr algn="ctr"/>
                      <a:r>
                        <a:rPr lang="en-GB" sz="1400" kern="1200" dirty="0">
                          <a:solidFill>
                            <a:schemeClr val="tx1"/>
                          </a:solidFill>
                          <a:effectLst/>
                          <a:latin typeface="+mn-lt"/>
                          <a:ea typeface="+mn-ea"/>
                          <a:cs typeface="+mn-cs"/>
                        </a:rPr>
                        <a:t>We are advertisers; creating a short television advert.</a:t>
                      </a:r>
                      <a:endParaRPr lang="en-GB" sz="1400" b="1" u="sng" dirty="0"/>
                    </a:p>
                  </a:txBody>
                  <a:tcPr>
                    <a:solidFill>
                      <a:schemeClr val="accent1">
                        <a:lumMod val="20000"/>
                        <a:lumOff val="80000"/>
                      </a:schemeClr>
                    </a:solidFill>
                  </a:tcPr>
                </a:tc>
                <a:tc>
                  <a:txBody>
                    <a:bodyPr/>
                    <a:lstStyle/>
                    <a:p>
                      <a:pPr algn="ctr"/>
                      <a:r>
                        <a:rPr lang="en-GB" sz="1600" b="1" u="sng" dirty="0"/>
                        <a:t>Growth</a:t>
                      </a:r>
                    </a:p>
                    <a:p>
                      <a:pPr algn="ctr"/>
                      <a:endParaRPr lang="en-GB" sz="16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Preparation for the world of work and digital careers. Develop a growth mindset; overcoming challenges and developing resilience whilst learning new computing language and understanding computer science. </a:t>
                      </a:r>
                      <a:endParaRPr lang="en-GB" sz="1400" b="1" u="sng" dirty="0"/>
                    </a:p>
                  </a:txBody>
                  <a:tcPr>
                    <a:solidFill>
                      <a:schemeClr val="accent1">
                        <a:lumMod val="20000"/>
                        <a:lumOff val="80000"/>
                      </a:schemeClr>
                    </a:solidFill>
                  </a:tcPr>
                </a:tc>
                <a:tc>
                  <a:txBody>
                    <a:bodyPr/>
                    <a:lstStyle/>
                    <a:p>
                      <a:pPr algn="ctr"/>
                      <a:r>
                        <a:rPr lang="en-GB" sz="1600" b="1" u="sng" dirty="0"/>
                        <a:t>Enquiry</a:t>
                      </a:r>
                    </a:p>
                    <a:p>
                      <a:pPr algn="ctr"/>
                      <a:endParaRPr lang="en-GB" sz="16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Using a variety of programmes and software such as Scratch and Python. Wider curriculum links offering possibilities of computing outside the classroom. </a:t>
                      </a:r>
                    </a:p>
                    <a:p>
                      <a:pPr algn="ctr"/>
                      <a:r>
                        <a:rPr lang="en-GB" sz="1400" kern="1200" dirty="0">
                          <a:solidFill>
                            <a:schemeClr val="tx1"/>
                          </a:solidFill>
                          <a:effectLst/>
                          <a:latin typeface="+mn-lt"/>
                          <a:ea typeface="+mn-ea"/>
                          <a:cs typeface="+mn-cs"/>
                        </a:rPr>
                        <a:t>Creates an ability to be naturally curious, exploring online and through programmes. </a:t>
                      </a:r>
                      <a:endParaRPr lang="en-GB" sz="1400" b="1" u="sng"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F5158598-275F-4E11-80CC-0C8D714AC2DC}"/>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433479" y="2689811"/>
            <a:ext cx="2381065" cy="739189"/>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3586F65F-AE20-4107-A900-CA47CCD9F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142875"/>
            <a:ext cx="3000376" cy="1938655"/>
          </a:xfrm>
          <a:prstGeom prst="rect">
            <a:avLst/>
          </a:prstGeom>
        </p:spPr>
      </p:pic>
    </p:spTree>
    <p:extLst>
      <p:ext uri="{BB962C8B-B14F-4D97-AF65-F5344CB8AC3E}">
        <p14:creationId xmlns:p14="http://schemas.microsoft.com/office/powerpoint/2010/main" val="339484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4279871436"/>
              </p:ext>
            </p:extLst>
          </p:nvPr>
        </p:nvGraphicFramePr>
        <p:xfrm>
          <a:off x="114300" y="180975"/>
          <a:ext cx="11944352" cy="6534150"/>
        </p:xfrm>
        <a:graphic>
          <a:graphicData uri="http://schemas.openxmlformats.org/drawingml/2006/table">
            <a:tbl>
              <a:tblPr firstRow="1" bandRow="1">
                <a:tableStyleId>{5940675A-B579-460E-94D1-54222C63F5DA}</a:tableStyleId>
              </a:tblPr>
              <a:tblGrid>
                <a:gridCol w="2986088">
                  <a:extLst>
                    <a:ext uri="{9D8B030D-6E8A-4147-A177-3AD203B41FA5}">
                      <a16:colId xmlns:a16="http://schemas.microsoft.com/office/drawing/2014/main" val="2254995402"/>
                    </a:ext>
                  </a:extLst>
                </a:gridCol>
                <a:gridCol w="2986088">
                  <a:extLst>
                    <a:ext uri="{9D8B030D-6E8A-4147-A177-3AD203B41FA5}">
                      <a16:colId xmlns:a16="http://schemas.microsoft.com/office/drawing/2014/main" val="144480224"/>
                    </a:ext>
                  </a:extLst>
                </a:gridCol>
                <a:gridCol w="2986088">
                  <a:extLst>
                    <a:ext uri="{9D8B030D-6E8A-4147-A177-3AD203B41FA5}">
                      <a16:colId xmlns:a16="http://schemas.microsoft.com/office/drawing/2014/main" val="3645990693"/>
                    </a:ext>
                  </a:extLst>
                </a:gridCol>
                <a:gridCol w="2986088">
                  <a:extLst>
                    <a:ext uri="{9D8B030D-6E8A-4147-A177-3AD203B41FA5}">
                      <a16:colId xmlns:a16="http://schemas.microsoft.com/office/drawing/2014/main" val="429242547"/>
                    </a:ext>
                  </a:extLst>
                </a:gridCol>
              </a:tblGrid>
              <a:tr h="3267075">
                <a:tc>
                  <a:txBody>
                    <a:bodyPr/>
                    <a:lstStyle/>
                    <a:p>
                      <a:pPr algn="ctr"/>
                      <a:endParaRPr lang="en-GB" sz="2400" dirty="0"/>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1400" b="1" dirty="0">
                        <a:solidFill>
                          <a:schemeClr val="bg1"/>
                        </a:solidFill>
                      </a:endParaRPr>
                    </a:p>
                    <a:p>
                      <a:pPr algn="ctr"/>
                      <a:r>
                        <a:rPr lang="en-GB" sz="2000" b="1" dirty="0">
                          <a:solidFill>
                            <a:schemeClr val="bg1"/>
                          </a:solidFill>
                        </a:rPr>
                        <a:t>in Design and Technology</a:t>
                      </a:r>
                    </a:p>
                  </a:txBody>
                  <a:tcPr>
                    <a:solidFill>
                      <a:srgbClr val="0070C0"/>
                    </a:solidFill>
                  </a:tcPr>
                </a:tc>
                <a:tc>
                  <a:txBody>
                    <a:bodyPr/>
                    <a:lstStyle/>
                    <a:p>
                      <a:pPr algn="ctr"/>
                      <a:r>
                        <a:rPr lang="en-GB" sz="1800" b="1" u="sng" dirty="0"/>
                        <a:t>Culture</a:t>
                      </a:r>
                    </a:p>
                    <a:p>
                      <a:pPr algn="ctr"/>
                      <a:endParaRPr lang="en-GB" sz="1200" b="0" u="none" dirty="0"/>
                    </a:p>
                    <a:p>
                      <a:pPr algn="ctr"/>
                      <a:r>
                        <a:rPr lang="en-GB" sz="1400" b="0" u="none" dirty="0"/>
                        <a:t>Foods from around the world.</a:t>
                      </a:r>
                    </a:p>
                    <a:p>
                      <a:pPr algn="ctr"/>
                      <a:endParaRPr lang="en-GB" sz="1400" b="0" u="none" dirty="0"/>
                    </a:p>
                    <a:p>
                      <a:pPr algn="ctr"/>
                      <a:r>
                        <a:rPr lang="en-GB" sz="1400" b="0" u="none" dirty="0"/>
                        <a:t>Structures from around the world (landmarks).</a:t>
                      </a:r>
                    </a:p>
                    <a:p>
                      <a:pPr algn="ctr"/>
                      <a:endParaRPr lang="en-GB" sz="1400" b="0" u="none" dirty="0"/>
                    </a:p>
                    <a:p>
                      <a:pPr algn="ctr"/>
                      <a:r>
                        <a:rPr lang="en-GB" sz="1400" b="0" u="none" dirty="0"/>
                        <a:t>Using different techniques from different cultures e.g. weaving.</a:t>
                      </a:r>
                    </a:p>
                  </a:txBody>
                  <a:tcPr>
                    <a:solidFill>
                      <a:schemeClr val="accent1">
                        <a:lumMod val="20000"/>
                        <a:lumOff val="80000"/>
                      </a:schemeClr>
                    </a:solidFill>
                  </a:tcPr>
                </a:tc>
                <a:tc>
                  <a:txBody>
                    <a:bodyPr/>
                    <a:lstStyle/>
                    <a:p>
                      <a:pPr algn="ctr"/>
                      <a:r>
                        <a:rPr lang="en-GB" sz="1800" b="1" u="sng" dirty="0"/>
                        <a:t>Oracy</a:t>
                      </a:r>
                    </a:p>
                    <a:p>
                      <a:pPr algn="ctr"/>
                      <a:endParaRPr lang="en-GB" sz="1800" b="1" u="sng" dirty="0"/>
                    </a:p>
                    <a:p>
                      <a:pPr algn="ctr"/>
                      <a:r>
                        <a:rPr lang="en-GB" sz="1400" b="0" u="none" dirty="0"/>
                        <a:t>Reflecting and evaluating on their own and their peers products.</a:t>
                      </a:r>
                    </a:p>
                    <a:p>
                      <a:pPr algn="ctr"/>
                      <a:endParaRPr lang="en-GB" sz="1400" b="0" u="none" dirty="0"/>
                    </a:p>
                    <a:p>
                      <a:pPr algn="ctr"/>
                      <a:r>
                        <a:rPr lang="en-GB" sz="1400" b="0" u="none" dirty="0"/>
                        <a:t>Explaining their choices and techniques.</a:t>
                      </a:r>
                    </a:p>
                    <a:p>
                      <a:pPr algn="ctr"/>
                      <a:endParaRPr lang="en-GB" sz="1400" b="0" u="none" dirty="0"/>
                    </a:p>
                    <a:p>
                      <a:pPr algn="ctr"/>
                      <a:r>
                        <a:rPr lang="en-GB" sz="1400" b="0" u="none" dirty="0"/>
                        <a:t>Use of vocabulary.</a:t>
                      </a:r>
                    </a:p>
                    <a:p>
                      <a:pPr algn="ctr"/>
                      <a:endParaRPr lang="en-GB" sz="1400" b="0" u="none" dirty="0"/>
                    </a:p>
                    <a:p>
                      <a:pPr algn="ctr"/>
                      <a:r>
                        <a:rPr lang="en-GB" sz="1400" b="0" u="none" dirty="0"/>
                        <a:t>Discussing basic food hygiene practices. </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endParaRPr lang="en-GB" sz="1800" dirty="0"/>
                    </a:p>
                    <a:p>
                      <a:pPr algn="ctr"/>
                      <a:r>
                        <a:rPr lang="en-GB" sz="1400" dirty="0"/>
                        <a:t>Understanding the techniques to be used.</a:t>
                      </a:r>
                    </a:p>
                    <a:p>
                      <a:pPr algn="ctr"/>
                      <a:endParaRPr lang="en-GB" sz="1400" dirty="0"/>
                    </a:p>
                    <a:p>
                      <a:pPr algn="ctr"/>
                      <a:r>
                        <a:rPr lang="en-GB" sz="1400" dirty="0"/>
                        <a:t>Understanding the health and safety risks and precautions. </a:t>
                      </a:r>
                    </a:p>
                    <a:p>
                      <a:pPr algn="ctr"/>
                      <a:endParaRPr lang="en-GB" sz="1400" dirty="0"/>
                    </a:p>
                    <a:p>
                      <a:pPr algn="ctr"/>
                      <a:r>
                        <a:rPr lang="en-GB" sz="1400" dirty="0"/>
                        <a:t>Understanding the processes. </a:t>
                      </a:r>
                    </a:p>
                    <a:p>
                      <a:pPr algn="ctr"/>
                      <a:endParaRPr lang="en-GB" sz="1400" dirty="0"/>
                    </a:p>
                    <a:p>
                      <a:pPr algn="ctr"/>
                      <a:r>
                        <a:rPr lang="en-GB" sz="1400" dirty="0"/>
                        <a:t>Understanding the purpose of the task.</a:t>
                      </a:r>
                    </a:p>
                  </a:txBody>
                  <a:tcPr>
                    <a:solidFill>
                      <a:schemeClr val="accent1">
                        <a:lumMod val="20000"/>
                        <a:lumOff val="80000"/>
                      </a:schemeClr>
                    </a:solidFill>
                  </a:tcPr>
                </a:tc>
                <a:extLst>
                  <a:ext uri="{0D108BD9-81ED-4DB2-BD59-A6C34878D82A}">
                    <a16:rowId xmlns:a16="http://schemas.microsoft.com/office/drawing/2014/main" val="2009727711"/>
                  </a:ext>
                </a:extLst>
              </a:tr>
              <a:tr h="32670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algn="ctr"/>
                      <a:endParaRPr lang="en-GB" b="1" u="sng" dirty="0"/>
                    </a:p>
                    <a:p>
                      <a:pPr algn="ctr"/>
                      <a:r>
                        <a:rPr lang="en-GB" sz="1400" b="0" u="none" dirty="0"/>
                        <a:t>Reading instructions and recipes of different designs and presentation. </a:t>
                      </a:r>
                    </a:p>
                    <a:p>
                      <a:pPr algn="ctr"/>
                      <a:endParaRPr lang="en-GB" sz="1400" b="0" u="none" dirty="0"/>
                    </a:p>
                    <a:p>
                      <a:pPr algn="ctr"/>
                      <a:r>
                        <a:rPr lang="en-GB" sz="1400" b="0" u="none" dirty="0"/>
                        <a:t>Reading health and safety.</a:t>
                      </a:r>
                    </a:p>
                    <a:p>
                      <a:pPr algn="ctr"/>
                      <a:endParaRPr lang="en-GB" sz="1400" b="0" u="none" dirty="0"/>
                    </a:p>
                    <a:p>
                      <a:pPr algn="ctr"/>
                      <a:r>
                        <a:rPr lang="en-GB" sz="1400" b="0" u="none" dirty="0"/>
                        <a:t>Reading and research into existing designs and products. </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endParaRPr lang="en-GB" sz="1800" b="1" u="sng" dirty="0"/>
                    </a:p>
                    <a:p>
                      <a:pPr algn="ctr"/>
                      <a:r>
                        <a:rPr lang="en-GB" sz="1400" b="0" u="none" dirty="0"/>
                        <a:t>Design and draw. </a:t>
                      </a:r>
                    </a:p>
                    <a:p>
                      <a:pPr algn="ctr"/>
                      <a:endParaRPr lang="en-GB" sz="1400" b="0" u="none" dirty="0"/>
                    </a:p>
                    <a:p>
                      <a:pPr algn="ctr"/>
                      <a:r>
                        <a:rPr lang="en-GB" sz="1400" b="0" u="none" dirty="0"/>
                        <a:t>Looking at the artwork that can be produced as a result of design.</a:t>
                      </a:r>
                    </a:p>
                    <a:p>
                      <a:pPr algn="ctr"/>
                      <a:endParaRPr lang="en-GB" sz="1400" b="0" u="none" dirty="0"/>
                    </a:p>
                    <a:p>
                      <a:pPr algn="ctr"/>
                      <a:r>
                        <a:rPr lang="en-GB" sz="1400" b="0" u="none" dirty="0"/>
                        <a:t> </a:t>
                      </a:r>
                    </a:p>
                  </a:txBody>
                  <a:tcPr>
                    <a:solidFill>
                      <a:schemeClr val="accent1">
                        <a:lumMod val="20000"/>
                        <a:lumOff val="80000"/>
                      </a:schemeClr>
                    </a:solidFill>
                  </a:tcPr>
                </a:tc>
                <a:tc>
                  <a:txBody>
                    <a:bodyPr/>
                    <a:lstStyle/>
                    <a:p>
                      <a:pPr algn="ctr"/>
                      <a:r>
                        <a:rPr lang="en-GB" sz="1800" b="1" u="sng" dirty="0"/>
                        <a:t>Growth</a:t>
                      </a:r>
                    </a:p>
                    <a:p>
                      <a:pPr algn="ctr"/>
                      <a:endParaRPr lang="en-GB" sz="1800" b="1" u="sng" dirty="0"/>
                    </a:p>
                    <a:p>
                      <a:pPr algn="ctr"/>
                      <a:r>
                        <a:rPr lang="en-GB" sz="1400" b="0" u="none" dirty="0"/>
                        <a:t>Enjoyment of design.</a:t>
                      </a:r>
                    </a:p>
                    <a:p>
                      <a:pPr algn="ctr"/>
                      <a:endParaRPr lang="en-GB" sz="1400" b="0" u="none" dirty="0"/>
                    </a:p>
                    <a:p>
                      <a:pPr algn="ctr"/>
                      <a:r>
                        <a:rPr lang="en-GB" sz="1400" b="0" u="none" dirty="0"/>
                        <a:t>Sense of accomplishment.</a:t>
                      </a:r>
                    </a:p>
                    <a:p>
                      <a:pPr algn="ctr"/>
                      <a:endParaRPr lang="en-GB" sz="1400" b="0" u="none" dirty="0"/>
                    </a:p>
                    <a:p>
                      <a:pPr algn="ctr"/>
                      <a:r>
                        <a:rPr lang="en-GB" sz="1400" b="0" u="none" dirty="0"/>
                        <a:t>Seeing the journey of design. </a:t>
                      </a:r>
                    </a:p>
                    <a:p>
                      <a:pPr algn="ctr"/>
                      <a:endParaRPr lang="en-GB" sz="1400" b="0" u="none" dirty="0"/>
                    </a:p>
                    <a:p>
                      <a:pPr algn="ctr"/>
                      <a:r>
                        <a:rPr lang="en-GB" sz="1400" b="0" u="none" dirty="0"/>
                        <a:t>The resilience needed when a product isn’t successful. </a:t>
                      </a:r>
                    </a:p>
                    <a:p>
                      <a:pPr algn="ctr"/>
                      <a:endParaRPr lang="en-GB" sz="1400" b="0" u="none" dirty="0"/>
                    </a:p>
                    <a:p>
                      <a:pPr algn="ctr"/>
                      <a:r>
                        <a:rPr lang="en-GB" sz="1400" b="0" u="none" dirty="0"/>
                        <a:t>Perseverance of finding solutions. </a:t>
                      </a:r>
                    </a:p>
                  </a:txBody>
                  <a:tcPr>
                    <a:solidFill>
                      <a:schemeClr val="accent1">
                        <a:lumMod val="20000"/>
                        <a:lumOff val="80000"/>
                      </a:schemeClr>
                    </a:solidFill>
                  </a:tcPr>
                </a:tc>
                <a:tc>
                  <a:txBody>
                    <a:bodyPr/>
                    <a:lstStyle/>
                    <a:p>
                      <a:pPr algn="ctr"/>
                      <a:r>
                        <a:rPr lang="en-GB" sz="1800" b="1" u="sng" dirty="0"/>
                        <a:t>Enquiry</a:t>
                      </a:r>
                    </a:p>
                    <a:p>
                      <a:pPr algn="ctr"/>
                      <a:endParaRPr lang="en-GB" sz="1800" b="1" u="sng" dirty="0"/>
                    </a:p>
                    <a:p>
                      <a:pPr algn="ctr"/>
                      <a:r>
                        <a:rPr lang="en-GB" sz="1400" b="0" u="none" dirty="0"/>
                        <a:t>Enquiry of existing products to lead their own design and finished product. </a:t>
                      </a:r>
                    </a:p>
                    <a:p>
                      <a:pPr algn="ctr"/>
                      <a:endParaRPr lang="en-GB" sz="1400" b="0" u="none" dirty="0"/>
                    </a:p>
                    <a:p>
                      <a:pPr algn="ctr"/>
                      <a:r>
                        <a:rPr lang="en-GB" sz="1400" b="0" u="none" dirty="0"/>
                        <a:t>Enquire and evaluate finished product. </a:t>
                      </a:r>
                    </a:p>
                    <a:p>
                      <a:pPr algn="ctr"/>
                      <a:endParaRPr lang="en-GB" sz="1400" b="0" u="none" dirty="0"/>
                    </a:p>
                    <a:p>
                      <a:pPr algn="ctr"/>
                      <a:r>
                        <a:rPr lang="en-GB" sz="1400" b="0" u="none" dirty="0"/>
                        <a:t>Enquire into materials and whether they are fit for purpose. </a:t>
                      </a:r>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410A2EAA-A6C1-4BB3-B33E-FCAA4F0609EE}"/>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440677" y="2689811"/>
            <a:ext cx="2381065" cy="739189"/>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10DD04A7-A309-4502-8D8A-62FA32183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80975"/>
            <a:ext cx="3000376" cy="2011892"/>
          </a:xfrm>
          <a:prstGeom prst="rect">
            <a:avLst/>
          </a:prstGeom>
        </p:spPr>
      </p:pic>
    </p:spTree>
    <p:extLst>
      <p:ext uri="{BB962C8B-B14F-4D97-AF65-F5344CB8AC3E}">
        <p14:creationId xmlns:p14="http://schemas.microsoft.com/office/powerpoint/2010/main" val="63182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881231945"/>
              </p:ext>
            </p:extLst>
          </p:nvPr>
        </p:nvGraphicFramePr>
        <p:xfrm>
          <a:off x="133350" y="161925"/>
          <a:ext cx="11906248" cy="6515100"/>
        </p:xfrm>
        <a:graphic>
          <a:graphicData uri="http://schemas.openxmlformats.org/drawingml/2006/table">
            <a:tbl>
              <a:tblPr firstRow="1" bandRow="1">
                <a:tableStyleId>{5940675A-B579-460E-94D1-54222C63F5DA}</a:tableStyleId>
              </a:tblPr>
              <a:tblGrid>
                <a:gridCol w="2976562">
                  <a:extLst>
                    <a:ext uri="{9D8B030D-6E8A-4147-A177-3AD203B41FA5}">
                      <a16:colId xmlns:a16="http://schemas.microsoft.com/office/drawing/2014/main" val="2254995402"/>
                    </a:ext>
                  </a:extLst>
                </a:gridCol>
                <a:gridCol w="2976562">
                  <a:extLst>
                    <a:ext uri="{9D8B030D-6E8A-4147-A177-3AD203B41FA5}">
                      <a16:colId xmlns:a16="http://schemas.microsoft.com/office/drawing/2014/main" val="144480224"/>
                    </a:ext>
                  </a:extLst>
                </a:gridCol>
                <a:gridCol w="2976562">
                  <a:extLst>
                    <a:ext uri="{9D8B030D-6E8A-4147-A177-3AD203B41FA5}">
                      <a16:colId xmlns:a16="http://schemas.microsoft.com/office/drawing/2014/main" val="3645990693"/>
                    </a:ext>
                  </a:extLst>
                </a:gridCol>
                <a:gridCol w="2976562">
                  <a:extLst>
                    <a:ext uri="{9D8B030D-6E8A-4147-A177-3AD203B41FA5}">
                      <a16:colId xmlns:a16="http://schemas.microsoft.com/office/drawing/2014/main" val="429242547"/>
                    </a:ext>
                  </a:extLst>
                </a:gridCol>
              </a:tblGrid>
              <a:tr h="3257550">
                <a:tc>
                  <a:txBody>
                    <a:bodyPr/>
                    <a:lstStyle/>
                    <a:p>
                      <a:pPr algn="ctr"/>
                      <a:endParaRPr lang="en-GB" sz="2400" dirty="0"/>
                    </a:p>
                    <a:p>
                      <a:pPr algn="ctr"/>
                      <a:endParaRPr lang="en-GB" sz="2400" dirty="0"/>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900" b="1" dirty="0">
                        <a:solidFill>
                          <a:schemeClr val="bg1"/>
                        </a:solidFill>
                      </a:endParaRPr>
                    </a:p>
                    <a:p>
                      <a:pPr algn="ctr"/>
                      <a:r>
                        <a:rPr lang="en-GB" sz="2400" b="1" dirty="0">
                          <a:solidFill>
                            <a:schemeClr val="bg1"/>
                          </a:solidFill>
                        </a:rPr>
                        <a:t>In Art Design</a:t>
                      </a:r>
                    </a:p>
                  </a:txBody>
                  <a:tcPr>
                    <a:solidFill>
                      <a:srgbClr val="0070C0"/>
                    </a:solidFill>
                  </a:tcPr>
                </a:tc>
                <a:tc>
                  <a:txBody>
                    <a:bodyPr/>
                    <a:lstStyle/>
                    <a:p>
                      <a:pPr algn="ctr"/>
                      <a:r>
                        <a:rPr lang="en-GB" sz="1800" b="1" u="sng" dirty="0"/>
                        <a:t>Culture</a:t>
                      </a:r>
                    </a:p>
                    <a:p>
                      <a:pPr algn="ctr"/>
                      <a:endParaRPr lang="en-GB" sz="1800" b="0" u="none" dirty="0"/>
                    </a:p>
                    <a:p>
                      <a:pPr algn="ctr"/>
                      <a:r>
                        <a:rPr lang="en-GB" sz="1400" b="0" u="none" dirty="0"/>
                        <a:t>Appreciation of artists from a range of diverse backgrounds and cultures.</a:t>
                      </a:r>
                    </a:p>
                    <a:p>
                      <a:pPr algn="ctr"/>
                      <a:r>
                        <a:rPr lang="en-GB" sz="1400" b="0" u="none" dirty="0"/>
                        <a:t> </a:t>
                      </a:r>
                    </a:p>
                    <a:p>
                      <a:pPr algn="ctr"/>
                      <a:r>
                        <a:rPr lang="en-GB" sz="1400" b="0" u="none" dirty="0"/>
                        <a:t>British values – tolerance.</a:t>
                      </a:r>
                    </a:p>
                    <a:p>
                      <a:pPr algn="ctr"/>
                      <a:endParaRPr lang="en-GB" sz="1400" b="0" u="none" dirty="0"/>
                    </a:p>
                  </a:txBody>
                  <a:tcPr>
                    <a:solidFill>
                      <a:schemeClr val="accent1">
                        <a:lumMod val="20000"/>
                        <a:lumOff val="80000"/>
                      </a:schemeClr>
                    </a:solidFill>
                  </a:tcPr>
                </a:tc>
                <a:tc>
                  <a:txBody>
                    <a:bodyPr/>
                    <a:lstStyle/>
                    <a:p>
                      <a:pPr algn="ctr"/>
                      <a:r>
                        <a:rPr lang="en-GB" sz="1800" b="1" u="sng" dirty="0"/>
                        <a:t>Oracy</a:t>
                      </a:r>
                    </a:p>
                    <a:p>
                      <a:pPr algn="ctr"/>
                      <a:endParaRPr lang="en-GB" sz="1400" b="0" u="none" dirty="0"/>
                    </a:p>
                    <a:p>
                      <a:pPr algn="ctr"/>
                      <a:r>
                        <a:rPr lang="en-GB" sz="1400" b="0" u="none" dirty="0"/>
                        <a:t>Reflection and evaluation of own and peers’ work.</a:t>
                      </a:r>
                    </a:p>
                    <a:p>
                      <a:pPr algn="ctr"/>
                      <a:endParaRPr lang="en-GB" sz="1400" b="0" u="none" dirty="0"/>
                    </a:p>
                    <a:p>
                      <a:pPr algn="ctr"/>
                      <a:r>
                        <a:rPr lang="en-GB" sz="1400" b="0" u="none" dirty="0"/>
                        <a:t>Vocabulary linked to Art.</a:t>
                      </a:r>
                    </a:p>
                    <a:p>
                      <a:pPr algn="ctr"/>
                      <a:endParaRPr lang="en-GB" sz="1400" b="0" u="none" dirty="0"/>
                    </a:p>
                    <a:p>
                      <a:pPr algn="ctr"/>
                      <a:r>
                        <a:rPr lang="en-GB" sz="1400" b="0" u="none" dirty="0"/>
                        <a:t>Discuss and critique famous works of art and techniques.</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u="sng" dirty="0"/>
                    </a:p>
                    <a:p>
                      <a:pPr algn="ctr"/>
                      <a:r>
                        <a:rPr lang="en-GB" sz="1400" dirty="0"/>
                        <a:t>Art appreciation – learning about famous artists, sculptors and architects/designers.</a:t>
                      </a:r>
                    </a:p>
                    <a:p>
                      <a:pPr algn="ctr"/>
                      <a:endParaRPr lang="en-GB" sz="1400" dirty="0"/>
                    </a:p>
                    <a:p>
                      <a:pPr algn="ctr"/>
                      <a:r>
                        <a:rPr lang="en-GB" sz="1400" dirty="0"/>
                        <a:t>Links to local businesses, such as   St. Helens Glass.</a:t>
                      </a:r>
                    </a:p>
                    <a:p>
                      <a:pPr algn="ctr"/>
                      <a:endParaRPr lang="en-GB" sz="1400" dirty="0"/>
                    </a:p>
                    <a:p>
                      <a:pPr algn="ctr"/>
                      <a:r>
                        <a:rPr lang="en-GB" sz="1400" dirty="0"/>
                        <a:t>Links to local artists, </a:t>
                      </a:r>
                      <a:r>
                        <a:rPr lang="en-GB" sz="1400" dirty="0" err="1"/>
                        <a:t>St.Helens</a:t>
                      </a:r>
                      <a:r>
                        <a:rPr lang="en-GB" sz="1400" dirty="0"/>
                        <a:t> Hub</a:t>
                      </a:r>
                    </a:p>
                  </a:txBody>
                  <a:tcPr>
                    <a:solidFill>
                      <a:schemeClr val="accent1">
                        <a:lumMod val="20000"/>
                        <a:lumOff val="80000"/>
                      </a:schemeClr>
                    </a:solidFill>
                  </a:tcPr>
                </a:tc>
                <a:extLst>
                  <a:ext uri="{0D108BD9-81ED-4DB2-BD59-A6C34878D82A}">
                    <a16:rowId xmlns:a16="http://schemas.microsoft.com/office/drawing/2014/main" val="2009727711"/>
                  </a:ext>
                </a:extLst>
              </a:tr>
              <a:tr h="32575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u="sng" dirty="0"/>
                    </a:p>
                    <a:p>
                      <a:pPr algn="ctr"/>
                      <a:r>
                        <a:rPr lang="en-GB" sz="1400" b="0" u="none" dirty="0"/>
                        <a:t>Use of a range of interactive sources.</a:t>
                      </a:r>
                    </a:p>
                    <a:p>
                      <a:pPr algn="ctr"/>
                      <a:endParaRPr lang="en-GB" sz="1400" b="0" u="none" dirty="0"/>
                    </a:p>
                    <a:p>
                      <a:pPr algn="ctr"/>
                      <a:r>
                        <a:rPr lang="en-GB" sz="1400" b="0" u="none" dirty="0"/>
                        <a:t>Fact files.</a:t>
                      </a:r>
                    </a:p>
                    <a:p>
                      <a:pPr algn="ctr"/>
                      <a:endParaRPr lang="en-GB" sz="1400" b="0" u="none" dirty="0"/>
                    </a:p>
                    <a:p>
                      <a:pPr algn="ctr"/>
                      <a:r>
                        <a:rPr lang="en-GB" sz="1400" b="0" u="none" dirty="0"/>
                        <a:t>Use of art gallery websites.</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1" u="sng" dirty="0"/>
                    </a:p>
                    <a:p>
                      <a:pPr algn="ctr"/>
                      <a:r>
                        <a:rPr lang="en-GB" sz="1400" b="0" u="none" dirty="0"/>
                        <a:t>Use of music for mood during art.</a:t>
                      </a:r>
                    </a:p>
                    <a:p>
                      <a:pPr algn="ctr"/>
                      <a:endParaRPr lang="en-GB" sz="1800" b="0" u="none" dirty="0"/>
                    </a:p>
                  </a:txBody>
                  <a:tcPr>
                    <a:solidFill>
                      <a:schemeClr val="accent1">
                        <a:lumMod val="20000"/>
                        <a:lumOff val="80000"/>
                      </a:schemeClr>
                    </a:solidFill>
                  </a:tcPr>
                </a:tc>
                <a:tc>
                  <a:txBody>
                    <a:bodyPr/>
                    <a:lstStyle/>
                    <a:p>
                      <a:pPr algn="ctr"/>
                      <a:r>
                        <a:rPr lang="en-GB" sz="1800" b="1" u="sng" dirty="0"/>
                        <a:t>Growth</a:t>
                      </a:r>
                    </a:p>
                    <a:p>
                      <a:pPr algn="ctr"/>
                      <a:r>
                        <a:rPr lang="en-GB" sz="1400" b="0" u="none" dirty="0"/>
                        <a:t>Use of sketch books encourages perseverance in developing and improving work as the child moves through school.</a:t>
                      </a:r>
                    </a:p>
                    <a:p>
                      <a:pPr algn="ctr"/>
                      <a:endParaRPr lang="en-GB" sz="1400" b="0" u="none" dirty="0"/>
                    </a:p>
                    <a:p>
                      <a:pPr algn="ctr"/>
                      <a:r>
                        <a:rPr lang="en-GB" sz="1400" b="0" u="none" dirty="0"/>
                        <a:t>Art for mindfulness and relaxation.</a:t>
                      </a:r>
                    </a:p>
                    <a:p>
                      <a:pPr algn="ctr"/>
                      <a:endParaRPr lang="en-GB" sz="1400" b="0" u="none" dirty="0"/>
                    </a:p>
                    <a:p>
                      <a:pPr algn="ctr"/>
                      <a:r>
                        <a:rPr lang="en-GB" sz="1400" b="0" u="none" dirty="0"/>
                        <a:t>Sense of accomplishment in seeing the journey of an idea to the creation of a final piece.</a:t>
                      </a:r>
                    </a:p>
                  </a:txBody>
                  <a:tcPr>
                    <a:solidFill>
                      <a:schemeClr val="accent1">
                        <a:lumMod val="20000"/>
                        <a:lumOff val="80000"/>
                      </a:schemeClr>
                    </a:solidFill>
                  </a:tcPr>
                </a:tc>
                <a:tc>
                  <a:txBody>
                    <a:bodyPr/>
                    <a:lstStyle/>
                    <a:p>
                      <a:pPr algn="ctr"/>
                      <a:r>
                        <a:rPr lang="en-GB" sz="1800" b="1" u="sng" dirty="0"/>
                        <a:t>Enquiry</a:t>
                      </a:r>
                    </a:p>
                    <a:p>
                      <a:pPr algn="ctr"/>
                      <a:endParaRPr lang="en-GB" sz="1400" b="0" u="none" dirty="0"/>
                    </a:p>
                    <a:p>
                      <a:pPr algn="ctr"/>
                      <a:r>
                        <a:rPr lang="en-GB" sz="1400" b="0" u="none" dirty="0"/>
                        <a:t>Research on artists  - key information, works of art, famous pieces</a:t>
                      </a:r>
                    </a:p>
                    <a:p>
                      <a:pPr algn="ctr"/>
                      <a:endParaRPr lang="en-GB" sz="1400" b="0" u="none" dirty="0"/>
                    </a:p>
                    <a:p>
                      <a:pPr algn="ctr"/>
                      <a:r>
                        <a:rPr lang="en-GB" sz="1400" b="0" u="none" dirty="0"/>
                        <a:t>Use and exploration of different media.</a:t>
                      </a:r>
                    </a:p>
                    <a:p>
                      <a:pPr algn="ctr"/>
                      <a:endParaRPr lang="en-GB" sz="1400" b="0" u="none" dirty="0"/>
                    </a:p>
                    <a:p>
                      <a:pPr algn="ctr"/>
                      <a:r>
                        <a:rPr lang="en-GB" sz="1400" b="0" u="none" dirty="0"/>
                        <a:t>Use of sketch books.</a:t>
                      </a:r>
                    </a:p>
                    <a:p>
                      <a:pPr algn="ctr"/>
                      <a:endParaRPr lang="en-GB" sz="1400" b="0" u="none" dirty="0"/>
                    </a:p>
                    <a:p>
                      <a:pPr algn="ctr"/>
                      <a:r>
                        <a:rPr lang="en-GB" sz="1400" b="0" u="none" dirty="0"/>
                        <a:t>Visits to galleries.</a:t>
                      </a:r>
                      <a:endParaRPr lang="en-GB" sz="1400" b="1" u="sng"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DF43C233-3DF9-4A9F-AEE9-D8E7CB9C1355}"/>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443005" y="2601086"/>
            <a:ext cx="2381065" cy="739189"/>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7CFF33E3-18F5-42CE-A0A3-F6EF563CD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128059"/>
            <a:ext cx="3000376" cy="1938655"/>
          </a:xfrm>
          <a:prstGeom prst="rect">
            <a:avLst/>
          </a:prstGeom>
        </p:spPr>
      </p:pic>
    </p:spTree>
    <p:extLst>
      <p:ext uri="{BB962C8B-B14F-4D97-AF65-F5344CB8AC3E}">
        <p14:creationId xmlns:p14="http://schemas.microsoft.com/office/powerpoint/2010/main" val="342275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3827912557"/>
              </p:ext>
            </p:extLst>
          </p:nvPr>
        </p:nvGraphicFramePr>
        <p:xfrm>
          <a:off x="123825" y="133350"/>
          <a:ext cx="11925301" cy="6553200"/>
        </p:xfrm>
        <a:graphic>
          <a:graphicData uri="http://schemas.openxmlformats.org/drawingml/2006/table">
            <a:tbl>
              <a:tblPr firstRow="1" bandRow="1">
                <a:tableStyleId>{5940675A-B579-460E-94D1-54222C63F5DA}</a:tableStyleId>
              </a:tblPr>
              <a:tblGrid>
                <a:gridCol w="2979744">
                  <a:extLst>
                    <a:ext uri="{9D8B030D-6E8A-4147-A177-3AD203B41FA5}">
                      <a16:colId xmlns:a16="http://schemas.microsoft.com/office/drawing/2014/main" val="2254995402"/>
                    </a:ext>
                  </a:extLst>
                </a:gridCol>
                <a:gridCol w="2982907">
                  <a:extLst>
                    <a:ext uri="{9D8B030D-6E8A-4147-A177-3AD203B41FA5}">
                      <a16:colId xmlns:a16="http://schemas.microsoft.com/office/drawing/2014/main" val="144480224"/>
                    </a:ext>
                  </a:extLst>
                </a:gridCol>
                <a:gridCol w="2981325">
                  <a:extLst>
                    <a:ext uri="{9D8B030D-6E8A-4147-A177-3AD203B41FA5}">
                      <a16:colId xmlns:a16="http://schemas.microsoft.com/office/drawing/2014/main" val="3645990693"/>
                    </a:ext>
                  </a:extLst>
                </a:gridCol>
                <a:gridCol w="2981325">
                  <a:extLst>
                    <a:ext uri="{9D8B030D-6E8A-4147-A177-3AD203B41FA5}">
                      <a16:colId xmlns:a16="http://schemas.microsoft.com/office/drawing/2014/main" val="429242547"/>
                    </a:ext>
                  </a:extLst>
                </a:gridCol>
              </a:tblGrid>
              <a:tr h="2874752">
                <a:tc>
                  <a:txBody>
                    <a:bodyPr/>
                    <a:lstStyle/>
                    <a:p>
                      <a:pPr algn="ctr"/>
                      <a:endParaRPr lang="en-GB" sz="2400" dirty="0"/>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r>
                        <a:rPr lang="en-GB" sz="2000" b="1" dirty="0">
                          <a:solidFill>
                            <a:schemeClr val="bg1"/>
                          </a:solidFill>
                        </a:rPr>
                        <a:t>in Physical Education</a:t>
                      </a:r>
                    </a:p>
                  </a:txBody>
                  <a:tcPr>
                    <a:solidFill>
                      <a:srgbClr val="0070C0"/>
                    </a:solidFill>
                  </a:tcPr>
                </a:tc>
                <a:tc>
                  <a:txBody>
                    <a:bodyPr/>
                    <a:lstStyle/>
                    <a:p>
                      <a:pPr algn="ctr"/>
                      <a:r>
                        <a:rPr lang="en-GB" sz="1800" b="1" u="sng" dirty="0"/>
                        <a:t>Culture</a:t>
                      </a:r>
                    </a:p>
                    <a:p>
                      <a:pPr algn="ctr"/>
                      <a:endParaRPr lang="en-GB" sz="1800" b="0" u="none" dirty="0"/>
                    </a:p>
                    <a:p>
                      <a:pPr algn="ctr"/>
                      <a:r>
                        <a:rPr lang="en-GB" sz="1400" b="0" u="none" dirty="0"/>
                        <a:t>Celebrate worldwide events e.g. Olympics and World Cup. </a:t>
                      </a:r>
                    </a:p>
                    <a:p>
                      <a:pPr algn="ctr"/>
                      <a:endParaRPr lang="en-GB" sz="1400" b="0" u="none" dirty="0"/>
                    </a:p>
                    <a:p>
                      <a:pPr algn="ctr"/>
                      <a:r>
                        <a:rPr lang="en-GB" sz="1400" b="0" u="none" dirty="0"/>
                        <a:t>Practise sports from around the world. </a:t>
                      </a:r>
                    </a:p>
                    <a:p>
                      <a:pPr algn="ctr"/>
                      <a:endParaRPr lang="en-GB" sz="1400" b="0" u="none" dirty="0"/>
                    </a:p>
                    <a:p>
                      <a:pPr algn="ctr"/>
                      <a:r>
                        <a:rPr lang="en-GB" sz="1400" b="0" u="none" dirty="0"/>
                        <a:t>Dance from around the world. </a:t>
                      </a:r>
                    </a:p>
                    <a:p>
                      <a:pPr algn="ctr"/>
                      <a:endParaRPr lang="en-GB" sz="1400" b="0" u="none" dirty="0"/>
                    </a:p>
                    <a:p>
                      <a:pPr algn="ctr"/>
                      <a:endParaRPr lang="en-GB" sz="1400" b="0" u="none" dirty="0"/>
                    </a:p>
                    <a:p>
                      <a:pPr algn="ctr"/>
                      <a:endParaRPr lang="en-GB" sz="1800" b="0" u="none" dirty="0"/>
                    </a:p>
                  </a:txBody>
                  <a:tcPr>
                    <a:solidFill>
                      <a:schemeClr val="accent1">
                        <a:lumMod val="20000"/>
                        <a:lumOff val="80000"/>
                      </a:schemeClr>
                    </a:solidFill>
                  </a:tcPr>
                </a:tc>
                <a:tc>
                  <a:txBody>
                    <a:bodyPr/>
                    <a:lstStyle/>
                    <a:p>
                      <a:pPr algn="ctr"/>
                      <a:r>
                        <a:rPr lang="en-GB" sz="1800" b="1" u="sng" dirty="0"/>
                        <a:t>Oracy</a:t>
                      </a:r>
                    </a:p>
                    <a:p>
                      <a:pPr algn="ctr"/>
                      <a:endParaRPr lang="en-GB" sz="1800" b="1" u="sng" dirty="0"/>
                    </a:p>
                    <a:p>
                      <a:pPr algn="ctr"/>
                      <a:r>
                        <a:rPr lang="en-GB" sz="1400" b="0" u="none" dirty="0"/>
                        <a:t>Vocabulary bring taught and used. </a:t>
                      </a:r>
                    </a:p>
                    <a:p>
                      <a:pPr algn="ctr"/>
                      <a:endParaRPr lang="en-GB" sz="1400" b="0" u="none" dirty="0"/>
                    </a:p>
                    <a:p>
                      <a:pPr algn="ctr"/>
                      <a:r>
                        <a:rPr lang="en-GB" sz="1400" b="0" u="none" dirty="0"/>
                        <a:t>Reflection on their own and peer’s performance. </a:t>
                      </a:r>
                    </a:p>
                    <a:p>
                      <a:pPr algn="ctr"/>
                      <a:endParaRPr lang="en-GB" sz="1400" b="0" u="none" dirty="0"/>
                    </a:p>
                    <a:p>
                      <a:pPr algn="ctr"/>
                      <a:r>
                        <a:rPr lang="en-GB" sz="1400" b="0" u="none" dirty="0"/>
                        <a:t>Articulate key coaching points. </a:t>
                      </a:r>
                    </a:p>
                    <a:p>
                      <a:pPr algn="ctr"/>
                      <a:endParaRPr lang="en-GB" sz="1800"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endParaRPr lang="en-GB" sz="1800" dirty="0"/>
                    </a:p>
                    <a:p>
                      <a:pPr algn="ctr"/>
                      <a:r>
                        <a:rPr lang="en-GB" sz="1400" dirty="0"/>
                        <a:t>Understanding of different methods and skills for different sports. </a:t>
                      </a:r>
                    </a:p>
                    <a:p>
                      <a:pPr algn="ctr"/>
                      <a:endParaRPr lang="en-GB" sz="1400" dirty="0"/>
                    </a:p>
                    <a:p>
                      <a:pPr algn="ctr"/>
                      <a:r>
                        <a:rPr lang="en-GB" sz="1400" dirty="0"/>
                        <a:t>Understanding the importance of sports for health and wellbeing.</a:t>
                      </a:r>
                    </a:p>
                    <a:p>
                      <a:pPr algn="ctr"/>
                      <a:endParaRPr lang="en-GB" sz="1400" dirty="0"/>
                    </a:p>
                    <a:p>
                      <a:pPr algn="ctr"/>
                      <a:r>
                        <a:rPr lang="en-GB" sz="1400" dirty="0"/>
                        <a:t>Understanding how the body works and the importance of warming up. </a:t>
                      </a:r>
                      <a:endParaRPr lang="en-GB" sz="1200" dirty="0"/>
                    </a:p>
                  </a:txBody>
                  <a:tcPr>
                    <a:solidFill>
                      <a:schemeClr val="accent1">
                        <a:lumMod val="20000"/>
                        <a:lumOff val="80000"/>
                      </a:schemeClr>
                    </a:solidFill>
                  </a:tcPr>
                </a:tc>
                <a:extLst>
                  <a:ext uri="{0D108BD9-81ED-4DB2-BD59-A6C34878D82A}">
                    <a16:rowId xmlns:a16="http://schemas.microsoft.com/office/drawing/2014/main" val="2009727711"/>
                  </a:ext>
                </a:extLst>
              </a:tr>
              <a:tr h="3678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u="sng"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u="none" dirty="0"/>
                        <a:t>Reading for research into different sports.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u="none"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u="none" dirty="0"/>
                        <a:t>Reading rules for different sports. </a:t>
                      </a:r>
                    </a:p>
                    <a:p>
                      <a:pPr algn="ctr"/>
                      <a:endParaRPr lang="en-GB"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endParaRPr lang="en-GB" sz="1800" b="1" u="sng" dirty="0"/>
                    </a:p>
                    <a:p>
                      <a:pPr algn="ctr"/>
                      <a:r>
                        <a:rPr lang="en-GB" sz="1400" b="0" u="none" dirty="0"/>
                        <a:t>Music from around the world for dance and gymnastics. </a:t>
                      </a:r>
                    </a:p>
                    <a:p>
                      <a:pPr algn="ctr"/>
                      <a:endParaRPr lang="en-GB" sz="1400" b="0" u="none" dirty="0"/>
                    </a:p>
                    <a:p>
                      <a:pPr algn="ctr"/>
                      <a:r>
                        <a:rPr lang="en-GB" sz="1400" b="0" u="none" dirty="0"/>
                        <a:t>Art and symbolism e.g. Olympic rings.</a:t>
                      </a:r>
                      <a:r>
                        <a:rPr lang="en-GB" sz="1800" b="1" u="sng" dirty="0"/>
                        <a:t> </a:t>
                      </a:r>
                    </a:p>
                  </a:txBody>
                  <a:tcPr>
                    <a:solidFill>
                      <a:schemeClr val="accent1">
                        <a:lumMod val="20000"/>
                        <a:lumOff val="80000"/>
                      </a:schemeClr>
                    </a:solidFill>
                  </a:tcPr>
                </a:tc>
                <a:tc>
                  <a:txBody>
                    <a:bodyPr/>
                    <a:lstStyle/>
                    <a:p>
                      <a:pPr algn="ctr"/>
                      <a:r>
                        <a:rPr lang="en-GB" sz="1800" b="1" u="sng" dirty="0"/>
                        <a:t>Growth</a:t>
                      </a:r>
                    </a:p>
                    <a:p>
                      <a:pPr algn="ctr"/>
                      <a:endParaRPr lang="en-GB" sz="1800" b="1" u="sng" dirty="0"/>
                    </a:p>
                    <a:p>
                      <a:pPr algn="ctr"/>
                      <a:r>
                        <a:rPr lang="en-GB" sz="1400" b="0" u="none" dirty="0"/>
                        <a:t>Self reflection on performances.</a:t>
                      </a:r>
                    </a:p>
                    <a:p>
                      <a:pPr algn="ctr"/>
                      <a:endParaRPr lang="en-GB" sz="1400" b="0" u="none" dirty="0"/>
                    </a:p>
                    <a:p>
                      <a:pPr algn="ctr"/>
                      <a:r>
                        <a:rPr lang="en-GB" sz="1400" b="0" u="none" dirty="0"/>
                        <a:t>Raising the profile of PESPA.</a:t>
                      </a:r>
                    </a:p>
                    <a:p>
                      <a:pPr algn="ctr"/>
                      <a:endParaRPr lang="en-GB" sz="1400" b="0" u="none" dirty="0"/>
                    </a:p>
                    <a:p>
                      <a:pPr algn="ctr"/>
                      <a:r>
                        <a:rPr lang="en-GB" sz="1400" b="0" u="none" dirty="0"/>
                        <a:t>Daily mile.</a:t>
                      </a:r>
                    </a:p>
                    <a:p>
                      <a:pPr algn="ctr"/>
                      <a:endParaRPr lang="en-GB" sz="1400" b="0" u="none" dirty="0"/>
                    </a:p>
                    <a:p>
                      <a:pPr algn="ctr"/>
                      <a:r>
                        <a:rPr lang="en-GB" sz="1400" b="0" u="none" dirty="0"/>
                        <a:t>Extracurricular activities</a:t>
                      </a:r>
                    </a:p>
                    <a:p>
                      <a:pPr algn="ctr"/>
                      <a:endParaRPr lang="en-GB" sz="1400" b="0" u="none" dirty="0"/>
                    </a:p>
                    <a:p>
                      <a:pPr algn="ctr"/>
                      <a:r>
                        <a:rPr lang="en-GB" sz="1400" b="0" u="none" dirty="0"/>
                        <a:t>Celebrate sporting successes. </a:t>
                      </a:r>
                    </a:p>
                    <a:p>
                      <a:pPr algn="ctr"/>
                      <a:endParaRPr lang="en-GB" sz="1400" b="0" u="none" dirty="0"/>
                    </a:p>
                    <a:p>
                      <a:pPr algn="ctr"/>
                      <a:r>
                        <a:rPr lang="en-GB" sz="1400" b="0" u="none" dirty="0"/>
                        <a:t>Opportunities to learn and experience. </a:t>
                      </a:r>
                    </a:p>
                    <a:p>
                      <a:pPr algn="ctr"/>
                      <a:endParaRPr lang="en-GB" sz="1400" b="0" u="none" dirty="0"/>
                    </a:p>
                    <a:p>
                      <a:pPr algn="ctr"/>
                      <a:r>
                        <a:rPr lang="en-GB" sz="1400" b="0" u="none" dirty="0"/>
                        <a:t>Sports day. </a:t>
                      </a:r>
                    </a:p>
                  </a:txBody>
                  <a:tcPr>
                    <a:solidFill>
                      <a:schemeClr val="accent1">
                        <a:lumMod val="20000"/>
                        <a:lumOff val="80000"/>
                      </a:schemeClr>
                    </a:solidFill>
                  </a:tcPr>
                </a:tc>
                <a:tc>
                  <a:txBody>
                    <a:bodyPr/>
                    <a:lstStyle/>
                    <a:p>
                      <a:pPr algn="ctr"/>
                      <a:r>
                        <a:rPr lang="en-GB" sz="1800" b="1" u="sng" dirty="0"/>
                        <a:t>Enquiry</a:t>
                      </a:r>
                    </a:p>
                    <a:p>
                      <a:pPr algn="ctr"/>
                      <a:endParaRPr lang="en-GB" sz="1800" b="1" u="sng" dirty="0"/>
                    </a:p>
                    <a:p>
                      <a:pPr algn="ctr"/>
                      <a:r>
                        <a:rPr lang="en-GB" sz="1400" b="0" u="none" dirty="0"/>
                        <a:t>Asking questions.</a:t>
                      </a:r>
                    </a:p>
                    <a:p>
                      <a:pPr algn="ctr"/>
                      <a:endParaRPr lang="en-GB" sz="1400" b="0" u="none" dirty="0"/>
                    </a:p>
                    <a:p>
                      <a:pPr algn="ctr"/>
                      <a:r>
                        <a:rPr lang="en-GB" sz="1400" b="0" u="none" dirty="0"/>
                        <a:t>Developing performances.</a:t>
                      </a:r>
                    </a:p>
                    <a:p>
                      <a:pPr algn="ctr"/>
                      <a:endParaRPr lang="en-GB" sz="1400" b="0" u="none" dirty="0"/>
                    </a:p>
                    <a:p>
                      <a:pPr algn="ctr"/>
                      <a:r>
                        <a:rPr lang="en-GB" sz="1400" b="0" u="none" dirty="0"/>
                        <a:t>Questioning </a:t>
                      </a:r>
                    </a:p>
                    <a:p>
                      <a:pPr algn="ctr"/>
                      <a:endParaRPr lang="en-GB" sz="1400" b="0" u="none" dirty="0"/>
                    </a:p>
                    <a:p>
                      <a:pPr algn="ctr"/>
                      <a:r>
                        <a:rPr lang="en-GB" sz="1400" b="0" u="none" dirty="0"/>
                        <a:t>Team sports and enquire into next steps and improving practice. </a:t>
                      </a:r>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521A61F5-EC5F-46C7-AB6C-51D551B81A08}"/>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509692" y="2320001"/>
            <a:ext cx="2228640" cy="691869"/>
          </a:xfrm>
          <a:prstGeom prst="rect">
            <a:avLst/>
          </a:prstGeom>
          <a:noFill/>
          <a:ln>
            <a:noFill/>
          </a:ln>
        </p:spPr>
      </p:pic>
      <p:pic>
        <p:nvPicPr>
          <p:cNvPr id="6" name="Picture 5" descr="Text, logo&#10;&#10;Description automatically generated">
            <a:extLst>
              <a:ext uri="{FF2B5EF4-FFF2-40B4-BE49-F238E27FC236}">
                <a16:creationId xmlns:a16="http://schemas.microsoft.com/office/drawing/2014/main" id="{AD94379A-DA6A-4296-A4CD-8BDC5FDAE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123825"/>
            <a:ext cx="3000376" cy="1872615"/>
          </a:xfrm>
          <a:prstGeom prst="rect">
            <a:avLst/>
          </a:prstGeom>
        </p:spPr>
      </p:pic>
    </p:spTree>
    <p:extLst>
      <p:ext uri="{BB962C8B-B14F-4D97-AF65-F5344CB8AC3E}">
        <p14:creationId xmlns:p14="http://schemas.microsoft.com/office/powerpoint/2010/main" val="1873600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3494558128"/>
              </p:ext>
            </p:extLst>
          </p:nvPr>
        </p:nvGraphicFramePr>
        <p:xfrm>
          <a:off x="152400" y="161925"/>
          <a:ext cx="11896724" cy="6524625"/>
        </p:xfrm>
        <a:graphic>
          <a:graphicData uri="http://schemas.openxmlformats.org/drawingml/2006/table">
            <a:tbl>
              <a:tblPr firstRow="1" bandRow="1">
                <a:tableStyleId>{5940675A-B579-460E-94D1-54222C63F5DA}</a:tableStyleId>
              </a:tblPr>
              <a:tblGrid>
                <a:gridCol w="2974181">
                  <a:extLst>
                    <a:ext uri="{9D8B030D-6E8A-4147-A177-3AD203B41FA5}">
                      <a16:colId xmlns:a16="http://schemas.microsoft.com/office/drawing/2014/main" val="2254995402"/>
                    </a:ext>
                  </a:extLst>
                </a:gridCol>
                <a:gridCol w="2974181">
                  <a:extLst>
                    <a:ext uri="{9D8B030D-6E8A-4147-A177-3AD203B41FA5}">
                      <a16:colId xmlns:a16="http://schemas.microsoft.com/office/drawing/2014/main" val="144480224"/>
                    </a:ext>
                  </a:extLst>
                </a:gridCol>
                <a:gridCol w="2974181">
                  <a:extLst>
                    <a:ext uri="{9D8B030D-6E8A-4147-A177-3AD203B41FA5}">
                      <a16:colId xmlns:a16="http://schemas.microsoft.com/office/drawing/2014/main" val="3645990693"/>
                    </a:ext>
                  </a:extLst>
                </a:gridCol>
                <a:gridCol w="2974181">
                  <a:extLst>
                    <a:ext uri="{9D8B030D-6E8A-4147-A177-3AD203B41FA5}">
                      <a16:colId xmlns:a16="http://schemas.microsoft.com/office/drawing/2014/main" val="429242547"/>
                    </a:ext>
                  </a:extLst>
                </a:gridCol>
              </a:tblGrid>
              <a:tr h="3347714">
                <a:tc>
                  <a:txBody>
                    <a:bodyPr/>
                    <a:lstStyle/>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800" b="1" dirty="0">
                        <a:solidFill>
                          <a:schemeClr val="bg1"/>
                        </a:solidFill>
                      </a:endParaRPr>
                    </a:p>
                    <a:p>
                      <a:pPr algn="ctr"/>
                      <a:r>
                        <a:rPr lang="en-GB" sz="2400" b="1" dirty="0">
                          <a:solidFill>
                            <a:schemeClr val="bg1"/>
                          </a:solidFill>
                        </a:rPr>
                        <a:t>in Music</a:t>
                      </a:r>
                    </a:p>
                  </a:txBody>
                  <a:tcPr>
                    <a:solidFill>
                      <a:srgbClr val="0070C0"/>
                    </a:solidFill>
                  </a:tcPr>
                </a:tc>
                <a:tc>
                  <a:txBody>
                    <a:bodyPr/>
                    <a:lstStyle/>
                    <a:p>
                      <a:pPr algn="ctr"/>
                      <a:r>
                        <a:rPr lang="en-GB" sz="1800" b="1" u="sng" dirty="0"/>
                        <a:t>Culture</a:t>
                      </a:r>
                    </a:p>
                    <a:p>
                      <a:pPr algn="ctr"/>
                      <a:endParaRPr lang="en-GB" sz="1800" b="1" u="sng" dirty="0"/>
                    </a:p>
                    <a:p>
                      <a:pPr algn="ctr"/>
                      <a:r>
                        <a:rPr lang="en-GB" sz="1400" b="0" u="none" dirty="0"/>
                        <a:t>Opportunities to play new instruments within the curriculum.</a:t>
                      </a:r>
                    </a:p>
                    <a:p>
                      <a:pPr algn="ctr"/>
                      <a:endParaRPr lang="en-GB" sz="1400" b="0" u="none" dirty="0"/>
                    </a:p>
                    <a:p>
                      <a:pPr algn="ctr"/>
                      <a:r>
                        <a:rPr lang="en-GB" sz="1400" b="0" u="none" dirty="0"/>
                        <a:t>Links with the St Helens Music Service.</a:t>
                      </a:r>
                    </a:p>
                    <a:p>
                      <a:pPr algn="ctr"/>
                      <a:endParaRPr lang="en-GB" sz="1400" b="0" u="none" dirty="0"/>
                    </a:p>
                    <a:p>
                      <a:pPr algn="ctr"/>
                      <a:r>
                        <a:rPr lang="en-GB" sz="1400" b="0" u="none" dirty="0"/>
                        <a:t>Educational visits including Peace Proms, Young Voices and to our local church. </a:t>
                      </a:r>
                    </a:p>
                    <a:p>
                      <a:pPr algn="ctr"/>
                      <a:endParaRPr lang="en-GB" sz="1400" b="0" u="none" dirty="0"/>
                    </a:p>
                    <a:p>
                      <a:pPr algn="ctr"/>
                      <a:endParaRPr lang="en-GB" sz="1400" b="0" u="none" dirty="0"/>
                    </a:p>
                  </a:txBody>
                  <a:tcPr>
                    <a:solidFill>
                      <a:schemeClr val="accent1">
                        <a:lumMod val="20000"/>
                        <a:lumOff val="80000"/>
                      </a:schemeClr>
                    </a:solidFill>
                  </a:tcPr>
                </a:tc>
                <a:tc>
                  <a:txBody>
                    <a:bodyPr/>
                    <a:lstStyle/>
                    <a:p>
                      <a:pPr algn="ctr"/>
                      <a:r>
                        <a:rPr lang="en-GB" sz="1800" b="1" u="sng" dirty="0"/>
                        <a:t>Oracy</a:t>
                      </a:r>
                    </a:p>
                    <a:p>
                      <a:pPr algn="ctr"/>
                      <a:endParaRPr lang="en-GB" sz="1800" b="1" u="sng" dirty="0"/>
                    </a:p>
                    <a:p>
                      <a:pPr algn="ctr"/>
                      <a:r>
                        <a:rPr lang="en-GB" sz="1400" b="0" u="none" dirty="0"/>
                        <a:t>In built opportunities within music lessons to listen, sing, play and perform. </a:t>
                      </a:r>
                    </a:p>
                    <a:p>
                      <a:pPr algn="ctr"/>
                      <a:endParaRPr lang="en-GB" sz="1400" b="0" u="none" dirty="0"/>
                    </a:p>
                    <a:p>
                      <a:pPr algn="ctr"/>
                      <a:r>
                        <a:rPr lang="en-GB" sz="1400" b="0" u="none" dirty="0"/>
                        <a:t>Celebration of a wide range of musical styles. </a:t>
                      </a:r>
                    </a:p>
                    <a:p>
                      <a:pPr algn="ctr"/>
                      <a:endParaRPr lang="en-GB" sz="1400" b="0" u="none" dirty="0"/>
                    </a:p>
                    <a:p>
                      <a:pPr algn="ctr"/>
                      <a:r>
                        <a:rPr lang="en-GB" sz="1400" b="0" u="none" dirty="0"/>
                        <a:t>Nursery rhyme progression in key stage one. </a:t>
                      </a:r>
                    </a:p>
                    <a:p>
                      <a:pPr algn="ctr"/>
                      <a:endParaRPr lang="en-GB" sz="1400" b="0" u="none" dirty="0"/>
                    </a:p>
                    <a:p>
                      <a:pPr algn="ctr"/>
                      <a:endParaRPr lang="en-GB" sz="1400" b="0" u="none"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endParaRPr lang="en-GB" sz="1800" dirty="0"/>
                    </a:p>
                    <a:p>
                      <a:pPr algn="ctr"/>
                      <a:r>
                        <a:rPr lang="en-GB" sz="1400" dirty="0"/>
                        <a:t>Subject planning and delivery sequenced and enhanced through charanga.</a:t>
                      </a:r>
                    </a:p>
                    <a:p>
                      <a:pPr algn="ctr"/>
                      <a:endParaRPr lang="en-GB" sz="1400" dirty="0"/>
                    </a:p>
                    <a:p>
                      <a:pPr algn="ctr"/>
                      <a:r>
                        <a:rPr lang="en-GB" sz="1400" dirty="0"/>
                        <a:t>Opportunities for collaboration to ensure understanding. </a:t>
                      </a:r>
                    </a:p>
                    <a:p>
                      <a:pPr algn="ctr"/>
                      <a:endParaRPr lang="en-GB" sz="1400" dirty="0"/>
                    </a:p>
                    <a:p>
                      <a:pPr algn="ctr"/>
                      <a:endParaRPr lang="en-GB" sz="1400" dirty="0"/>
                    </a:p>
                  </a:txBody>
                  <a:tcPr>
                    <a:solidFill>
                      <a:schemeClr val="accent1">
                        <a:lumMod val="20000"/>
                        <a:lumOff val="80000"/>
                      </a:schemeClr>
                    </a:solidFill>
                  </a:tcPr>
                </a:tc>
                <a:extLst>
                  <a:ext uri="{0D108BD9-81ED-4DB2-BD59-A6C34878D82A}">
                    <a16:rowId xmlns:a16="http://schemas.microsoft.com/office/drawing/2014/main" val="2009727711"/>
                  </a:ext>
                </a:extLst>
              </a:tr>
              <a:tr h="3176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algn="ctr"/>
                      <a:endParaRPr lang="en-GB" b="1" u="sng" dirty="0"/>
                    </a:p>
                    <a:p>
                      <a:pPr algn="ctr"/>
                      <a:r>
                        <a:rPr lang="en-GB" sz="1400" b="0" i="0" u="none" dirty="0"/>
                        <a:t>The ability to read basic symbols of musical notation. </a:t>
                      </a:r>
                    </a:p>
                    <a:p>
                      <a:pPr algn="ctr"/>
                      <a:endParaRPr lang="en-GB" sz="1400" b="0" i="0" u="none" dirty="0"/>
                    </a:p>
                    <a:p>
                      <a:pPr algn="ctr"/>
                      <a:r>
                        <a:rPr lang="en-GB" sz="1400" b="0" i="0" u="none" dirty="0"/>
                        <a:t>To research and learn about famous artists and learn about the history of music. </a:t>
                      </a:r>
                    </a:p>
                    <a:p>
                      <a:pPr algn="ctr"/>
                      <a:endParaRPr lang="en-GB" sz="1400" b="0" u="none" dirty="0"/>
                    </a:p>
                    <a:p>
                      <a:pPr algn="ctr"/>
                      <a:endParaRPr lang="en-GB"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endParaRPr lang="en-GB" sz="1800" b="1" u="sng" dirty="0"/>
                    </a:p>
                    <a:p>
                      <a:pPr algn="ctr"/>
                      <a:r>
                        <a:rPr lang="en-GB" sz="1400" b="0" u="none" dirty="0"/>
                        <a:t>Aspirations to play a musical instrument and take part in an extra- curricular options.</a:t>
                      </a:r>
                    </a:p>
                    <a:p>
                      <a:pPr algn="ctr"/>
                      <a:endParaRPr lang="en-GB" sz="1400" b="0" u="none" dirty="0"/>
                    </a:p>
                    <a:p>
                      <a:pPr algn="ctr"/>
                      <a:r>
                        <a:rPr lang="en-GB" sz="1400" b="0" u="none" dirty="0"/>
                        <a:t>Focus on developing confidence to perform music in assemblies. </a:t>
                      </a:r>
                    </a:p>
                    <a:p>
                      <a:pPr algn="ctr"/>
                      <a:endParaRPr lang="en-GB" sz="1400" b="0" u="none" dirty="0"/>
                    </a:p>
                    <a:p>
                      <a:pPr algn="ctr"/>
                      <a:r>
                        <a:rPr lang="en-GB" sz="1400" b="0" u="none" dirty="0"/>
                        <a:t>Celebration of World Music Day </a:t>
                      </a:r>
                      <a:r>
                        <a:rPr lang="en-GB" sz="1400" b="0" u="none"/>
                        <a:t>across school. </a:t>
                      </a:r>
                      <a:endParaRPr lang="en-GB" sz="1400" b="0" u="none" dirty="0"/>
                    </a:p>
                    <a:p>
                      <a:pPr algn="ctr"/>
                      <a:r>
                        <a:rPr lang="en-GB" sz="1400" b="0" u="none" dirty="0"/>
                        <a:t> </a:t>
                      </a:r>
                    </a:p>
                  </a:txBody>
                  <a:tcPr>
                    <a:solidFill>
                      <a:schemeClr val="accent1">
                        <a:lumMod val="20000"/>
                        <a:lumOff val="80000"/>
                      </a:schemeClr>
                    </a:solidFill>
                  </a:tcPr>
                </a:tc>
                <a:tc>
                  <a:txBody>
                    <a:bodyPr/>
                    <a:lstStyle/>
                    <a:p>
                      <a:pPr algn="ctr"/>
                      <a:r>
                        <a:rPr lang="en-GB" sz="1800" b="1" u="sng" dirty="0"/>
                        <a:t>Growth</a:t>
                      </a:r>
                    </a:p>
                    <a:p>
                      <a:pPr algn="ctr"/>
                      <a:endParaRPr lang="en-GB" sz="1800" b="1" u="sng"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u="none" dirty="0"/>
                        <a:t>Aspirations to play a musical instrument and take part in an extra- curricular options.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u="none"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u="none" dirty="0"/>
                        <a:t>Choice of charanga units.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u="none"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u="none" dirty="0"/>
                        <a:t>Learning music has a positive impact on mental health and wellbeing. </a:t>
                      </a:r>
                    </a:p>
                    <a:p>
                      <a:pPr algn="ctr"/>
                      <a:endParaRPr lang="en-GB" sz="1800" b="1" u="sng" dirty="0"/>
                    </a:p>
                  </a:txBody>
                  <a:tcPr>
                    <a:solidFill>
                      <a:schemeClr val="accent1">
                        <a:lumMod val="20000"/>
                        <a:lumOff val="80000"/>
                      </a:schemeClr>
                    </a:solidFill>
                  </a:tcPr>
                </a:tc>
                <a:tc>
                  <a:txBody>
                    <a:bodyPr/>
                    <a:lstStyle/>
                    <a:p>
                      <a:pPr algn="ctr"/>
                      <a:r>
                        <a:rPr lang="en-GB" sz="1800" b="1" u="sng" dirty="0"/>
                        <a:t>Enquiry</a:t>
                      </a:r>
                    </a:p>
                    <a:p>
                      <a:pPr algn="ctr"/>
                      <a:endParaRPr lang="en-GB" sz="1800" b="1" u="sng" dirty="0"/>
                    </a:p>
                    <a:p>
                      <a:pPr algn="ctr"/>
                      <a:r>
                        <a:rPr lang="en-GB" sz="1400" b="0" u="none" dirty="0"/>
                        <a:t>Peripatetic teacher used to enhance curriculum and children’s knowledge. </a:t>
                      </a:r>
                    </a:p>
                    <a:p>
                      <a:pPr algn="ctr"/>
                      <a:endParaRPr lang="en-GB" sz="1400" b="0" u="none" dirty="0"/>
                    </a:p>
                    <a:p>
                      <a:pPr algn="ctr"/>
                      <a:r>
                        <a:rPr lang="en-GB" sz="1400" b="0" u="none" dirty="0"/>
                        <a:t>Listen and appraise performances and collaborate own ideas. </a:t>
                      </a:r>
                    </a:p>
                    <a:p>
                      <a:pPr algn="ctr"/>
                      <a:endParaRPr lang="en-GB" sz="1400" b="0" u="none" dirty="0"/>
                    </a:p>
                    <a:p>
                      <a:pPr algn="ctr"/>
                      <a:endParaRPr lang="en-GB" sz="1400" b="0" u="none"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4482A8E1-F892-415A-B3BB-1DF9299F77BF}"/>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483857" y="2727240"/>
            <a:ext cx="2381065" cy="739189"/>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92ADBC27-004B-4FC2-9C80-19F086771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6" y="123825"/>
            <a:ext cx="3000376" cy="1938655"/>
          </a:xfrm>
          <a:prstGeom prst="rect">
            <a:avLst/>
          </a:prstGeom>
        </p:spPr>
      </p:pic>
    </p:spTree>
    <p:extLst>
      <p:ext uri="{BB962C8B-B14F-4D97-AF65-F5344CB8AC3E}">
        <p14:creationId xmlns:p14="http://schemas.microsoft.com/office/powerpoint/2010/main" val="199712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4233636905"/>
              </p:ext>
            </p:extLst>
          </p:nvPr>
        </p:nvGraphicFramePr>
        <p:xfrm>
          <a:off x="114300" y="142875"/>
          <a:ext cx="11925300" cy="6553200"/>
        </p:xfrm>
        <a:graphic>
          <a:graphicData uri="http://schemas.openxmlformats.org/drawingml/2006/table">
            <a:tbl>
              <a:tblPr firstRow="1" bandRow="1">
                <a:tableStyleId>{5940675A-B579-460E-94D1-54222C63F5DA}</a:tableStyleId>
              </a:tblPr>
              <a:tblGrid>
                <a:gridCol w="2981325">
                  <a:extLst>
                    <a:ext uri="{9D8B030D-6E8A-4147-A177-3AD203B41FA5}">
                      <a16:colId xmlns:a16="http://schemas.microsoft.com/office/drawing/2014/main" val="2254995402"/>
                    </a:ext>
                  </a:extLst>
                </a:gridCol>
                <a:gridCol w="2981325">
                  <a:extLst>
                    <a:ext uri="{9D8B030D-6E8A-4147-A177-3AD203B41FA5}">
                      <a16:colId xmlns:a16="http://schemas.microsoft.com/office/drawing/2014/main" val="144480224"/>
                    </a:ext>
                  </a:extLst>
                </a:gridCol>
                <a:gridCol w="2981325">
                  <a:extLst>
                    <a:ext uri="{9D8B030D-6E8A-4147-A177-3AD203B41FA5}">
                      <a16:colId xmlns:a16="http://schemas.microsoft.com/office/drawing/2014/main" val="3645990693"/>
                    </a:ext>
                  </a:extLst>
                </a:gridCol>
                <a:gridCol w="2981325">
                  <a:extLst>
                    <a:ext uri="{9D8B030D-6E8A-4147-A177-3AD203B41FA5}">
                      <a16:colId xmlns:a16="http://schemas.microsoft.com/office/drawing/2014/main" val="429242547"/>
                    </a:ext>
                  </a:extLst>
                </a:gridCol>
              </a:tblGrid>
              <a:tr h="3276600">
                <a:tc>
                  <a:txBody>
                    <a:bodyPr/>
                    <a:lstStyle/>
                    <a:p>
                      <a:pPr algn="ctr"/>
                      <a:endParaRPr lang="en-GB" sz="2400" dirty="0"/>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800" b="1" dirty="0">
                        <a:solidFill>
                          <a:schemeClr val="bg1"/>
                        </a:solidFill>
                      </a:endParaRPr>
                    </a:p>
                    <a:p>
                      <a:pPr algn="ctr"/>
                      <a:r>
                        <a:rPr lang="en-GB" sz="2400" b="1" dirty="0">
                          <a:solidFill>
                            <a:schemeClr val="bg1"/>
                          </a:solidFill>
                        </a:rPr>
                        <a:t>in French</a:t>
                      </a:r>
                    </a:p>
                  </a:txBody>
                  <a:tcPr>
                    <a:solidFill>
                      <a:srgbClr val="0070C0"/>
                    </a:solidFill>
                  </a:tcPr>
                </a:tc>
                <a:tc>
                  <a:txBody>
                    <a:bodyPr/>
                    <a:lstStyle/>
                    <a:p>
                      <a:pPr algn="ctr"/>
                      <a:r>
                        <a:rPr lang="en-GB" sz="1800" b="1" u="sng" dirty="0"/>
                        <a:t>Culture</a:t>
                      </a:r>
                    </a:p>
                    <a:p>
                      <a:pPr algn="ctr"/>
                      <a:endParaRPr lang="en-GB" sz="1800" b="0" u="none"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u="none" dirty="0"/>
                        <a:t>Learning about the lifestyles of others- reflect on own positive lifestyle choices.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u="none"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u="none" dirty="0"/>
                        <a:t>Celebration of other cultures’ occasions like Epiphany. </a:t>
                      </a:r>
                    </a:p>
                    <a:p>
                      <a:pPr algn="ctr"/>
                      <a:endParaRPr lang="en-GB" sz="1800" b="1" u="none" dirty="0"/>
                    </a:p>
                  </a:txBody>
                  <a:tcPr>
                    <a:solidFill>
                      <a:schemeClr val="accent1">
                        <a:lumMod val="20000"/>
                        <a:lumOff val="80000"/>
                      </a:schemeClr>
                    </a:solidFill>
                  </a:tcPr>
                </a:tc>
                <a:tc>
                  <a:txBody>
                    <a:bodyPr/>
                    <a:lstStyle/>
                    <a:p>
                      <a:pPr algn="ctr"/>
                      <a:r>
                        <a:rPr lang="en-GB" sz="1800" b="1" u="sng" dirty="0"/>
                        <a:t>Oracy</a:t>
                      </a:r>
                    </a:p>
                    <a:p>
                      <a:pPr algn="ctr"/>
                      <a:endParaRPr lang="en-GB" sz="1800" b="1" u="sng" dirty="0"/>
                    </a:p>
                    <a:p>
                      <a:pPr algn="ctr"/>
                      <a:r>
                        <a:rPr lang="en-GB" sz="1400" b="0" u="none" dirty="0"/>
                        <a:t>Aspirational and inspiring content supported by Primary Languages Network. </a:t>
                      </a:r>
                    </a:p>
                    <a:p>
                      <a:pPr algn="ctr"/>
                      <a:endParaRPr lang="en-GB" sz="1400" b="0" u="none" dirty="0"/>
                    </a:p>
                    <a:p>
                      <a:pPr algn="ctr"/>
                      <a:r>
                        <a:rPr lang="en-GB" sz="1400" b="0" u="none" dirty="0"/>
                        <a:t>Wide opportunities for oracy in all lessons. </a:t>
                      </a:r>
                    </a:p>
                    <a:p>
                      <a:pPr algn="ctr"/>
                      <a:endParaRPr lang="en-GB" sz="1400" b="0" u="none" dirty="0"/>
                    </a:p>
                    <a:p>
                      <a:pPr algn="ctr"/>
                      <a:r>
                        <a:rPr lang="en-GB" sz="1400" b="0" kern="1200" dirty="0">
                          <a:solidFill>
                            <a:schemeClr val="tx1"/>
                          </a:solidFill>
                          <a:effectLst/>
                          <a:latin typeface="+mn-lt"/>
                          <a:ea typeface="+mn-ea"/>
                          <a:cs typeface="+mn-cs"/>
                        </a:rPr>
                        <a:t>Take part in a simple conversation and can express simple opinions. </a:t>
                      </a:r>
                      <a:endParaRPr lang="en-GB" sz="1400" b="0" u="none"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endParaRPr lang="en-GB"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Subject planning and delivery sequenced and enhanced through Primary Languages Network.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Creation of progressive knowledge mats.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p>
                  </a:txBody>
                  <a:tcPr>
                    <a:solidFill>
                      <a:schemeClr val="accent1">
                        <a:lumMod val="20000"/>
                        <a:lumOff val="80000"/>
                      </a:schemeClr>
                    </a:solidFill>
                  </a:tcPr>
                </a:tc>
                <a:extLst>
                  <a:ext uri="{0D108BD9-81ED-4DB2-BD59-A6C34878D82A}">
                    <a16:rowId xmlns:a16="http://schemas.microsoft.com/office/drawing/2014/main" val="2009727711"/>
                  </a:ext>
                </a:extLst>
              </a:tr>
              <a:tr h="3276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algn="ctr"/>
                      <a:endParaRPr lang="en-GB" b="1" u="sng" dirty="0"/>
                    </a:p>
                    <a:p>
                      <a:pPr algn="ctr"/>
                      <a:r>
                        <a:rPr lang="en-GB" sz="1400" b="0" u="none" dirty="0"/>
                        <a:t>Retrieval opportunities, including knowledge mats. </a:t>
                      </a:r>
                    </a:p>
                    <a:p>
                      <a:pPr algn="ctr"/>
                      <a:endParaRPr lang="en-GB" sz="1400" b="0" u="none" dirty="0"/>
                    </a:p>
                    <a:p>
                      <a:pPr algn="ctr"/>
                      <a:r>
                        <a:rPr lang="en-GB" sz="1400" b="0" u="none" dirty="0"/>
                        <a:t>To read out familiar words/ phrases in French. </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endParaRPr lang="en-GB" sz="1400" b="0" u="none" dirty="0"/>
                    </a:p>
                    <a:p>
                      <a:pPr algn="ctr"/>
                      <a:r>
                        <a:rPr lang="en-GB" sz="1400" b="0" u="none" dirty="0"/>
                        <a:t>Celebration of European Day of Languages- </a:t>
                      </a:r>
                      <a:r>
                        <a:rPr lang="en-GB" sz="1400" b="0" i="0" u="none" kern="1200" dirty="0">
                          <a:solidFill>
                            <a:schemeClr val="tx1"/>
                          </a:solidFill>
                          <a:effectLst/>
                          <a:latin typeface="+mn-lt"/>
                          <a:ea typeface="+mn-ea"/>
                          <a:cs typeface="+mn-cs"/>
                        </a:rPr>
                        <a:t>raise awareness of the importance of lifelong language learning for everyone. </a:t>
                      </a:r>
                    </a:p>
                    <a:p>
                      <a:pPr algn="ctr"/>
                      <a:endParaRPr lang="en-GB" sz="1400" b="0" i="0" u="none" kern="1200" dirty="0">
                        <a:solidFill>
                          <a:schemeClr val="tx1"/>
                        </a:solidFill>
                        <a:effectLst/>
                        <a:latin typeface="+mn-lt"/>
                        <a:ea typeface="+mn-ea"/>
                        <a:cs typeface="+mn-cs"/>
                      </a:endParaRPr>
                    </a:p>
                    <a:p>
                      <a:pPr algn="ctr"/>
                      <a:endParaRPr lang="en-GB" sz="1400" b="0" u="none" dirty="0"/>
                    </a:p>
                  </a:txBody>
                  <a:tcPr>
                    <a:solidFill>
                      <a:schemeClr val="accent1">
                        <a:lumMod val="20000"/>
                        <a:lumOff val="80000"/>
                      </a:schemeClr>
                    </a:solidFill>
                  </a:tcPr>
                </a:tc>
                <a:tc>
                  <a:txBody>
                    <a:bodyPr/>
                    <a:lstStyle/>
                    <a:p>
                      <a:pPr algn="ctr"/>
                      <a:r>
                        <a:rPr lang="en-GB" sz="1800" b="1" u="sng" dirty="0"/>
                        <a:t>Growth</a:t>
                      </a:r>
                    </a:p>
                    <a:p>
                      <a:pPr algn="ctr"/>
                      <a:endParaRPr lang="en-GB" sz="1800" b="1" u="sng" dirty="0"/>
                    </a:p>
                    <a:p>
                      <a:pPr algn="ctr"/>
                      <a:r>
                        <a:rPr lang="en-GB" sz="1400" b="0" u="none" dirty="0"/>
                        <a:t>Learning about other lifestyles/ cultures: French Culture- comparing similarities and differences. </a:t>
                      </a:r>
                    </a:p>
                    <a:p>
                      <a:pPr algn="ctr"/>
                      <a:endParaRPr lang="en-GB" sz="1400" b="0" u="none" dirty="0"/>
                    </a:p>
                    <a:p>
                      <a:pPr algn="ctr"/>
                      <a:r>
                        <a:rPr lang="en-GB" sz="1400" b="0" u="none" dirty="0"/>
                        <a:t>Partner school links with feeder school Hope Academy. </a:t>
                      </a:r>
                    </a:p>
                    <a:p>
                      <a:pPr algn="ctr"/>
                      <a:endParaRPr lang="en-GB" sz="1400" b="0" u="none" dirty="0"/>
                    </a:p>
                    <a:p>
                      <a:pPr algn="ctr"/>
                      <a:endParaRPr lang="en-GB" sz="1400" b="0" u="none" dirty="0"/>
                    </a:p>
                    <a:p>
                      <a:pPr algn="ctr"/>
                      <a:endParaRPr lang="en-GB" sz="1400" b="0" u="none" dirty="0"/>
                    </a:p>
                  </a:txBody>
                  <a:tcPr>
                    <a:solidFill>
                      <a:schemeClr val="accent1">
                        <a:lumMod val="20000"/>
                        <a:lumOff val="80000"/>
                      </a:schemeClr>
                    </a:solidFill>
                  </a:tcPr>
                </a:tc>
                <a:tc>
                  <a:txBody>
                    <a:bodyPr/>
                    <a:lstStyle/>
                    <a:p>
                      <a:pPr algn="ctr"/>
                      <a:r>
                        <a:rPr lang="en-GB" sz="1800" b="1" u="sng" dirty="0"/>
                        <a:t>Enquiry</a:t>
                      </a:r>
                    </a:p>
                    <a:p>
                      <a:pPr algn="ctr"/>
                      <a:endParaRPr lang="en-GB" sz="1400" b="0" u="none" dirty="0"/>
                    </a:p>
                    <a:p>
                      <a:pPr algn="ctr"/>
                      <a:r>
                        <a:rPr lang="en-GB" sz="1400" b="0" u="none" dirty="0" err="1"/>
                        <a:t>Kidslingo</a:t>
                      </a:r>
                      <a:r>
                        <a:rPr lang="en-GB" sz="1400" b="0" u="none" dirty="0"/>
                        <a:t> after school French club for our Year 2 children- this club introduces the concept of learning a new language to our key stage 1 children. </a:t>
                      </a:r>
                    </a:p>
                    <a:p>
                      <a:pPr algn="ctr"/>
                      <a:endParaRPr lang="en-GB" sz="1400" b="0" u="none" dirty="0"/>
                    </a:p>
                    <a:p>
                      <a:pPr algn="ctr"/>
                      <a:endParaRPr lang="en-GB" sz="1400" b="0" u="none" dirty="0"/>
                    </a:p>
                    <a:p>
                      <a:pPr algn="ctr"/>
                      <a:endParaRPr lang="en-GB" sz="1800" b="1" u="sng"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26AC8723-3D42-4FF0-9425-4B61CAF57AA4}"/>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433479" y="2590080"/>
            <a:ext cx="2381065" cy="739189"/>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07B0288A-7DF1-40F4-B03E-D9FCB4F4D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123825"/>
            <a:ext cx="3000376" cy="1938655"/>
          </a:xfrm>
          <a:prstGeom prst="rect">
            <a:avLst/>
          </a:prstGeom>
        </p:spPr>
      </p:pic>
    </p:spTree>
    <p:extLst>
      <p:ext uri="{BB962C8B-B14F-4D97-AF65-F5344CB8AC3E}">
        <p14:creationId xmlns:p14="http://schemas.microsoft.com/office/powerpoint/2010/main" val="336865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84B9F0-44DA-4707-A213-AFD8202ED4CE}"/>
              </a:ext>
            </a:extLst>
          </p:cNvPr>
          <p:cNvSpPr txBox="1"/>
          <p:nvPr/>
        </p:nvSpPr>
        <p:spPr>
          <a:xfrm>
            <a:off x="409847" y="1966612"/>
            <a:ext cx="11372295" cy="646331"/>
          </a:xfrm>
          <a:prstGeom prst="rect">
            <a:avLst/>
          </a:prstGeom>
          <a:solidFill>
            <a:schemeClr val="accent1">
              <a:lumMod val="20000"/>
              <a:lumOff val="80000"/>
            </a:schemeClr>
          </a:solidFill>
          <a:ln>
            <a:solidFill>
              <a:schemeClr val="dk1"/>
            </a:solidFill>
          </a:ln>
        </p:spPr>
        <p:txBody>
          <a:bodyPr wrap="square" rtlCol="0">
            <a:spAutoFit/>
          </a:bodyPr>
          <a:lstStyle/>
          <a:p>
            <a:pPr algn="ctr"/>
            <a:r>
              <a:rPr lang="en-GB" b="1" u="sng" dirty="0"/>
              <a:t>Oracy</a:t>
            </a:r>
          </a:p>
          <a:p>
            <a:pPr algn="ctr"/>
            <a:r>
              <a:rPr lang="en-GB" b="1" dirty="0"/>
              <a:t>“Wise speech is rarer and more valuable than gold and rubies.” - </a:t>
            </a:r>
            <a:r>
              <a:rPr lang="en-GB" i="1" dirty="0"/>
              <a:t>Proverbs 20:15</a:t>
            </a:r>
          </a:p>
        </p:txBody>
      </p:sp>
      <p:sp>
        <p:nvSpPr>
          <p:cNvPr id="6" name="TextBox 5">
            <a:extLst>
              <a:ext uri="{FF2B5EF4-FFF2-40B4-BE49-F238E27FC236}">
                <a16:creationId xmlns:a16="http://schemas.microsoft.com/office/drawing/2014/main" id="{D7D4ADCC-1C32-4F8B-A72C-504614E7A2CC}"/>
              </a:ext>
            </a:extLst>
          </p:cNvPr>
          <p:cNvSpPr txBox="1"/>
          <p:nvPr/>
        </p:nvSpPr>
        <p:spPr>
          <a:xfrm>
            <a:off x="409847" y="1119461"/>
            <a:ext cx="11372295" cy="646331"/>
          </a:xfrm>
          <a:prstGeom prst="rect">
            <a:avLst/>
          </a:prstGeom>
          <a:solidFill>
            <a:schemeClr val="accent1">
              <a:lumMod val="20000"/>
              <a:lumOff val="80000"/>
            </a:schemeClr>
          </a:solidFill>
          <a:ln>
            <a:solidFill>
              <a:schemeClr val="dk1"/>
            </a:solidFill>
          </a:ln>
        </p:spPr>
        <p:txBody>
          <a:bodyPr wrap="square" rtlCol="0">
            <a:spAutoFit/>
          </a:bodyPr>
          <a:lstStyle/>
          <a:p>
            <a:pPr algn="ctr"/>
            <a:r>
              <a:rPr lang="en-GB" b="1" u="sng" dirty="0"/>
              <a:t>Culture</a:t>
            </a:r>
          </a:p>
          <a:p>
            <a:pPr algn="ctr"/>
            <a:r>
              <a:rPr lang="en-GB" b="1" dirty="0"/>
              <a:t>“Love one another as I have loved you” </a:t>
            </a:r>
            <a:r>
              <a:rPr lang="en-GB" i="1" dirty="0"/>
              <a:t>- John 13: 34-35</a:t>
            </a:r>
          </a:p>
        </p:txBody>
      </p:sp>
      <p:sp>
        <p:nvSpPr>
          <p:cNvPr id="7" name="TextBox 6">
            <a:extLst>
              <a:ext uri="{FF2B5EF4-FFF2-40B4-BE49-F238E27FC236}">
                <a16:creationId xmlns:a16="http://schemas.microsoft.com/office/drawing/2014/main" id="{D3B25BD9-EF6C-426F-A2E8-3C814490D711}"/>
              </a:ext>
            </a:extLst>
          </p:cNvPr>
          <p:cNvSpPr txBox="1"/>
          <p:nvPr/>
        </p:nvSpPr>
        <p:spPr>
          <a:xfrm>
            <a:off x="409847" y="2786871"/>
            <a:ext cx="11372295" cy="646331"/>
          </a:xfrm>
          <a:prstGeom prst="rect">
            <a:avLst/>
          </a:prstGeom>
          <a:solidFill>
            <a:schemeClr val="accent1">
              <a:lumMod val="20000"/>
              <a:lumOff val="80000"/>
            </a:schemeClr>
          </a:solidFill>
          <a:ln>
            <a:solidFill>
              <a:schemeClr val="dk1"/>
            </a:solidFill>
          </a:ln>
        </p:spPr>
        <p:txBody>
          <a:bodyPr wrap="square" rtlCol="0">
            <a:spAutoFit/>
          </a:bodyPr>
          <a:lstStyle/>
          <a:p>
            <a:pPr algn="ctr"/>
            <a:r>
              <a:rPr lang="en-GB" b="1" u="sng" dirty="0"/>
              <a:t>Understanding</a:t>
            </a:r>
          </a:p>
          <a:p>
            <a:pPr algn="ctr"/>
            <a:r>
              <a:rPr lang="en-GB" b="1" dirty="0"/>
              <a:t>“Make your ear attentive to wisdom and include your heart to understanding” - </a:t>
            </a:r>
            <a:r>
              <a:rPr lang="en-GB" i="1" dirty="0"/>
              <a:t>Proverbs 2:2-5</a:t>
            </a:r>
          </a:p>
        </p:txBody>
      </p:sp>
      <p:sp>
        <p:nvSpPr>
          <p:cNvPr id="8" name="TextBox 7">
            <a:extLst>
              <a:ext uri="{FF2B5EF4-FFF2-40B4-BE49-F238E27FC236}">
                <a16:creationId xmlns:a16="http://schemas.microsoft.com/office/drawing/2014/main" id="{B4EA7F2F-E3DD-4C47-AC89-63DA30B62259}"/>
              </a:ext>
            </a:extLst>
          </p:cNvPr>
          <p:cNvSpPr txBox="1"/>
          <p:nvPr/>
        </p:nvSpPr>
        <p:spPr>
          <a:xfrm>
            <a:off x="409847" y="3592534"/>
            <a:ext cx="11372295" cy="646331"/>
          </a:xfrm>
          <a:prstGeom prst="rect">
            <a:avLst/>
          </a:prstGeom>
          <a:solidFill>
            <a:schemeClr val="accent1">
              <a:lumMod val="20000"/>
              <a:lumOff val="80000"/>
            </a:schemeClr>
          </a:solidFill>
          <a:ln>
            <a:solidFill>
              <a:schemeClr val="dk1"/>
            </a:solidFill>
          </a:ln>
        </p:spPr>
        <p:txBody>
          <a:bodyPr wrap="square" rtlCol="0">
            <a:spAutoFit/>
          </a:bodyPr>
          <a:lstStyle/>
          <a:p>
            <a:pPr algn="ctr"/>
            <a:r>
              <a:rPr lang="en-GB" b="1" u="sng" dirty="0"/>
              <a:t>Reading</a:t>
            </a:r>
          </a:p>
          <a:p>
            <a:pPr algn="ctr"/>
            <a:r>
              <a:rPr lang="en-GB" b="1" dirty="0"/>
              <a:t>“Study to show yourself approved to God”</a:t>
            </a:r>
            <a:r>
              <a:rPr lang="en-GB" dirty="0"/>
              <a:t> – </a:t>
            </a:r>
            <a:r>
              <a:rPr lang="en-GB" i="1" dirty="0"/>
              <a:t>Timothy 2:15</a:t>
            </a:r>
          </a:p>
        </p:txBody>
      </p:sp>
      <p:sp>
        <p:nvSpPr>
          <p:cNvPr id="9" name="TextBox 8">
            <a:extLst>
              <a:ext uri="{FF2B5EF4-FFF2-40B4-BE49-F238E27FC236}">
                <a16:creationId xmlns:a16="http://schemas.microsoft.com/office/drawing/2014/main" id="{7904CB3E-05AB-4383-80F9-149B35ABF85A}"/>
              </a:ext>
            </a:extLst>
          </p:cNvPr>
          <p:cNvSpPr txBox="1"/>
          <p:nvPr/>
        </p:nvSpPr>
        <p:spPr>
          <a:xfrm>
            <a:off x="409847" y="4412793"/>
            <a:ext cx="11372295" cy="646331"/>
          </a:xfrm>
          <a:prstGeom prst="rect">
            <a:avLst/>
          </a:prstGeom>
          <a:solidFill>
            <a:schemeClr val="accent1">
              <a:lumMod val="20000"/>
              <a:lumOff val="80000"/>
            </a:schemeClr>
          </a:solidFill>
          <a:ln>
            <a:solidFill>
              <a:schemeClr val="dk1"/>
            </a:solidFill>
          </a:ln>
        </p:spPr>
        <p:txBody>
          <a:bodyPr wrap="square" rtlCol="0">
            <a:spAutoFit/>
          </a:bodyPr>
          <a:lstStyle/>
          <a:p>
            <a:pPr algn="ctr"/>
            <a:r>
              <a:rPr lang="en-GB" b="1" u="sng" dirty="0"/>
              <a:t>Arts</a:t>
            </a:r>
          </a:p>
          <a:p>
            <a:pPr algn="ctr"/>
            <a:r>
              <a:rPr lang="en-GB" b="1" dirty="0"/>
              <a:t>“We have different gifts, according to the grace given to each of us” </a:t>
            </a:r>
            <a:r>
              <a:rPr lang="en-GB" dirty="0"/>
              <a:t>- Romans 12:16</a:t>
            </a:r>
          </a:p>
        </p:txBody>
      </p:sp>
      <p:sp>
        <p:nvSpPr>
          <p:cNvPr id="10" name="TextBox 9">
            <a:extLst>
              <a:ext uri="{FF2B5EF4-FFF2-40B4-BE49-F238E27FC236}">
                <a16:creationId xmlns:a16="http://schemas.microsoft.com/office/drawing/2014/main" id="{531FBCC3-1371-47C8-9DD3-89BBF6127B1B}"/>
              </a:ext>
            </a:extLst>
          </p:cNvPr>
          <p:cNvSpPr txBox="1"/>
          <p:nvPr/>
        </p:nvSpPr>
        <p:spPr>
          <a:xfrm>
            <a:off x="409847" y="5223535"/>
            <a:ext cx="11372295" cy="646331"/>
          </a:xfrm>
          <a:prstGeom prst="rect">
            <a:avLst/>
          </a:prstGeom>
          <a:solidFill>
            <a:schemeClr val="accent1">
              <a:lumMod val="20000"/>
              <a:lumOff val="80000"/>
            </a:schemeClr>
          </a:solidFill>
          <a:ln>
            <a:solidFill>
              <a:schemeClr val="dk1"/>
            </a:solidFill>
          </a:ln>
        </p:spPr>
        <p:txBody>
          <a:bodyPr wrap="square" rtlCol="0">
            <a:spAutoFit/>
          </a:bodyPr>
          <a:lstStyle/>
          <a:p>
            <a:pPr algn="ctr"/>
            <a:r>
              <a:rPr lang="en-GB" b="1" u="sng" dirty="0"/>
              <a:t>Growth</a:t>
            </a:r>
          </a:p>
          <a:p>
            <a:pPr algn="ctr"/>
            <a:r>
              <a:rPr lang="en-GB" b="1" dirty="0"/>
              <a:t>“The child grew in body, mind and spirit.” - </a:t>
            </a:r>
            <a:r>
              <a:rPr lang="en-GB" i="1" dirty="0"/>
              <a:t>Luke 1:80</a:t>
            </a:r>
          </a:p>
        </p:txBody>
      </p:sp>
      <p:sp>
        <p:nvSpPr>
          <p:cNvPr id="11" name="TextBox 10">
            <a:extLst>
              <a:ext uri="{FF2B5EF4-FFF2-40B4-BE49-F238E27FC236}">
                <a16:creationId xmlns:a16="http://schemas.microsoft.com/office/drawing/2014/main" id="{844645FB-019B-40B0-88E3-C707C617DDFE}"/>
              </a:ext>
            </a:extLst>
          </p:cNvPr>
          <p:cNvSpPr txBox="1"/>
          <p:nvPr/>
        </p:nvSpPr>
        <p:spPr>
          <a:xfrm>
            <a:off x="409847" y="6023062"/>
            <a:ext cx="11372295" cy="646331"/>
          </a:xfrm>
          <a:prstGeom prst="rect">
            <a:avLst/>
          </a:prstGeom>
          <a:solidFill>
            <a:schemeClr val="accent1">
              <a:lumMod val="20000"/>
              <a:lumOff val="80000"/>
            </a:schemeClr>
          </a:solidFill>
          <a:ln>
            <a:solidFill>
              <a:schemeClr val="dk1"/>
            </a:solidFill>
          </a:ln>
        </p:spPr>
        <p:txBody>
          <a:bodyPr wrap="square" rtlCol="0">
            <a:spAutoFit/>
          </a:bodyPr>
          <a:lstStyle/>
          <a:p>
            <a:pPr algn="ctr"/>
            <a:r>
              <a:rPr lang="en-GB" b="1" u="sng" dirty="0"/>
              <a:t>Enquiry</a:t>
            </a:r>
          </a:p>
          <a:p>
            <a:pPr algn="ctr"/>
            <a:r>
              <a:rPr lang="en-GB" b="1" dirty="0"/>
              <a:t>“Come and see the wonders of God”- </a:t>
            </a:r>
            <a:r>
              <a:rPr lang="en-GB" dirty="0"/>
              <a:t>Psalms 66:5</a:t>
            </a:r>
          </a:p>
        </p:txBody>
      </p:sp>
      <p:sp>
        <p:nvSpPr>
          <p:cNvPr id="12" name="TextBox 11">
            <a:extLst>
              <a:ext uri="{FF2B5EF4-FFF2-40B4-BE49-F238E27FC236}">
                <a16:creationId xmlns:a16="http://schemas.microsoft.com/office/drawing/2014/main" id="{7041D562-93F6-4EB8-B1A3-274B32675F8E}"/>
              </a:ext>
            </a:extLst>
          </p:cNvPr>
          <p:cNvSpPr txBox="1"/>
          <p:nvPr/>
        </p:nvSpPr>
        <p:spPr>
          <a:xfrm>
            <a:off x="1417462" y="319934"/>
            <a:ext cx="9357063" cy="707886"/>
          </a:xfrm>
          <a:prstGeom prst="rect">
            <a:avLst/>
          </a:prstGeom>
          <a:noFill/>
        </p:spPr>
        <p:txBody>
          <a:bodyPr wrap="square" rtlCol="0">
            <a:spAutoFit/>
          </a:bodyPr>
          <a:lstStyle/>
          <a:p>
            <a:pPr algn="ctr"/>
            <a:r>
              <a:rPr lang="en-GB" sz="4000" b="1" dirty="0">
                <a:solidFill>
                  <a:srgbClr val="0070C0"/>
                </a:solidFill>
                <a:latin typeface="+mj-lt"/>
              </a:rPr>
              <a:t>Courage in our Faith</a:t>
            </a:r>
          </a:p>
        </p:txBody>
      </p:sp>
      <p:pic>
        <p:nvPicPr>
          <p:cNvPr id="13" name="Picture 12" descr="Text, logo&#10;&#10;Description automatically generated">
            <a:extLst>
              <a:ext uri="{FF2B5EF4-FFF2-40B4-BE49-F238E27FC236}">
                <a16:creationId xmlns:a16="http://schemas.microsoft.com/office/drawing/2014/main" id="{8C2A81C3-4208-4512-BFDF-58A959DE7922}"/>
              </a:ext>
            </a:extLst>
          </p:cNvPr>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783212"/>
            <a:ext cx="12268200" cy="7858926"/>
          </a:xfrm>
          <a:prstGeom prst="rect">
            <a:avLst/>
          </a:prstGeom>
        </p:spPr>
      </p:pic>
    </p:spTree>
    <p:extLst>
      <p:ext uri="{BB962C8B-B14F-4D97-AF65-F5344CB8AC3E}">
        <p14:creationId xmlns:p14="http://schemas.microsoft.com/office/powerpoint/2010/main" val="34678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2386F00-8755-4564-B639-DC912DC54653}"/>
              </a:ext>
            </a:extLst>
          </p:cNvPr>
          <p:cNvGraphicFramePr>
            <a:graphicFrameLocks noGrp="1"/>
          </p:cNvGraphicFramePr>
          <p:nvPr>
            <p:extLst>
              <p:ext uri="{D42A27DB-BD31-4B8C-83A1-F6EECF244321}">
                <p14:modId xmlns:p14="http://schemas.microsoft.com/office/powerpoint/2010/main" val="3107731328"/>
              </p:ext>
            </p:extLst>
          </p:nvPr>
        </p:nvGraphicFramePr>
        <p:xfrm>
          <a:off x="123825" y="142875"/>
          <a:ext cx="11944352" cy="6562725"/>
        </p:xfrm>
        <a:graphic>
          <a:graphicData uri="http://schemas.openxmlformats.org/drawingml/2006/table">
            <a:tbl>
              <a:tblPr firstRow="1" bandRow="1">
                <a:tableStyleId>{5940675A-B579-460E-94D1-54222C63F5DA}</a:tableStyleId>
              </a:tblPr>
              <a:tblGrid>
                <a:gridCol w="2986088">
                  <a:extLst>
                    <a:ext uri="{9D8B030D-6E8A-4147-A177-3AD203B41FA5}">
                      <a16:colId xmlns:a16="http://schemas.microsoft.com/office/drawing/2014/main" val="2254995402"/>
                    </a:ext>
                  </a:extLst>
                </a:gridCol>
                <a:gridCol w="2986088">
                  <a:extLst>
                    <a:ext uri="{9D8B030D-6E8A-4147-A177-3AD203B41FA5}">
                      <a16:colId xmlns:a16="http://schemas.microsoft.com/office/drawing/2014/main" val="144480224"/>
                    </a:ext>
                  </a:extLst>
                </a:gridCol>
                <a:gridCol w="2986088">
                  <a:extLst>
                    <a:ext uri="{9D8B030D-6E8A-4147-A177-3AD203B41FA5}">
                      <a16:colId xmlns:a16="http://schemas.microsoft.com/office/drawing/2014/main" val="3645990693"/>
                    </a:ext>
                  </a:extLst>
                </a:gridCol>
                <a:gridCol w="2986088">
                  <a:extLst>
                    <a:ext uri="{9D8B030D-6E8A-4147-A177-3AD203B41FA5}">
                      <a16:colId xmlns:a16="http://schemas.microsoft.com/office/drawing/2014/main" val="429242547"/>
                    </a:ext>
                  </a:extLst>
                </a:gridCol>
              </a:tblGrid>
              <a:tr h="3277306">
                <a:tc>
                  <a:txBody>
                    <a:bodyPr/>
                    <a:lstStyle/>
                    <a:p>
                      <a:pPr algn="ctr"/>
                      <a:endParaRPr lang="en-GB" sz="2400" dirty="0"/>
                    </a:p>
                    <a:p>
                      <a:pPr algn="ctr"/>
                      <a:endParaRPr lang="en-GB" sz="2400" dirty="0"/>
                    </a:p>
                    <a:p>
                      <a:pPr algn="ctr"/>
                      <a:r>
                        <a:rPr lang="en-GB" sz="2400" dirty="0"/>
                        <a:t>A</a:t>
                      </a:r>
                    </a:p>
                    <a:p>
                      <a:pPr algn="ctr"/>
                      <a:endParaRPr lang="en-GB" sz="2400" dirty="0"/>
                    </a:p>
                    <a:p>
                      <a:pPr algn="ctr"/>
                      <a:endParaRPr lang="en-GB" sz="2400" dirty="0"/>
                    </a:p>
                    <a:p>
                      <a:pPr algn="ctr"/>
                      <a:endParaRPr lang="en-GB" sz="1400" dirty="0">
                        <a:solidFill>
                          <a:srgbClr val="FFFF00"/>
                        </a:solidFill>
                      </a:endParaRPr>
                    </a:p>
                    <a:p>
                      <a:pPr algn="ctr"/>
                      <a:r>
                        <a:rPr lang="en-GB" sz="2000" b="1" dirty="0">
                          <a:solidFill>
                            <a:schemeClr val="bg1"/>
                          </a:solidFill>
                        </a:rPr>
                        <a:t>at</a:t>
                      </a:r>
                    </a:p>
                  </a:txBody>
                  <a:tcPr>
                    <a:solidFill>
                      <a:srgbClr val="0070C0"/>
                    </a:solidFill>
                  </a:tcPr>
                </a:tc>
                <a:tc>
                  <a:txBody>
                    <a:bodyPr/>
                    <a:lstStyle/>
                    <a:p>
                      <a:pPr algn="ctr"/>
                      <a:r>
                        <a:rPr lang="en-GB" sz="1600" b="1" u="sng" dirty="0"/>
                        <a:t>Culture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At St. Peter’s, we embrace the rich heritage and historical importance of our local area within our Courage Curriculum embedding a sense of pride of our community. We promote and actively teach an understanding of British Values within our school culture. Our Christian ethos and links to St. Peter’s Church develop traditional C of E values and culture whilst also valuing the diverse range of faith within our local and wider community.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We celebrate the very best of human intellectual achievement and civilisation studying renowned authors, artists, scientists and locally significant individuals. Whilst comparing our culture and civilisation with contrasting settlements around the world, we gain a greater understanding of our own place within the history of humanity and wider cultural perspectives.</a:t>
                      </a:r>
                    </a:p>
                  </a:txBody>
                  <a:tcPr>
                    <a:solidFill>
                      <a:schemeClr val="accent1">
                        <a:lumMod val="20000"/>
                        <a:lumOff val="80000"/>
                      </a:schemeClr>
                    </a:solidFill>
                  </a:tcPr>
                </a:tc>
                <a:tc>
                  <a:txBody>
                    <a:bodyPr/>
                    <a:lstStyle/>
                    <a:p>
                      <a:pPr algn="ctr"/>
                      <a:r>
                        <a:rPr lang="en-GB" sz="1600" b="1" u="sng" dirty="0"/>
                        <a:t>Oracy</a:t>
                      </a:r>
                    </a:p>
                    <a:p>
                      <a:pPr algn="ctr"/>
                      <a:endParaRPr lang="en-GB" sz="1000" b="1" u="sng"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At St Peter’s, we consider language to be fundamental in our children’s learning and development. We place oracy at the heart of all we do, ensuring it is part of our whole school culture.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 Children draw upon the vocabulary used across the curriculum to explain their reasoning, knowledge and understanding through conversation and debate. We strive to develop articulate learners who can express their ideas, thoughts and feelings confidently and clearly.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Children are given opportunities to develop and strengthen their oracy throughout their entire school journey. </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u="sng" dirty="0"/>
                        <a:t>Understanding</a:t>
                      </a:r>
                    </a:p>
                    <a:p>
                      <a:pPr algn="ctr"/>
                      <a:endParaRPr lang="en-GB" sz="1000" kern="1200" dirty="0">
                        <a:solidFill>
                          <a:schemeClr val="tx1"/>
                        </a:solidFill>
                        <a:effectLst/>
                        <a:latin typeface="+mn-lt"/>
                        <a:ea typeface="+mn-ea"/>
                        <a:cs typeface="+mn-cs"/>
                      </a:endParaRPr>
                    </a:p>
                    <a:p>
                      <a:pPr algn="ctr"/>
                      <a:r>
                        <a:rPr lang="en-GB" sz="1000" kern="1200" dirty="0">
                          <a:solidFill>
                            <a:schemeClr val="tx1"/>
                          </a:solidFill>
                          <a:effectLst/>
                          <a:latin typeface="+mn-lt"/>
                          <a:ea typeface="+mn-ea"/>
                          <a:cs typeface="+mn-cs"/>
                        </a:rPr>
                        <a:t>At St Peters, our knowledge-based courage curriculum develops children to be naturally curious, determined and creative learners, to discover first-hand the world around them. Children learn about the local community and their personal impact and purpose in the wider world. </a:t>
                      </a:r>
                    </a:p>
                    <a:p>
                      <a:pPr algn="ctr"/>
                      <a:r>
                        <a:rPr lang="en-GB" sz="1000" kern="1200" dirty="0">
                          <a:solidFill>
                            <a:schemeClr val="tx1"/>
                          </a:solidFill>
                          <a:effectLst/>
                          <a:latin typeface="+mn-lt"/>
                          <a:ea typeface="+mn-ea"/>
                          <a:cs typeface="+mn-cs"/>
                        </a:rPr>
                        <a:t>Our strong CE faith ensures that children experience first-hand the awe and wonder of God’s world, embedding our core values of faith, love, hope and trust. Children also develop a deep understanding and celebrate the diversity of other religions and faiths. </a:t>
                      </a:r>
                    </a:p>
                    <a:p>
                      <a:pPr algn="ctr"/>
                      <a:r>
                        <a:rPr lang="en-GB" sz="1000" kern="1200" dirty="0">
                          <a:solidFill>
                            <a:schemeClr val="tx1"/>
                          </a:solidFill>
                          <a:effectLst/>
                          <a:latin typeface="+mn-lt"/>
                          <a:ea typeface="+mn-ea"/>
                          <a:cs typeface="+mn-cs"/>
                        </a:rPr>
                        <a:t>At St Peters, we carefully plan and select appropriate knowledge, making links throughout the curriculum. Children experience visits and educational experiences that develop their interest in the world and ignite their love for learning. </a:t>
                      </a:r>
                    </a:p>
                  </a:txBody>
                  <a:tcPr>
                    <a:solidFill>
                      <a:schemeClr val="accent1">
                        <a:lumMod val="20000"/>
                        <a:lumOff val="80000"/>
                      </a:schemeClr>
                    </a:solidFill>
                  </a:tcPr>
                </a:tc>
                <a:extLst>
                  <a:ext uri="{0D108BD9-81ED-4DB2-BD59-A6C34878D82A}">
                    <a16:rowId xmlns:a16="http://schemas.microsoft.com/office/drawing/2014/main" val="2009727711"/>
                  </a:ext>
                </a:extLst>
              </a:tr>
              <a:tr h="32854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u="sng" dirty="0"/>
                        <a:t>Reading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u="sng" dirty="0"/>
                    </a:p>
                    <a:p>
                      <a:pPr algn="ctr"/>
                      <a:r>
                        <a:rPr lang="en-GB" sz="1000" kern="1200" dirty="0">
                          <a:solidFill>
                            <a:schemeClr val="tx1"/>
                          </a:solidFill>
                          <a:effectLst/>
                          <a:latin typeface="+mn-lt"/>
                          <a:ea typeface="+mn-ea"/>
                          <a:cs typeface="+mn-cs"/>
                        </a:rPr>
                        <a:t>The ability to read fluently matters emotionally, culturally and educationally to the individual and the wider society as a whole (DfE, July 2021). We recognise that proficiency in reading is fundamental to the education of our children, and vital to their success. We therefore endeavour to embed the key skills of reading, as well as ensuring our children are as widely read as possible, in all subjects and contexts across school. Understanding vocabulary is vital for comprehension and also wider learning and progress. </a:t>
                      </a:r>
                    </a:p>
                    <a:p>
                      <a:pPr algn="ctr"/>
                      <a:endParaRPr lang="en-GB" sz="1000" kern="1200" dirty="0">
                        <a:solidFill>
                          <a:schemeClr val="tx1"/>
                        </a:solidFill>
                        <a:effectLst/>
                        <a:latin typeface="+mn-lt"/>
                        <a:ea typeface="+mn-ea"/>
                        <a:cs typeface="+mn-cs"/>
                      </a:endParaRPr>
                    </a:p>
                    <a:p>
                      <a:pPr algn="ctr"/>
                      <a:r>
                        <a:rPr lang="en-GB" sz="1000" kern="1200" dirty="0">
                          <a:solidFill>
                            <a:schemeClr val="tx1"/>
                          </a:solidFill>
                          <a:effectLst/>
                          <a:latin typeface="+mn-lt"/>
                          <a:ea typeface="+mn-ea"/>
                          <a:cs typeface="+mn-cs"/>
                        </a:rPr>
                        <a:t>By focussing our programmes of study towards vocabulary development, we aim to equip our learners with the tools required to dive deeper into our wider curriculum. </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u="sng" dirty="0"/>
                        <a:t>Arts</a:t>
                      </a:r>
                    </a:p>
                    <a:p>
                      <a:pPr algn="ctr"/>
                      <a:endParaRPr lang="en-GB" sz="1000" b="1" u="sng" kern="1200" dirty="0">
                        <a:solidFill>
                          <a:schemeClr val="tx1"/>
                        </a:solidFill>
                        <a:effectLst/>
                        <a:latin typeface="+mn-lt"/>
                        <a:ea typeface="+mn-ea"/>
                        <a:cs typeface="+mn-cs"/>
                      </a:endParaRPr>
                    </a:p>
                    <a:p>
                      <a:pPr algn="ctr"/>
                      <a:r>
                        <a:rPr lang="en-GB" sz="1000" kern="1200" dirty="0">
                          <a:solidFill>
                            <a:schemeClr val="tx1"/>
                          </a:solidFill>
                          <a:effectLst/>
                          <a:latin typeface="+mn-lt"/>
                          <a:ea typeface="+mn-ea"/>
                          <a:cs typeface="+mn-cs"/>
                        </a:rPr>
                        <a:t>At St. Peter's, we believe that our curriculum develops creativity and encourages a journey of self-expression and individuality. We aim to develop a love of the Arts which permeates through all aspects of school life.</a:t>
                      </a:r>
                    </a:p>
                    <a:p>
                      <a:pPr algn="ctr"/>
                      <a:endParaRPr lang="en-GB" sz="1000" kern="1200" dirty="0">
                        <a:solidFill>
                          <a:schemeClr val="tx1"/>
                        </a:solidFill>
                        <a:effectLst/>
                        <a:latin typeface="+mn-lt"/>
                        <a:ea typeface="+mn-ea"/>
                        <a:cs typeface="+mn-cs"/>
                      </a:endParaRPr>
                    </a:p>
                    <a:p>
                      <a:pPr algn="ctr"/>
                      <a:r>
                        <a:rPr lang="en-GB" sz="1000" kern="1200" dirty="0">
                          <a:solidFill>
                            <a:schemeClr val="tx1"/>
                          </a:solidFill>
                          <a:effectLst/>
                          <a:latin typeface="+mn-lt"/>
                          <a:ea typeface="+mn-ea"/>
                          <a:cs typeface="+mn-cs"/>
                        </a:rPr>
                        <a:t>We encourage every child to develop their own individuality allowing them to express their own ideas, thoughts and feelings through the Arts.</a:t>
                      </a:r>
                    </a:p>
                  </a:txBody>
                  <a:tcPr>
                    <a:solidFill>
                      <a:schemeClr val="accent1">
                        <a:lumMod val="20000"/>
                        <a:lumOff val="80000"/>
                      </a:schemeClr>
                    </a:solidFill>
                  </a:tcPr>
                </a:tc>
                <a:tc>
                  <a:txBody>
                    <a:bodyPr/>
                    <a:lstStyle/>
                    <a:p>
                      <a:pPr algn="ctr"/>
                      <a:r>
                        <a:rPr lang="en-GB" sz="1600" b="1" u="sng" dirty="0"/>
                        <a:t>Growth</a:t>
                      </a:r>
                    </a:p>
                    <a:p>
                      <a:pPr algn="ctr"/>
                      <a:endParaRPr lang="en-GB" sz="1000" b="0" u="none" dirty="0"/>
                    </a:p>
                    <a:p>
                      <a:pPr algn="ctr"/>
                      <a:r>
                        <a:rPr lang="en-GB" sz="1000" b="0" u="none" dirty="0"/>
                        <a:t>At St. Peter’s, we place the growth of the ‘body, mind and spirit’ at the heart of our school. </a:t>
                      </a:r>
                    </a:p>
                    <a:p>
                      <a:pPr algn="ctr"/>
                      <a:endParaRPr lang="en-GB" sz="1000" b="0" u="none" dirty="0"/>
                    </a:p>
                    <a:p>
                      <a:pPr algn="ctr"/>
                      <a:r>
                        <a:rPr lang="en-GB" sz="1000" b="0" u="none" dirty="0"/>
                        <a:t>It is the golden thread that ties together our curriculum, challenging our pupils to grow and develop in order to achieve their aspirations. </a:t>
                      </a:r>
                    </a:p>
                    <a:p>
                      <a:pPr algn="ctr"/>
                      <a:endParaRPr lang="en-GB" sz="1000" b="0" u="none" dirty="0"/>
                    </a:p>
                    <a:p>
                      <a:pPr algn="ctr"/>
                      <a:r>
                        <a:rPr lang="en-GB" sz="1000" b="0" u="none" dirty="0"/>
                        <a:t>The growth mindset and wellbeing of our pupils is something we celebrate and encourage as part of our daily lives.  </a:t>
                      </a:r>
                    </a:p>
                    <a:p>
                      <a:pPr algn="ctr"/>
                      <a:endParaRPr lang="en-GB" sz="1000" b="0" u="none" dirty="0"/>
                    </a:p>
                    <a:p>
                      <a:pPr algn="ctr"/>
                      <a:r>
                        <a:rPr lang="en-GB" sz="1000" b="0" u="none" dirty="0"/>
                        <a:t>We want our children to relish challenges, embrace their mistakes as part their learning process and have the perseverance to complete challenging tasks. This will help them to achieve not only with us but  in their future lives as adults.</a:t>
                      </a:r>
                    </a:p>
                  </a:txBody>
                  <a:tcPr>
                    <a:solidFill>
                      <a:schemeClr val="accent1">
                        <a:lumMod val="20000"/>
                        <a:lumOff val="80000"/>
                      </a:schemeClr>
                    </a:solidFill>
                  </a:tcPr>
                </a:tc>
                <a:tc>
                  <a:txBody>
                    <a:bodyPr/>
                    <a:lstStyle/>
                    <a:p>
                      <a:pPr algn="ctr"/>
                      <a:r>
                        <a:rPr lang="en-GB" sz="1600" b="1" u="sng" dirty="0"/>
                        <a:t>Enquiry</a:t>
                      </a:r>
                      <a:endParaRPr lang="en-GB" sz="1400" b="1" u="sng" dirty="0"/>
                    </a:p>
                    <a:p>
                      <a:pPr algn="ctr"/>
                      <a:endParaRPr lang="en-GB" sz="1000" b="0" u="none" dirty="0"/>
                    </a:p>
                    <a:p>
                      <a:pPr algn="ctr"/>
                      <a:r>
                        <a:rPr lang="en-GB" sz="1000" b="0" u="none" dirty="0"/>
                        <a:t>At St. Peter’s, we provide an enquiry based learning environment where children are encourage to ask questions, research, share their learning and draw their own conclusions.</a:t>
                      </a:r>
                    </a:p>
                    <a:p>
                      <a:pPr algn="ctr"/>
                      <a:endParaRPr lang="en-GB" sz="1000" b="0" u="none" dirty="0"/>
                    </a:p>
                    <a:p>
                      <a:pPr algn="ctr"/>
                      <a:r>
                        <a:rPr lang="en-GB" sz="1000" b="0" u="none" dirty="0"/>
                        <a:t>Children are naturally curious and have a built in desire and thirst to learn first- hand about the world around them. </a:t>
                      </a:r>
                    </a:p>
                    <a:p>
                      <a:pPr algn="ctr"/>
                      <a:endParaRPr lang="en-GB" sz="1000" b="0" u="none" dirty="0"/>
                    </a:p>
                    <a:p>
                      <a:pPr algn="ctr"/>
                      <a:r>
                        <a:rPr lang="en-GB" sz="1000" b="0" u="none" dirty="0"/>
                        <a:t>Our COURAGE curriculum has been designed to encourage and promote enquiry allowing children to develop their deep love of learning. </a:t>
                      </a:r>
                    </a:p>
                    <a:p>
                      <a:pPr algn="ctr"/>
                      <a:endParaRPr lang="en-GB" sz="1000" b="0" u="none" dirty="0"/>
                    </a:p>
                    <a:p>
                      <a:pPr algn="ctr"/>
                      <a:r>
                        <a:rPr lang="en-GB" sz="1000" b="0" u="none" dirty="0"/>
                        <a:t>We strive to provide children with the opportunities to enquire and develop an understanding of the world that God created. </a:t>
                      </a:r>
                    </a:p>
                    <a:p>
                      <a:pPr algn="ctr"/>
                      <a:endParaRPr lang="en-GB" sz="1050" b="0" u="none"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3FCC6806-9AF7-4D14-AE0F-8328BDA2D17F}"/>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177800" y="2565400"/>
            <a:ext cx="2829560" cy="858837"/>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D1572F28-A1EB-41C1-9523-58D0A5FB7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3" y="142876"/>
            <a:ext cx="3010537" cy="2128355"/>
          </a:xfrm>
          <a:prstGeom prst="rect">
            <a:avLst/>
          </a:prstGeom>
        </p:spPr>
      </p:pic>
    </p:spTree>
    <p:extLst>
      <p:ext uri="{BB962C8B-B14F-4D97-AF65-F5344CB8AC3E}">
        <p14:creationId xmlns:p14="http://schemas.microsoft.com/office/powerpoint/2010/main" val="954495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ED1D8-F968-4654-9532-51C146B59266}"/>
              </a:ext>
            </a:extLst>
          </p:cNvPr>
          <p:cNvSpPr txBox="1"/>
          <p:nvPr/>
        </p:nvSpPr>
        <p:spPr>
          <a:xfrm>
            <a:off x="3789007" y="41923"/>
            <a:ext cx="7945515" cy="1200329"/>
          </a:xfrm>
          <a:prstGeom prst="rect">
            <a:avLst/>
          </a:prstGeom>
          <a:noFill/>
        </p:spPr>
        <p:txBody>
          <a:bodyPr wrap="square" rtlCol="0">
            <a:spAutoFit/>
          </a:bodyPr>
          <a:lstStyle/>
          <a:p>
            <a:pPr algn="ctr"/>
            <a:r>
              <a:rPr lang="en-GB" sz="7200" b="1" dirty="0">
                <a:solidFill>
                  <a:schemeClr val="bg1"/>
                </a:solidFill>
                <a:latin typeface="+mj-lt"/>
              </a:rPr>
              <a:t>Curriculum in EYFS</a:t>
            </a:r>
          </a:p>
        </p:txBody>
      </p:sp>
      <p:sp>
        <p:nvSpPr>
          <p:cNvPr id="3" name="TextBox 2">
            <a:extLst>
              <a:ext uri="{FF2B5EF4-FFF2-40B4-BE49-F238E27FC236}">
                <a16:creationId xmlns:a16="http://schemas.microsoft.com/office/drawing/2014/main" id="{685671EA-6C9A-41D1-A5D3-CFB7D41160F8}"/>
              </a:ext>
            </a:extLst>
          </p:cNvPr>
          <p:cNvSpPr txBox="1"/>
          <p:nvPr/>
        </p:nvSpPr>
        <p:spPr>
          <a:xfrm>
            <a:off x="121920" y="1229817"/>
            <a:ext cx="11963400" cy="830997"/>
          </a:xfrm>
          <a:prstGeom prst="rect">
            <a:avLst/>
          </a:prstGeom>
          <a:noFill/>
        </p:spPr>
        <p:txBody>
          <a:bodyPr wrap="square" rtlCol="0">
            <a:spAutoFit/>
          </a:bodyPr>
          <a:lstStyle/>
          <a:p>
            <a:r>
              <a:rPr lang="en-GB" sz="1600" b="1" dirty="0"/>
              <a:t>In the Early Years, the delivery of our Courage Curriculum begins through our provision across the seven areas of learning. EYFS is the foundation for which all future subject specific learning is based upon. In the EYFS, it is clear to see how Courage is woven through the curriculum, enhanced by our Christian Values.</a:t>
            </a:r>
          </a:p>
        </p:txBody>
      </p:sp>
      <p:sp>
        <p:nvSpPr>
          <p:cNvPr id="5" name="TextBox 4">
            <a:extLst>
              <a:ext uri="{FF2B5EF4-FFF2-40B4-BE49-F238E27FC236}">
                <a16:creationId xmlns:a16="http://schemas.microsoft.com/office/drawing/2014/main" id="{6E69BBE6-9FE9-4506-91A8-F3515CD18BE9}"/>
              </a:ext>
            </a:extLst>
          </p:cNvPr>
          <p:cNvSpPr txBox="1"/>
          <p:nvPr/>
        </p:nvSpPr>
        <p:spPr>
          <a:xfrm>
            <a:off x="137160" y="2925628"/>
            <a:ext cx="3276600" cy="3693319"/>
          </a:xfrm>
          <a:prstGeom prst="rect">
            <a:avLst/>
          </a:prstGeom>
          <a:noFill/>
        </p:spPr>
        <p:txBody>
          <a:bodyPr wrap="square" rtlCol="0">
            <a:spAutoFit/>
          </a:bodyPr>
          <a:lstStyle/>
          <a:p>
            <a:r>
              <a:rPr lang="en-GB" b="1" dirty="0">
                <a:solidFill>
                  <a:srgbClr val="002060"/>
                </a:solidFill>
              </a:rPr>
              <a:t>Culture</a:t>
            </a:r>
          </a:p>
          <a:p>
            <a:endParaRPr lang="en-GB" b="1" dirty="0">
              <a:solidFill>
                <a:srgbClr val="002060"/>
              </a:solidFill>
            </a:endParaRPr>
          </a:p>
          <a:p>
            <a:r>
              <a:rPr lang="en-GB" b="1" dirty="0">
                <a:solidFill>
                  <a:srgbClr val="002060"/>
                </a:solidFill>
              </a:rPr>
              <a:t>Oracy</a:t>
            </a:r>
          </a:p>
          <a:p>
            <a:endParaRPr lang="en-GB" b="1" dirty="0">
              <a:solidFill>
                <a:srgbClr val="002060"/>
              </a:solidFill>
            </a:endParaRPr>
          </a:p>
          <a:p>
            <a:r>
              <a:rPr lang="en-GB" b="1" dirty="0">
                <a:solidFill>
                  <a:srgbClr val="002060"/>
                </a:solidFill>
              </a:rPr>
              <a:t>Understanding of the World</a:t>
            </a:r>
          </a:p>
          <a:p>
            <a:endParaRPr lang="en-GB" b="1" dirty="0">
              <a:solidFill>
                <a:srgbClr val="002060"/>
              </a:solidFill>
            </a:endParaRPr>
          </a:p>
          <a:p>
            <a:r>
              <a:rPr lang="en-GB" b="1" dirty="0">
                <a:solidFill>
                  <a:srgbClr val="002060"/>
                </a:solidFill>
              </a:rPr>
              <a:t>Reading</a:t>
            </a:r>
          </a:p>
          <a:p>
            <a:endParaRPr lang="en-GB" b="1" dirty="0">
              <a:solidFill>
                <a:srgbClr val="002060"/>
              </a:solidFill>
            </a:endParaRPr>
          </a:p>
          <a:p>
            <a:r>
              <a:rPr lang="en-GB" b="1" dirty="0">
                <a:solidFill>
                  <a:srgbClr val="002060"/>
                </a:solidFill>
              </a:rPr>
              <a:t>Arts</a:t>
            </a:r>
          </a:p>
          <a:p>
            <a:endParaRPr lang="en-GB" b="1" dirty="0">
              <a:solidFill>
                <a:srgbClr val="002060"/>
              </a:solidFill>
            </a:endParaRPr>
          </a:p>
          <a:p>
            <a:r>
              <a:rPr lang="en-GB" b="1" dirty="0">
                <a:solidFill>
                  <a:srgbClr val="002060"/>
                </a:solidFill>
              </a:rPr>
              <a:t>Growth</a:t>
            </a:r>
          </a:p>
          <a:p>
            <a:endParaRPr lang="en-GB" b="1" dirty="0">
              <a:solidFill>
                <a:srgbClr val="002060"/>
              </a:solidFill>
            </a:endParaRPr>
          </a:p>
          <a:p>
            <a:r>
              <a:rPr lang="en-GB" b="1" dirty="0">
                <a:solidFill>
                  <a:srgbClr val="002060"/>
                </a:solidFill>
              </a:rPr>
              <a:t>Enquiry</a:t>
            </a:r>
          </a:p>
        </p:txBody>
      </p:sp>
      <p:sp>
        <p:nvSpPr>
          <p:cNvPr id="7" name="TextBox 6">
            <a:extLst>
              <a:ext uri="{FF2B5EF4-FFF2-40B4-BE49-F238E27FC236}">
                <a16:creationId xmlns:a16="http://schemas.microsoft.com/office/drawing/2014/main" id="{E9095134-A579-49A3-B338-7B1EE37105B1}"/>
              </a:ext>
            </a:extLst>
          </p:cNvPr>
          <p:cNvSpPr txBox="1"/>
          <p:nvPr/>
        </p:nvSpPr>
        <p:spPr>
          <a:xfrm>
            <a:off x="4380314" y="2965118"/>
            <a:ext cx="3002280" cy="830997"/>
          </a:xfrm>
          <a:prstGeom prst="rect">
            <a:avLst/>
          </a:prstGeom>
          <a:noFill/>
        </p:spPr>
        <p:txBody>
          <a:bodyPr wrap="square" rtlCol="0">
            <a:spAutoFit/>
          </a:bodyPr>
          <a:lstStyle/>
          <a:p>
            <a:pPr algn="ctr"/>
            <a:r>
              <a:rPr lang="en-GB" sz="1600" b="1" dirty="0"/>
              <a:t>The school personal attributes of courage run through the EYFS curriculum</a:t>
            </a:r>
          </a:p>
        </p:txBody>
      </p:sp>
      <p:sp>
        <p:nvSpPr>
          <p:cNvPr id="8" name="TextBox 7">
            <a:extLst>
              <a:ext uri="{FF2B5EF4-FFF2-40B4-BE49-F238E27FC236}">
                <a16:creationId xmlns:a16="http://schemas.microsoft.com/office/drawing/2014/main" id="{F0FF45B0-14A8-4360-931B-10BF7BEEB58A}"/>
              </a:ext>
            </a:extLst>
          </p:cNvPr>
          <p:cNvSpPr txBox="1"/>
          <p:nvPr/>
        </p:nvSpPr>
        <p:spPr>
          <a:xfrm>
            <a:off x="8305336" y="3944956"/>
            <a:ext cx="3562813" cy="2893100"/>
          </a:xfrm>
          <a:prstGeom prst="rect">
            <a:avLst/>
          </a:prstGeom>
          <a:noFill/>
        </p:spPr>
        <p:txBody>
          <a:bodyPr wrap="square" rtlCol="0">
            <a:spAutoFit/>
          </a:bodyPr>
          <a:lstStyle/>
          <a:p>
            <a:r>
              <a:rPr lang="en-GB" sz="1400" b="1" dirty="0">
                <a:solidFill>
                  <a:srgbClr val="002060"/>
                </a:solidFill>
              </a:rPr>
              <a:t>Communication and Language</a:t>
            </a:r>
          </a:p>
          <a:p>
            <a:endParaRPr lang="en-GB" sz="1400" b="1" dirty="0">
              <a:solidFill>
                <a:srgbClr val="002060"/>
              </a:solidFill>
            </a:endParaRPr>
          </a:p>
          <a:p>
            <a:r>
              <a:rPr lang="en-GB" sz="1400" b="1" dirty="0">
                <a:solidFill>
                  <a:srgbClr val="002060"/>
                </a:solidFill>
              </a:rPr>
              <a:t>Physical Development</a:t>
            </a:r>
          </a:p>
          <a:p>
            <a:endParaRPr lang="en-GB" sz="1400" b="1" dirty="0">
              <a:solidFill>
                <a:srgbClr val="002060"/>
              </a:solidFill>
            </a:endParaRPr>
          </a:p>
          <a:p>
            <a:r>
              <a:rPr lang="en-GB" sz="1400" b="1" dirty="0">
                <a:solidFill>
                  <a:srgbClr val="002060"/>
                </a:solidFill>
              </a:rPr>
              <a:t>Person, Social and Emotional Development</a:t>
            </a:r>
          </a:p>
          <a:p>
            <a:endParaRPr lang="en-GB" sz="1400" b="1" dirty="0">
              <a:solidFill>
                <a:srgbClr val="002060"/>
              </a:solidFill>
            </a:endParaRPr>
          </a:p>
          <a:p>
            <a:r>
              <a:rPr lang="en-GB" sz="1400" b="1" dirty="0">
                <a:solidFill>
                  <a:srgbClr val="002060"/>
                </a:solidFill>
              </a:rPr>
              <a:t>Literacy </a:t>
            </a:r>
          </a:p>
          <a:p>
            <a:endParaRPr lang="en-GB" sz="1400" b="1" dirty="0">
              <a:solidFill>
                <a:srgbClr val="002060"/>
              </a:solidFill>
            </a:endParaRPr>
          </a:p>
          <a:p>
            <a:r>
              <a:rPr lang="en-GB" sz="1400" b="1" dirty="0">
                <a:solidFill>
                  <a:srgbClr val="002060"/>
                </a:solidFill>
              </a:rPr>
              <a:t>Mathematics</a:t>
            </a:r>
          </a:p>
          <a:p>
            <a:endParaRPr lang="en-GB" sz="1400" b="1" dirty="0">
              <a:solidFill>
                <a:srgbClr val="002060"/>
              </a:solidFill>
            </a:endParaRPr>
          </a:p>
          <a:p>
            <a:r>
              <a:rPr lang="en-GB" sz="1400" b="1" dirty="0">
                <a:solidFill>
                  <a:srgbClr val="002060"/>
                </a:solidFill>
              </a:rPr>
              <a:t>Understanding the World</a:t>
            </a:r>
          </a:p>
          <a:p>
            <a:endParaRPr lang="en-GB" sz="1400" b="1" dirty="0">
              <a:solidFill>
                <a:srgbClr val="002060"/>
              </a:solidFill>
            </a:endParaRPr>
          </a:p>
          <a:p>
            <a:r>
              <a:rPr lang="en-GB" sz="1400" b="1" dirty="0">
                <a:solidFill>
                  <a:srgbClr val="002060"/>
                </a:solidFill>
              </a:rPr>
              <a:t>Expressive Arts and Design</a:t>
            </a:r>
          </a:p>
        </p:txBody>
      </p:sp>
      <p:sp>
        <p:nvSpPr>
          <p:cNvPr id="10" name="TextBox 9">
            <a:extLst>
              <a:ext uri="{FF2B5EF4-FFF2-40B4-BE49-F238E27FC236}">
                <a16:creationId xmlns:a16="http://schemas.microsoft.com/office/drawing/2014/main" id="{9A7DAFA8-4CEB-40E8-90B8-CF4C49433FF8}"/>
              </a:ext>
            </a:extLst>
          </p:cNvPr>
          <p:cNvSpPr txBox="1"/>
          <p:nvPr/>
        </p:nvSpPr>
        <p:spPr>
          <a:xfrm>
            <a:off x="7761765" y="2998270"/>
            <a:ext cx="4430235" cy="738664"/>
          </a:xfrm>
          <a:prstGeom prst="rect">
            <a:avLst/>
          </a:prstGeom>
          <a:noFill/>
        </p:spPr>
        <p:txBody>
          <a:bodyPr wrap="square" rtlCol="0">
            <a:spAutoFit/>
          </a:bodyPr>
          <a:lstStyle/>
          <a:p>
            <a:r>
              <a:rPr lang="en-GB" sz="1400" b="1" dirty="0"/>
              <a:t>The seven areas of learning are interwoven with the Characteristics of Effective Learning- Playing and Exploring, Active Learning, Creative and Critical thinking.</a:t>
            </a:r>
          </a:p>
        </p:txBody>
      </p:sp>
      <p:sp>
        <p:nvSpPr>
          <p:cNvPr id="11" name="TextBox 10">
            <a:extLst>
              <a:ext uri="{FF2B5EF4-FFF2-40B4-BE49-F238E27FC236}">
                <a16:creationId xmlns:a16="http://schemas.microsoft.com/office/drawing/2014/main" id="{743F8714-B452-455B-802E-0E48D2B52A5B}"/>
              </a:ext>
            </a:extLst>
          </p:cNvPr>
          <p:cNvSpPr txBox="1"/>
          <p:nvPr/>
        </p:nvSpPr>
        <p:spPr>
          <a:xfrm>
            <a:off x="129540" y="1999387"/>
            <a:ext cx="11948160" cy="830997"/>
          </a:xfrm>
          <a:prstGeom prst="rect">
            <a:avLst/>
          </a:prstGeom>
          <a:noFill/>
        </p:spPr>
        <p:txBody>
          <a:bodyPr wrap="square" rtlCol="0">
            <a:spAutoFit/>
          </a:bodyPr>
          <a:lstStyle/>
          <a:p>
            <a:r>
              <a:rPr lang="en-GB" sz="1600" b="1" dirty="0">
                <a:solidFill>
                  <a:srgbClr val="002060"/>
                </a:solidFill>
              </a:rPr>
              <a:t>The EYFS is taught through a balance of guided, adult led, child-led, independent and open ended exploratory activities. We have clear pedagogical approached and follow the seven key features of effective practise, the best for every child, high-quality care, curriculum, pedagogy ,assessment, self-regulation and executive function, partnership with parents</a:t>
            </a:r>
          </a:p>
        </p:txBody>
      </p:sp>
      <p:pic>
        <p:nvPicPr>
          <p:cNvPr id="9" name="Picture 8" descr="Text, logo&#10;&#10;Description automatically generated">
            <a:extLst>
              <a:ext uri="{FF2B5EF4-FFF2-40B4-BE49-F238E27FC236}">
                <a16:creationId xmlns:a16="http://schemas.microsoft.com/office/drawing/2014/main" id="{314E8BDC-620D-48FE-A181-9EB88BFD0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375" y="3985093"/>
            <a:ext cx="3850159" cy="2721943"/>
          </a:xfrm>
          <a:prstGeom prst="rect">
            <a:avLst/>
          </a:prstGeom>
          <a:ln>
            <a:noFill/>
          </a:ln>
          <a:effectLst>
            <a:softEdge rad="112500"/>
          </a:effectLst>
        </p:spPr>
      </p:pic>
      <p:pic>
        <p:nvPicPr>
          <p:cNvPr id="15" name="Picture 14">
            <a:extLst>
              <a:ext uri="{FF2B5EF4-FFF2-40B4-BE49-F238E27FC236}">
                <a16:creationId xmlns:a16="http://schemas.microsoft.com/office/drawing/2014/main" id="{34544842-2441-49C0-9B25-219E70492759}"/>
              </a:ext>
            </a:extLst>
          </p:cNvPr>
          <p:cNvPicPr>
            <a:picLocks noChangeAspect="1"/>
          </p:cNvPicPr>
          <p:nvPr/>
        </p:nvPicPr>
        <p:blipFill>
          <a:blip r:embed="rId3"/>
          <a:stretch>
            <a:fillRect/>
          </a:stretch>
        </p:blipFill>
        <p:spPr>
          <a:xfrm>
            <a:off x="587538" y="299250"/>
            <a:ext cx="3670137" cy="772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0371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2455627574"/>
              </p:ext>
            </p:extLst>
          </p:nvPr>
        </p:nvGraphicFramePr>
        <p:xfrm>
          <a:off x="114300" y="142876"/>
          <a:ext cx="11944348" cy="6543674"/>
        </p:xfrm>
        <a:graphic>
          <a:graphicData uri="http://schemas.openxmlformats.org/drawingml/2006/table">
            <a:tbl>
              <a:tblPr firstRow="1" bandRow="1">
                <a:tableStyleId>{5940675A-B579-460E-94D1-54222C63F5DA}</a:tableStyleId>
              </a:tblPr>
              <a:tblGrid>
                <a:gridCol w="2986087">
                  <a:extLst>
                    <a:ext uri="{9D8B030D-6E8A-4147-A177-3AD203B41FA5}">
                      <a16:colId xmlns:a16="http://schemas.microsoft.com/office/drawing/2014/main" val="2254995402"/>
                    </a:ext>
                  </a:extLst>
                </a:gridCol>
                <a:gridCol w="2986087">
                  <a:extLst>
                    <a:ext uri="{9D8B030D-6E8A-4147-A177-3AD203B41FA5}">
                      <a16:colId xmlns:a16="http://schemas.microsoft.com/office/drawing/2014/main" val="144480224"/>
                    </a:ext>
                  </a:extLst>
                </a:gridCol>
                <a:gridCol w="2986087">
                  <a:extLst>
                    <a:ext uri="{9D8B030D-6E8A-4147-A177-3AD203B41FA5}">
                      <a16:colId xmlns:a16="http://schemas.microsoft.com/office/drawing/2014/main" val="3645990693"/>
                    </a:ext>
                  </a:extLst>
                </a:gridCol>
                <a:gridCol w="2986087">
                  <a:extLst>
                    <a:ext uri="{9D8B030D-6E8A-4147-A177-3AD203B41FA5}">
                      <a16:colId xmlns:a16="http://schemas.microsoft.com/office/drawing/2014/main" val="429242547"/>
                    </a:ext>
                  </a:extLst>
                </a:gridCol>
              </a:tblGrid>
              <a:tr h="3038313">
                <a:tc>
                  <a:txBody>
                    <a:bodyP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rPr>
                        <a:t>in EYFS</a:t>
                      </a:r>
                    </a:p>
                    <a:p>
                      <a:pPr algn="ctr"/>
                      <a:endParaRPr lang="en-GB" sz="2400" dirty="0"/>
                    </a:p>
                  </a:txBody>
                  <a:tcPr>
                    <a:solidFill>
                      <a:srgbClr val="0070C0"/>
                    </a:solidFill>
                  </a:tcPr>
                </a:tc>
                <a:tc>
                  <a:txBody>
                    <a:bodyPr/>
                    <a:lstStyle/>
                    <a:p>
                      <a:pPr algn="ctr"/>
                      <a:r>
                        <a:rPr lang="en-GB" sz="1800" b="1" u="sng" dirty="0"/>
                        <a:t>Culture</a:t>
                      </a:r>
                    </a:p>
                    <a:p>
                      <a:pPr algn="ctr"/>
                      <a:endParaRPr lang="en-GB" sz="1200" b="0" u="none" dirty="0"/>
                    </a:p>
                    <a:p>
                      <a:pPr algn="ctr"/>
                      <a:r>
                        <a:rPr lang="en-GB" sz="1200" b="0" u="none" dirty="0">
                          <a:solidFill>
                            <a:schemeClr val="tx1"/>
                          </a:solidFill>
                        </a:rPr>
                        <a:t>Rights respecting</a:t>
                      </a:r>
                    </a:p>
                    <a:p>
                      <a:pPr algn="ctr"/>
                      <a:r>
                        <a:rPr lang="en-GB" sz="1200" b="0" u="none" dirty="0">
                          <a:solidFill>
                            <a:schemeClr val="tx1"/>
                          </a:solidFill>
                        </a:rPr>
                        <a:t>British Values</a:t>
                      </a:r>
                    </a:p>
                    <a:p>
                      <a:pPr algn="ctr"/>
                      <a:r>
                        <a:rPr lang="en-GB" sz="1200" b="0" u="none" dirty="0">
                          <a:solidFill>
                            <a:schemeClr val="tx1"/>
                          </a:solidFill>
                        </a:rPr>
                        <a:t>Church Visits</a:t>
                      </a:r>
                    </a:p>
                    <a:p>
                      <a:pPr algn="ctr"/>
                      <a:r>
                        <a:rPr lang="en-GB" sz="1200" b="0" u="none" dirty="0">
                          <a:solidFill>
                            <a:schemeClr val="tx1"/>
                          </a:solidFill>
                        </a:rPr>
                        <a:t>Jigsaw Lessons</a:t>
                      </a:r>
                    </a:p>
                    <a:p>
                      <a:pPr algn="ctr"/>
                      <a:r>
                        <a:rPr lang="en-GB" sz="1200" b="0" u="none" dirty="0">
                          <a:solidFill>
                            <a:schemeClr val="tx1"/>
                          </a:solidFill>
                        </a:rPr>
                        <a:t>Core values-underpin worships</a:t>
                      </a:r>
                    </a:p>
                    <a:p>
                      <a:pPr algn="ctr"/>
                      <a:r>
                        <a:rPr lang="en-GB" sz="1200" b="0" u="none" dirty="0">
                          <a:solidFill>
                            <a:schemeClr val="tx1"/>
                          </a:solidFill>
                        </a:rPr>
                        <a:t>Home learning</a:t>
                      </a:r>
                    </a:p>
                    <a:p>
                      <a:pPr algn="ctr"/>
                      <a:r>
                        <a:rPr lang="en-GB" sz="1200" b="0" u="none" dirty="0">
                          <a:solidFill>
                            <a:schemeClr val="tx1"/>
                          </a:solidFill>
                        </a:rPr>
                        <a:t>Church calendar followed</a:t>
                      </a:r>
                    </a:p>
                    <a:p>
                      <a:pPr algn="ctr"/>
                      <a:r>
                        <a:rPr lang="en-GB" sz="1200" b="0" u="none" dirty="0">
                          <a:solidFill>
                            <a:schemeClr val="tx1"/>
                          </a:solidFill>
                        </a:rPr>
                        <a:t>SMSC woven throughout</a:t>
                      </a:r>
                    </a:p>
                    <a:p>
                      <a:pPr algn="ctr"/>
                      <a:r>
                        <a:rPr lang="en-GB" sz="1200" b="0" u="none" dirty="0">
                          <a:solidFill>
                            <a:schemeClr val="tx1"/>
                          </a:solidFill>
                        </a:rPr>
                        <a:t>Celebration of other faiths and world religions</a:t>
                      </a:r>
                    </a:p>
                  </a:txBody>
                  <a:tcPr>
                    <a:solidFill>
                      <a:schemeClr val="accent1">
                        <a:lumMod val="20000"/>
                        <a:lumOff val="80000"/>
                      </a:schemeClr>
                    </a:solidFill>
                  </a:tcPr>
                </a:tc>
                <a:tc>
                  <a:txBody>
                    <a:bodyPr/>
                    <a:lstStyle/>
                    <a:p>
                      <a:pPr algn="ctr"/>
                      <a:r>
                        <a:rPr lang="en-GB" sz="1800" b="1" u="sng" dirty="0"/>
                        <a:t>Oracy</a:t>
                      </a:r>
                    </a:p>
                    <a:p>
                      <a:pPr algn="ctr"/>
                      <a:endParaRPr lang="en-GB" sz="1800" b="1" u="sng" dirty="0"/>
                    </a:p>
                    <a:p>
                      <a:pPr algn="ctr"/>
                      <a:r>
                        <a:rPr lang="en-GB" sz="1200" b="0" u="none" dirty="0"/>
                        <a:t>Speaking and listening</a:t>
                      </a:r>
                    </a:p>
                    <a:p>
                      <a:pPr algn="ctr"/>
                      <a:r>
                        <a:rPr lang="en-GB" sz="1200" b="0" u="none" dirty="0"/>
                        <a:t>Daily opportunities planned for</a:t>
                      </a:r>
                    </a:p>
                    <a:p>
                      <a:pPr algn="ctr"/>
                      <a:r>
                        <a:rPr lang="en-GB" sz="1200" b="0" u="none" dirty="0"/>
                        <a:t>Show and Tell</a:t>
                      </a:r>
                    </a:p>
                    <a:p>
                      <a:pPr algn="ctr"/>
                      <a:r>
                        <a:rPr lang="en-GB" sz="1200" b="0" u="none" dirty="0"/>
                        <a:t>Pathways to write</a:t>
                      </a:r>
                    </a:p>
                    <a:p>
                      <a:pPr algn="ctr"/>
                      <a:r>
                        <a:rPr lang="en-GB" sz="1200" b="0" u="none" dirty="0"/>
                        <a:t>NELI Programme</a:t>
                      </a:r>
                    </a:p>
                    <a:p>
                      <a:pPr algn="ctr"/>
                      <a:r>
                        <a:rPr lang="en-GB" sz="1200" b="0" u="none" dirty="0"/>
                        <a:t>Talk Boost</a:t>
                      </a:r>
                    </a:p>
                    <a:p>
                      <a:pPr algn="ctr"/>
                      <a:r>
                        <a:rPr lang="en-GB" sz="1200" b="0" u="none" dirty="0"/>
                        <a:t>Daily read aloud and sing along</a:t>
                      </a:r>
                    </a:p>
                    <a:p>
                      <a:pPr algn="ctr"/>
                      <a:r>
                        <a:rPr lang="en-GB" sz="1200" b="0" u="none" dirty="0"/>
                        <a:t>Story times</a:t>
                      </a:r>
                    </a:p>
                    <a:p>
                      <a:pPr algn="ctr"/>
                      <a:r>
                        <a:rPr lang="en-GB" sz="1200" b="0" u="none" dirty="0"/>
                        <a:t>Reading sessions</a:t>
                      </a:r>
                    </a:p>
                    <a:p>
                      <a:pPr algn="ctr"/>
                      <a:r>
                        <a:rPr lang="en-GB" sz="1200" b="0" u="none" dirty="0"/>
                        <a:t>Key focus on vocabulary- link to KS1</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endParaRPr lang="en-GB" sz="1800" dirty="0"/>
                    </a:p>
                    <a:p>
                      <a:pPr algn="ctr"/>
                      <a:r>
                        <a:rPr lang="en-GB" sz="1200" dirty="0"/>
                        <a:t>Characteristics of effective learning</a:t>
                      </a:r>
                    </a:p>
                    <a:p>
                      <a:pPr algn="ctr"/>
                      <a:r>
                        <a:rPr lang="en-GB" sz="1200" dirty="0"/>
                        <a:t>Outdoor learning- school field and outdoors</a:t>
                      </a:r>
                    </a:p>
                    <a:p>
                      <a:pPr algn="ctr"/>
                      <a:r>
                        <a:rPr lang="en-GB" sz="1200" dirty="0"/>
                        <a:t>Enhanced, open ended learning environment</a:t>
                      </a:r>
                    </a:p>
                    <a:p>
                      <a:pPr algn="ctr"/>
                      <a:r>
                        <a:rPr lang="en-GB" sz="1200" dirty="0"/>
                        <a:t>Visits from people in the community</a:t>
                      </a:r>
                    </a:p>
                    <a:p>
                      <a:pPr algn="ctr"/>
                      <a:r>
                        <a:rPr lang="en-GB" sz="1200" dirty="0"/>
                        <a:t>Education visits and visitors</a:t>
                      </a:r>
                    </a:p>
                    <a:p>
                      <a:pPr algn="ctr"/>
                      <a:r>
                        <a:rPr lang="en-GB" sz="1200" dirty="0"/>
                        <a:t>Investigations and experiments to embed knowledge for KS1 Science, History, Geography and R.E.</a:t>
                      </a:r>
                    </a:p>
                  </a:txBody>
                  <a:tcPr>
                    <a:solidFill>
                      <a:schemeClr val="accent1">
                        <a:lumMod val="20000"/>
                        <a:lumOff val="80000"/>
                      </a:schemeClr>
                    </a:solidFill>
                  </a:tcPr>
                </a:tc>
                <a:extLst>
                  <a:ext uri="{0D108BD9-81ED-4DB2-BD59-A6C34878D82A}">
                    <a16:rowId xmlns:a16="http://schemas.microsoft.com/office/drawing/2014/main" val="2009727711"/>
                  </a:ext>
                </a:extLst>
              </a:tr>
              <a:tr h="35053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algn="ctr"/>
                      <a:endParaRPr lang="en-GB" b="1" u="sng" dirty="0"/>
                    </a:p>
                    <a:p>
                      <a:pPr algn="ctr"/>
                      <a:r>
                        <a:rPr lang="en-GB" sz="1200" b="0" u="none" dirty="0"/>
                        <a:t>Characteristics of effective learning</a:t>
                      </a:r>
                    </a:p>
                    <a:p>
                      <a:pPr algn="ctr"/>
                      <a:r>
                        <a:rPr lang="en-GB" sz="1200" b="0" u="none" dirty="0"/>
                        <a:t>Reading is at the heart of all we do</a:t>
                      </a:r>
                    </a:p>
                    <a:p>
                      <a:pPr algn="ctr"/>
                      <a:r>
                        <a:rPr lang="en-GB" sz="1200" b="0" u="none" dirty="0"/>
                        <a:t>Daily read in the Essential Letters and Sounds lessons</a:t>
                      </a:r>
                    </a:p>
                    <a:p>
                      <a:pPr algn="ctr"/>
                      <a:r>
                        <a:rPr lang="en-GB" sz="1200" b="0" u="none" dirty="0"/>
                        <a:t>Reading books all matched to phonics knowledge and progression</a:t>
                      </a:r>
                    </a:p>
                    <a:p>
                      <a:pPr algn="ctr"/>
                      <a:r>
                        <a:rPr lang="en-GB" sz="1200" b="0" u="none" dirty="0"/>
                        <a:t>Children foster a love of reading</a:t>
                      </a:r>
                    </a:p>
                    <a:p>
                      <a:pPr algn="ctr"/>
                      <a:r>
                        <a:rPr lang="en-GB" sz="1200" b="0" u="none" dirty="0"/>
                        <a:t>Reading is in all areas of provision</a:t>
                      </a:r>
                    </a:p>
                    <a:p>
                      <a:pPr algn="ctr"/>
                      <a:endParaRPr lang="en-GB" sz="1200" b="0" u="none" dirty="0"/>
                    </a:p>
                    <a:p>
                      <a:pPr algn="ctr"/>
                      <a:endParaRPr lang="en-GB" sz="1200"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endParaRPr lang="en-GB" sz="1800" b="1" u="sng" dirty="0"/>
                    </a:p>
                    <a:p>
                      <a:pPr algn="ctr"/>
                      <a:r>
                        <a:rPr lang="en-GB" sz="1200" b="0" u="none" dirty="0"/>
                        <a:t>Primary PE – dance lessons</a:t>
                      </a:r>
                    </a:p>
                    <a:p>
                      <a:pPr algn="ctr"/>
                      <a:r>
                        <a:rPr lang="en-GB" sz="1200" b="0" u="none" dirty="0"/>
                        <a:t>Creative opportunities in provision- musical instruments, creative workshop, malleable, imaginary play, construction.</a:t>
                      </a:r>
                    </a:p>
                    <a:p>
                      <a:pPr algn="ctr"/>
                      <a:r>
                        <a:rPr lang="en-GB" sz="1200" b="0" u="none" dirty="0"/>
                        <a:t>Characteristics of effective learning</a:t>
                      </a:r>
                    </a:p>
                    <a:p>
                      <a:pPr algn="ctr"/>
                      <a:r>
                        <a:rPr lang="en-GB" sz="1200" b="0" u="none" dirty="0"/>
                        <a:t>School performances</a:t>
                      </a:r>
                    </a:p>
                    <a:p>
                      <a:pPr algn="ctr"/>
                      <a:r>
                        <a:rPr lang="en-GB" sz="1200" b="0" u="none" dirty="0"/>
                        <a:t>Worships</a:t>
                      </a:r>
                    </a:p>
                  </a:txBody>
                  <a:tcPr>
                    <a:solidFill>
                      <a:schemeClr val="accent1">
                        <a:lumMod val="20000"/>
                        <a:lumOff val="80000"/>
                      </a:schemeClr>
                    </a:solidFill>
                  </a:tcPr>
                </a:tc>
                <a:tc>
                  <a:txBody>
                    <a:bodyPr/>
                    <a:lstStyle/>
                    <a:p>
                      <a:pPr algn="ctr"/>
                      <a:r>
                        <a:rPr lang="en-GB" sz="1800" b="1" u="sng" dirty="0"/>
                        <a:t>Growth</a:t>
                      </a:r>
                    </a:p>
                    <a:p>
                      <a:pPr algn="ctr"/>
                      <a:endParaRPr lang="en-GB" sz="1800" b="1" u="sng" dirty="0"/>
                    </a:p>
                    <a:p>
                      <a:pPr algn="ctr"/>
                      <a:r>
                        <a:rPr lang="en-GB" sz="1200" b="0" u="none" dirty="0"/>
                        <a:t>Challenges in provision</a:t>
                      </a:r>
                    </a:p>
                    <a:p>
                      <a:pPr algn="ctr"/>
                      <a:r>
                        <a:rPr lang="en-GB" sz="1200" b="0" u="none" dirty="0"/>
                        <a:t>Open ended tasks and investigation, developing resilience</a:t>
                      </a:r>
                    </a:p>
                    <a:p>
                      <a:pPr algn="ctr"/>
                      <a:r>
                        <a:rPr lang="en-GB" sz="1200" b="0" u="none" dirty="0"/>
                        <a:t>Long term plan prepares all learners for KS1</a:t>
                      </a:r>
                    </a:p>
                    <a:p>
                      <a:pPr algn="ctr"/>
                      <a:r>
                        <a:rPr lang="en-GB" sz="1200" b="0" u="none" dirty="0"/>
                        <a:t>Subject leaders/EYFS lead agree plans for all areas of learning to ensure progression of knowledge.</a:t>
                      </a:r>
                    </a:p>
                    <a:p>
                      <a:pPr algn="ctr"/>
                      <a:r>
                        <a:rPr lang="en-GB" sz="1200" b="0" u="none" dirty="0"/>
                        <a:t>Transition plan</a:t>
                      </a:r>
                    </a:p>
                    <a:p>
                      <a:pPr algn="ctr"/>
                      <a:r>
                        <a:rPr lang="en-GB" sz="1200" b="0" u="none" dirty="0"/>
                        <a:t>Well being/health a focus in school- rainbow team</a:t>
                      </a:r>
                    </a:p>
                    <a:p>
                      <a:pPr algn="ctr"/>
                      <a:r>
                        <a:rPr lang="en-GB" sz="1200" b="0" u="none" dirty="0"/>
                        <a:t>Personal hygiene routine and dental health lessons.</a:t>
                      </a:r>
                    </a:p>
                    <a:p>
                      <a:pPr algn="ctr"/>
                      <a:r>
                        <a:rPr lang="en-GB" sz="1200" b="0" u="none" dirty="0"/>
                        <a:t>Physical development/outdoor learning</a:t>
                      </a:r>
                    </a:p>
                  </a:txBody>
                  <a:tcPr>
                    <a:solidFill>
                      <a:schemeClr val="accent1">
                        <a:lumMod val="20000"/>
                        <a:lumOff val="80000"/>
                      </a:schemeClr>
                    </a:solidFill>
                  </a:tcPr>
                </a:tc>
                <a:tc>
                  <a:txBody>
                    <a:bodyPr/>
                    <a:lstStyle/>
                    <a:p>
                      <a:pPr algn="ctr"/>
                      <a:r>
                        <a:rPr lang="en-GB" sz="1800" b="1" u="sng" dirty="0"/>
                        <a:t>Enquiry</a:t>
                      </a:r>
                    </a:p>
                    <a:p>
                      <a:pPr algn="ctr"/>
                      <a:endParaRPr lang="en-GB" sz="1200" b="1" u="sng" dirty="0"/>
                    </a:p>
                    <a:p>
                      <a:pPr algn="ctr"/>
                      <a:r>
                        <a:rPr lang="en-GB" sz="1200" b="0" u="none" dirty="0"/>
                        <a:t>White Rise maths- reasoning skills</a:t>
                      </a:r>
                    </a:p>
                    <a:p>
                      <a:pPr algn="ctr"/>
                      <a:r>
                        <a:rPr lang="en-GB" sz="1200" b="0" u="none" dirty="0"/>
                        <a:t>Questioning</a:t>
                      </a:r>
                    </a:p>
                    <a:p>
                      <a:pPr algn="ctr"/>
                      <a:r>
                        <a:rPr lang="en-GB" sz="1200" b="0" u="none" dirty="0"/>
                        <a:t>Characteristics of effective learning</a:t>
                      </a:r>
                    </a:p>
                    <a:p>
                      <a:pPr algn="ctr"/>
                      <a:r>
                        <a:rPr lang="en-GB" sz="1200" b="0" u="none" dirty="0"/>
                        <a:t>Quality staff interactions-higher order questioning</a:t>
                      </a:r>
                    </a:p>
                    <a:p>
                      <a:pPr algn="ctr"/>
                      <a:r>
                        <a:rPr lang="en-GB" sz="1200" b="0" u="none" dirty="0"/>
                        <a:t>Key questions in provision</a:t>
                      </a:r>
                    </a:p>
                    <a:p>
                      <a:pPr algn="ctr"/>
                      <a:r>
                        <a:rPr lang="en-GB" sz="1200" b="0" u="none" dirty="0"/>
                        <a:t>Exploration and open ended activities in provision.</a:t>
                      </a:r>
                    </a:p>
                    <a:p>
                      <a:pPr algn="ctr"/>
                      <a:endParaRPr lang="en-GB" sz="1800" b="0" u="none"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450E1DE0-F885-46DE-B4BB-58F4EF69510A}"/>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433479" y="2412280"/>
            <a:ext cx="2381065" cy="739189"/>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26D78B37-363D-4933-B192-666384245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123825"/>
            <a:ext cx="3000376" cy="1938655"/>
          </a:xfrm>
          <a:prstGeom prst="rect">
            <a:avLst/>
          </a:prstGeom>
        </p:spPr>
      </p:pic>
    </p:spTree>
    <p:extLst>
      <p:ext uri="{BB962C8B-B14F-4D97-AF65-F5344CB8AC3E}">
        <p14:creationId xmlns:p14="http://schemas.microsoft.com/office/powerpoint/2010/main" val="69445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1740835157"/>
              </p:ext>
            </p:extLst>
          </p:nvPr>
        </p:nvGraphicFramePr>
        <p:xfrm>
          <a:off x="123825" y="133350"/>
          <a:ext cx="11944352" cy="6600825"/>
        </p:xfrm>
        <a:graphic>
          <a:graphicData uri="http://schemas.openxmlformats.org/drawingml/2006/table">
            <a:tbl>
              <a:tblPr firstRow="1" bandRow="1">
                <a:tableStyleId>{5940675A-B579-460E-94D1-54222C63F5DA}</a:tableStyleId>
              </a:tblPr>
              <a:tblGrid>
                <a:gridCol w="2986088">
                  <a:extLst>
                    <a:ext uri="{9D8B030D-6E8A-4147-A177-3AD203B41FA5}">
                      <a16:colId xmlns:a16="http://schemas.microsoft.com/office/drawing/2014/main" val="2254995402"/>
                    </a:ext>
                  </a:extLst>
                </a:gridCol>
                <a:gridCol w="2986088">
                  <a:extLst>
                    <a:ext uri="{9D8B030D-6E8A-4147-A177-3AD203B41FA5}">
                      <a16:colId xmlns:a16="http://schemas.microsoft.com/office/drawing/2014/main" val="144480224"/>
                    </a:ext>
                  </a:extLst>
                </a:gridCol>
                <a:gridCol w="2986088">
                  <a:extLst>
                    <a:ext uri="{9D8B030D-6E8A-4147-A177-3AD203B41FA5}">
                      <a16:colId xmlns:a16="http://schemas.microsoft.com/office/drawing/2014/main" val="3645990693"/>
                    </a:ext>
                  </a:extLst>
                </a:gridCol>
                <a:gridCol w="2986088">
                  <a:extLst>
                    <a:ext uri="{9D8B030D-6E8A-4147-A177-3AD203B41FA5}">
                      <a16:colId xmlns:a16="http://schemas.microsoft.com/office/drawing/2014/main" val="429242547"/>
                    </a:ext>
                  </a:extLst>
                </a:gridCol>
              </a:tblGrid>
              <a:tr h="3375586">
                <a:tc>
                  <a:txBody>
                    <a:bodyPr/>
                    <a:lstStyle/>
                    <a:p>
                      <a:pPr algn="ctr"/>
                      <a:endParaRPr lang="en-GB" sz="2400" dirty="0"/>
                    </a:p>
                    <a:p>
                      <a:pPr algn="ctr"/>
                      <a:endParaRPr lang="en-GB" sz="2400" b="1" dirty="0">
                        <a:solidFill>
                          <a:schemeClr val="bg1"/>
                        </a:solidFill>
                      </a:endParaRPr>
                    </a:p>
                    <a:p>
                      <a:pPr algn="ctr"/>
                      <a:endParaRPr lang="en-GB" sz="2400" b="1" dirty="0">
                        <a:solidFill>
                          <a:schemeClr val="bg1"/>
                        </a:solidFill>
                      </a:endParaRPr>
                    </a:p>
                    <a:p>
                      <a:pPr algn="ctr"/>
                      <a:r>
                        <a:rPr lang="en-GB" sz="2400" b="1" dirty="0">
                          <a:solidFill>
                            <a:schemeClr val="bg1"/>
                          </a:solidFill>
                        </a:rPr>
                        <a:t>In</a:t>
                      </a:r>
                    </a:p>
                    <a:p>
                      <a:pPr algn="ctr"/>
                      <a:endParaRPr lang="en-GB" sz="2400" b="1" dirty="0">
                        <a:solidFill>
                          <a:schemeClr val="bg1"/>
                        </a:solidFill>
                      </a:endParaRPr>
                    </a:p>
                    <a:p>
                      <a:pPr algn="ctr"/>
                      <a:r>
                        <a:rPr lang="en-GB" sz="2400" b="1" dirty="0">
                          <a:solidFill>
                            <a:schemeClr val="bg1"/>
                          </a:solidFill>
                        </a:rPr>
                        <a:t>in </a:t>
                      </a:r>
                    </a:p>
                    <a:p>
                      <a:pPr algn="ctr"/>
                      <a:r>
                        <a:rPr lang="en-GB" sz="2400" b="1" dirty="0">
                          <a:solidFill>
                            <a:schemeClr val="bg1"/>
                          </a:solidFill>
                        </a:rPr>
                        <a:t>Religious Education</a:t>
                      </a:r>
                    </a:p>
                  </a:txBody>
                  <a:tcPr>
                    <a:solidFill>
                      <a:srgbClr val="0070C0"/>
                    </a:solidFill>
                  </a:tcPr>
                </a:tc>
                <a:tc>
                  <a:txBody>
                    <a:bodyPr/>
                    <a:lstStyle/>
                    <a:p>
                      <a:pPr algn="ctr"/>
                      <a:r>
                        <a:rPr lang="en-GB" sz="1800" b="1" u="sng" dirty="0"/>
                        <a:t>Culture</a:t>
                      </a:r>
                    </a:p>
                    <a:p>
                      <a:pPr algn="ctr"/>
                      <a:r>
                        <a:rPr lang="en-GB" sz="1400" kern="1200" dirty="0">
                          <a:solidFill>
                            <a:schemeClr val="tx1"/>
                          </a:solidFill>
                          <a:effectLst/>
                          <a:latin typeface="+mn-lt"/>
                          <a:ea typeface="+mn-ea"/>
                          <a:cs typeface="+mn-cs"/>
                        </a:rPr>
                        <a:t>Our school is within deep tradition of Church of England education.</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Our R.E work includes studying how a range of countries celebrate Christian festivals. </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Each unit from our Understanding Christianity curriculum includes an aspect of a world faith.</a:t>
                      </a:r>
                    </a:p>
                    <a:p>
                      <a:pPr algn="ctr"/>
                      <a:endParaRPr lang="en-GB" sz="1800" b="0" u="none" dirty="0"/>
                    </a:p>
                  </a:txBody>
                  <a:tcPr>
                    <a:solidFill>
                      <a:schemeClr val="accent1">
                        <a:lumMod val="20000"/>
                        <a:lumOff val="80000"/>
                      </a:schemeClr>
                    </a:solidFill>
                  </a:tcPr>
                </a:tc>
                <a:tc>
                  <a:txBody>
                    <a:bodyPr/>
                    <a:lstStyle/>
                    <a:p>
                      <a:pPr algn="ctr"/>
                      <a:r>
                        <a:rPr lang="en-GB" sz="1800" b="1" u="sng" dirty="0"/>
                        <a:t>Oracy</a:t>
                      </a:r>
                    </a:p>
                    <a:p>
                      <a:pPr algn="ctr"/>
                      <a:r>
                        <a:rPr lang="en-GB" sz="1400" kern="1200" dirty="0">
                          <a:solidFill>
                            <a:schemeClr val="tx1"/>
                          </a:solidFill>
                          <a:effectLst/>
                          <a:latin typeface="+mn-lt"/>
                          <a:ea typeface="+mn-ea"/>
                          <a:cs typeface="+mn-cs"/>
                        </a:rPr>
                        <a:t>A huge emphasis on discussion of theological issues and chance to deepen our understanding. discuss, </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Children are encouraged to prepare and present their own worships both in front of their own class and the whole school.</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When assessing children’s work, we give children opportunities to reflect and respond.</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r>
                        <a:rPr lang="en-GB" sz="1400" kern="1200" dirty="0">
                          <a:solidFill>
                            <a:schemeClr val="tx1"/>
                          </a:solidFill>
                          <a:effectLst/>
                          <a:latin typeface="+mn-lt"/>
                          <a:ea typeface="+mn-ea"/>
                          <a:cs typeface="+mn-cs"/>
                        </a:rPr>
                        <a:t>Our R.E work includes studying how a range of countries celebrate Christian festivals.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Students develop an awareness of the influence of Faith on our British Values.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During each unit and within ‘Faith Week’ we understand and learn about the main World Religions and their impact on the world.</a:t>
                      </a:r>
                    </a:p>
                  </a:txBody>
                  <a:tcPr>
                    <a:solidFill>
                      <a:schemeClr val="accent1">
                        <a:lumMod val="20000"/>
                        <a:lumOff val="80000"/>
                      </a:schemeClr>
                    </a:solidFill>
                  </a:tcPr>
                </a:tc>
                <a:extLst>
                  <a:ext uri="{0D108BD9-81ED-4DB2-BD59-A6C34878D82A}">
                    <a16:rowId xmlns:a16="http://schemas.microsoft.com/office/drawing/2014/main" val="2009727711"/>
                  </a:ext>
                </a:extLst>
              </a:tr>
              <a:tr h="32252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Reading Bible and Christian stories is prevalent throughout the curriculum.</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Our class Reflective corners display written prayers, Bibles and vocabulary relating to current R.E. learning.</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Art features heavily within our R.E. curriculum, including discussion of famous Christian pieces of Art. </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Understanding Christianity uses ‘The Big Frieze’ to illustrate ‘God’s Big Story.</a:t>
                      </a:r>
                    </a:p>
                    <a:p>
                      <a:pPr algn="ctr"/>
                      <a:endParaRPr lang="en-GB" sz="1800" b="1" u="sng" dirty="0"/>
                    </a:p>
                  </a:txBody>
                  <a:tcPr>
                    <a:solidFill>
                      <a:schemeClr val="accent1">
                        <a:lumMod val="20000"/>
                        <a:lumOff val="80000"/>
                      </a:schemeClr>
                    </a:solidFill>
                  </a:tcPr>
                </a:tc>
                <a:tc>
                  <a:txBody>
                    <a:bodyPr/>
                    <a:lstStyle/>
                    <a:p>
                      <a:pPr algn="ctr"/>
                      <a:r>
                        <a:rPr lang="en-GB" sz="1800" b="1" u="sng" dirty="0"/>
                        <a:t>Growth</a:t>
                      </a:r>
                    </a:p>
                    <a:p>
                      <a:pPr algn="ctr"/>
                      <a:endParaRPr lang="en-GB" sz="1800" b="1" u="sng" dirty="0"/>
                    </a:p>
                    <a:p>
                      <a:pPr algn="ctr"/>
                      <a:r>
                        <a:rPr lang="en-GB" sz="1400" kern="1200" dirty="0">
                          <a:solidFill>
                            <a:schemeClr val="tx1"/>
                          </a:solidFill>
                          <a:effectLst/>
                          <a:latin typeface="+mn-lt"/>
                          <a:ea typeface="+mn-ea"/>
                          <a:cs typeface="+mn-cs"/>
                        </a:rPr>
                        <a:t>Our class Reflection journals not only reflect our R.E. journey but our personal growth. </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We challenge our own assumptions and often show empathy by contributing to Christian charities and events.</a:t>
                      </a:r>
                    </a:p>
                  </a:txBody>
                  <a:tcPr>
                    <a:solidFill>
                      <a:schemeClr val="accent1">
                        <a:lumMod val="20000"/>
                        <a:lumOff val="80000"/>
                      </a:schemeClr>
                    </a:solidFill>
                  </a:tcPr>
                </a:tc>
                <a:tc>
                  <a:txBody>
                    <a:bodyPr/>
                    <a:lstStyle/>
                    <a:p>
                      <a:pPr algn="ctr"/>
                      <a:r>
                        <a:rPr lang="en-GB" sz="1800" b="1" u="sng" dirty="0"/>
                        <a:t>Enquiry</a:t>
                      </a:r>
                    </a:p>
                    <a:p>
                      <a:pPr algn="ctr"/>
                      <a:endParaRPr lang="en-GB" sz="1800" b="1" u="sng"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A questful approach to R.E. is adopted by Liverpool diocese that encourages actively investigating and questioning beliefs and evidence.</a:t>
                      </a:r>
                    </a:p>
                    <a:p>
                      <a:pPr algn="ctr"/>
                      <a:endParaRPr lang="en-GB" sz="1800" b="1" u="sng"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3233B1B3-A36E-474C-AC78-FB66C2D989DF}"/>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433479" y="2767831"/>
            <a:ext cx="2381065" cy="739189"/>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5BD6EA52-A35E-47FB-8FB2-A4D7C6526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123825"/>
            <a:ext cx="3000376" cy="1938655"/>
          </a:xfrm>
          <a:prstGeom prst="rect">
            <a:avLst/>
          </a:prstGeom>
        </p:spPr>
      </p:pic>
    </p:spTree>
    <p:extLst>
      <p:ext uri="{BB962C8B-B14F-4D97-AF65-F5344CB8AC3E}">
        <p14:creationId xmlns:p14="http://schemas.microsoft.com/office/powerpoint/2010/main" val="59777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2057400129"/>
              </p:ext>
            </p:extLst>
          </p:nvPr>
        </p:nvGraphicFramePr>
        <p:xfrm>
          <a:off x="104775" y="114300"/>
          <a:ext cx="11953872" cy="6610350"/>
        </p:xfrm>
        <a:graphic>
          <a:graphicData uri="http://schemas.openxmlformats.org/drawingml/2006/table">
            <a:tbl>
              <a:tblPr firstRow="1" bandRow="1">
                <a:tableStyleId>{5940675A-B579-460E-94D1-54222C63F5DA}</a:tableStyleId>
              </a:tblPr>
              <a:tblGrid>
                <a:gridCol w="2988468">
                  <a:extLst>
                    <a:ext uri="{9D8B030D-6E8A-4147-A177-3AD203B41FA5}">
                      <a16:colId xmlns:a16="http://schemas.microsoft.com/office/drawing/2014/main" val="2254995402"/>
                    </a:ext>
                  </a:extLst>
                </a:gridCol>
                <a:gridCol w="2988468">
                  <a:extLst>
                    <a:ext uri="{9D8B030D-6E8A-4147-A177-3AD203B41FA5}">
                      <a16:colId xmlns:a16="http://schemas.microsoft.com/office/drawing/2014/main" val="144480224"/>
                    </a:ext>
                  </a:extLst>
                </a:gridCol>
                <a:gridCol w="2988468">
                  <a:extLst>
                    <a:ext uri="{9D8B030D-6E8A-4147-A177-3AD203B41FA5}">
                      <a16:colId xmlns:a16="http://schemas.microsoft.com/office/drawing/2014/main" val="3645990693"/>
                    </a:ext>
                  </a:extLst>
                </a:gridCol>
                <a:gridCol w="2988468">
                  <a:extLst>
                    <a:ext uri="{9D8B030D-6E8A-4147-A177-3AD203B41FA5}">
                      <a16:colId xmlns:a16="http://schemas.microsoft.com/office/drawing/2014/main" val="429242547"/>
                    </a:ext>
                  </a:extLst>
                </a:gridCol>
              </a:tblGrid>
              <a:tr h="3305175">
                <a:tc>
                  <a:txBody>
                    <a:bodyP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1400" b="1" dirty="0">
                        <a:solidFill>
                          <a:schemeClr val="bg1"/>
                        </a:solidFill>
                      </a:endParaRPr>
                    </a:p>
                    <a:p>
                      <a:pPr algn="ctr"/>
                      <a:r>
                        <a:rPr lang="en-GB" sz="2400" b="1" dirty="0">
                          <a:solidFill>
                            <a:schemeClr val="bg1"/>
                          </a:solidFill>
                        </a:rPr>
                        <a:t>in Maths</a:t>
                      </a:r>
                    </a:p>
                  </a:txBody>
                  <a:tcPr>
                    <a:solidFill>
                      <a:srgbClr val="0070C0"/>
                    </a:solidFill>
                  </a:tcPr>
                </a:tc>
                <a:tc>
                  <a:txBody>
                    <a:bodyPr/>
                    <a:lstStyle/>
                    <a:p>
                      <a:pPr algn="ctr"/>
                      <a:r>
                        <a:rPr lang="en-GB" sz="1800" b="1" u="sng" dirty="0"/>
                        <a:t>Culture</a:t>
                      </a:r>
                    </a:p>
                    <a:p>
                      <a:pPr algn="ctr"/>
                      <a:endParaRPr lang="en-GB" sz="1400" b="0" u="none" dirty="0"/>
                    </a:p>
                    <a:p>
                      <a:pPr algn="ctr"/>
                      <a:r>
                        <a:rPr lang="en-GB" sz="1400" b="0" u="none" dirty="0"/>
                        <a:t>Our White Rose Curriculum is drawn from the latest research and good practice around the world.</a:t>
                      </a:r>
                    </a:p>
                  </a:txBody>
                  <a:tcPr>
                    <a:solidFill>
                      <a:schemeClr val="accent1">
                        <a:lumMod val="20000"/>
                        <a:lumOff val="80000"/>
                      </a:schemeClr>
                    </a:solidFill>
                  </a:tcPr>
                </a:tc>
                <a:tc>
                  <a:txBody>
                    <a:bodyPr/>
                    <a:lstStyle/>
                    <a:p>
                      <a:pPr algn="ctr"/>
                      <a:r>
                        <a:rPr lang="en-GB" sz="1800" b="1" u="sng" dirty="0"/>
                        <a:t>Oracy</a:t>
                      </a:r>
                    </a:p>
                    <a:p>
                      <a:pPr algn="ctr"/>
                      <a:endParaRPr lang="en-GB" sz="1800" b="1" u="sng" dirty="0"/>
                    </a:p>
                    <a:p>
                      <a:pPr algn="ctr"/>
                      <a:r>
                        <a:rPr lang="en-GB" sz="1400" b="0" u="none" dirty="0"/>
                        <a:t>Focus on the mathematical vocabulary and encouraging mathematical discussion throughout. </a:t>
                      </a:r>
                    </a:p>
                    <a:p>
                      <a:pPr algn="ctr"/>
                      <a:endParaRPr lang="en-GB" sz="1400" b="0" u="none" dirty="0"/>
                    </a:p>
                    <a:p>
                      <a:pPr algn="ctr"/>
                      <a:r>
                        <a:rPr lang="en-GB" sz="1400" b="0" u="none" dirty="0"/>
                        <a:t>Verbal reasoning skills incorporated.</a:t>
                      </a:r>
                    </a:p>
                    <a:p>
                      <a:pPr algn="ctr"/>
                      <a:endParaRPr lang="en-GB" sz="1400" b="0" u="none" dirty="0"/>
                    </a:p>
                    <a:p>
                      <a:pPr algn="ctr"/>
                      <a:r>
                        <a:rPr lang="en-GB" sz="1400" b="0" u="none" dirty="0"/>
                        <a:t>Present and explain strategies and results. </a:t>
                      </a:r>
                      <a:endParaRPr lang="en-GB" sz="1200" b="0" u="none"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endParaRPr lang="en-GB" sz="1800" dirty="0"/>
                    </a:p>
                    <a:p>
                      <a:pPr algn="ctr"/>
                      <a:r>
                        <a:rPr lang="en-GB" sz="1400" dirty="0"/>
                        <a:t>Using maths to understand and solve real life problems.</a:t>
                      </a:r>
                    </a:p>
                    <a:p>
                      <a:pPr algn="ctr"/>
                      <a:endParaRPr lang="en-GB" sz="1400" dirty="0"/>
                    </a:p>
                    <a:p>
                      <a:pPr algn="ctr"/>
                      <a:r>
                        <a:rPr lang="en-GB" sz="1400" dirty="0"/>
                        <a:t>Opportunities to link maths with the real world e.g. money, measurement and time. </a:t>
                      </a:r>
                    </a:p>
                  </a:txBody>
                  <a:tcPr>
                    <a:solidFill>
                      <a:schemeClr val="accent1">
                        <a:lumMod val="20000"/>
                        <a:lumOff val="80000"/>
                      </a:schemeClr>
                    </a:solidFill>
                  </a:tcPr>
                </a:tc>
                <a:extLst>
                  <a:ext uri="{0D108BD9-81ED-4DB2-BD59-A6C34878D82A}">
                    <a16:rowId xmlns:a16="http://schemas.microsoft.com/office/drawing/2014/main" val="2009727711"/>
                  </a:ext>
                </a:extLst>
              </a:tr>
              <a:tr h="3305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algn="ctr"/>
                      <a:endParaRPr lang="en-GB" sz="1400" b="0" u="none" dirty="0"/>
                    </a:p>
                    <a:p>
                      <a:pPr algn="ctr"/>
                      <a:r>
                        <a:rPr lang="en-GB" sz="1400" b="0" u="none" dirty="0"/>
                        <a:t>Mathematical vocabulary is displayed within every classroom.</a:t>
                      </a:r>
                    </a:p>
                    <a:p>
                      <a:pPr algn="ctr"/>
                      <a:endParaRPr lang="en-GB" sz="1400" b="0" u="none" dirty="0"/>
                    </a:p>
                    <a:p>
                      <a:pPr algn="ctr"/>
                      <a:r>
                        <a:rPr lang="en-GB" sz="1400" b="0" u="none" dirty="0"/>
                        <a:t>Presenting concepts within a variety of written contexts for children to interpret is key to the idea of Mastery in Maths.</a:t>
                      </a:r>
                    </a:p>
                    <a:p>
                      <a:pPr algn="ctr"/>
                      <a:endParaRPr lang="en-GB" b="0" u="none"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endParaRPr lang="en-GB" sz="1400" b="0" u="none" dirty="0"/>
                    </a:p>
                    <a:p>
                      <a:pPr algn="ctr"/>
                      <a:r>
                        <a:rPr lang="en-GB" sz="1400" b="0" u="none" dirty="0"/>
                        <a:t>Maths songs, rhymes and actions are embedded within the EYFS curriculum. </a:t>
                      </a:r>
                    </a:p>
                    <a:p>
                      <a:pPr algn="ctr"/>
                      <a:endParaRPr lang="en-GB" sz="1400" b="0" u="none" dirty="0"/>
                    </a:p>
                    <a:p>
                      <a:pPr algn="ctr"/>
                      <a:r>
                        <a:rPr lang="en-GB" sz="1400" b="0" u="none" dirty="0"/>
                        <a:t>Creativity and computer programs help learning within our space and shape learning across school.</a:t>
                      </a:r>
                    </a:p>
                  </a:txBody>
                  <a:tcPr>
                    <a:solidFill>
                      <a:schemeClr val="accent1">
                        <a:lumMod val="20000"/>
                        <a:lumOff val="80000"/>
                      </a:schemeClr>
                    </a:solidFill>
                  </a:tcPr>
                </a:tc>
                <a:tc>
                  <a:txBody>
                    <a:bodyPr/>
                    <a:lstStyle/>
                    <a:p>
                      <a:pPr algn="ctr"/>
                      <a:r>
                        <a:rPr lang="en-GB" sz="1800" b="1" u="sng" dirty="0"/>
                        <a:t>Growth</a:t>
                      </a:r>
                    </a:p>
                    <a:p>
                      <a:pPr algn="ctr"/>
                      <a:endParaRPr lang="en-GB" sz="1400" b="0" u="none" dirty="0"/>
                    </a:p>
                    <a:p>
                      <a:pPr algn="ctr"/>
                      <a:r>
                        <a:rPr lang="en-GB" sz="1400" b="0" u="none" dirty="0"/>
                        <a:t>Children use growth mindset regularly to persevere and celebrate progress.</a:t>
                      </a:r>
                    </a:p>
                    <a:p>
                      <a:pPr algn="ctr"/>
                      <a:endParaRPr lang="en-GB" sz="1400" b="0" u="none" dirty="0"/>
                    </a:p>
                    <a:p>
                      <a:pPr algn="ctr"/>
                      <a:r>
                        <a:rPr lang="en-GB" sz="1400" b="0" u="none" dirty="0"/>
                        <a:t>Regular low stakes assessments inform children how they are progressing.</a:t>
                      </a:r>
                    </a:p>
                  </a:txBody>
                  <a:tcPr>
                    <a:solidFill>
                      <a:schemeClr val="accent1">
                        <a:lumMod val="20000"/>
                        <a:lumOff val="80000"/>
                      </a:schemeClr>
                    </a:solidFill>
                  </a:tcPr>
                </a:tc>
                <a:tc>
                  <a:txBody>
                    <a:bodyPr/>
                    <a:lstStyle/>
                    <a:p>
                      <a:pPr algn="ctr"/>
                      <a:r>
                        <a:rPr lang="en-GB" sz="1800" b="1" u="sng" dirty="0"/>
                        <a:t>Enquiry</a:t>
                      </a:r>
                    </a:p>
                    <a:p>
                      <a:pPr algn="ctr"/>
                      <a:endParaRPr lang="en-GB" sz="1400" b="0" u="none" dirty="0"/>
                    </a:p>
                    <a:p>
                      <a:pPr algn="ctr"/>
                      <a:r>
                        <a:rPr lang="en-GB" sz="1400" b="0" u="none" dirty="0"/>
                        <a:t>An enquiring approach and persevering through problems is central to our Maths approach.</a:t>
                      </a:r>
                    </a:p>
                    <a:p>
                      <a:pPr algn="ctr"/>
                      <a:endParaRPr lang="en-GB" sz="1400" b="0" u="none" dirty="0"/>
                    </a:p>
                    <a:p>
                      <a:pPr algn="ctr"/>
                      <a:r>
                        <a:rPr lang="en-GB" sz="1400" b="0" u="none" dirty="0"/>
                        <a:t>Working through a problem or statistics data problem occurs within each year group.</a:t>
                      </a:r>
                    </a:p>
                    <a:p>
                      <a:pPr algn="ctr"/>
                      <a:endParaRPr lang="en-GB" sz="1800" b="1" u="sng"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AE102F00-53C6-4B88-8931-508859B46A34}"/>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433479" y="2680286"/>
            <a:ext cx="2381065" cy="739189"/>
          </a:xfrm>
          <a:prstGeom prst="rect">
            <a:avLst/>
          </a:prstGeom>
          <a:noFill/>
          <a:ln>
            <a:noFill/>
          </a:ln>
        </p:spPr>
      </p:pic>
      <p:pic>
        <p:nvPicPr>
          <p:cNvPr id="6" name="Picture 5" descr="Text, logo&#10;&#10;Description automatically generated">
            <a:extLst>
              <a:ext uri="{FF2B5EF4-FFF2-40B4-BE49-F238E27FC236}">
                <a16:creationId xmlns:a16="http://schemas.microsoft.com/office/drawing/2014/main" id="{7C8BD9FF-2B13-466C-985E-C1A9C81C5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123825"/>
            <a:ext cx="3000376" cy="1938655"/>
          </a:xfrm>
          <a:prstGeom prst="rect">
            <a:avLst/>
          </a:prstGeom>
        </p:spPr>
      </p:pic>
    </p:spTree>
    <p:extLst>
      <p:ext uri="{BB962C8B-B14F-4D97-AF65-F5344CB8AC3E}">
        <p14:creationId xmlns:p14="http://schemas.microsoft.com/office/powerpoint/2010/main" val="283280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3594625230"/>
              </p:ext>
            </p:extLst>
          </p:nvPr>
        </p:nvGraphicFramePr>
        <p:xfrm>
          <a:off x="114300" y="142875"/>
          <a:ext cx="11963400" cy="6572249"/>
        </p:xfrm>
        <a:graphic>
          <a:graphicData uri="http://schemas.openxmlformats.org/drawingml/2006/table">
            <a:tbl>
              <a:tblPr firstRow="1" bandRow="1">
                <a:tableStyleId>{5940675A-B579-460E-94D1-54222C63F5DA}</a:tableStyleId>
              </a:tblPr>
              <a:tblGrid>
                <a:gridCol w="2990850">
                  <a:extLst>
                    <a:ext uri="{9D8B030D-6E8A-4147-A177-3AD203B41FA5}">
                      <a16:colId xmlns:a16="http://schemas.microsoft.com/office/drawing/2014/main" val="2254995402"/>
                    </a:ext>
                  </a:extLst>
                </a:gridCol>
                <a:gridCol w="2990850">
                  <a:extLst>
                    <a:ext uri="{9D8B030D-6E8A-4147-A177-3AD203B41FA5}">
                      <a16:colId xmlns:a16="http://schemas.microsoft.com/office/drawing/2014/main" val="144480224"/>
                    </a:ext>
                  </a:extLst>
                </a:gridCol>
                <a:gridCol w="2990850">
                  <a:extLst>
                    <a:ext uri="{9D8B030D-6E8A-4147-A177-3AD203B41FA5}">
                      <a16:colId xmlns:a16="http://schemas.microsoft.com/office/drawing/2014/main" val="3645990693"/>
                    </a:ext>
                  </a:extLst>
                </a:gridCol>
                <a:gridCol w="2990850">
                  <a:extLst>
                    <a:ext uri="{9D8B030D-6E8A-4147-A177-3AD203B41FA5}">
                      <a16:colId xmlns:a16="http://schemas.microsoft.com/office/drawing/2014/main" val="429242547"/>
                    </a:ext>
                  </a:extLst>
                </a:gridCol>
              </a:tblGrid>
              <a:tr h="3051581">
                <a:tc>
                  <a:txBody>
                    <a:bodyPr/>
                    <a:lstStyle/>
                    <a:p>
                      <a:pPr algn="ctr"/>
                      <a:endParaRPr lang="en-GB" sz="2400" dirty="0"/>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800" b="1" dirty="0">
                        <a:solidFill>
                          <a:schemeClr val="bg1"/>
                        </a:solidFill>
                      </a:endParaRPr>
                    </a:p>
                    <a:p>
                      <a:pPr algn="ctr"/>
                      <a:r>
                        <a:rPr lang="en-GB" sz="2400" b="1" dirty="0">
                          <a:solidFill>
                            <a:schemeClr val="bg1"/>
                          </a:solidFill>
                        </a:rPr>
                        <a:t>in English</a:t>
                      </a:r>
                    </a:p>
                  </a:txBody>
                  <a:tcPr>
                    <a:solidFill>
                      <a:srgbClr val="0070C0"/>
                    </a:solidFill>
                  </a:tcPr>
                </a:tc>
                <a:tc>
                  <a:txBody>
                    <a:bodyPr/>
                    <a:lstStyle/>
                    <a:p>
                      <a:pPr algn="ctr"/>
                      <a:r>
                        <a:rPr lang="en-GB" sz="1800" b="1" u="sng" dirty="0"/>
                        <a:t>Culture</a:t>
                      </a:r>
                    </a:p>
                    <a:p>
                      <a:pPr algn="ctr"/>
                      <a:endParaRPr lang="en-GB" sz="1800" b="1" u="sng" dirty="0"/>
                    </a:p>
                    <a:p>
                      <a:pPr algn="ctr"/>
                      <a:r>
                        <a:rPr lang="en-GB" sz="1400" kern="1200" dirty="0">
                          <a:solidFill>
                            <a:schemeClr val="tx1"/>
                          </a:solidFill>
                          <a:effectLst/>
                          <a:latin typeface="+mn-lt"/>
                          <a:ea typeface="+mn-ea"/>
                          <a:cs typeface="+mn-cs"/>
                        </a:rPr>
                        <a:t>World Book Day </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World Poetry Day </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Author and poet visits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Wide and varied reading </a:t>
                      </a:r>
                    </a:p>
                    <a:p>
                      <a:pPr algn="ctr"/>
                      <a:endParaRPr lang="en-GB" sz="1200" b="0" u="none" dirty="0"/>
                    </a:p>
                  </a:txBody>
                  <a:tcPr>
                    <a:solidFill>
                      <a:schemeClr val="accent1">
                        <a:lumMod val="20000"/>
                        <a:lumOff val="80000"/>
                      </a:schemeClr>
                    </a:solidFill>
                  </a:tcPr>
                </a:tc>
                <a:tc>
                  <a:txBody>
                    <a:bodyPr/>
                    <a:lstStyle/>
                    <a:p>
                      <a:pPr algn="ctr"/>
                      <a:r>
                        <a:rPr lang="en-GB" sz="1800" b="1" u="sng" dirty="0"/>
                        <a:t>Oracy</a:t>
                      </a:r>
                    </a:p>
                    <a:p>
                      <a:pPr algn="ctr"/>
                      <a:endParaRPr lang="en-GB" sz="1800" b="1" u="sng"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NELI in EYFS </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Key vocabulary in every unit </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Oracy opportunities woven into our approach (speaking, explaining, debating  </a:t>
                      </a:r>
                      <a:endParaRPr lang="en-GB" sz="1400" b="0" u="none" dirty="0"/>
                    </a:p>
                    <a:p>
                      <a:pPr algn="ctr"/>
                      <a:endParaRPr lang="en-GB" sz="1800"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Texts selected from a wide range of different contexts and backgrounds </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Research of non-fiction to fuel reports  </a:t>
                      </a:r>
                    </a:p>
                    <a:p>
                      <a:pPr algn="ctr"/>
                      <a:endParaRPr lang="en-GB" sz="1800" dirty="0"/>
                    </a:p>
                  </a:txBody>
                  <a:tcPr>
                    <a:solidFill>
                      <a:schemeClr val="accent1">
                        <a:lumMod val="20000"/>
                        <a:lumOff val="80000"/>
                      </a:schemeClr>
                    </a:solidFill>
                  </a:tcPr>
                </a:tc>
                <a:extLst>
                  <a:ext uri="{0D108BD9-81ED-4DB2-BD59-A6C34878D82A}">
                    <a16:rowId xmlns:a16="http://schemas.microsoft.com/office/drawing/2014/main" val="2009727711"/>
                  </a:ext>
                </a:extLst>
              </a:tr>
              <a:tr h="3520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Text driven curriculum.</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Priority to develop competent readers through intervention and targeted programmes.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   </a:t>
                      </a:r>
                      <a:endParaRPr lang="en-GB"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Publishing.</a:t>
                      </a:r>
                    </a:p>
                    <a:p>
                      <a:pPr algn="ctr"/>
                      <a:r>
                        <a:rPr lang="en-GB" sz="1400" kern="1200" dirty="0">
                          <a:solidFill>
                            <a:schemeClr val="tx1"/>
                          </a:solidFill>
                          <a:effectLst/>
                          <a:latin typeface="+mn-lt"/>
                          <a:ea typeface="+mn-ea"/>
                          <a:cs typeface="+mn-cs"/>
                        </a:rPr>
                        <a:t>  </a:t>
                      </a:r>
                    </a:p>
                    <a:p>
                      <a:pPr algn="ctr"/>
                      <a:r>
                        <a:rPr lang="en-GB" sz="1400" kern="1200" dirty="0">
                          <a:solidFill>
                            <a:schemeClr val="tx1"/>
                          </a:solidFill>
                          <a:effectLst/>
                          <a:latin typeface="+mn-lt"/>
                          <a:ea typeface="+mn-ea"/>
                          <a:cs typeface="+mn-cs"/>
                        </a:rPr>
                        <a:t>Drama opportunities (e.g. hot-seating) used to explore characters’ thoughts, feelings and actions.</a:t>
                      </a:r>
                    </a:p>
                    <a:p>
                      <a:pPr algn="ctr"/>
                      <a:r>
                        <a:rPr lang="en-GB" sz="1400" kern="1200" dirty="0">
                          <a:solidFill>
                            <a:schemeClr val="tx1"/>
                          </a:solidFill>
                          <a:effectLst/>
                          <a:latin typeface="+mn-lt"/>
                          <a:ea typeface="+mn-ea"/>
                          <a:cs typeface="+mn-cs"/>
                        </a:rPr>
                        <a:t> </a:t>
                      </a:r>
                    </a:p>
                    <a:p>
                      <a:pPr algn="ctr"/>
                      <a:r>
                        <a:rPr lang="en-GB" sz="1400" kern="1200" dirty="0">
                          <a:solidFill>
                            <a:schemeClr val="tx1"/>
                          </a:solidFill>
                          <a:effectLst/>
                          <a:latin typeface="+mn-lt"/>
                          <a:ea typeface="+mn-ea"/>
                          <a:cs typeface="+mn-cs"/>
                        </a:rPr>
                        <a:t>Use of music set appropriate moods and contexts.</a:t>
                      </a:r>
                      <a:endParaRPr lang="en-GB" sz="1400" b="1" u="sng" dirty="0"/>
                    </a:p>
                  </a:txBody>
                  <a:tcPr>
                    <a:solidFill>
                      <a:schemeClr val="accent1">
                        <a:lumMod val="20000"/>
                        <a:lumOff val="80000"/>
                      </a:schemeClr>
                    </a:solidFill>
                  </a:tcPr>
                </a:tc>
                <a:tc>
                  <a:txBody>
                    <a:bodyPr/>
                    <a:lstStyle/>
                    <a:p>
                      <a:pPr algn="ctr"/>
                      <a:r>
                        <a:rPr lang="en-GB" sz="1800" b="1" u="sng" dirty="0"/>
                        <a:t>Growth</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Mastery curriculum approach </a:t>
                      </a:r>
                    </a:p>
                    <a:p>
                      <a:pPr algn="ctr"/>
                      <a:r>
                        <a:rPr lang="en-GB" sz="1400" kern="1200" dirty="0">
                          <a:solidFill>
                            <a:schemeClr val="tx1"/>
                          </a:solidFill>
                          <a:effectLst/>
                          <a:latin typeface="+mn-lt"/>
                          <a:ea typeface="+mn-ea"/>
                          <a:cs typeface="+mn-cs"/>
                        </a:rPr>
                        <a:t>Promotion of self-editing and improvement.</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Strong relationships with parents to develop strong and confident readers.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Publishing and appreciation of work.</a:t>
                      </a:r>
                    </a:p>
                  </a:txBody>
                  <a:tcPr>
                    <a:solidFill>
                      <a:schemeClr val="accent1">
                        <a:lumMod val="20000"/>
                        <a:lumOff val="80000"/>
                      </a:schemeClr>
                    </a:solidFill>
                  </a:tcPr>
                </a:tc>
                <a:tc>
                  <a:txBody>
                    <a:bodyPr/>
                    <a:lstStyle/>
                    <a:p>
                      <a:pPr algn="ctr"/>
                      <a:r>
                        <a:rPr lang="en-GB" sz="1800" b="1" u="sng" dirty="0"/>
                        <a:t>Enquiry</a:t>
                      </a:r>
                    </a:p>
                    <a:p>
                      <a:pPr algn="ctr"/>
                      <a:endParaRPr lang="en-GB" sz="14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Research of non-fiction to fuel reports.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Asking questions about texts and authors.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Predicting story line, and characters’ thoughts, feelings and actions to better understand their inspiration.</a:t>
                      </a:r>
                    </a:p>
                    <a:p>
                      <a:pPr algn="ctr"/>
                      <a:endParaRPr lang="en-GB" sz="1400" kern="1200" dirty="0">
                        <a:solidFill>
                          <a:schemeClr val="tx1"/>
                        </a:solidFill>
                        <a:effectLst/>
                        <a:latin typeface="+mn-lt"/>
                        <a:ea typeface="+mn-ea"/>
                        <a:cs typeface="+mn-cs"/>
                      </a:endParaRPr>
                    </a:p>
                    <a:p>
                      <a:pPr algn="ctr"/>
                      <a:endParaRPr lang="en-GB" sz="1800" b="1" u="sng"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A43EC0B5-C381-418D-84CA-BB162AD89335}"/>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504177" y="2478320"/>
            <a:ext cx="2381065" cy="739189"/>
          </a:xfrm>
          <a:prstGeom prst="rect">
            <a:avLst/>
          </a:prstGeom>
          <a:noFill/>
          <a:ln>
            <a:noFill/>
          </a:ln>
        </p:spPr>
      </p:pic>
      <p:pic>
        <p:nvPicPr>
          <p:cNvPr id="7" name="Picture 6" descr="Text, logo&#10;&#10;Description automatically generated">
            <a:extLst>
              <a:ext uri="{FF2B5EF4-FFF2-40B4-BE49-F238E27FC236}">
                <a16:creationId xmlns:a16="http://schemas.microsoft.com/office/drawing/2014/main" id="{495BFADF-6768-4CE0-80FF-16D5AC557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123825"/>
            <a:ext cx="3000376" cy="1938655"/>
          </a:xfrm>
          <a:prstGeom prst="rect">
            <a:avLst/>
          </a:prstGeom>
        </p:spPr>
      </p:pic>
    </p:spTree>
    <p:extLst>
      <p:ext uri="{BB962C8B-B14F-4D97-AF65-F5344CB8AC3E}">
        <p14:creationId xmlns:p14="http://schemas.microsoft.com/office/powerpoint/2010/main" val="383725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42E0FE-BF44-40AB-BB8F-BBE7FF7857E8}"/>
              </a:ext>
            </a:extLst>
          </p:cNvPr>
          <p:cNvGraphicFramePr>
            <a:graphicFrameLocks noGrp="1"/>
          </p:cNvGraphicFramePr>
          <p:nvPr>
            <p:extLst>
              <p:ext uri="{D42A27DB-BD31-4B8C-83A1-F6EECF244321}">
                <p14:modId xmlns:p14="http://schemas.microsoft.com/office/powerpoint/2010/main" val="703140499"/>
              </p:ext>
            </p:extLst>
          </p:nvPr>
        </p:nvGraphicFramePr>
        <p:xfrm>
          <a:off x="123825" y="142875"/>
          <a:ext cx="11934824" cy="6572250"/>
        </p:xfrm>
        <a:graphic>
          <a:graphicData uri="http://schemas.openxmlformats.org/drawingml/2006/table">
            <a:tbl>
              <a:tblPr firstRow="1" bandRow="1">
                <a:tableStyleId>{5940675A-B579-460E-94D1-54222C63F5DA}</a:tableStyleId>
              </a:tblPr>
              <a:tblGrid>
                <a:gridCol w="2983706">
                  <a:extLst>
                    <a:ext uri="{9D8B030D-6E8A-4147-A177-3AD203B41FA5}">
                      <a16:colId xmlns:a16="http://schemas.microsoft.com/office/drawing/2014/main" val="2254995402"/>
                    </a:ext>
                  </a:extLst>
                </a:gridCol>
                <a:gridCol w="2983706">
                  <a:extLst>
                    <a:ext uri="{9D8B030D-6E8A-4147-A177-3AD203B41FA5}">
                      <a16:colId xmlns:a16="http://schemas.microsoft.com/office/drawing/2014/main" val="144480224"/>
                    </a:ext>
                  </a:extLst>
                </a:gridCol>
                <a:gridCol w="2983706">
                  <a:extLst>
                    <a:ext uri="{9D8B030D-6E8A-4147-A177-3AD203B41FA5}">
                      <a16:colId xmlns:a16="http://schemas.microsoft.com/office/drawing/2014/main" val="3645990693"/>
                    </a:ext>
                  </a:extLst>
                </a:gridCol>
                <a:gridCol w="2983706">
                  <a:extLst>
                    <a:ext uri="{9D8B030D-6E8A-4147-A177-3AD203B41FA5}">
                      <a16:colId xmlns:a16="http://schemas.microsoft.com/office/drawing/2014/main" val="429242547"/>
                    </a:ext>
                  </a:extLst>
                </a:gridCol>
              </a:tblGrid>
              <a:tr h="3172811">
                <a:tc>
                  <a:txBody>
                    <a:bodyPr/>
                    <a:lstStyle/>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2400" b="1" dirty="0">
                        <a:solidFill>
                          <a:schemeClr val="bg1"/>
                        </a:solidFill>
                      </a:endParaRPr>
                    </a:p>
                    <a:p>
                      <a:pPr algn="ctr"/>
                      <a:endParaRPr lang="en-GB" sz="800" b="1" dirty="0">
                        <a:solidFill>
                          <a:schemeClr val="bg1"/>
                        </a:solidFill>
                      </a:endParaRPr>
                    </a:p>
                    <a:p>
                      <a:pPr algn="ctr"/>
                      <a:r>
                        <a:rPr lang="en-GB" sz="2400" b="1" dirty="0">
                          <a:solidFill>
                            <a:schemeClr val="bg1"/>
                          </a:solidFill>
                        </a:rPr>
                        <a:t>in Science</a:t>
                      </a:r>
                    </a:p>
                  </a:txBody>
                  <a:tcPr>
                    <a:solidFill>
                      <a:srgbClr val="0070C0"/>
                    </a:solidFill>
                  </a:tcPr>
                </a:tc>
                <a:tc>
                  <a:txBody>
                    <a:bodyPr/>
                    <a:lstStyle/>
                    <a:p>
                      <a:pPr algn="ctr"/>
                      <a:r>
                        <a:rPr lang="en-GB" sz="1800" b="1" u="sng" dirty="0"/>
                        <a:t>Culture</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STEM professional visits </a:t>
                      </a:r>
                    </a:p>
                    <a:p>
                      <a:pPr algn="ctr"/>
                      <a:r>
                        <a:rPr lang="en-GB" sz="1400" kern="1200" dirty="0">
                          <a:solidFill>
                            <a:schemeClr val="tx1"/>
                          </a:solidFill>
                          <a:effectLst/>
                          <a:latin typeface="+mn-lt"/>
                          <a:ea typeface="+mn-ea"/>
                          <a:cs typeface="+mn-cs"/>
                        </a:rPr>
                        <a:t>Studying of scientists around the world.</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Local culture and industry studied throughout the curriculum </a:t>
                      </a:r>
                    </a:p>
                    <a:p>
                      <a:pPr algn="ctr"/>
                      <a:r>
                        <a:rPr lang="en-GB" sz="1400" kern="1200" dirty="0">
                          <a:solidFill>
                            <a:schemeClr val="tx1"/>
                          </a:solidFill>
                          <a:effectLst/>
                          <a:latin typeface="+mn-lt"/>
                          <a:ea typeface="+mn-ea"/>
                          <a:cs typeface="+mn-cs"/>
                        </a:rPr>
                        <a:t>Educational visits.</a:t>
                      </a:r>
                    </a:p>
                    <a:p>
                      <a:pPr algn="ctr"/>
                      <a:endParaRPr lang="en-GB" sz="1800" b="0" u="none" dirty="0"/>
                    </a:p>
                  </a:txBody>
                  <a:tcPr>
                    <a:solidFill>
                      <a:schemeClr val="accent1">
                        <a:lumMod val="20000"/>
                        <a:lumOff val="80000"/>
                      </a:schemeClr>
                    </a:solidFill>
                  </a:tcPr>
                </a:tc>
                <a:tc>
                  <a:txBody>
                    <a:bodyPr/>
                    <a:lstStyle/>
                    <a:p>
                      <a:pPr algn="ctr"/>
                      <a:r>
                        <a:rPr lang="en-GB" sz="1800" b="1" u="sng" dirty="0"/>
                        <a:t>Oracy</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Key vocabulary in every unit </a:t>
                      </a:r>
                    </a:p>
                    <a:p>
                      <a:pPr algn="ctr"/>
                      <a:r>
                        <a:rPr lang="en-GB" sz="1400" kern="1200" dirty="0">
                          <a:solidFill>
                            <a:schemeClr val="tx1"/>
                          </a:solidFill>
                          <a:effectLst/>
                          <a:latin typeface="+mn-lt"/>
                          <a:ea typeface="+mn-ea"/>
                          <a:cs typeface="+mn-cs"/>
                        </a:rPr>
                        <a:t>Verbal presentation of findings and discoveries.</a:t>
                      </a:r>
                    </a:p>
                    <a:p>
                      <a:pPr algn="ctr"/>
                      <a:r>
                        <a:rPr lang="en-GB" sz="1400" kern="1200" dirty="0">
                          <a:solidFill>
                            <a:schemeClr val="tx1"/>
                          </a:solidFill>
                          <a:effectLst/>
                          <a:latin typeface="+mn-lt"/>
                          <a:ea typeface="+mn-ea"/>
                          <a:cs typeface="+mn-cs"/>
                        </a:rPr>
                        <a:t> </a:t>
                      </a:r>
                    </a:p>
                    <a:p>
                      <a:pPr algn="ctr"/>
                      <a:r>
                        <a:rPr lang="en-GB" sz="1400" kern="1200" dirty="0">
                          <a:solidFill>
                            <a:schemeClr val="tx1"/>
                          </a:solidFill>
                          <a:effectLst/>
                          <a:latin typeface="+mn-lt"/>
                          <a:ea typeface="+mn-ea"/>
                          <a:cs typeface="+mn-cs"/>
                        </a:rPr>
                        <a:t>Gathering of ideas and presentation of results by the STEM club.</a:t>
                      </a:r>
                      <a:endParaRPr lang="en-GB" sz="1400"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Understanding</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Studies of our natural world and processes studied throughout the curriculum.</a:t>
                      </a:r>
                    </a:p>
                    <a:p>
                      <a:pPr algn="ctr"/>
                      <a:r>
                        <a:rPr lang="en-GB" sz="1400" kern="1200" dirty="0">
                          <a:solidFill>
                            <a:schemeClr val="tx1"/>
                          </a:solidFill>
                          <a:effectLst/>
                          <a:latin typeface="+mn-lt"/>
                          <a:ea typeface="+mn-ea"/>
                          <a:cs typeface="+mn-cs"/>
                        </a:rPr>
                        <a:t> </a:t>
                      </a:r>
                    </a:p>
                    <a:p>
                      <a:pPr algn="ctr"/>
                      <a:r>
                        <a:rPr lang="en-GB" sz="1400" kern="1200" dirty="0">
                          <a:solidFill>
                            <a:schemeClr val="tx1"/>
                          </a:solidFill>
                          <a:effectLst/>
                          <a:latin typeface="+mn-lt"/>
                          <a:ea typeface="+mn-ea"/>
                          <a:cs typeface="+mn-cs"/>
                        </a:rPr>
                        <a:t>Educational visits and trips to study the world around us.</a:t>
                      </a:r>
                    </a:p>
                    <a:p>
                      <a:pPr algn="ctr"/>
                      <a:r>
                        <a:rPr lang="en-GB" sz="1400" kern="1200" dirty="0">
                          <a:solidFill>
                            <a:schemeClr val="tx1"/>
                          </a:solidFill>
                          <a:effectLst/>
                          <a:latin typeface="+mn-lt"/>
                          <a:ea typeface="+mn-ea"/>
                          <a:cs typeface="+mn-cs"/>
                        </a:rPr>
                        <a:t> </a:t>
                      </a:r>
                    </a:p>
                    <a:p>
                      <a:pPr algn="ctr"/>
                      <a:r>
                        <a:rPr lang="en-GB" sz="1400" kern="1200" dirty="0">
                          <a:solidFill>
                            <a:schemeClr val="tx1"/>
                          </a:solidFill>
                          <a:effectLst/>
                          <a:latin typeface="+mn-lt"/>
                          <a:ea typeface="+mn-ea"/>
                          <a:cs typeface="+mn-cs"/>
                        </a:rPr>
                        <a:t>Opportunities to explore non-curriculum ideas and questions in STEM Club.</a:t>
                      </a:r>
                    </a:p>
                    <a:p>
                      <a:pPr algn="ctr"/>
                      <a:endParaRPr lang="en-GB" sz="1800" dirty="0"/>
                    </a:p>
                  </a:txBody>
                  <a:tcPr>
                    <a:solidFill>
                      <a:schemeClr val="accent1">
                        <a:lumMod val="20000"/>
                        <a:lumOff val="80000"/>
                      </a:schemeClr>
                    </a:solidFill>
                  </a:tcPr>
                </a:tc>
                <a:extLst>
                  <a:ext uri="{0D108BD9-81ED-4DB2-BD59-A6C34878D82A}">
                    <a16:rowId xmlns:a16="http://schemas.microsoft.com/office/drawing/2014/main" val="2009727711"/>
                  </a:ext>
                </a:extLst>
              </a:tr>
              <a:tr h="3399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u="sng" dirty="0"/>
                        <a:t>Reading</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Opportunities for reading prioritised in planning.</a:t>
                      </a:r>
                    </a:p>
                    <a:p>
                      <a:pPr algn="ctr"/>
                      <a:r>
                        <a:rPr lang="en-GB" sz="1400" kern="1200" dirty="0">
                          <a:solidFill>
                            <a:schemeClr val="tx1"/>
                          </a:solidFill>
                          <a:effectLst/>
                          <a:latin typeface="+mn-lt"/>
                          <a:ea typeface="+mn-ea"/>
                          <a:cs typeface="+mn-cs"/>
                        </a:rPr>
                        <a:t> </a:t>
                      </a:r>
                    </a:p>
                    <a:p>
                      <a:pPr algn="ctr"/>
                      <a:r>
                        <a:rPr lang="en-GB" sz="1400" kern="1200" dirty="0">
                          <a:solidFill>
                            <a:schemeClr val="tx1"/>
                          </a:solidFill>
                          <a:effectLst/>
                          <a:latin typeface="+mn-lt"/>
                          <a:ea typeface="+mn-ea"/>
                          <a:cs typeface="+mn-cs"/>
                        </a:rPr>
                        <a:t>Research into different scientific concepts, natural phenomena, scientists and their discoveries.  </a:t>
                      </a:r>
                      <a:endParaRPr lang="en-GB" sz="1400" b="1" u="sng"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Arts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Drama opportunities (e.g. hot-seating) used to explore scientists and their discoveries.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Promotion of creativity in the development of questions, and the design of investigations.</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Creativity of the presentation of findings and discoveries.</a:t>
                      </a:r>
                    </a:p>
                    <a:p>
                      <a:pPr algn="ctr"/>
                      <a:endParaRPr lang="en-GB" sz="1400" b="1" u="sng" kern="1200" dirty="0">
                        <a:solidFill>
                          <a:schemeClr val="tx1"/>
                        </a:solidFill>
                        <a:effectLst/>
                        <a:latin typeface="+mn-lt"/>
                        <a:ea typeface="+mn-ea"/>
                        <a:cs typeface="+mn-cs"/>
                      </a:endParaRPr>
                    </a:p>
                    <a:p>
                      <a:pPr algn="ctr"/>
                      <a:r>
                        <a:rPr lang="en-GB" sz="1400" b="0" u="none" kern="1200" dirty="0">
                          <a:solidFill>
                            <a:schemeClr val="tx1"/>
                          </a:solidFill>
                          <a:effectLst/>
                          <a:latin typeface="+mn-lt"/>
                          <a:ea typeface="+mn-ea"/>
                          <a:cs typeface="+mn-cs"/>
                        </a:rPr>
                        <a:t>Scientific sketching. </a:t>
                      </a:r>
                      <a:endParaRPr lang="en-GB" sz="1400" b="0" u="none"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sng" dirty="0"/>
                        <a:t>Growth</a:t>
                      </a:r>
                    </a:p>
                    <a:p>
                      <a:pPr algn="ctr"/>
                      <a:endParaRPr lang="en-GB" sz="1400" kern="1200" dirty="0">
                        <a:solidFill>
                          <a:schemeClr val="tx1"/>
                        </a:solidFill>
                        <a:effectLst/>
                        <a:latin typeface="+mn-lt"/>
                        <a:ea typeface="+mn-ea"/>
                        <a:cs typeface="+mn-cs"/>
                      </a:endParaRPr>
                    </a:p>
                    <a:p>
                      <a:pPr algn="ctr"/>
                      <a:r>
                        <a:rPr lang="en-GB" sz="1400" kern="1200" dirty="0">
                          <a:solidFill>
                            <a:schemeClr val="tx1"/>
                          </a:solidFill>
                          <a:effectLst/>
                          <a:latin typeface="+mn-lt"/>
                          <a:ea typeface="+mn-ea"/>
                          <a:cs typeface="+mn-cs"/>
                        </a:rPr>
                        <a:t>Environmental studies, safety, healthy diet and living, importance of exercise, drugs and alcohol impact, lifecycles and reproduction.</a:t>
                      </a:r>
                    </a:p>
                    <a:p>
                      <a:pPr algn="ctr"/>
                      <a:r>
                        <a:rPr lang="en-GB" sz="1400" kern="1200" dirty="0">
                          <a:solidFill>
                            <a:schemeClr val="tx1"/>
                          </a:solidFill>
                          <a:effectLst/>
                          <a:latin typeface="+mn-lt"/>
                          <a:ea typeface="+mn-ea"/>
                          <a:cs typeface="+mn-cs"/>
                        </a:rPr>
                        <a:t> </a:t>
                      </a:r>
                    </a:p>
                    <a:p>
                      <a:pPr algn="ctr"/>
                      <a:r>
                        <a:rPr lang="en-GB" sz="1400" kern="1200" dirty="0">
                          <a:solidFill>
                            <a:schemeClr val="tx1"/>
                          </a:solidFill>
                          <a:effectLst/>
                          <a:latin typeface="+mn-lt"/>
                          <a:ea typeface="+mn-ea"/>
                          <a:cs typeface="+mn-cs"/>
                        </a:rPr>
                        <a:t>Appreciate of the natural world </a:t>
                      </a:r>
                    </a:p>
                    <a:p>
                      <a:pPr algn="ctr"/>
                      <a:r>
                        <a:rPr lang="en-GB" sz="1400" kern="1200" dirty="0">
                          <a:solidFill>
                            <a:schemeClr val="tx1"/>
                          </a:solidFill>
                          <a:effectLst/>
                          <a:latin typeface="+mn-lt"/>
                          <a:ea typeface="+mn-ea"/>
                          <a:cs typeface="+mn-cs"/>
                        </a:rPr>
                        <a:t>Sense of awe and wonder.</a:t>
                      </a:r>
                    </a:p>
                    <a:p>
                      <a:pPr algn="ctr"/>
                      <a:r>
                        <a:rPr lang="en-GB" sz="1400" kern="1200" dirty="0">
                          <a:solidFill>
                            <a:schemeClr val="tx1"/>
                          </a:solidFill>
                          <a:effectLst/>
                          <a:latin typeface="+mn-lt"/>
                          <a:ea typeface="+mn-ea"/>
                          <a:cs typeface="+mn-cs"/>
                        </a:rPr>
                        <a:t> </a:t>
                      </a:r>
                    </a:p>
                    <a:p>
                      <a:pPr algn="ctr"/>
                      <a:r>
                        <a:rPr lang="en-GB" sz="1400" kern="1200" dirty="0">
                          <a:solidFill>
                            <a:schemeClr val="tx1"/>
                          </a:solidFill>
                          <a:effectLst/>
                          <a:latin typeface="+mn-lt"/>
                          <a:ea typeface="+mn-ea"/>
                          <a:cs typeface="+mn-cs"/>
                        </a:rPr>
                        <a:t>Inspiration and Aspiration week. </a:t>
                      </a:r>
                    </a:p>
                  </a:txBody>
                  <a:tcPr>
                    <a:solidFill>
                      <a:schemeClr val="accent1">
                        <a:lumMod val="20000"/>
                        <a:lumOff val="80000"/>
                      </a:schemeClr>
                    </a:solidFill>
                  </a:tcPr>
                </a:tc>
                <a:tc>
                  <a:txBody>
                    <a:bodyPr/>
                    <a:lstStyle/>
                    <a:p>
                      <a:pPr algn="ctr"/>
                      <a:r>
                        <a:rPr lang="en-GB" sz="1800" b="1" u="sng" dirty="0"/>
                        <a:t>Enquiry</a:t>
                      </a:r>
                    </a:p>
                    <a:p>
                      <a:pPr algn="ctr"/>
                      <a:endParaRPr lang="en-GB" sz="1800" b="1" u="sng" dirty="0"/>
                    </a:p>
                    <a:p>
                      <a:pPr algn="ctr"/>
                      <a:r>
                        <a:rPr lang="en-GB" sz="1400" kern="1200" dirty="0">
                          <a:solidFill>
                            <a:schemeClr val="tx1"/>
                          </a:solidFill>
                          <a:effectLst/>
                          <a:latin typeface="+mn-lt"/>
                          <a:ea typeface="+mn-ea"/>
                          <a:cs typeface="+mn-cs"/>
                        </a:rPr>
                        <a:t>‘Enquiry bubbles’ used to drive investigation and discovery.</a:t>
                      </a:r>
                    </a:p>
                    <a:p>
                      <a:pPr algn="ctr"/>
                      <a:r>
                        <a:rPr lang="en-GB" sz="1400" kern="1200" dirty="0">
                          <a:solidFill>
                            <a:schemeClr val="tx1"/>
                          </a:solidFill>
                          <a:effectLst/>
                          <a:latin typeface="+mn-lt"/>
                          <a:ea typeface="+mn-ea"/>
                          <a:cs typeface="+mn-cs"/>
                        </a:rPr>
                        <a:t> </a:t>
                      </a:r>
                    </a:p>
                    <a:p>
                      <a:pPr algn="ctr"/>
                      <a:r>
                        <a:rPr lang="en-GB" sz="1400" kern="1200" dirty="0">
                          <a:solidFill>
                            <a:schemeClr val="tx1"/>
                          </a:solidFill>
                          <a:effectLst/>
                          <a:latin typeface="+mn-lt"/>
                          <a:ea typeface="+mn-ea"/>
                          <a:cs typeface="+mn-cs"/>
                        </a:rPr>
                        <a:t>Child-led enquiry and investigation. </a:t>
                      </a:r>
                    </a:p>
                    <a:p>
                      <a:pPr algn="ctr"/>
                      <a:r>
                        <a:rPr lang="en-GB" sz="1400" kern="1200" dirty="0">
                          <a:solidFill>
                            <a:schemeClr val="tx1"/>
                          </a:solidFill>
                          <a:effectLst/>
                          <a:latin typeface="+mn-lt"/>
                          <a:ea typeface="+mn-ea"/>
                          <a:cs typeface="+mn-cs"/>
                        </a:rPr>
                        <a:t> </a:t>
                      </a:r>
                    </a:p>
                    <a:p>
                      <a:pPr algn="ctr"/>
                      <a:r>
                        <a:rPr lang="en-GB" sz="1400" kern="1200" dirty="0">
                          <a:solidFill>
                            <a:schemeClr val="tx1"/>
                          </a:solidFill>
                          <a:effectLst/>
                          <a:latin typeface="+mn-lt"/>
                          <a:ea typeface="+mn-ea"/>
                          <a:cs typeface="+mn-cs"/>
                        </a:rPr>
                        <a:t>Expectation for children to self-plan, record and analyse scientific enquiry.</a:t>
                      </a:r>
                    </a:p>
                    <a:p>
                      <a:pPr algn="ctr"/>
                      <a:r>
                        <a:rPr lang="en-GB" sz="1400" kern="1200" dirty="0">
                          <a:solidFill>
                            <a:schemeClr val="tx1"/>
                          </a:solidFill>
                          <a:effectLst/>
                          <a:latin typeface="+mn-lt"/>
                          <a:ea typeface="+mn-ea"/>
                          <a:cs typeface="+mn-cs"/>
                        </a:rPr>
                        <a:t> </a:t>
                      </a:r>
                    </a:p>
                    <a:p>
                      <a:pPr algn="ctr"/>
                      <a:r>
                        <a:rPr lang="en-GB" sz="1400" kern="1200" dirty="0">
                          <a:solidFill>
                            <a:schemeClr val="tx1"/>
                          </a:solidFill>
                          <a:effectLst/>
                          <a:latin typeface="+mn-lt"/>
                          <a:ea typeface="+mn-ea"/>
                          <a:cs typeface="+mn-cs"/>
                        </a:rPr>
                        <a:t>Opportunities to ask non-curriculum specific questions in STEM club.</a:t>
                      </a:r>
                      <a:endParaRPr lang="en-GB" sz="1400" b="1" u="sng" dirty="0"/>
                    </a:p>
                  </a:txBody>
                  <a:tcPr>
                    <a:solidFill>
                      <a:schemeClr val="accent1">
                        <a:lumMod val="20000"/>
                        <a:lumOff val="80000"/>
                      </a:schemeClr>
                    </a:solidFill>
                  </a:tcPr>
                </a:tc>
                <a:extLst>
                  <a:ext uri="{0D108BD9-81ED-4DB2-BD59-A6C34878D82A}">
                    <a16:rowId xmlns:a16="http://schemas.microsoft.com/office/drawing/2014/main" val="305844744"/>
                  </a:ext>
                </a:extLst>
              </a:tr>
            </a:tbl>
          </a:graphicData>
        </a:graphic>
      </p:graphicFrame>
      <p:pic>
        <p:nvPicPr>
          <p:cNvPr id="3" name="Picture 2" descr="Text&#10;&#10;Description automatically generated">
            <a:extLst>
              <a:ext uri="{FF2B5EF4-FFF2-40B4-BE49-F238E27FC236}">
                <a16:creationId xmlns:a16="http://schemas.microsoft.com/office/drawing/2014/main" id="{A3656272-745D-49DF-844C-448A2096F567}"/>
              </a:ext>
            </a:extLst>
          </p:cNvPr>
          <p:cNvPicPr>
            <a:picLocks noChangeAspect="1"/>
          </p:cNvPicPr>
          <p:nvPr/>
        </p:nvPicPr>
        <p:blipFill rotWithShape="1">
          <a:blip r:embed="rId2">
            <a:extLst>
              <a:ext uri="{28A0092B-C50C-407E-A947-70E740481C1C}">
                <a14:useLocalDpi xmlns:a14="http://schemas.microsoft.com/office/drawing/2010/main" val="0"/>
              </a:ext>
            </a:extLst>
          </a:blip>
          <a:srcRect l="1" r="39072"/>
          <a:stretch/>
        </p:blipFill>
        <p:spPr bwMode="auto">
          <a:xfrm>
            <a:off x="433479" y="2544360"/>
            <a:ext cx="2381065" cy="739189"/>
          </a:xfrm>
          <a:prstGeom prst="rect">
            <a:avLst/>
          </a:prstGeom>
          <a:noFill/>
          <a:ln>
            <a:noFill/>
          </a:ln>
        </p:spPr>
      </p:pic>
      <p:pic>
        <p:nvPicPr>
          <p:cNvPr id="5" name="Picture 4" descr="Text, logo&#10;&#10;Description automatically generated">
            <a:extLst>
              <a:ext uri="{FF2B5EF4-FFF2-40B4-BE49-F238E27FC236}">
                <a16:creationId xmlns:a16="http://schemas.microsoft.com/office/drawing/2014/main" id="{97C65798-7118-4898-8040-49EA5FC55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123825"/>
            <a:ext cx="3000376" cy="1938655"/>
          </a:xfrm>
          <a:prstGeom prst="rect">
            <a:avLst/>
          </a:prstGeom>
        </p:spPr>
      </p:pic>
    </p:spTree>
    <p:extLst>
      <p:ext uri="{BB962C8B-B14F-4D97-AF65-F5344CB8AC3E}">
        <p14:creationId xmlns:p14="http://schemas.microsoft.com/office/powerpoint/2010/main" val="336469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4564</Words>
  <Application>Microsoft Office PowerPoint</Application>
  <PresentationFormat>Widescreen</PresentationFormat>
  <Paragraphs>865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Moorcroft</dc:creator>
  <cp:lastModifiedBy>Paul Robinson</cp:lastModifiedBy>
  <cp:revision>22</cp:revision>
  <dcterms:created xsi:type="dcterms:W3CDTF">2022-04-01T10:05:24Z</dcterms:created>
  <dcterms:modified xsi:type="dcterms:W3CDTF">2022-04-23T22:30:44Z</dcterms:modified>
</cp:coreProperties>
</file>