
<file path=[Content_Types].xml><?xml version="1.0" encoding="utf-8"?>
<Types xmlns="http://schemas.openxmlformats.org/package/2006/content-types">
  <Default Extension="png" ContentType="image/png"/>
  <Default Extension="m4a" ContentType="audio/unknown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5" r:id="rId2"/>
    <p:sldId id="258" r:id="rId3"/>
    <p:sldId id="299" r:id="rId4"/>
    <p:sldId id="295" r:id="rId5"/>
    <p:sldId id="280" r:id="rId6"/>
    <p:sldId id="300" r:id="rId7"/>
    <p:sldId id="336" r:id="rId8"/>
    <p:sldId id="333" r:id="rId9"/>
    <p:sldId id="334" r:id="rId10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6600"/>
    <a:srgbClr val="FF0066"/>
    <a:srgbClr val="7030A0"/>
    <a:srgbClr val="FF33CC"/>
    <a:srgbClr val="FF7D7D"/>
    <a:srgbClr val="FFABCD"/>
    <a:srgbClr val="C7A1E3"/>
    <a:srgbClr val="EFC1FF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514" autoAdjust="0"/>
    <p:restoredTop sz="94249" autoAdjust="0"/>
  </p:normalViewPr>
  <p:slideViewPr>
    <p:cSldViewPr snapToGrid="0">
      <p:cViewPr>
        <p:scale>
          <a:sx n="81" d="100"/>
          <a:sy n="81" d="100"/>
        </p:scale>
        <p:origin x="-78" y="-24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14624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5969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03087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66496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6266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4626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88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7088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19/05/2020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microsoft.com/office/2007/relationships/media" Target="../media/media2.m4a"/><Relationship Id="rId7" Type="http://schemas.openxmlformats.org/officeDocument/2006/relationships/image" Target="../media/image1.jp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2.m4a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3.png"/><Relationship Id="rId5" Type="http://schemas.openxmlformats.org/officeDocument/2006/relationships/image" Target="../media/image4.jpg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5.m4a"/><Relationship Id="rId7" Type="http://schemas.openxmlformats.org/officeDocument/2006/relationships/image" Target="../media/image5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5.m4a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7.m4a"/><Relationship Id="rId7" Type="http://schemas.openxmlformats.org/officeDocument/2006/relationships/image" Target="../media/image6.jpe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7.m4a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microsoft.com/office/2007/relationships/media" Target="../media/media9.m4a"/><Relationship Id="rId7" Type="http://schemas.openxmlformats.org/officeDocument/2006/relationships/image" Target="../media/image7.jpe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audio" Target="../media/media9.m4a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68674575-5F43-4B44-9DAA-81151ABFD51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422" y="2303269"/>
            <a:ext cx="2217010" cy="321265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xmlns="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572700" y="171748"/>
            <a:ext cx="11362902" cy="180001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Word Classes: Nouns, adjective, verbs, adverbs</a:t>
            </a:r>
            <a:r>
              <a:rPr lang="en-GB" sz="3600" dirty="0">
                <a:latin typeface="+mn-lt"/>
              </a:rPr>
              <a:t/>
            </a:r>
            <a:br>
              <a:rPr lang="en-GB" sz="3600" dirty="0">
                <a:latin typeface="+mn-lt"/>
              </a:rPr>
            </a:br>
            <a:r>
              <a:rPr lang="en-GB" sz="3600" i="1" dirty="0">
                <a:latin typeface="+mn-lt"/>
              </a:rPr>
              <a:t>Video Games</a:t>
            </a:r>
            <a:endParaRPr lang="en-GB" sz="4800" i="1" dirty="0">
              <a:latin typeface="+mn-lt"/>
            </a:endParaRPr>
          </a:p>
        </p:txBody>
      </p:sp>
      <p:sp>
        <p:nvSpPr>
          <p:cNvPr id="16" name="Speech Bubble: Rectangle with Corners Rounded 15">
            <a:extLst>
              <a:ext uri="{FF2B5EF4-FFF2-40B4-BE49-F238E27FC236}">
                <a16:creationId xmlns:a16="http://schemas.microsoft.com/office/drawing/2014/main" xmlns="" id="{D04B3097-D562-4E9E-ADD5-D0F4211E6D19}"/>
              </a:ext>
            </a:extLst>
          </p:cNvPr>
          <p:cNvSpPr/>
          <p:nvPr/>
        </p:nvSpPr>
        <p:spPr>
          <a:xfrm>
            <a:off x="7132996" y="3647012"/>
            <a:ext cx="2297198" cy="1636210"/>
          </a:xfrm>
          <a:prstGeom prst="wedgeRoundRectCallout">
            <a:avLst>
              <a:gd name="adj1" fmla="val 66913"/>
              <a:gd name="adj2" fmla="val -74891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7030A0"/>
                </a:solidFill>
              </a:rPr>
              <a:t>I think some of the characters are rather scary when they shout loudly.</a:t>
            </a: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E5CCF34D-2CD3-4C82-836B-B66373DECD70}"/>
              </a:ext>
            </a:extLst>
          </p:cNvPr>
          <p:cNvSpPr/>
          <p:nvPr/>
        </p:nvSpPr>
        <p:spPr>
          <a:xfrm>
            <a:off x="3525086" y="3022760"/>
            <a:ext cx="2729065" cy="1773675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rgbClr val="7030A0"/>
                </a:solidFill>
              </a:rPr>
              <a:t>I love seeing the fun characters in Mario games, whizzing fast in their vehicles or jumping high in the air.</a:t>
            </a:r>
            <a:endParaRPr lang="en-GB" sz="2000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4BEC363-907C-4704-9DBD-8A32634D2C6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5315" y="1779044"/>
            <a:ext cx="1815684" cy="3735936"/>
          </a:xfrm>
          <a:prstGeom prst="rect">
            <a:avLst/>
          </a:prstGeom>
        </p:spPr>
      </p:pic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90429FC-7416-0C48-8355-B7387EA82D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774065" y="50949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BF22964D-2A62-A446-8C8D-48DE1D58D70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0560024" y="5496384"/>
            <a:ext cx="812800" cy="8128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062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907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8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names a person, place, idea, thing or feeling.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plumber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the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rescue</a:t>
            </a:r>
          </a:p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race</a:t>
            </a:r>
          </a:p>
          <a:p>
            <a:pPr algn="ctr"/>
            <a:r>
              <a:rPr lang="en-GB" sz="2800" i="1" dirty="0">
                <a:solidFill>
                  <a:srgbClr val="FF0000"/>
                </a:solidFill>
                <a:latin typeface="+mj-lt"/>
              </a:rPr>
              <a:t>a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mushroom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In front of a 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, we often have </a:t>
            </a:r>
            <a:endParaRPr lang="en-GB" sz="32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      an     the</a:t>
            </a:r>
            <a:endParaRPr lang="en-GB" sz="105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881299" y="5509006"/>
            <a:ext cx="1764146" cy="400110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determiners</a:t>
            </a:r>
            <a:endParaRPr lang="en-GB" sz="1600" dirty="0"/>
          </a:p>
        </p:txBody>
      </p:sp>
      <p:cxnSp>
        <p:nvCxnSpPr>
          <p:cNvPr id="10" name="Straight Arrow Connector 9"/>
          <p:cNvCxnSpPr>
            <a:cxnSpLocks/>
          </p:cNvCxnSpPr>
          <p:nvPr/>
        </p:nvCxnSpPr>
        <p:spPr>
          <a:xfrm flipH="1" flipV="1">
            <a:off x="7114143" y="5509006"/>
            <a:ext cx="767156" cy="19179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00107" y="2239098"/>
            <a:ext cx="3109823" cy="1518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A3F82418-AC6B-A440-B420-C251BDE91BB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442470" y="1892033"/>
            <a:ext cx="812800" cy="81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53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99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00FF"/>
                </a:solidFill>
              </a:rPr>
              <a:t>Nouns</a:t>
            </a:r>
            <a:r>
              <a:rPr lang="en-GB" sz="3600" b="1" dirty="0"/>
              <a:t> </a:t>
            </a:r>
          </a:p>
          <a:p>
            <a:pPr algn="ctr">
              <a:spcAft>
                <a:spcPts val="0"/>
              </a:spcAft>
            </a:pP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A </a:t>
            </a:r>
            <a:r>
              <a:rPr lang="en-GB" sz="28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noun</a:t>
            </a:r>
            <a:r>
              <a:rPr lang="en-GB" sz="2800" dirty="0">
                <a:ea typeface="Times New Roman" panose="02020603050405020304" pitchFamily="18" charset="0"/>
                <a:cs typeface="Arial" panose="020B0604020202020204" pitchFamily="34" charset="0"/>
              </a:rPr>
              <a:t> names a person, place, idea, thing or feeling.</a:t>
            </a:r>
            <a:endParaRPr lang="en-GB" sz="2800" dirty="0"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03365" y="2397948"/>
            <a:ext cx="633804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i="1" dirty="0">
                <a:solidFill>
                  <a:srgbClr val="0000FF"/>
                </a:solidFill>
                <a:latin typeface="+mj-lt"/>
              </a:rPr>
              <a:t>M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ario</a:t>
            </a:r>
          </a:p>
          <a:p>
            <a:pPr algn="ctr"/>
            <a:r>
              <a:rPr lang="en-GB" sz="2800" b="1" i="1" dirty="0">
                <a:solidFill>
                  <a:srgbClr val="0000FF"/>
                </a:solidFill>
                <a:latin typeface="+mj-lt"/>
              </a:rPr>
              <a:t>M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ushroom </a:t>
            </a:r>
            <a:r>
              <a:rPr lang="en-GB" sz="2800" b="1" i="1" dirty="0">
                <a:solidFill>
                  <a:srgbClr val="0000FF"/>
                </a:solidFill>
                <a:latin typeface="+mj-lt"/>
              </a:rPr>
              <a:t>T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own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b="1" i="1" dirty="0">
                <a:solidFill>
                  <a:srgbClr val="0000FF"/>
                </a:solidFill>
                <a:latin typeface="+mj-lt"/>
              </a:rPr>
              <a:t>Yoshi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FF0000"/>
                </a:solidFill>
                <a:latin typeface="+mj-lt"/>
              </a:rPr>
              <a:t>the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dinosaur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310273" y="4812935"/>
            <a:ext cx="995011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When a noun is a particular name it is called a </a:t>
            </a:r>
          </a:p>
          <a:p>
            <a:pPr algn="ctr">
              <a:spcAft>
                <a:spcPts val="0"/>
              </a:spcAft>
            </a:pPr>
            <a:r>
              <a:rPr lang="en-GB" sz="3200" b="1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proper</a:t>
            </a:r>
            <a:r>
              <a:rPr lang="en-GB" sz="3200" dirty="0">
                <a:solidFill>
                  <a:srgbClr val="0000FF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noun</a:t>
            </a:r>
            <a:r>
              <a:rPr lang="en-GB" sz="3200" dirty="0"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en-GB" sz="3200" dirty="0">
              <a:ea typeface="Times New Roman" panose="02020603050405020304" pitchFamily="18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DD9E0FDB-A7A6-4092-83D0-2B5F84BC6098}"/>
              </a:ext>
            </a:extLst>
          </p:cNvPr>
          <p:cNvSpPr/>
          <p:nvPr/>
        </p:nvSpPr>
        <p:spPr>
          <a:xfrm>
            <a:off x="1010653" y="2374651"/>
            <a:ext cx="2390943" cy="10156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FF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2000" dirty="0"/>
              <a:t>Proper nouns  are shown using capital letters.</a:t>
            </a:r>
            <a:endParaRPr lang="en-GB" sz="16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8BE33B03-399B-4192-A259-D2312BF761F9}"/>
              </a:ext>
            </a:extLst>
          </p:cNvPr>
          <p:cNvCxnSpPr>
            <a:cxnSpLocks/>
          </p:cNvCxnSpPr>
          <p:nvPr/>
        </p:nvCxnSpPr>
        <p:spPr>
          <a:xfrm>
            <a:off x="3400926" y="2691481"/>
            <a:ext cx="2197769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2593E200-57D7-4584-BBFA-DE590AD0BD29}"/>
              </a:ext>
            </a:extLst>
          </p:cNvPr>
          <p:cNvCxnSpPr>
            <a:cxnSpLocks/>
          </p:cNvCxnSpPr>
          <p:nvPr/>
        </p:nvCxnSpPr>
        <p:spPr>
          <a:xfrm>
            <a:off x="3400926" y="2882482"/>
            <a:ext cx="1403987" cy="12286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F36D14B1-B67C-4177-9881-161E6380312A}"/>
              </a:ext>
            </a:extLst>
          </p:cNvPr>
          <p:cNvCxnSpPr>
            <a:cxnSpLocks/>
          </p:cNvCxnSpPr>
          <p:nvPr/>
        </p:nvCxnSpPr>
        <p:spPr>
          <a:xfrm>
            <a:off x="3400926" y="3196808"/>
            <a:ext cx="1343602" cy="27101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xmlns="" id="{99AD957F-3FB6-44B1-B696-14E3749B2B68}"/>
              </a:ext>
            </a:extLst>
          </p:cNvPr>
          <p:cNvCxnSpPr>
            <a:cxnSpLocks/>
          </p:cNvCxnSpPr>
          <p:nvPr/>
        </p:nvCxnSpPr>
        <p:spPr>
          <a:xfrm flipH="1" flipV="1">
            <a:off x="3400927" y="2691481"/>
            <a:ext cx="3066134" cy="31386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146" name="Picture 2" descr="Yoshi, Nintendo, Mario Bros, Super Mario, Video Gam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2407" y="3090445"/>
            <a:ext cx="1966523" cy="1474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FF5D9E55-6629-D64C-A3EF-7651142D93E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693679" y="455829"/>
            <a:ext cx="812800" cy="812800"/>
          </a:xfrm>
          <a:prstGeom prst="rect">
            <a:avLst/>
          </a:prstGeom>
        </p:spPr>
      </p:pic>
      <p:pic>
        <p:nvPicPr>
          <p:cNvPr id="6" name="Online Media 5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4DEA244-121D-1247-A21F-E5EE0DFCD1B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604253" y="5483753"/>
            <a:ext cx="812800" cy="812800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83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1713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1142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5" grpId="0" uiExpand="1" build="p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00B050"/>
                </a:solidFill>
              </a:rPr>
              <a:t>Verbs </a:t>
            </a:r>
          </a:p>
          <a:p>
            <a:pPr algn="ctr"/>
            <a:r>
              <a:rPr lang="en-GB" sz="2800" dirty="0"/>
              <a:t>Verbs indicate what someone or something is </a:t>
            </a:r>
          </a:p>
          <a:p>
            <a:pPr algn="ctr"/>
            <a:r>
              <a:rPr lang="en-GB" sz="2800" dirty="0">
                <a:solidFill>
                  <a:srgbClr val="00B050"/>
                </a:solidFill>
              </a:rPr>
              <a:t>doing</a:t>
            </a:r>
            <a:r>
              <a:rPr lang="en-GB" sz="2800" dirty="0"/>
              <a:t>, </a:t>
            </a:r>
            <a:r>
              <a:rPr lang="en-GB" sz="2800" dirty="0">
                <a:solidFill>
                  <a:srgbClr val="00B050"/>
                </a:solidFill>
              </a:rPr>
              <a:t>feeling </a:t>
            </a:r>
            <a:r>
              <a:rPr lang="en-GB" sz="2800" dirty="0"/>
              <a:t>or </a:t>
            </a:r>
            <a:r>
              <a:rPr lang="en-GB" sz="2800" dirty="0">
                <a:solidFill>
                  <a:srgbClr val="00B050"/>
                </a:solidFill>
              </a:rPr>
              <a:t>being</a:t>
            </a:r>
            <a:r>
              <a:rPr lang="en-GB" sz="2800" dirty="0"/>
              <a:t>.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3476" y="2566045"/>
            <a:ext cx="391436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Mario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gasped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/>
            <a:r>
              <a:rPr lang="en-GB" sz="2800" i="1" dirty="0">
                <a:latin typeface="+mj-lt"/>
              </a:rPr>
              <a:t>The kart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hurtled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/>
            <a:r>
              <a:rPr lang="en-GB" sz="2800" i="1" dirty="0">
                <a:latin typeface="+mj-lt"/>
              </a:rPr>
              <a:t>He 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has</a:t>
            </a:r>
            <a:r>
              <a:rPr lang="en-GB" sz="2800" i="1" dirty="0">
                <a:solidFill>
                  <a:srgbClr val="008000"/>
                </a:solidFill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Princess Peach.</a:t>
            </a:r>
          </a:p>
          <a:p>
            <a:pPr algn="ctr"/>
            <a:r>
              <a:rPr lang="en-GB" sz="2800" i="1">
                <a:latin typeface="+mj-lt"/>
              </a:rPr>
              <a:t>I </a:t>
            </a:r>
            <a:r>
              <a:rPr lang="en-GB" sz="2800" i="1">
                <a:solidFill>
                  <a:srgbClr val="00B050"/>
                </a:solidFill>
                <a:latin typeface="+mj-lt"/>
              </a:rPr>
              <a:t>win</a:t>
            </a:r>
            <a:r>
              <a:rPr lang="en-GB" sz="2800" i="1">
                <a:latin typeface="+mj-lt"/>
              </a:rPr>
              <a:t>!</a:t>
            </a:r>
            <a:endParaRPr lang="en-GB" sz="2800" i="1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97330" y="4701617"/>
            <a:ext cx="99501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Usually </a:t>
            </a:r>
            <a:r>
              <a:rPr lang="en-GB" sz="2800" b="1" dirty="0">
                <a:solidFill>
                  <a:srgbClr val="008000"/>
                </a:solidFill>
              </a:rPr>
              <a:t>verbs</a:t>
            </a:r>
            <a:r>
              <a:rPr lang="en-GB" sz="2800" dirty="0"/>
              <a:t> have the name of a person or thing or a pronoun in front of them. 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xmlns="" id="{C7FBA8FD-E510-4024-94ED-13FA1556056B}"/>
              </a:ext>
            </a:extLst>
          </p:cNvPr>
          <p:cNvCxnSpPr>
            <a:cxnSpLocks/>
          </p:cNvCxnSpPr>
          <p:nvPr/>
        </p:nvCxnSpPr>
        <p:spPr>
          <a:xfrm>
            <a:off x="5096845" y="2997642"/>
            <a:ext cx="975542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140EBA5C-F96C-4AAA-8666-E9EFD3D82F71}"/>
              </a:ext>
            </a:extLst>
          </p:cNvPr>
          <p:cNvCxnSpPr>
            <a:cxnSpLocks/>
          </p:cNvCxnSpPr>
          <p:nvPr/>
        </p:nvCxnSpPr>
        <p:spPr>
          <a:xfrm>
            <a:off x="5096845" y="3436288"/>
            <a:ext cx="1070358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xmlns="" id="{AC721CF3-A60F-4A15-A44C-EA1F3C8B0E8A}"/>
              </a:ext>
            </a:extLst>
          </p:cNvPr>
          <p:cNvCxnSpPr>
            <a:cxnSpLocks/>
          </p:cNvCxnSpPr>
          <p:nvPr/>
        </p:nvCxnSpPr>
        <p:spPr>
          <a:xfrm>
            <a:off x="4576729" y="3895788"/>
            <a:ext cx="423527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xmlns="" id="{E22C3077-48CA-4E1A-8D00-1B4F3568AD12}"/>
              </a:ext>
            </a:extLst>
          </p:cNvPr>
          <p:cNvCxnSpPr>
            <a:cxnSpLocks/>
          </p:cNvCxnSpPr>
          <p:nvPr/>
        </p:nvCxnSpPr>
        <p:spPr>
          <a:xfrm>
            <a:off x="5721564" y="4287078"/>
            <a:ext cx="17890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Super Mario, Game, Nintendo, Super, Retro, Classic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2564" y="2893394"/>
            <a:ext cx="2646281" cy="148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8C931CAF-AD7D-214D-8176-7DBA4A59D76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232161" y="830492"/>
            <a:ext cx="812800" cy="812800"/>
          </a:xfrm>
          <a:prstGeom prst="rect">
            <a:avLst/>
          </a:prstGeom>
        </p:spPr>
      </p:pic>
      <p:pic>
        <p:nvPicPr>
          <p:cNvPr id="7" name="Online Media 6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FDB2904-3D64-CA4A-856A-CF133F2EDC0D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546365" y="5503541"/>
            <a:ext cx="812800" cy="8128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0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861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0" y="830492"/>
            <a:ext cx="1057355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33CC"/>
                </a:solidFill>
              </a:rPr>
              <a:t>Adjectives</a:t>
            </a:r>
            <a:r>
              <a:rPr lang="en-GB" sz="3200" b="1" dirty="0">
                <a:solidFill>
                  <a:srgbClr val="FF33CC"/>
                </a:solidFill>
              </a:rPr>
              <a:t> </a:t>
            </a:r>
          </a:p>
          <a:p>
            <a:pPr algn="ctr"/>
            <a:r>
              <a:rPr lang="en-GB" sz="2800" dirty="0">
                <a:cs typeface="Arial" panose="020B0604020202020204" pitchFamily="34" charset="0"/>
              </a:rPr>
              <a:t>An </a:t>
            </a:r>
            <a:r>
              <a:rPr lang="en-GB" sz="2800" dirty="0">
                <a:solidFill>
                  <a:srgbClr val="FF33CC"/>
                </a:solidFill>
                <a:cs typeface="Arial" panose="020B0604020202020204" pitchFamily="34" charset="0"/>
              </a:rPr>
              <a:t>adjective </a:t>
            </a:r>
            <a:r>
              <a:rPr lang="en-GB" sz="2800" dirty="0">
                <a:cs typeface="Arial" panose="020B0604020202020204" pitchFamily="34" charset="0"/>
              </a:rPr>
              <a:t>is a describing word.  </a:t>
            </a:r>
          </a:p>
          <a:p>
            <a:pPr algn="ctr"/>
            <a:r>
              <a:rPr lang="en-GB" sz="2800" dirty="0">
                <a:cs typeface="Arial" panose="020B0604020202020204" pitchFamily="34" charset="0"/>
              </a:rPr>
              <a:t>It tells you more about a </a:t>
            </a:r>
            <a:r>
              <a:rPr lang="en-GB" sz="2800" dirty="0">
                <a:solidFill>
                  <a:srgbClr val="0000FF"/>
                </a:solidFill>
                <a:cs typeface="Arial" panose="020B0604020202020204" pitchFamily="34" charset="0"/>
              </a:rPr>
              <a:t>noun</a:t>
            </a:r>
            <a:r>
              <a:rPr lang="en-GB" sz="2800" dirty="0">
                <a:cs typeface="Arial" panose="020B0604020202020204" pitchFamily="34" charset="0"/>
              </a:rPr>
              <a:t>.</a:t>
            </a:r>
            <a:endParaRPr lang="en-GB" sz="2800" dirty="0"/>
          </a:p>
          <a:p>
            <a:pPr algn="ctr">
              <a:spcAft>
                <a:spcPts val="0"/>
              </a:spcAft>
            </a:pPr>
            <a:endParaRPr lang="en-GB" sz="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63477" y="2566045"/>
            <a:ext cx="361782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those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funny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clothes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i="1" dirty="0">
                <a:latin typeface="+mj-lt"/>
              </a:rPr>
              <a:t>some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exciting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news</a:t>
            </a:r>
            <a:endParaRPr lang="en-GB" sz="2800" i="1" dirty="0">
              <a:latin typeface="+mj-lt"/>
            </a:endParaRPr>
          </a:p>
          <a:p>
            <a:pPr algn="ctr"/>
            <a:r>
              <a:rPr lang="en-GB" sz="2800" i="1" dirty="0">
                <a:latin typeface="+mj-lt"/>
              </a:rPr>
              <a:t>a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nice</a:t>
            </a:r>
            <a:r>
              <a:rPr lang="en-GB" sz="2800" i="1" dirty="0">
                <a:latin typeface="+mj-lt"/>
              </a:rPr>
              <a:t>,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normal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day</a:t>
            </a:r>
          </a:p>
          <a:p>
            <a:pPr algn="ctr"/>
            <a:r>
              <a:rPr lang="en-GB" sz="2800" i="1" dirty="0">
                <a:latin typeface="+mj-lt"/>
              </a:rPr>
              <a:t>his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clenched</a:t>
            </a:r>
            <a:r>
              <a:rPr lang="en-GB" sz="2800" i="1" dirty="0">
                <a:solidFill>
                  <a:srgbClr val="00B050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fist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07148" y="5140372"/>
            <a:ext cx="75304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dirty="0">
                <a:solidFill>
                  <a:srgbClr val="FF33CC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Adjectives 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sometimes come next to ‘their’ </a:t>
            </a:r>
            <a:r>
              <a:rPr lang="en-GB" sz="2800" dirty="0">
                <a:solidFill>
                  <a:srgbClr val="0000FF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nouns</a:t>
            </a:r>
            <a:r>
              <a:rPr lang="en-GB" sz="2800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GB" sz="1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07347" y="5594932"/>
            <a:ext cx="43300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2800" i="1" dirty="0"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but sometimes they do not.</a:t>
            </a:r>
            <a:endParaRPr lang="en-GB" sz="2800" i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03562" y="4487220"/>
            <a:ext cx="3937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>
                <a:latin typeface="+mj-lt"/>
              </a:rPr>
              <a:t>The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clothes</a:t>
            </a:r>
            <a:r>
              <a:rPr lang="en-GB" sz="2800" i="1" dirty="0">
                <a:latin typeface="+mj-lt"/>
              </a:rPr>
              <a:t> were </a:t>
            </a:r>
            <a:r>
              <a:rPr lang="en-GB" sz="2800" i="1" dirty="0">
                <a:solidFill>
                  <a:srgbClr val="FF33CC"/>
                </a:solidFill>
                <a:latin typeface="+mj-lt"/>
              </a:rPr>
              <a:t>funny</a:t>
            </a:r>
            <a:r>
              <a:rPr lang="en-GB" sz="2800" i="1" dirty="0">
                <a:latin typeface="+mj-lt"/>
              </a:rPr>
              <a:t>.</a:t>
            </a:r>
          </a:p>
        </p:txBody>
      </p:sp>
      <p:pic>
        <p:nvPicPr>
          <p:cNvPr id="5122" name="Picture 2" descr="Mario, Luigi, Figures, Funny, Colorful, Cute, Children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610" y="2566045"/>
            <a:ext cx="3398728" cy="2187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Online Media 2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500708AD-BA06-184C-AF25-46D97F773C9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12325" y="788957"/>
            <a:ext cx="812800" cy="812800"/>
          </a:xfrm>
          <a:prstGeom prst="rect">
            <a:avLst/>
          </a:prstGeom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1A29B818-699C-9541-89B0-7AE766D11737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412325" y="3416208"/>
            <a:ext cx="812800" cy="8128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2927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4" dur="1748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8" dur="845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uiExpand="1" build="p"/>
      <p:bldP spid="8" grpId="0"/>
      <p:bldP spid="9" grpId="0"/>
      <p:bldP spid="10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Mario, Figure, Play, Nintendo, Super, Retro, Clas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3621" y="605812"/>
            <a:ext cx="2476424" cy="16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598310" y="484524"/>
            <a:ext cx="1057355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dirty="0">
                <a:solidFill>
                  <a:srgbClr val="FF6600"/>
                </a:solidFill>
              </a:rPr>
              <a:t>Adverbs </a:t>
            </a:r>
          </a:p>
          <a:p>
            <a:pPr algn="ctr"/>
            <a:r>
              <a:rPr lang="en-GB" sz="2800" dirty="0">
                <a:latin typeface="Calibri" panose="020F0502020204030204" pitchFamily="34" charset="0"/>
              </a:rPr>
              <a:t>An </a:t>
            </a:r>
            <a:r>
              <a:rPr lang="en-GB" sz="2800" dirty="0">
                <a:solidFill>
                  <a:srgbClr val="FF6600"/>
                </a:solidFill>
                <a:latin typeface="Calibri" panose="020F0502020204030204" pitchFamily="34" charset="0"/>
              </a:rPr>
              <a:t>adverb </a:t>
            </a:r>
            <a:r>
              <a:rPr lang="en-GB" sz="2800" dirty="0">
                <a:latin typeface="Calibri" panose="020F0502020204030204" pitchFamily="34" charset="0"/>
              </a:rPr>
              <a:t>tells you more about a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2596002" y="1591309"/>
            <a:ext cx="28449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It helps us express</a:t>
            </a:r>
          </a:p>
        </p:txBody>
      </p:sp>
      <p:sp>
        <p:nvSpPr>
          <p:cNvPr id="39" name="Rectangle 38"/>
          <p:cNvSpPr/>
          <p:nvPr/>
        </p:nvSpPr>
        <p:spPr>
          <a:xfrm>
            <a:off x="824071" y="5272571"/>
            <a:ext cx="179562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spoke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quickly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088937" y="5272571"/>
            <a:ext cx="15562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arrived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last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xmlns="" id="{C49656A6-F161-4FB3-BBC9-FD9792918E27}"/>
              </a:ext>
            </a:extLst>
          </p:cNvPr>
          <p:cNvSpPr/>
          <p:nvPr/>
        </p:nvSpPr>
        <p:spPr>
          <a:xfrm>
            <a:off x="9826237" y="5272571"/>
            <a:ext cx="13276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00B050"/>
                </a:solidFill>
                <a:latin typeface="+mj-lt"/>
              </a:rPr>
              <a:t>ran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away</a:t>
            </a:r>
          </a:p>
        </p:txBody>
      </p:sp>
      <p:sp>
        <p:nvSpPr>
          <p:cNvPr id="43" name="Rounded Rectangular Callout 42"/>
          <p:cNvSpPr/>
          <p:nvPr/>
        </p:nvSpPr>
        <p:spPr>
          <a:xfrm>
            <a:off x="9151090" y="3396082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Where?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9886668" y="2865467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around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199314" y="4557431"/>
            <a:ext cx="160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everywhere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0614178" y="479977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nearby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8446263" y="411631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back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151090" y="262181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here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8171529" y="3525368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inside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8424736" y="293364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there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10779074" y="2582413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away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3" name="Rounded Rectangular Callout 52"/>
          <p:cNvSpPr/>
          <p:nvPr/>
        </p:nvSpPr>
        <p:spPr>
          <a:xfrm>
            <a:off x="4818987" y="3396082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When?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5288960" y="2685327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earlier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5017624" y="4485465"/>
            <a:ext cx="160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last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439517" y="2916160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soon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077838" y="369770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first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7077838" y="439041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daily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4240880" y="429731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next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644009" y="4621251"/>
            <a:ext cx="137248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yesterday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132746" y="3604003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then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6970646" y="3064072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often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3" name="Rounded Rectangular Callout 72"/>
          <p:cNvSpPr/>
          <p:nvPr/>
        </p:nvSpPr>
        <p:spPr>
          <a:xfrm>
            <a:off x="917508" y="3353400"/>
            <a:ext cx="2197510" cy="901233"/>
          </a:xfrm>
          <a:prstGeom prst="wedgeRoundRectCallout">
            <a:avLst>
              <a:gd name="adj1" fmla="val 44268"/>
              <a:gd name="adj2" fmla="val 85411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How?</a:t>
            </a:r>
          </a:p>
        </p:txBody>
      </p:sp>
      <p:sp>
        <p:nvSpPr>
          <p:cNvPr id="74" name="Rectangle 73"/>
          <p:cNvSpPr/>
          <p:nvPr/>
        </p:nvSpPr>
        <p:spPr>
          <a:xfrm>
            <a:off x="2074866" y="263848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quickly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862446" y="4630187"/>
            <a:ext cx="1605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carefully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50053" y="262181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gently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7" name="Rectangle 76"/>
          <p:cNvSpPr/>
          <p:nvPr/>
        </p:nvSpPr>
        <p:spPr>
          <a:xfrm>
            <a:off x="3050152" y="3824611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wildly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6286082" y="2683469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daily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528379" y="4277895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loudly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254518" y="4568943"/>
            <a:ext cx="18145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fast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1267614" y="2868473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kindly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2976408" y="2977846"/>
            <a:ext cx="11562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i="1" dirty="0">
                <a:solidFill>
                  <a:srgbClr val="FF6600"/>
                </a:solidFill>
                <a:latin typeface="+mj-lt"/>
              </a:rPr>
              <a:t>hard</a:t>
            </a:r>
            <a:endParaRPr lang="en-GB" i="1" dirty="0">
              <a:solidFill>
                <a:srgbClr val="FF6600"/>
              </a:solidFill>
              <a:latin typeface="+mj-lt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6633698" y="1591309"/>
            <a:ext cx="87075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time</a:t>
            </a:r>
            <a:endParaRPr lang="en-GB" sz="2800" dirty="0"/>
          </a:p>
        </p:txBody>
      </p:sp>
      <p:sp>
        <p:nvSpPr>
          <p:cNvPr id="84" name="Rectangle 83"/>
          <p:cNvSpPr/>
          <p:nvPr/>
        </p:nvSpPr>
        <p:spPr>
          <a:xfrm>
            <a:off x="7411874" y="1591309"/>
            <a:ext cx="16979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dirty="0"/>
              <a:t>and </a:t>
            </a:r>
            <a:r>
              <a:rPr lang="en-GB" sz="2800" b="1" dirty="0"/>
              <a:t>place</a:t>
            </a:r>
            <a:r>
              <a:rPr lang="en-GB" sz="2800" dirty="0"/>
              <a:t>.</a:t>
            </a:r>
          </a:p>
        </p:txBody>
      </p:sp>
      <p:sp>
        <p:nvSpPr>
          <p:cNvPr id="85" name="Rectangle 84"/>
          <p:cNvSpPr/>
          <p:nvPr/>
        </p:nvSpPr>
        <p:spPr>
          <a:xfrm>
            <a:off x="5311428" y="1591309"/>
            <a:ext cx="141513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800" b="1" dirty="0"/>
              <a:t>manner,</a:t>
            </a:r>
            <a:endParaRPr lang="en-GB" sz="2800" dirty="0"/>
          </a:p>
        </p:txBody>
      </p: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78FA2BEE-B522-424C-9A13-3B4615ABE18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1334" y="657853"/>
            <a:ext cx="812800" cy="812800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82571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1" dur="264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4" grpId="0"/>
      <p:bldP spid="39" grpId="0"/>
      <p:bldP spid="40" grpId="0"/>
      <p:bldP spid="42" grpId="0"/>
      <p:bldP spid="43" grpId="0" animBg="1"/>
      <p:bldP spid="44" grpId="0"/>
      <p:bldP spid="45" grpId="0"/>
      <p:bldP spid="46" grpId="0"/>
      <p:bldP spid="47" grpId="0"/>
      <p:bldP spid="48" grpId="0"/>
      <p:bldP spid="49" grpId="0"/>
      <p:bldP spid="51" grpId="0"/>
      <p:bldP spid="52" grpId="0"/>
      <p:bldP spid="53" grpId="0" animBg="1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73" grpId="0" animBg="1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42286" y="801715"/>
            <a:ext cx="1869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6600"/>
                </a:solidFill>
              </a:rPr>
              <a:t>Adverbs </a:t>
            </a:r>
          </a:p>
        </p:txBody>
      </p:sp>
      <p:sp>
        <p:nvSpPr>
          <p:cNvPr id="3" name="Rectangle 2"/>
          <p:cNvSpPr/>
          <p:nvPr/>
        </p:nvSpPr>
        <p:spPr>
          <a:xfrm>
            <a:off x="2445921" y="2367219"/>
            <a:ext cx="68413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An </a:t>
            </a:r>
            <a:r>
              <a:rPr lang="en-GB" sz="2800" dirty="0">
                <a:solidFill>
                  <a:srgbClr val="FF6600"/>
                </a:solidFill>
                <a:latin typeface="Calibri" panose="020F0502020204030204" pitchFamily="34" charset="0"/>
              </a:rPr>
              <a:t>adverb </a:t>
            </a:r>
            <a:r>
              <a:rPr lang="en-GB" sz="2800" dirty="0">
                <a:latin typeface="Calibri" panose="020F0502020204030204" pitchFamily="34" charset="0"/>
              </a:rPr>
              <a:t>can come before or after a </a:t>
            </a:r>
            <a:r>
              <a:rPr lang="en-GB" sz="2800" dirty="0">
                <a:solidFill>
                  <a:srgbClr val="00B050"/>
                </a:solidFill>
                <a:latin typeface="Calibri" panose="020F0502020204030204" pitchFamily="34" charset="0"/>
              </a:rPr>
              <a:t>verb</a:t>
            </a:r>
            <a:r>
              <a:rPr lang="en-GB" sz="2800" dirty="0">
                <a:latin typeface="Calibri" panose="020F0502020204030204" pitchFamily="34" charset="0"/>
              </a:rPr>
              <a:t>.</a:t>
            </a:r>
            <a:endParaRPr lang="en-GB" sz="2800" dirty="0"/>
          </a:p>
        </p:txBody>
      </p:sp>
      <p:sp>
        <p:nvSpPr>
          <p:cNvPr id="12" name="Rectangle 11"/>
          <p:cNvSpPr/>
          <p:nvPr/>
        </p:nvSpPr>
        <p:spPr>
          <a:xfrm>
            <a:off x="2012219" y="1575749"/>
            <a:ext cx="17005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immediately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120893" y="1575748"/>
            <a:ext cx="663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first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416814" y="1566521"/>
            <a:ext cx="8996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kindly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12198" y="1575749"/>
            <a:ext cx="8338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there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862484" y="4288868"/>
            <a:ext cx="620913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400" i="1" dirty="0"/>
              <a:t>Which</a:t>
            </a:r>
            <a:r>
              <a:rPr lang="en-GB" sz="2400" b="1" i="1" dirty="0"/>
              <a:t> </a:t>
            </a:r>
            <a:r>
              <a:rPr lang="en-GB" sz="2400" b="1" i="1" dirty="0">
                <a:solidFill>
                  <a:srgbClr val="00B050"/>
                </a:solidFill>
              </a:rPr>
              <a:t>verbs </a:t>
            </a:r>
            <a:r>
              <a:rPr lang="en-GB" sz="2400" i="1" dirty="0"/>
              <a:t>are being modified by the </a:t>
            </a:r>
            <a:r>
              <a:rPr lang="en-GB" sz="2400" b="1" i="1" dirty="0">
                <a:solidFill>
                  <a:srgbClr val="FF6600"/>
                </a:solidFill>
              </a:rPr>
              <a:t>adverbs</a:t>
            </a:r>
            <a:r>
              <a:rPr lang="en-GB" sz="2400" i="1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04980" y="3467300"/>
            <a:ext cx="378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“Stop!” she said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immediately.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372670" y="3467300"/>
            <a:ext cx="3999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He spoke as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kindly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as he could.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456188" y="3469759"/>
            <a:ext cx="3060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His kart moved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behind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xmlns="" id="{9A0FCC2D-1248-474D-8FB0-C871F9453506}"/>
              </a:ext>
            </a:extLst>
          </p:cNvPr>
          <p:cNvSpPr/>
          <p:nvPr/>
        </p:nvSpPr>
        <p:spPr>
          <a:xfrm>
            <a:off x="8478246" y="1564385"/>
            <a:ext cx="101822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solidFill>
                  <a:srgbClr val="FF6600"/>
                </a:solidFill>
                <a:latin typeface="+mj-lt"/>
              </a:rPr>
              <a:t>behind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04980" y="3471313"/>
            <a:ext cx="378328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“Stop!” she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said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immediately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.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372670" y="3467300"/>
            <a:ext cx="39991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He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spoke </a:t>
            </a:r>
            <a:r>
              <a:rPr lang="en-GB" sz="2400" i="1" dirty="0">
                <a:latin typeface="+mj-lt"/>
              </a:rPr>
              <a:t>as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kindly</a:t>
            </a:r>
            <a:r>
              <a:rPr lang="en-GB" sz="2400" i="1" dirty="0">
                <a:solidFill>
                  <a:srgbClr val="7030A0"/>
                </a:solidFill>
                <a:latin typeface="+mj-lt"/>
              </a:rPr>
              <a:t> </a:t>
            </a:r>
            <a:r>
              <a:rPr lang="en-GB" sz="2400" i="1" dirty="0">
                <a:latin typeface="+mj-lt"/>
              </a:rPr>
              <a:t>as he could.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456188" y="3469508"/>
            <a:ext cx="30605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GB" sz="2400" i="1" dirty="0">
                <a:latin typeface="+mj-lt"/>
              </a:rPr>
              <a:t>His kart 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moved </a:t>
            </a:r>
            <a:r>
              <a:rPr lang="en-GB" sz="2400" i="1" dirty="0">
                <a:solidFill>
                  <a:srgbClr val="FF6600"/>
                </a:solidFill>
                <a:latin typeface="+mj-lt"/>
              </a:rPr>
              <a:t>behind</a:t>
            </a:r>
            <a:r>
              <a:rPr lang="en-GB" sz="2400" i="1" dirty="0">
                <a:solidFill>
                  <a:srgbClr val="0000FF"/>
                </a:solidFill>
                <a:latin typeface="+mj-lt"/>
              </a:rPr>
              <a:t>.</a:t>
            </a:r>
            <a:r>
              <a:rPr lang="en-GB" sz="2400" i="1" dirty="0">
                <a:solidFill>
                  <a:srgbClr val="00B050"/>
                </a:solidFill>
                <a:latin typeface="+mj-lt"/>
              </a:rPr>
              <a:t> </a:t>
            </a:r>
            <a:endParaRPr lang="en-GB" sz="2400" i="1" dirty="0">
              <a:solidFill>
                <a:srgbClr val="7030A0"/>
              </a:solidFill>
              <a:latin typeface="+mj-lt"/>
            </a:endParaRPr>
          </a:p>
        </p:txBody>
      </p:sp>
      <p:pic>
        <p:nvPicPr>
          <p:cNvPr id="8194" name="Picture 2" descr="Mario, Figure, Play, Nintendo, Super, Retro, Classic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1620" y="4569438"/>
            <a:ext cx="2476424" cy="1645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Online Media 3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C3D02B36-FD9D-324C-9946-DF8EA3F037C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584977" y="1795217"/>
            <a:ext cx="812800" cy="81280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702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3" dur="71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6" grpId="0"/>
      <p:bldP spid="18" grpId="0"/>
      <p:bldP spid="19" grpId="0"/>
      <p:bldP spid="20" grpId="0"/>
      <p:bldP spid="17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Multiple word classes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808" y="1327039"/>
            <a:ext cx="9297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Look at how Mario and Luigi are using the word ‘click’.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36" y="2940046"/>
            <a:ext cx="2427243" cy="21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xmlns="" id="{E5CCF34D-2CD3-4C82-836B-B66373DECD70}"/>
              </a:ext>
            </a:extLst>
          </p:cNvPr>
          <p:cNvSpPr/>
          <p:nvPr/>
        </p:nvSpPr>
        <p:spPr>
          <a:xfrm>
            <a:off x="2581723" y="3642129"/>
            <a:ext cx="2104910" cy="1367844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heard a loud </a:t>
            </a:r>
            <a:r>
              <a:rPr lang="en-GB" sz="2000" dirty="0">
                <a:solidFill>
                  <a:srgbClr val="FF0000"/>
                </a:solidFill>
              </a:rPr>
              <a:t>click</a:t>
            </a:r>
            <a:r>
              <a:rPr lang="en-GB" sz="2000" dirty="0">
                <a:solidFill>
                  <a:schemeClr val="tx1"/>
                </a:solidFill>
              </a:rPr>
              <a:t>.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5760" y="1745260"/>
            <a:ext cx="1544128" cy="26019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E5CCF34D-2CD3-4C82-836B-B66373DECD70}"/>
              </a:ext>
            </a:extLst>
          </p:cNvPr>
          <p:cNvSpPr/>
          <p:nvPr/>
        </p:nvSpPr>
        <p:spPr>
          <a:xfrm>
            <a:off x="6593215" y="2582233"/>
            <a:ext cx="2104910" cy="1367844"/>
          </a:xfrm>
          <a:prstGeom prst="wedgeRoundRectCallout">
            <a:avLst>
              <a:gd name="adj1" fmla="val 77160"/>
              <a:gd name="adj2" fmla="val -461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will </a:t>
            </a:r>
            <a:r>
              <a:rPr lang="en-GB" sz="2000" dirty="0">
                <a:solidFill>
                  <a:srgbClr val="FF0000"/>
                </a:solidFill>
              </a:rPr>
              <a:t>click</a:t>
            </a:r>
            <a:r>
              <a:rPr lang="en-GB" sz="2000" dirty="0">
                <a:solidFill>
                  <a:schemeClr val="tx1"/>
                </a:solidFill>
              </a:rPr>
              <a:t> my fingers loudly.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1613" y="4639805"/>
            <a:ext cx="5974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Are they the same word class?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8580" y="5206050"/>
            <a:ext cx="3824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No! One is a verb and the other is a noun.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7901796" y="1927203"/>
            <a:ext cx="996352" cy="1040284"/>
            <a:chOff x="7901796" y="1927203"/>
            <a:chExt cx="996352" cy="1040284"/>
          </a:xfrm>
        </p:grpSpPr>
        <p:sp>
          <p:nvSpPr>
            <p:cNvPr id="16" name="Rectangle 15"/>
            <p:cNvSpPr/>
            <p:nvPr/>
          </p:nvSpPr>
          <p:spPr>
            <a:xfrm>
              <a:off x="8101919" y="1927203"/>
              <a:ext cx="7962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verb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H="1">
              <a:off x="7901796" y="2307245"/>
              <a:ext cx="362310" cy="66024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087202" y="4676093"/>
            <a:ext cx="1373428" cy="922691"/>
            <a:chOff x="2087202" y="5342302"/>
            <a:chExt cx="1373428" cy="922691"/>
          </a:xfrm>
        </p:grpSpPr>
        <p:sp>
          <p:nvSpPr>
            <p:cNvPr id="17" name="Rectangle 16"/>
            <p:cNvSpPr/>
            <p:nvPr/>
          </p:nvSpPr>
          <p:spPr>
            <a:xfrm>
              <a:off x="2087202" y="5803328"/>
              <a:ext cx="9890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noun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794959" y="5342302"/>
              <a:ext cx="665671" cy="59394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626D040F-5B66-EC49-B939-D4A1032F2CC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333488" y="669431"/>
            <a:ext cx="812800" cy="812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22631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289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2894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09222" y="469933"/>
            <a:ext cx="10573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/>
              <a:t>Multiple word classes</a:t>
            </a:r>
            <a:endParaRPr lang="en-GB" sz="3200" b="1" dirty="0">
              <a:solidFill>
                <a:srgbClr val="7030A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2808" y="1327039"/>
            <a:ext cx="9297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What about the word ‘hard’.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0536" y="3540938"/>
            <a:ext cx="2427243" cy="2135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11">
            <a:extLst>
              <a:ext uri="{FF2B5EF4-FFF2-40B4-BE49-F238E27FC236}">
                <a16:creationId xmlns:a16="http://schemas.microsoft.com/office/drawing/2014/main" xmlns="" id="{E5CCF34D-2CD3-4C82-836B-B66373DECD70}"/>
              </a:ext>
            </a:extLst>
          </p:cNvPr>
          <p:cNvSpPr/>
          <p:nvPr/>
        </p:nvSpPr>
        <p:spPr>
          <a:xfrm>
            <a:off x="2581723" y="4308338"/>
            <a:ext cx="2104910" cy="1367844"/>
          </a:xfrm>
          <a:prstGeom prst="wedgeRoundRectCallout">
            <a:avLst>
              <a:gd name="adj1" fmla="val -71196"/>
              <a:gd name="adj2" fmla="val -40508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This is a super </a:t>
            </a:r>
            <a:r>
              <a:rPr lang="en-GB" sz="2000" dirty="0">
                <a:solidFill>
                  <a:srgbClr val="FF0000"/>
                </a:solidFill>
              </a:rPr>
              <a:t>hard</a:t>
            </a:r>
            <a:r>
              <a:rPr lang="en-GB" sz="2000" dirty="0">
                <a:solidFill>
                  <a:schemeClr val="tx1"/>
                </a:solidFill>
              </a:rPr>
              <a:t> piece of cheese!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1" name="Picture 10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195760" y="936300"/>
            <a:ext cx="1544128" cy="2601916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xmlns="" id="{E5CCF34D-2CD3-4C82-836B-B66373DECD70}"/>
              </a:ext>
            </a:extLst>
          </p:cNvPr>
          <p:cNvSpPr/>
          <p:nvPr/>
        </p:nvSpPr>
        <p:spPr>
          <a:xfrm>
            <a:off x="6593215" y="1773273"/>
            <a:ext cx="2104910" cy="1367844"/>
          </a:xfrm>
          <a:prstGeom prst="wedgeRoundRectCallout">
            <a:avLst>
              <a:gd name="adj1" fmla="val 77160"/>
              <a:gd name="adj2" fmla="val -46184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>
                <a:solidFill>
                  <a:schemeClr val="tx1"/>
                </a:solidFill>
              </a:rPr>
              <a:t>I find swimming very </a:t>
            </a:r>
            <a:r>
              <a:rPr lang="en-GB" sz="2000" dirty="0">
                <a:solidFill>
                  <a:srgbClr val="FF0000"/>
                </a:solidFill>
              </a:rPr>
              <a:t>hard</a:t>
            </a:r>
            <a:r>
              <a:rPr lang="en-GB" sz="2000" dirty="0">
                <a:solidFill>
                  <a:schemeClr val="tx1"/>
                </a:solidFill>
              </a:rPr>
              <a:t> to do.</a:t>
            </a:r>
            <a:endParaRPr lang="en-GB" sz="20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761613" y="4639805"/>
            <a:ext cx="597457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Are they the same word class?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828580" y="5206050"/>
            <a:ext cx="38243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dirty="0"/>
              <a:t>No! One is an adverb and the other is an adjective.</a:t>
            </a:r>
          </a:p>
          <a:p>
            <a:pPr algn="ctr"/>
            <a:endParaRPr lang="en-GB" sz="2400" i="1" dirty="0">
              <a:latin typeface="+mj-lt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5734901" y="2796882"/>
            <a:ext cx="1675190" cy="933328"/>
            <a:chOff x="8834662" y="1744849"/>
            <a:chExt cx="1675190" cy="933328"/>
          </a:xfrm>
        </p:grpSpPr>
        <p:sp>
          <p:nvSpPr>
            <p:cNvPr id="16" name="Rectangle 15"/>
            <p:cNvSpPr/>
            <p:nvPr/>
          </p:nvSpPr>
          <p:spPr>
            <a:xfrm>
              <a:off x="8834662" y="2216512"/>
              <a:ext cx="109384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adverb</a:t>
              </a: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9793859" y="1744849"/>
              <a:ext cx="715993" cy="56239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9" name="Group 18"/>
          <p:cNvGrpSpPr/>
          <p:nvPr/>
        </p:nvGrpSpPr>
        <p:grpSpPr>
          <a:xfrm>
            <a:off x="2087202" y="5141343"/>
            <a:ext cx="1546976" cy="1123650"/>
            <a:chOff x="2087202" y="5141343"/>
            <a:chExt cx="1546976" cy="1123650"/>
          </a:xfrm>
        </p:grpSpPr>
        <p:sp>
          <p:nvSpPr>
            <p:cNvPr id="17" name="Rectangle 16"/>
            <p:cNvSpPr/>
            <p:nvPr/>
          </p:nvSpPr>
          <p:spPr>
            <a:xfrm>
              <a:off x="2087202" y="5803328"/>
              <a:ext cx="154697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en-GB" sz="2400" dirty="0"/>
                <a:t>adjective</a:t>
              </a:r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V="1">
              <a:off x="2794959" y="5141343"/>
              <a:ext cx="232913" cy="79490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Online Media 1" descr="Recorded Sound">
            <a:hlinkClick r:id="" action="ppaction://media"/>
            <a:extLst>
              <a:ext uri="{FF2B5EF4-FFF2-40B4-BE49-F238E27FC236}">
                <a16:creationId xmlns:a16="http://schemas.microsoft.com/office/drawing/2014/main" xmlns="" id="{D6D115DD-F3C6-164E-A0A5-80E2B3F8191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654933" y="762320"/>
            <a:ext cx="812800" cy="8128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506437" y="464234"/>
            <a:ext cx="11141612" cy="5852160"/>
          </a:xfrm>
          <a:prstGeom prst="rect">
            <a:avLst/>
          </a:prstGeom>
          <a:noFill/>
          <a:ln w="63500" cmpd="dbl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236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" grpId="0" animBg="1"/>
      <p:bldP spid="12" grpId="0" animBg="1"/>
      <p:bldP spid="13" grpId="0"/>
      <p:bldP spid="1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11563</TotalTime>
  <Words>455</Words>
  <Application>Microsoft Office PowerPoint</Application>
  <PresentationFormat>Custom</PresentationFormat>
  <Paragraphs>117</Paragraphs>
  <Slides>9</Slides>
  <Notes>9</Notes>
  <HiddenSlides>0</HiddenSlides>
  <MMClips>13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Ashleigh Gaunt</cp:lastModifiedBy>
  <cp:revision>687</cp:revision>
  <cp:lastPrinted>2018-05-09T10:54:19Z</cp:lastPrinted>
  <dcterms:created xsi:type="dcterms:W3CDTF">2013-08-23T07:43:20Z</dcterms:created>
  <dcterms:modified xsi:type="dcterms:W3CDTF">2020-05-19T14:05:58Z</dcterms:modified>
</cp:coreProperties>
</file>