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94" r:id="rId3"/>
    <p:sldId id="297" r:id="rId4"/>
    <p:sldId id="298" r:id="rId5"/>
    <p:sldId id="299" r:id="rId6"/>
    <p:sldId id="296" r:id="rId7"/>
    <p:sldId id="300" r:id="rId8"/>
    <p:sldId id="301" r:id="rId9"/>
    <p:sldId id="302" r:id="rId10"/>
    <p:sldId id="30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6D2EC"/>
    <a:srgbClr val="FF6600"/>
    <a:srgbClr val="FF0000"/>
    <a:srgbClr val="33CCFF"/>
    <a:srgbClr val="00CC00"/>
    <a:srgbClr val="458DCF"/>
    <a:srgbClr val="2E74B4"/>
    <a:srgbClr val="9BC2E5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1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10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20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3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8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1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4C74B-532B-5A49-AB3E-25B7BD364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61" y="933055"/>
            <a:ext cx="4915064" cy="538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91" y="732605"/>
            <a:ext cx="10632889" cy="96052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Indicating degrees of possibility and certainty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16633" y="2002455"/>
            <a:ext cx="51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00FF"/>
                </a:solidFill>
              </a:rPr>
              <a:t>Using Modal Verbs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525A-4BFE-7143-B3BB-B96A09DDA202}"/>
              </a:ext>
            </a:extLst>
          </p:cNvPr>
          <p:cNvSpPr txBox="1"/>
          <p:nvPr/>
        </p:nvSpPr>
        <p:spPr>
          <a:xfrm>
            <a:off x="1416633" y="3163059"/>
            <a:ext cx="488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“It must be a cultural thing.”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929EC5-0029-2044-92CC-32E1168CC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7493" y="2213644"/>
            <a:ext cx="812800" cy="812800"/>
          </a:xfrm>
          <a:prstGeom prst="rect">
            <a:avLst/>
          </a:prstGeom>
        </p:spPr>
      </p:pic>
      <p:pic>
        <p:nvPicPr>
          <p:cNvPr id="9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C92DB2-A59C-944A-8B6C-5D282929C9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6633" y="4984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Using Modal Verbs</a:t>
            </a:r>
          </a:p>
          <a:p>
            <a:pPr algn="ctr"/>
            <a:r>
              <a:rPr lang="en-GB" sz="2800" b="1" dirty="0"/>
              <a:t>Modal verbs </a:t>
            </a:r>
            <a:r>
              <a:rPr lang="en-GB" sz="2800" dirty="0"/>
              <a:t>are useful for </a:t>
            </a:r>
            <a:r>
              <a:rPr lang="en-GB" sz="2800" b="1" dirty="0"/>
              <a:t>expressing shades of meaning</a:t>
            </a:r>
            <a:r>
              <a:rPr lang="en-GB" sz="2800" dirty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5610" y="2051486"/>
            <a:ext cx="10645153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worry</a:t>
            </a:r>
            <a:r>
              <a:rPr lang="en-GB" sz="2800" dirty="0"/>
              <a:t> about our visitor but I </a:t>
            </a:r>
            <a:r>
              <a:rPr lang="en-GB" sz="2800" dirty="0">
                <a:solidFill>
                  <a:srgbClr val="0000FF"/>
                </a:solidFill>
              </a:rPr>
              <a:t>will</a:t>
            </a:r>
            <a:r>
              <a:rPr lang="en-GB" sz="2800" dirty="0"/>
              <a:t> </a:t>
            </a:r>
            <a:r>
              <a:rPr lang="en-GB" sz="2800" b="1" dirty="0"/>
              <a:t>let </a:t>
            </a:r>
            <a:r>
              <a:rPr lang="en-GB" sz="2800" dirty="0"/>
              <a:t>him just get on.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It is worrying but I intend not to interfere.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tell</a:t>
            </a:r>
            <a:r>
              <a:rPr lang="en-GB" sz="2800" dirty="0"/>
              <a:t> someone now but 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wait</a:t>
            </a:r>
            <a:r>
              <a:rPr lang="en-GB" sz="2800" dirty="0"/>
              <a:t> a few more days. 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 feel obliged to tell someone but it’s possible that I will wait a bit.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ask</a:t>
            </a:r>
            <a:r>
              <a:rPr lang="en-GB" sz="2800" dirty="0"/>
              <a:t> him to leave the pantry but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you</a:t>
            </a:r>
            <a:r>
              <a:rPr lang="en-GB" sz="2800" b="1" dirty="0"/>
              <a:t> </a:t>
            </a:r>
            <a:r>
              <a:rPr lang="en-GB" sz="2800" dirty="0"/>
              <a:t>risk upsetting him</a:t>
            </a:r>
            <a:r>
              <a:rPr lang="en-GB" sz="28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GB" sz="2800" i="1" dirty="0"/>
              <a:t>You are able to ask him but is it necessary?</a:t>
            </a:r>
            <a:endParaRPr lang="en-GB" sz="2800" dirty="0"/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6F288D-A604-254B-852D-EB7C6242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90807" y="51465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D9117F-01CE-3941-964A-44E79542BE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7963" y="14107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210F2EC-80CA-2A46-BCC9-E78296DB7D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222354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2788D6-649C-B24C-8FD5-4025E52EEF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3086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18AEB0-043C-9640-957A-D4BA0FC6D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6996" y="511898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492125-4AA6-9B42-AFB4-52252B9A86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3291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3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can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could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6381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ought to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should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9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864" y="2857410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thought 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hear</a:t>
            </a:r>
            <a:r>
              <a:rPr lang="en-GB" sz="2800" dirty="0"/>
              <a:t> someone in the pantry.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</a:t>
            </a:r>
            <a:r>
              <a:rPr lang="en-GB" sz="2800" dirty="0">
                <a:solidFill>
                  <a:srgbClr val="0000FF"/>
                </a:solidFill>
              </a:rPr>
              <a:t> might </a:t>
            </a:r>
            <a:r>
              <a:rPr lang="en-GB" sz="2800" b="1" dirty="0"/>
              <a:t>see </a:t>
            </a:r>
            <a:r>
              <a:rPr lang="en-GB" sz="2800" dirty="0"/>
              <a:t>him there if you open the door.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sleep</a:t>
            </a:r>
            <a:r>
              <a:rPr lang="en-GB" sz="2800" dirty="0"/>
              <a:t> in the room that we gave him.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002E0-5188-D344-84CF-9E7E1A999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4" y="2701773"/>
            <a:ext cx="2342600" cy="234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CAFE6-81EA-F841-A236-243DED9603AE}"/>
              </a:ext>
            </a:extLst>
          </p:cNvPr>
          <p:cNvSpPr/>
          <p:nvPr/>
        </p:nvSpPr>
        <p:spPr>
          <a:xfrm>
            <a:off x="1582440" y="1581471"/>
            <a:ext cx="897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Modal verbs 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are placed before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they are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modifying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4417F9-66E9-8144-A108-A1DEEE8AC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6672" y="600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00CC00"/>
                </a:solidFill>
              </a:rPr>
              <a:t>Certainty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8713" y="2374292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have come </a:t>
            </a:r>
            <a:r>
              <a:rPr lang="en-GB" sz="2800" dirty="0"/>
              <a:t>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</a:t>
            </a:r>
            <a:r>
              <a:rPr lang="en-GB" sz="2800" dirty="0">
                <a:solidFill>
                  <a:srgbClr val="0000FF"/>
                </a:solidFill>
              </a:rPr>
              <a:t> will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may</a:t>
            </a:r>
            <a:r>
              <a:rPr lang="en-GB" sz="2800" dirty="0"/>
              <a:t>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is most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322" y="3105834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4D3B1-242F-7148-9E13-01F610D49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4" y="1843081"/>
            <a:ext cx="3093748" cy="3093748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E41B27-AFF6-2840-B282-27E11D866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0112" y="52402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FF6600"/>
                </a:solidFill>
              </a:rPr>
              <a:t>Obligation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0760" y="2298665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ought to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has the strongest degree of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2596" y="3683659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69B4D-41D6-844B-BC6E-A1CF19DA9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4" y="2379900"/>
            <a:ext cx="3689012" cy="186885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AF922A-CAA0-694A-B597-3CE7F5CBC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8804" y="51233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</a:t>
            </a:r>
            <a:r>
              <a:rPr lang="en-GB" sz="3600" b="1" dirty="0">
                <a:solidFill>
                  <a:srgbClr val="33CCFF"/>
                </a:solidFill>
              </a:rPr>
              <a:t>Ability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6012" y="1827553"/>
            <a:ext cx="6810378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would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indicates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4141" y="3243117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B70F4-AAEB-EF46-9A3E-49FA28148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3" y="1827553"/>
            <a:ext cx="3898900" cy="25527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327215-CC9F-EA41-B5FC-1DA3C1E43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931" y="51933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406</Words>
  <Application>Microsoft Office PowerPoint</Application>
  <PresentationFormat>Widescreen</PresentationFormat>
  <Paragraphs>99</Paragraphs>
  <Slides>11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2</vt:lpstr>
      <vt:lpstr>Office Theme</vt:lpstr>
      <vt:lpstr>Indicating degrees of possibility and 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Ruth Vinyard</cp:lastModifiedBy>
  <cp:revision>260</cp:revision>
  <dcterms:created xsi:type="dcterms:W3CDTF">2013-08-23T07:43:20Z</dcterms:created>
  <dcterms:modified xsi:type="dcterms:W3CDTF">2020-05-17T19:27:34Z</dcterms:modified>
</cp:coreProperties>
</file>