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707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101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410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034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801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030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533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714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079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20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15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739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519" y="99240"/>
            <a:ext cx="6705600" cy="37433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33535" y="477795"/>
            <a:ext cx="5947719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This is the Key Stage 2 Mathematics Paper 2: Reasoning. You will need a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pencil to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record your answers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You must not use a calculator to answer any questions in this test.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You have as much time as you need to answer these questions.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Follow the instructions for each question.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Work as carefully as you can. If you need to do working out, you can use the space around the question.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Some questions have a method box. For these questions, you may get a mark for showing your method.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If you cannot do a question, go on to the next one. You can come back to it later.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If you finish before the end, go back and check your work.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 number in the bottom right corner of each page tells you the number of marks available for each question.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talk to each other.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You may now start the test.</a:t>
            </a:r>
          </a:p>
        </p:txBody>
      </p:sp>
    </p:spTree>
    <p:extLst>
      <p:ext uri="{BB962C8B-B14F-4D97-AF65-F5344CB8AC3E}">
        <p14:creationId xmlns:p14="http://schemas.microsoft.com/office/powerpoint/2010/main" val="414099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ww.mathster.com/course/simgs/5918339424_8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0251" y="1451019"/>
            <a:ext cx="3492844" cy="68451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733169" y="2998573"/>
            <a:ext cx="100007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a) What fraction of her daily allowance of chocolate has </a:t>
            </a:r>
            <a:r>
              <a:rPr lang="en-GB" sz="2400" dirty="0" smtClean="0">
                <a:solidFill>
                  <a:srgbClr val="FF0000"/>
                </a:solidFill>
              </a:rPr>
              <a:t>Mr B </a:t>
            </a:r>
            <a:r>
              <a:rPr lang="en-GB" sz="2400" dirty="0" smtClean="0"/>
              <a:t>eaten</a:t>
            </a:r>
            <a:r>
              <a:rPr lang="en-GB" sz="2400" dirty="0"/>
              <a:t>?</a:t>
            </a:r>
          </a:p>
          <a:p>
            <a:r>
              <a:rPr lang="en-GB" sz="2400" dirty="0"/>
              <a:t>b) How much has </a:t>
            </a:r>
            <a:r>
              <a:rPr lang="en-GB" sz="2400" dirty="0" smtClean="0"/>
              <a:t>she </a:t>
            </a:r>
            <a:r>
              <a:rPr lang="en-GB" sz="2400" dirty="0"/>
              <a:t>got left to eat?</a:t>
            </a:r>
          </a:p>
          <a:p>
            <a:r>
              <a:rPr lang="en-GB" sz="2400" dirty="0"/>
              <a:t>c) What is this as a percentage?</a:t>
            </a:r>
          </a:p>
        </p:txBody>
      </p:sp>
      <p:sp>
        <p:nvSpPr>
          <p:cNvPr id="6" name="Rectangle 5"/>
          <p:cNvSpPr/>
          <p:nvPr/>
        </p:nvSpPr>
        <p:spPr>
          <a:xfrm>
            <a:off x="10308698" y="5853027"/>
            <a:ext cx="13572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[2.5 marks]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CACF5E-3B07-4768-82F9-2E1693911C11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Q9</a:t>
            </a:r>
          </a:p>
        </p:txBody>
      </p:sp>
    </p:spTree>
    <p:extLst>
      <p:ext uri="{BB962C8B-B14F-4D97-AF65-F5344CB8AC3E}">
        <p14:creationId xmlns:p14="http://schemas.microsoft.com/office/powerpoint/2010/main" val="1430594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5573" y="2271712"/>
            <a:ext cx="5838825" cy="23145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4183" y="1081344"/>
            <a:ext cx="118016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The school council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smtClean="0"/>
              <a:t>have </a:t>
            </a:r>
            <a:r>
              <a:rPr lang="en-GB" sz="2400" dirty="0"/>
              <a:t>been saving </a:t>
            </a:r>
            <a:r>
              <a:rPr lang="en-GB" sz="2400" dirty="0" smtClean="0"/>
              <a:t>money.</a:t>
            </a:r>
            <a:endParaRPr lang="en-GB" sz="2400" dirty="0"/>
          </a:p>
          <a:p>
            <a:r>
              <a:rPr lang="en-GB" sz="2400" dirty="0"/>
              <a:t>How much money have they saved?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84399" y="6140793"/>
            <a:ext cx="1817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[27 marks]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F02B55-A3FF-4E53-8677-288CA1C27A1C}"/>
              </a:ext>
            </a:extLst>
          </p:cNvPr>
          <p:cNvSpPr txBox="1"/>
          <p:nvPr/>
        </p:nvSpPr>
        <p:spPr>
          <a:xfrm>
            <a:off x="285750" y="314325"/>
            <a:ext cx="1157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Q10</a:t>
            </a:r>
          </a:p>
        </p:txBody>
      </p:sp>
    </p:spTree>
    <p:extLst>
      <p:ext uri="{BB962C8B-B14F-4D97-AF65-F5344CB8AC3E}">
        <p14:creationId xmlns:p14="http://schemas.microsoft.com/office/powerpoint/2010/main" val="4192471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922110" y="5987534"/>
            <a:ext cx="11063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[½ mark]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025061"/>
              </p:ext>
            </p:extLst>
          </p:nvPr>
        </p:nvGraphicFramePr>
        <p:xfrm>
          <a:off x="1614487" y="2238518"/>
          <a:ext cx="8758236" cy="2502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9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9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9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6979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The number of pencils in </a:t>
                      </a:r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Year</a:t>
                      </a:r>
                      <a:r>
                        <a:rPr lang="en-GB" b="1" baseline="0" dirty="0" smtClean="0">
                          <a:solidFill>
                            <a:srgbClr val="FF0000"/>
                          </a:solidFill>
                        </a:rPr>
                        <a:t> 6.</a:t>
                      </a:r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The number of hairs on your head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016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The length of a piece of string, in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789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Your neighbour’s lucky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DE20F8C-C34E-4A50-B8B5-105E40C4DDCB}"/>
              </a:ext>
            </a:extLst>
          </p:cNvPr>
          <p:cNvSpPr txBox="1"/>
          <p:nvPr/>
        </p:nvSpPr>
        <p:spPr>
          <a:xfrm>
            <a:off x="1614487" y="514351"/>
            <a:ext cx="977265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Put the numbers in the correct positions in the Carroll diagram:</a:t>
            </a:r>
          </a:p>
          <a:p>
            <a:endParaRPr lang="en-GB" sz="2800" dirty="0"/>
          </a:p>
          <a:p>
            <a:r>
              <a:rPr lang="en-GB" sz="2800" dirty="0"/>
              <a:t>472      76      8,476      0.2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8B2BAB-83D2-403C-9FE8-7E388FF7F9DD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Q1</a:t>
            </a:r>
          </a:p>
        </p:txBody>
      </p:sp>
    </p:spTree>
    <p:extLst>
      <p:ext uri="{BB962C8B-B14F-4D97-AF65-F5344CB8AC3E}">
        <p14:creationId xmlns:p14="http://schemas.microsoft.com/office/powerpoint/2010/main" val="3024763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6977" y="693007"/>
            <a:ext cx="7955563" cy="318772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272865" y="5960118"/>
            <a:ext cx="14871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[12.5 marks]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73233B-C1E6-43AE-9CA1-3B129380DA44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Q2</a:t>
            </a:r>
          </a:p>
        </p:txBody>
      </p:sp>
    </p:spTree>
    <p:extLst>
      <p:ext uri="{BB962C8B-B14F-4D97-AF65-F5344CB8AC3E}">
        <p14:creationId xmlns:p14="http://schemas.microsoft.com/office/powerpoint/2010/main" val="304012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5079" y="1208902"/>
            <a:ext cx="7943849" cy="131484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241307" y="5850837"/>
            <a:ext cx="11633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[2 marks]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1163F3-C14D-4C4F-A329-EB79FCCCD1BD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Q3</a:t>
            </a:r>
          </a:p>
        </p:txBody>
      </p:sp>
    </p:spTree>
    <p:extLst>
      <p:ext uri="{BB962C8B-B14F-4D97-AF65-F5344CB8AC3E}">
        <p14:creationId xmlns:p14="http://schemas.microsoft.com/office/powerpoint/2010/main" val="2864468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6436" y="2187227"/>
            <a:ext cx="4902416" cy="12417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75835" y="770367"/>
            <a:ext cx="95112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 </a:t>
            </a:r>
          </a:p>
          <a:p>
            <a:pPr algn="ctr"/>
            <a:r>
              <a:rPr lang="en-GB" sz="2400" dirty="0" smtClean="0">
                <a:solidFill>
                  <a:srgbClr val="FF0000"/>
                </a:solidFill>
              </a:rPr>
              <a:t>Mr B </a:t>
            </a:r>
            <a:r>
              <a:rPr lang="en-GB" sz="2400" dirty="0"/>
              <a:t>says the missing number is 100. Is </a:t>
            </a:r>
            <a:r>
              <a:rPr lang="en-GB" sz="2400" dirty="0" smtClean="0"/>
              <a:t>he </a:t>
            </a:r>
            <a:r>
              <a:rPr lang="en-GB" sz="2400" dirty="0"/>
              <a:t>correct?</a:t>
            </a:r>
          </a:p>
          <a:p>
            <a:pPr algn="ctr"/>
            <a:endParaRPr lang="en-GB" sz="2400" dirty="0"/>
          </a:p>
        </p:txBody>
      </p:sp>
      <p:sp>
        <p:nvSpPr>
          <p:cNvPr id="7" name="Rectangle 6"/>
          <p:cNvSpPr/>
          <p:nvPr/>
        </p:nvSpPr>
        <p:spPr>
          <a:xfrm>
            <a:off x="9503364" y="5896918"/>
            <a:ext cx="17788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[4 x 100 marks]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CCC79A-5772-43A7-86E8-3140B962920B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Q4</a:t>
            </a:r>
          </a:p>
        </p:txBody>
      </p:sp>
    </p:spTree>
    <p:extLst>
      <p:ext uri="{BB962C8B-B14F-4D97-AF65-F5344CB8AC3E}">
        <p14:creationId xmlns:p14="http://schemas.microsoft.com/office/powerpoint/2010/main" val="2409988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16908" y="527222"/>
            <a:ext cx="9695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Mr B </a:t>
            </a:r>
            <a:r>
              <a:rPr lang="en-GB" sz="2400" dirty="0" smtClean="0"/>
              <a:t>asked </a:t>
            </a:r>
            <a:r>
              <a:rPr lang="en-GB" sz="2400" dirty="0"/>
              <a:t>60 children to choose their favourite flavour of jelly. These were </a:t>
            </a:r>
            <a:r>
              <a:rPr lang="en-GB" sz="2400" dirty="0" smtClean="0"/>
              <a:t>his </a:t>
            </a:r>
            <a:r>
              <a:rPr lang="en-GB" sz="2400" dirty="0"/>
              <a:t>results.</a:t>
            </a:r>
          </a:p>
          <a:p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4056" y="1651687"/>
            <a:ext cx="2828925" cy="2895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73506" y="4790639"/>
            <a:ext cx="67703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a) What is your favourite flavour of jelly?</a:t>
            </a:r>
          </a:p>
          <a:p>
            <a:r>
              <a:rPr lang="en-GB" sz="2400" dirty="0"/>
              <a:t>b) What is your family’s favourite flavour of jelly?</a:t>
            </a:r>
          </a:p>
          <a:p>
            <a:r>
              <a:rPr lang="en-GB" sz="2400" dirty="0"/>
              <a:t>c) Does this change the results?</a:t>
            </a:r>
          </a:p>
        </p:txBody>
      </p:sp>
      <p:sp>
        <p:nvSpPr>
          <p:cNvPr id="7" name="Rectangle 6"/>
          <p:cNvSpPr/>
          <p:nvPr/>
        </p:nvSpPr>
        <p:spPr>
          <a:xfrm>
            <a:off x="9988741" y="5961446"/>
            <a:ext cx="16169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[0.111 marks]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26CB3A-0F68-45B2-B123-9F0659B13743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Q5</a:t>
            </a:r>
          </a:p>
        </p:txBody>
      </p:sp>
    </p:spTree>
    <p:extLst>
      <p:ext uri="{BB962C8B-B14F-4D97-AF65-F5344CB8AC3E}">
        <p14:creationId xmlns:p14="http://schemas.microsoft.com/office/powerpoint/2010/main" val="2993297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0201" y="289998"/>
            <a:ext cx="7090977" cy="550579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747429" y="6038248"/>
            <a:ext cx="18766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[958,987 marks]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439DB7-C681-4F16-8ED7-24B09A99F60E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Q6</a:t>
            </a:r>
          </a:p>
        </p:txBody>
      </p:sp>
    </p:spTree>
    <p:extLst>
      <p:ext uri="{BB962C8B-B14F-4D97-AF65-F5344CB8AC3E}">
        <p14:creationId xmlns:p14="http://schemas.microsoft.com/office/powerpoint/2010/main" val="3732713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70" y="471489"/>
            <a:ext cx="7025888" cy="47089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23410" y="5570284"/>
            <a:ext cx="6549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Has it been warmer or colder today?</a:t>
            </a:r>
          </a:p>
        </p:txBody>
      </p:sp>
      <p:sp>
        <p:nvSpPr>
          <p:cNvPr id="6" name="Rectangle 5"/>
          <p:cNvSpPr/>
          <p:nvPr/>
        </p:nvSpPr>
        <p:spPr>
          <a:xfrm>
            <a:off x="10142262" y="5675092"/>
            <a:ext cx="13717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[-11 marks]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E82C93-84AF-49D0-8DB9-48FD0759B013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Q7</a:t>
            </a:r>
          </a:p>
        </p:txBody>
      </p:sp>
    </p:spTree>
    <p:extLst>
      <p:ext uri="{BB962C8B-B14F-4D97-AF65-F5344CB8AC3E}">
        <p14:creationId xmlns:p14="http://schemas.microsoft.com/office/powerpoint/2010/main" val="1495653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42058" y="960656"/>
            <a:ext cx="7150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Amina is shopping. She says,</a:t>
            </a:r>
          </a:p>
          <a:p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4438"/>
          <a:stretch/>
        </p:blipFill>
        <p:spPr>
          <a:xfrm>
            <a:off x="3532129" y="2051392"/>
            <a:ext cx="6798120" cy="2133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32129" y="4588794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400" dirty="0"/>
              <a:t>Why does Amina need so much cheese?</a:t>
            </a:r>
          </a:p>
        </p:txBody>
      </p:sp>
      <p:sp>
        <p:nvSpPr>
          <p:cNvPr id="7" name="Rectangle 6"/>
          <p:cNvSpPr/>
          <p:nvPr/>
        </p:nvSpPr>
        <p:spPr>
          <a:xfrm>
            <a:off x="10330249" y="6000534"/>
            <a:ext cx="14871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[0.25 marks]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F5D710-760D-4530-B2B2-39DBD4D1905F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Q8</a:t>
            </a:r>
          </a:p>
        </p:txBody>
      </p:sp>
    </p:spTree>
    <p:extLst>
      <p:ext uri="{BB962C8B-B14F-4D97-AF65-F5344CB8AC3E}">
        <p14:creationId xmlns:p14="http://schemas.microsoft.com/office/powerpoint/2010/main" val="462461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09DBD8BE166F45938F0A6F32B1ACCE" ma:contentTypeVersion="12" ma:contentTypeDescription="Create a new document." ma:contentTypeScope="" ma:versionID="cae03b9bd8b4880d6c29bb1f10d5748d">
  <xsd:schema xmlns:xsd="http://www.w3.org/2001/XMLSchema" xmlns:xs="http://www.w3.org/2001/XMLSchema" xmlns:p="http://schemas.microsoft.com/office/2006/metadata/properties" xmlns:ns2="ff5eea13-31b6-4972-8fa6-cf3d6749687b" xmlns:ns3="948e1d2f-9a48-44f1-8138-8ad285b962e3" targetNamespace="http://schemas.microsoft.com/office/2006/metadata/properties" ma:root="true" ma:fieldsID="b8288891c4db7aa1d6162ead276f0c5f" ns2:_="" ns3:_="">
    <xsd:import namespace="ff5eea13-31b6-4972-8fa6-cf3d6749687b"/>
    <xsd:import namespace="948e1d2f-9a48-44f1-8138-8ad285b962e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5eea13-31b6-4972-8fa6-cf3d6749687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8e1d2f-9a48-44f1-8138-8ad285b962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4FEF89A-11EB-4AB6-88E8-9F80361850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814795-434C-475D-B2E3-6AB4D0E802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5eea13-31b6-4972-8fa6-cf3d6749687b"/>
    <ds:schemaRef ds:uri="948e1d2f-9a48-44f1-8138-8ad285b962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5B0B6-1AA2-4E9F-ABEE-F179FBFE6FC0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ff5eea13-31b6-4972-8fa6-cf3d6749687b"/>
    <ds:schemaRef ds:uri="948e1d2f-9a48-44f1-8138-8ad285b962e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402</Words>
  <Application>Microsoft Office PowerPoint</Application>
  <PresentationFormat>Widescreen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Maaria Khan</dc:creator>
  <cp:lastModifiedBy>David Badley</cp:lastModifiedBy>
  <cp:revision>8</cp:revision>
  <dcterms:created xsi:type="dcterms:W3CDTF">2020-05-04T12:03:17Z</dcterms:created>
  <dcterms:modified xsi:type="dcterms:W3CDTF">2020-05-10T19:17:57Z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0x010100F809DBD8BE166F45938F0A6F32B1ACCE</vt:lpwstr>
  </property>
</Properties>
</file>