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2"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F7119D-81E0-4AA8-9E00-C10E2B667152}" v="191" dt="2020-05-04T13:53:13.0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Bartlett" userId="5d65b952-c77e-4a71-9c7e-0148cdde3252" providerId="ADAL" clId="{47F7119D-81E0-4AA8-9E00-C10E2B667152}"/>
    <pc:docChg chg="undo custSel addSld delSld modSld">
      <pc:chgData name="Sophie Bartlett" userId="5d65b952-c77e-4a71-9c7e-0148cdde3252" providerId="ADAL" clId="{47F7119D-81E0-4AA8-9E00-C10E2B667152}" dt="2020-05-04T13:53:22.632" v="3372" actId="20577"/>
      <pc:docMkLst>
        <pc:docMk/>
      </pc:docMkLst>
      <pc:sldChg chg="addSp modSp mod">
        <pc:chgData name="Sophie Bartlett" userId="5d65b952-c77e-4a71-9c7e-0148cdde3252" providerId="ADAL" clId="{47F7119D-81E0-4AA8-9E00-C10E2B667152}" dt="2020-05-04T12:57:59.735" v="3352" actId="403"/>
        <pc:sldMkLst>
          <pc:docMk/>
          <pc:sldMk cId="1003983146" sldId="256"/>
        </pc:sldMkLst>
        <pc:spChg chg="add mod">
          <ac:chgData name="Sophie Bartlett" userId="5d65b952-c77e-4a71-9c7e-0148cdde3252" providerId="ADAL" clId="{47F7119D-81E0-4AA8-9E00-C10E2B667152}" dt="2020-05-04T12:57:59.735" v="3352" actId="403"/>
          <ac:spMkLst>
            <pc:docMk/>
            <pc:sldMk cId="1003983146" sldId="256"/>
            <ac:spMk id="3" creationId="{EA37DA45-613F-4873-854B-6E1BE263B277}"/>
          </ac:spMkLst>
        </pc:spChg>
        <pc:spChg chg="mod">
          <ac:chgData name="Sophie Bartlett" userId="5d65b952-c77e-4a71-9c7e-0148cdde3252" providerId="ADAL" clId="{47F7119D-81E0-4AA8-9E00-C10E2B667152}" dt="2020-05-04T12:57:13.312" v="3150" actId="164"/>
          <ac:spMkLst>
            <pc:docMk/>
            <pc:sldMk cId="1003983146" sldId="256"/>
            <ac:spMk id="5" creationId="{85EBAA13-6400-4C6C-BDDF-29FF42198689}"/>
          </ac:spMkLst>
        </pc:spChg>
        <pc:spChg chg="add mod">
          <ac:chgData name="Sophie Bartlett" userId="5d65b952-c77e-4a71-9c7e-0148cdde3252" providerId="ADAL" clId="{47F7119D-81E0-4AA8-9E00-C10E2B667152}" dt="2020-05-03T22:04:05.006" v="1333" actId="1076"/>
          <ac:spMkLst>
            <pc:docMk/>
            <pc:sldMk cId="1003983146" sldId="256"/>
            <ac:spMk id="6" creationId="{3FAAB1E8-44D3-4A14-9009-F01642E6B522}"/>
          </ac:spMkLst>
        </pc:spChg>
        <pc:grpChg chg="add mod">
          <ac:chgData name="Sophie Bartlett" userId="5d65b952-c77e-4a71-9c7e-0148cdde3252" providerId="ADAL" clId="{47F7119D-81E0-4AA8-9E00-C10E2B667152}" dt="2020-05-04T12:57:13.312" v="3150" actId="164"/>
          <ac:grpSpMkLst>
            <pc:docMk/>
            <pc:sldMk cId="1003983146" sldId="256"/>
            <ac:grpSpMk id="2" creationId="{FB22F72E-2F5F-4150-9FDF-414A934A1D00}"/>
          </ac:grpSpMkLst>
        </pc:grpChg>
        <pc:picChg chg="mod">
          <ac:chgData name="Sophie Bartlett" userId="5d65b952-c77e-4a71-9c7e-0148cdde3252" providerId="ADAL" clId="{47F7119D-81E0-4AA8-9E00-C10E2B667152}" dt="2020-05-04T12:57:13.312" v="3150" actId="164"/>
          <ac:picMkLst>
            <pc:docMk/>
            <pc:sldMk cId="1003983146" sldId="256"/>
            <ac:picMk id="4" creationId="{9D09FB67-7BF4-4402-93CC-5D35FB56EC6A}"/>
          </ac:picMkLst>
        </pc:picChg>
      </pc:sldChg>
      <pc:sldChg chg="addSp modSp mod">
        <pc:chgData name="Sophie Bartlett" userId="5d65b952-c77e-4a71-9c7e-0148cdde3252" providerId="ADAL" clId="{47F7119D-81E0-4AA8-9E00-C10E2B667152}" dt="2020-05-03T22:18:39.210" v="2595" actId="1582"/>
        <pc:sldMkLst>
          <pc:docMk/>
          <pc:sldMk cId="3444617425" sldId="257"/>
        </pc:sldMkLst>
        <pc:spChg chg="mod">
          <ac:chgData name="Sophie Bartlett" userId="5d65b952-c77e-4a71-9c7e-0148cdde3252" providerId="ADAL" clId="{47F7119D-81E0-4AA8-9E00-C10E2B667152}" dt="2020-05-03T21:15:18.618" v="389" actId="20577"/>
          <ac:spMkLst>
            <pc:docMk/>
            <pc:sldMk cId="3444617425" sldId="257"/>
            <ac:spMk id="2" creationId="{5F3FC03E-172A-452B-AEB9-4952B7D03680}"/>
          </ac:spMkLst>
        </pc:spChg>
        <pc:spChg chg="add mod">
          <ac:chgData name="Sophie Bartlett" userId="5d65b952-c77e-4a71-9c7e-0148cdde3252" providerId="ADAL" clId="{47F7119D-81E0-4AA8-9E00-C10E2B667152}" dt="2020-05-03T22:18:39.210" v="2595" actId="1582"/>
          <ac:spMkLst>
            <pc:docMk/>
            <pc:sldMk cId="3444617425" sldId="257"/>
            <ac:spMk id="5" creationId="{6317EE9E-10CA-4B50-8552-FC638975DEEE}"/>
          </ac:spMkLst>
        </pc:spChg>
      </pc:sldChg>
      <pc:sldChg chg="addSp modSp mod">
        <pc:chgData name="Sophie Bartlett" userId="5d65b952-c77e-4a71-9c7e-0148cdde3252" providerId="ADAL" clId="{47F7119D-81E0-4AA8-9E00-C10E2B667152}" dt="2020-05-03T22:18:41.616" v="2596"/>
        <pc:sldMkLst>
          <pc:docMk/>
          <pc:sldMk cId="1443750795" sldId="258"/>
        </pc:sldMkLst>
        <pc:spChg chg="mod">
          <ac:chgData name="Sophie Bartlett" userId="5d65b952-c77e-4a71-9c7e-0148cdde3252" providerId="ADAL" clId="{47F7119D-81E0-4AA8-9E00-C10E2B667152}" dt="2020-05-03T21:16:05.174" v="392" actId="20577"/>
          <ac:spMkLst>
            <pc:docMk/>
            <pc:sldMk cId="1443750795" sldId="258"/>
            <ac:spMk id="2" creationId="{83346FAF-F9D5-4437-A838-CCBA2A4D9D07}"/>
          </ac:spMkLst>
        </pc:spChg>
        <pc:spChg chg="add mod">
          <ac:chgData name="Sophie Bartlett" userId="5d65b952-c77e-4a71-9c7e-0148cdde3252" providerId="ADAL" clId="{47F7119D-81E0-4AA8-9E00-C10E2B667152}" dt="2020-05-03T22:18:41.616" v="2596"/>
          <ac:spMkLst>
            <pc:docMk/>
            <pc:sldMk cId="1443750795" sldId="258"/>
            <ac:spMk id="4" creationId="{F66473A2-BD07-4F2F-B8A6-925CF84BAA65}"/>
          </ac:spMkLst>
        </pc:spChg>
      </pc:sldChg>
      <pc:sldChg chg="addSp modSp new mod">
        <pc:chgData name="Sophie Bartlett" userId="5d65b952-c77e-4a71-9c7e-0148cdde3252" providerId="ADAL" clId="{47F7119D-81E0-4AA8-9E00-C10E2B667152}" dt="2020-05-03T22:25:05.806" v="3146" actId="20577"/>
        <pc:sldMkLst>
          <pc:docMk/>
          <pc:sldMk cId="4144883177" sldId="259"/>
        </pc:sldMkLst>
        <pc:spChg chg="add mod">
          <ac:chgData name="Sophie Bartlett" userId="5d65b952-c77e-4a71-9c7e-0148cdde3252" providerId="ADAL" clId="{47F7119D-81E0-4AA8-9E00-C10E2B667152}" dt="2020-05-03T22:25:05.806" v="3146" actId="20577"/>
          <ac:spMkLst>
            <pc:docMk/>
            <pc:sldMk cId="4144883177" sldId="259"/>
            <ac:spMk id="2" creationId="{AC7CAFCC-8555-4750-9C14-35121155D319}"/>
          </ac:spMkLst>
        </pc:spChg>
      </pc:sldChg>
      <pc:sldChg chg="new del">
        <pc:chgData name="Sophie Bartlett" userId="5d65b952-c77e-4a71-9c7e-0148cdde3252" providerId="ADAL" clId="{47F7119D-81E0-4AA8-9E00-C10E2B667152}" dt="2020-05-03T21:07:02.747" v="146" actId="47"/>
        <pc:sldMkLst>
          <pc:docMk/>
          <pc:sldMk cId="2522307847" sldId="260"/>
        </pc:sldMkLst>
      </pc:sldChg>
      <pc:sldChg chg="addSp modSp new mod">
        <pc:chgData name="Sophie Bartlett" userId="5d65b952-c77e-4a71-9c7e-0148cdde3252" providerId="ADAL" clId="{47F7119D-81E0-4AA8-9E00-C10E2B667152}" dt="2020-05-04T13:53:22.632" v="3372" actId="20577"/>
        <pc:sldMkLst>
          <pc:docMk/>
          <pc:sldMk cId="1572218027" sldId="261"/>
        </pc:sldMkLst>
        <pc:spChg chg="add mod">
          <ac:chgData name="Sophie Bartlett" userId="5d65b952-c77e-4a71-9c7e-0148cdde3252" providerId="ADAL" clId="{47F7119D-81E0-4AA8-9E00-C10E2B667152}" dt="2020-05-04T13:53:22.632" v="3372" actId="20577"/>
          <ac:spMkLst>
            <pc:docMk/>
            <pc:sldMk cId="1572218027" sldId="261"/>
            <ac:spMk id="2" creationId="{A431BA25-A628-4AC2-A3B1-95CCAC7505C9}"/>
          </ac:spMkLst>
        </pc:spChg>
      </pc:sldChg>
      <pc:sldChg chg="modSp add mod">
        <pc:chgData name="Sophie Bartlett" userId="5d65b952-c77e-4a71-9c7e-0148cdde3252" providerId="ADAL" clId="{47F7119D-81E0-4AA8-9E00-C10E2B667152}" dt="2020-05-03T22:24:58.069" v="3139" actId="20577"/>
        <pc:sldMkLst>
          <pc:docMk/>
          <pc:sldMk cId="2123678145" sldId="262"/>
        </pc:sldMkLst>
        <pc:spChg chg="mod">
          <ac:chgData name="Sophie Bartlett" userId="5d65b952-c77e-4a71-9c7e-0148cdde3252" providerId="ADAL" clId="{47F7119D-81E0-4AA8-9E00-C10E2B667152}" dt="2020-05-03T22:24:58.069" v="3139" actId="20577"/>
          <ac:spMkLst>
            <pc:docMk/>
            <pc:sldMk cId="2123678145" sldId="262"/>
            <ac:spMk id="2" creationId="{AC7CAFCC-8555-4750-9C14-35121155D31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FA83B-4B8D-4B4B-9AED-49BA6BABCA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5EBF376-68D2-460C-B78D-36B692E841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E0CD68-7362-4B0D-8C29-E10BFDDCA83A}"/>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id="{69453669-B9D8-4D32-B294-C167122C82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3A7B65-B879-4B0F-AC88-D117632430DA}"/>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540036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8D835-38F9-4CFE-AB9C-688BE6EEB27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5335D00-3219-413A-A071-5AC59AA987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11587A-B3C9-4F3E-8E0D-FC477456B14B}"/>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id="{F7BEEB96-68C6-4E86-AF1D-B721A91EAC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9FCD31-0EC0-42BE-80D1-DDAD57D8D34E}"/>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1767488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974F68-5EB3-4934-B316-5CCFFD70E03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4CFF6DA-0A09-4A0F-9B13-043984F69B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FC35AC-1173-46CA-99D7-82C78D678802}"/>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id="{60E22D9D-8071-4E28-8C20-257ED35BEE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D14541-7833-4267-A527-56591FCF6B72}"/>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098044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89948-9598-4F5D-AD12-18276312C7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30E29F-0279-43A3-9F7B-6B30CEE3A3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07FF59-6E56-41AA-9D71-E7A0B09B5E15}"/>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id="{E71DAE29-B6D8-4542-AC3B-DB146F470C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7827BD-85E9-4DCA-826B-0D326388ACC5}"/>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752929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EA57D-32D9-4029-85A7-9A514C966E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3B9388-22F2-4F4A-9351-A79BB22F16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CA4518-189C-4200-8457-593A7816FED7}"/>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id="{833BE97F-8E76-4D6B-AD24-840CF70D38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AA39E5-153E-46E9-9408-F2BE3673F360}"/>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80483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B72C7-AB00-4DE4-84B2-DAE5D5FDEE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4D5E5A-AECA-4786-87D9-9DC0D3E810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6BEE5AB-F443-42BA-9638-6372A3E04F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FF4B7B9-0EB0-48A4-82B7-D31509274028}"/>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6" name="Footer Placeholder 5">
            <a:extLst>
              <a:ext uri="{FF2B5EF4-FFF2-40B4-BE49-F238E27FC236}">
                <a16:creationId xmlns:a16="http://schemas.microsoft.com/office/drawing/2014/main" id="{825E5876-A8BE-4083-950D-B00DDC0E21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9BE96C-0785-4D38-8A68-0536FA13C8CC}"/>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351979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00255-B23E-40C6-9E29-ABD465E072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8A675A9-201C-4207-A7DD-3B5C26F2FB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D3BB1F-7F3B-4CBE-BAA9-A839B25837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43541ED-1C6C-4D06-B5D5-DD4967E6E6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DF59C6-DD6C-42B6-AF07-C5EAC982A8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939BFFA-9F01-4F41-A743-BC3B8E54169B}"/>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8" name="Footer Placeholder 7">
            <a:extLst>
              <a:ext uri="{FF2B5EF4-FFF2-40B4-BE49-F238E27FC236}">
                <a16:creationId xmlns:a16="http://schemas.microsoft.com/office/drawing/2014/main" id="{52A6BD92-DED9-48AF-8A0A-EB9BD1B059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A6F80ED-8E03-4E89-B95A-43BF8623DB15}"/>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97039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B6BD2-F8FE-4305-940D-4CF1ABE8106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C1B9A69-2725-43FB-9B22-F329E57D2EAB}"/>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4" name="Footer Placeholder 3">
            <a:extLst>
              <a:ext uri="{FF2B5EF4-FFF2-40B4-BE49-F238E27FC236}">
                <a16:creationId xmlns:a16="http://schemas.microsoft.com/office/drawing/2014/main" id="{5D6EB911-8D3D-48B4-A072-DC498F90676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109696-7028-4CC1-9BBD-2A48B807CCA6}"/>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118867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B817F1-13A9-4F29-A083-ABC0357CB8C7}"/>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3" name="Footer Placeholder 2">
            <a:extLst>
              <a:ext uri="{FF2B5EF4-FFF2-40B4-BE49-F238E27FC236}">
                <a16:creationId xmlns:a16="http://schemas.microsoft.com/office/drawing/2014/main" id="{0D22F583-8F79-4A01-BF48-9B062DD0585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17A8F6A-3B73-4BBB-BF46-82D1B2D17139}"/>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516282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A9D85-0CC1-476B-91DD-82D8958BC5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C4B315-1EA0-4F39-8E88-54A4C5B36B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FA61322-ECA6-40AF-B1FC-B2D17B385D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DE0B50-AD6A-4B3E-AFA1-D1F036420D79}"/>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6" name="Footer Placeholder 5">
            <a:extLst>
              <a:ext uri="{FF2B5EF4-FFF2-40B4-BE49-F238E27FC236}">
                <a16:creationId xmlns:a16="http://schemas.microsoft.com/office/drawing/2014/main" id="{9C719AD6-978C-4442-891D-21A971A598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0BF71E-C0F6-4999-8184-D64265CDD0EF}"/>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46671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8AB63-2003-4062-8CF4-C985FE38F3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E952652-42FB-43B4-997E-19DACE364B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5BF13B3-54C0-4F44-86F7-6E68744F13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24004A-B54D-4AE4-97C0-B2E0CBEAB864}"/>
              </a:ext>
            </a:extLst>
          </p:cNvPr>
          <p:cNvSpPr>
            <a:spLocks noGrp="1"/>
          </p:cNvSpPr>
          <p:nvPr>
            <p:ph type="dt" sz="half" idx="10"/>
          </p:nvPr>
        </p:nvSpPr>
        <p:spPr/>
        <p:txBody>
          <a:bodyPr/>
          <a:lstStyle/>
          <a:p>
            <a:fld id="{E26BF0D4-6353-4F89-A99E-DE1B9355E14F}" type="datetimeFigureOut">
              <a:rPr lang="en-GB" smtClean="0"/>
              <a:t>10/05/2020</a:t>
            </a:fld>
            <a:endParaRPr lang="en-GB"/>
          </a:p>
        </p:txBody>
      </p:sp>
      <p:sp>
        <p:nvSpPr>
          <p:cNvPr id="6" name="Footer Placeholder 5">
            <a:extLst>
              <a:ext uri="{FF2B5EF4-FFF2-40B4-BE49-F238E27FC236}">
                <a16:creationId xmlns:a16="http://schemas.microsoft.com/office/drawing/2014/main" id="{DAD17390-A5B2-4F7D-B581-90B782C71C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DEEAD1-4C54-4D1E-ABA9-CF7DE55A11DA}"/>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938834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9BBA8C-4580-4ABA-9627-A66F2F79DB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1F1940-DCA9-4CF3-B559-955D158759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D95A31-2D8F-49D5-BBB9-F6D44ABAF7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6BF0D4-6353-4F89-A99E-DE1B9355E14F}" type="datetimeFigureOut">
              <a:rPr lang="en-GB" smtClean="0"/>
              <a:t>10/05/2020</a:t>
            </a:fld>
            <a:endParaRPr lang="en-GB"/>
          </a:p>
        </p:txBody>
      </p:sp>
      <p:sp>
        <p:nvSpPr>
          <p:cNvPr id="5" name="Footer Placeholder 4">
            <a:extLst>
              <a:ext uri="{FF2B5EF4-FFF2-40B4-BE49-F238E27FC236}">
                <a16:creationId xmlns:a16="http://schemas.microsoft.com/office/drawing/2014/main" id="{DAACEBD2-BEE8-480A-8458-726D5BC10B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02AFA0B-457E-48BA-804F-7BA9ADC271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810D21-972B-4B73-9916-4EFB833E9CD6}" type="slidenum">
              <a:rPr lang="en-GB" smtClean="0"/>
              <a:t>‹#›</a:t>
            </a:fld>
            <a:endParaRPr lang="en-GB"/>
          </a:p>
        </p:txBody>
      </p:sp>
    </p:spTree>
    <p:extLst>
      <p:ext uri="{BB962C8B-B14F-4D97-AF65-F5344CB8AC3E}">
        <p14:creationId xmlns:p14="http://schemas.microsoft.com/office/powerpoint/2010/main" val="3012375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downthelane.net/growing-up-50s-60s/manners-etiquette-1950s.php"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downthelane.net/growing-up-50s-60s/manners-etiquette-1950s.php"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B22F72E-2F5F-4150-9FDF-414A934A1D00}"/>
              </a:ext>
            </a:extLst>
          </p:cNvPr>
          <p:cNvGrpSpPr/>
          <p:nvPr/>
        </p:nvGrpSpPr>
        <p:grpSpPr>
          <a:xfrm>
            <a:off x="2538412" y="345043"/>
            <a:ext cx="7115176" cy="3882118"/>
            <a:chOff x="2538412" y="345043"/>
            <a:chExt cx="7115176" cy="3882118"/>
          </a:xfrm>
        </p:grpSpPr>
        <p:pic>
          <p:nvPicPr>
            <p:cNvPr id="4" name="Picture 3">
              <a:extLst>
                <a:ext uri="{FF2B5EF4-FFF2-40B4-BE49-F238E27FC236}">
                  <a16:creationId xmlns:a16="http://schemas.microsoft.com/office/drawing/2014/main" id="{9D09FB67-7BF4-4402-93CC-5D35FB56EC6A}"/>
                </a:ext>
              </a:extLst>
            </p:cNvPr>
            <p:cNvPicPr>
              <a:picLocks noChangeAspect="1"/>
            </p:cNvPicPr>
            <p:nvPr/>
          </p:nvPicPr>
          <p:blipFill>
            <a:blip r:embed="rId2"/>
            <a:stretch>
              <a:fillRect/>
            </a:stretch>
          </p:blipFill>
          <p:spPr>
            <a:xfrm>
              <a:off x="2538412" y="345043"/>
              <a:ext cx="7115176" cy="3882118"/>
            </a:xfrm>
            <a:prstGeom prst="rect">
              <a:avLst/>
            </a:prstGeom>
          </p:spPr>
        </p:pic>
        <p:sp>
          <p:nvSpPr>
            <p:cNvPr id="5" name="TextBox 4">
              <a:extLst>
                <a:ext uri="{FF2B5EF4-FFF2-40B4-BE49-F238E27FC236}">
                  <a16:creationId xmlns:a16="http://schemas.microsoft.com/office/drawing/2014/main" id="{85EBAA13-6400-4C6C-BDDF-29FF42198689}"/>
                </a:ext>
              </a:extLst>
            </p:cNvPr>
            <p:cNvSpPr txBox="1"/>
            <p:nvPr/>
          </p:nvSpPr>
          <p:spPr>
            <a:xfrm>
              <a:off x="2707004" y="655320"/>
              <a:ext cx="1000125" cy="523220"/>
            </a:xfrm>
            <a:prstGeom prst="rect">
              <a:avLst/>
            </a:prstGeom>
            <a:noFill/>
          </p:spPr>
          <p:txBody>
            <a:bodyPr wrap="square" rtlCol="0">
              <a:spAutoFit/>
            </a:bodyPr>
            <a:lstStyle/>
            <a:p>
              <a:r>
                <a:rPr lang="en-GB" sz="2800" b="1" dirty="0">
                  <a:solidFill>
                    <a:schemeClr val="bg1"/>
                  </a:solidFill>
                  <a:highlight>
                    <a:srgbClr val="000000"/>
                  </a:highlight>
                </a:rPr>
                <a:t>2020</a:t>
              </a:r>
            </a:p>
          </p:txBody>
        </p:sp>
      </p:grpSp>
      <p:sp>
        <p:nvSpPr>
          <p:cNvPr id="3" name="TextBox 2">
            <a:extLst>
              <a:ext uri="{FF2B5EF4-FFF2-40B4-BE49-F238E27FC236}">
                <a16:creationId xmlns:a16="http://schemas.microsoft.com/office/drawing/2014/main" id="{EA37DA45-613F-4873-854B-6E1BE263B277}"/>
              </a:ext>
            </a:extLst>
          </p:cNvPr>
          <p:cNvSpPr txBox="1"/>
          <p:nvPr/>
        </p:nvSpPr>
        <p:spPr>
          <a:xfrm>
            <a:off x="487680" y="4572000"/>
            <a:ext cx="11292840" cy="954107"/>
          </a:xfrm>
          <a:prstGeom prst="rect">
            <a:avLst/>
          </a:prstGeom>
          <a:noFill/>
        </p:spPr>
        <p:txBody>
          <a:bodyPr wrap="square" rtlCol="0">
            <a:spAutoFit/>
          </a:bodyPr>
          <a:lstStyle/>
          <a:p>
            <a:r>
              <a:rPr lang="en-GB" sz="2800" dirty="0"/>
              <a:t>Read the extract on slides 2-3 and then answer the questions on slides 4-5. Ask an adult to mark them for you using the answers on slide 6!</a:t>
            </a:r>
          </a:p>
        </p:txBody>
      </p:sp>
    </p:spTree>
    <p:extLst>
      <p:ext uri="{BB962C8B-B14F-4D97-AF65-F5344CB8AC3E}">
        <p14:creationId xmlns:p14="http://schemas.microsoft.com/office/powerpoint/2010/main" val="1003983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F3FC03E-172A-452B-AEB9-4952B7D03680}"/>
              </a:ext>
            </a:extLst>
          </p:cNvPr>
          <p:cNvSpPr txBox="1"/>
          <p:nvPr/>
        </p:nvSpPr>
        <p:spPr>
          <a:xfrm>
            <a:off x="259556" y="171447"/>
            <a:ext cx="11672888" cy="6340197"/>
          </a:xfrm>
          <a:prstGeom prst="rect">
            <a:avLst/>
          </a:prstGeom>
          <a:noFill/>
        </p:spPr>
        <p:txBody>
          <a:bodyPr wrap="square" rtlCol="0">
            <a:spAutoFit/>
          </a:bodyPr>
          <a:lstStyle/>
          <a:p>
            <a:r>
              <a:rPr lang="en-GB" sz="2800" b="1"/>
              <a:t>Children's manners and etiquette in the 1950s</a:t>
            </a:r>
          </a:p>
          <a:p>
            <a:r>
              <a:rPr lang="en-GB" b="1"/>
              <a:t>The behaviour of your children was a symbol of the parents 'status’</a:t>
            </a:r>
          </a:p>
          <a:p>
            <a:endParaRPr lang="en-GB" b="1"/>
          </a:p>
          <a:p>
            <a:r>
              <a:rPr lang="en-GB"/>
              <a:t>Many people, especially those under the age of around 45 will often hear 'us oldens' say "If I'd have spoken to my parents like that, I'd have got a clip round the ear". </a:t>
            </a:r>
          </a:p>
          <a:p>
            <a:endParaRPr lang="en-GB"/>
          </a:p>
          <a:p>
            <a:r>
              <a:rPr lang="en-GB"/>
              <a:t>But in most cases it's true what we say, you would never answer back, you would do as you were told because that's how it worked. Possibly part of the reason was that for the last 100 years, the vast majority of us were children of those who fought in the Services during the two Wars and this brought about a discipline. There again, discipline goes back centuries before that even.</a:t>
            </a:r>
          </a:p>
          <a:p>
            <a:endParaRPr lang="en-GB"/>
          </a:p>
          <a:p>
            <a:r>
              <a:rPr lang="en-GB"/>
              <a:t>It is best to write how things were back in the 1950's by just giving examples and the 'rules' which existed, most of which are long forgotten I'm afraid.</a:t>
            </a:r>
          </a:p>
          <a:p>
            <a:endParaRPr lang="en-GB"/>
          </a:p>
          <a:p>
            <a:r>
              <a:rPr lang="en-GB"/>
              <a:t>1. When any adult, excepting your Parents, entered the Room, you would stand up. If you didn't you'd get ticked off for sure.</a:t>
            </a:r>
          </a:p>
          <a:p>
            <a:endParaRPr lang="en-GB"/>
          </a:p>
          <a:p>
            <a:r>
              <a:rPr lang="en-GB"/>
              <a:t>2. You would always vacate a Bus or Train seat for a Woman or someone in senior years. You would also offer them your place in a Queue when alighting a Bus</a:t>
            </a:r>
          </a:p>
          <a:p>
            <a:endParaRPr lang="en-GB"/>
          </a:p>
          <a:p>
            <a:r>
              <a:rPr lang="en-GB"/>
              <a:t>3. You would never leave the Table without seeking permission first. In fact, you would usually not even bother asking, in the 50's most would eat as a family and leave the Table together.</a:t>
            </a:r>
          </a:p>
        </p:txBody>
      </p:sp>
      <p:sp>
        <p:nvSpPr>
          <p:cNvPr id="4" name="TextBox 3">
            <a:extLst>
              <a:ext uri="{FF2B5EF4-FFF2-40B4-BE49-F238E27FC236}">
                <a16:creationId xmlns:a16="http://schemas.microsoft.com/office/drawing/2014/main" id="{48558420-31F1-4500-9D01-A8A49F8CFE6E}"/>
              </a:ext>
            </a:extLst>
          </p:cNvPr>
          <p:cNvSpPr txBox="1"/>
          <p:nvPr/>
        </p:nvSpPr>
        <p:spPr>
          <a:xfrm>
            <a:off x="7298532" y="171447"/>
            <a:ext cx="4633912" cy="923330"/>
          </a:xfrm>
          <a:prstGeom prst="rect">
            <a:avLst/>
          </a:prstGeom>
          <a:noFill/>
        </p:spPr>
        <p:txBody>
          <a:bodyPr wrap="square" rtlCol="0">
            <a:spAutoFit/>
          </a:bodyPr>
          <a:lstStyle/>
          <a:p>
            <a:r>
              <a:rPr lang="en-GB" i="1"/>
              <a:t>Copied and pasted from </a:t>
            </a:r>
            <a:r>
              <a:rPr lang="en-GB" i="1">
                <a:hlinkClick r:id="rId2"/>
              </a:rPr>
              <a:t>http://www.downthelane.net/growing-up-50s-60s/manners-etiquette-1950s.php</a:t>
            </a:r>
            <a:endParaRPr lang="en-GB" i="1"/>
          </a:p>
        </p:txBody>
      </p:sp>
      <p:sp>
        <p:nvSpPr>
          <p:cNvPr id="5" name="Rectangle 4">
            <a:extLst>
              <a:ext uri="{FF2B5EF4-FFF2-40B4-BE49-F238E27FC236}">
                <a16:creationId xmlns:a16="http://schemas.microsoft.com/office/drawing/2014/main" id="{6317EE9E-10CA-4B50-8552-FC638975DEEE}"/>
              </a:ext>
            </a:extLst>
          </p:cNvPr>
          <p:cNvSpPr/>
          <p:nvPr/>
        </p:nvSpPr>
        <p:spPr>
          <a:xfrm>
            <a:off x="259556" y="171447"/>
            <a:ext cx="11672888" cy="6340197"/>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44617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346FAF-F9D5-4437-A838-CCBA2A4D9D07}"/>
              </a:ext>
            </a:extLst>
          </p:cNvPr>
          <p:cNvSpPr txBox="1"/>
          <p:nvPr/>
        </p:nvSpPr>
        <p:spPr>
          <a:xfrm>
            <a:off x="314324" y="200025"/>
            <a:ext cx="11472863" cy="5909310"/>
          </a:xfrm>
          <a:prstGeom prst="rect">
            <a:avLst/>
          </a:prstGeom>
          <a:noFill/>
        </p:spPr>
        <p:txBody>
          <a:bodyPr wrap="square" rtlCol="0">
            <a:spAutoFit/>
          </a:bodyPr>
          <a:lstStyle/>
          <a:p>
            <a:r>
              <a:rPr lang="en-GB"/>
              <a:t>4. "Please" and "Thank you" were compulsory and unlike nowadays, if you didn't say it, it wasn't a case of the Adult saying what an impolite young child you were after you'd left, they would tell you face to face.</a:t>
            </a:r>
          </a:p>
          <a:p>
            <a:endParaRPr lang="en-GB"/>
          </a:p>
          <a:p>
            <a:r>
              <a:rPr lang="en-GB"/>
              <a:t>5. At School, every Teacher was referred to as 'Sir' or 'Madam' and upon entry into the Classroom, everyone would stand and unanimously say "Good morning Sir"</a:t>
            </a:r>
          </a:p>
          <a:p>
            <a:endParaRPr lang="en-GB"/>
          </a:p>
          <a:p>
            <a:r>
              <a:rPr lang="en-GB"/>
              <a:t>6. If you wore a Hat, you would never wear it indoors, Home or Shop. You would take it off if you met or you were talking to a Lady.</a:t>
            </a:r>
          </a:p>
          <a:p>
            <a:endParaRPr lang="en-GB"/>
          </a:p>
          <a:p>
            <a:r>
              <a:rPr lang="en-GB"/>
              <a:t>7. "I want" were two 'no </a:t>
            </a:r>
            <a:r>
              <a:rPr lang="en-GB" err="1"/>
              <a:t>no</a:t>
            </a:r>
            <a:r>
              <a:rPr lang="en-GB"/>
              <a:t>' words, it was always "I would like" or "may I have" (followed by the mandatory Please and Thank you of course.</a:t>
            </a:r>
          </a:p>
          <a:p>
            <a:endParaRPr lang="en-GB"/>
          </a:p>
          <a:p>
            <a:r>
              <a:rPr lang="en-GB"/>
              <a:t>8. You would always open a door for someone, a woman or adult and allow them entry or exit before you.</a:t>
            </a:r>
          </a:p>
          <a:p>
            <a:endParaRPr lang="en-GB"/>
          </a:p>
          <a:p>
            <a:r>
              <a:rPr lang="en-GB"/>
              <a:t>9. 'Speak when you're spoken to', another expression us oldens often say. You would not normally make the first comment other than to ask how a person was, you would sit politely when you had Guests and wait for the question - and that was usually based around your Schooling!</a:t>
            </a:r>
          </a:p>
          <a:p>
            <a:endParaRPr lang="en-GB"/>
          </a:p>
          <a:p>
            <a:r>
              <a:rPr lang="en-GB"/>
              <a:t>10. Going back to Buses and Trains and even walking down the Street, if you saw a Lady struggling with her Shopping, you would offer to help, even if that meant going out of your way to take them to her home.</a:t>
            </a:r>
          </a:p>
          <a:p>
            <a:endParaRPr lang="en-GB"/>
          </a:p>
        </p:txBody>
      </p:sp>
      <p:sp>
        <p:nvSpPr>
          <p:cNvPr id="3" name="TextBox 2">
            <a:extLst>
              <a:ext uri="{FF2B5EF4-FFF2-40B4-BE49-F238E27FC236}">
                <a16:creationId xmlns:a16="http://schemas.microsoft.com/office/drawing/2014/main" id="{AB9A6E38-D822-4BA5-975B-097D4543B03A}"/>
              </a:ext>
            </a:extLst>
          </p:cNvPr>
          <p:cNvSpPr txBox="1"/>
          <p:nvPr/>
        </p:nvSpPr>
        <p:spPr>
          <a:xfrm>
            <a:off x="2571753" y="6109335"/>
            <a:ext cx="8986836" cy="369332"/>
          </a:xfrm>
          <a:prstGeom prst="rect">
            <a:avLst/>
          </a:prstGeom>
          <a:noFill/>
        </p:spPr>
        <p:txBody>
          <a:bodyPr wrap="square" rtlCol="0">
            <a:spAutoFit/>
          </a:bodyPr>
          <a:lstStyle/>
          <a:p>
            <a:r>
              <a:rPr lang="en-GB" i="1"/>
              <a:t>Taken from </a:t>
            </a:r>
            <a:r>
              <a:rPr lang="en-GB" i="1">
                <a:hlinkClick r:id="rId2"/>
              </a:rPr>
              <a:t>http://www.downthelane.net/growing-up-50s-60s/manners-etiquette-1950s.php</a:t>
            </a:r>
            <a:endParaRPr lang="en-GB" i="1"/>
          </a:p>
        </p:txBody>
      </p:sp>
      <p:sp>
        <p:nvSpPr>
          <p:cNvPr id="4" name="Rectangle 3">
            <a:extLst>
              <a:ext uri="{FF2B5EF4-FFF2-40B4-BE49-F238E27FC236}">
                <a16:creationId xmlns:a16="http://schemas.microsoft.com/office/drawing/2014/main" id="{F66473A2-BD07-4F2F-B8A6-925CF84BAA65}"/>
              </a:ext>
            </a:extLst>
          </p:cNvPr>
          <p:cNvSpPr/>
          <p:nvPr/>
        </p:nvSpPr>
        <p:spPr>
          <a:xfrm>
            <a:off x="259556" y="171447"/>
            <a:ext cx="11672888" cy="6340197"/>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43750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7CAFCC-8555-4750-9C14-35121155D319}"/>
              </a:ext>
            </a:extLst>
          </p:cNvPr>
          <p:cNvSpPr txBox="1"/>
          <p:nvPr/>
        </p:nvSpPr>
        <p:spPr>
          <a:xfrm>
            <a:off x="0" y="53365"/>
            <a:ext cx="12049120" cy="6848029"/>
          </a:xfrm>
          <a:prstGeom prst="rect">
            <a:avLst/>
          </a:prstGeom>
          <a:noFill/>
        </p:spPr>
        <p:txBody>
          <a:bodyPr wrap="square" rtlCol="0">
            <a:spAutoFit/>
          </a:bodyPr>
          <a:lstStyle/>
          <a:p>
            <a:pPr marL="514350" indent="-514350">
              <a:buAutoNum type="arabicPeriod"/>
            </a:pPr>
            <a:r>
              <a:rPr lang="en-GB" sz="2300"/>
              <a:t>If the line beginning with ‘</a:t>
            </a:r>
            <a:r>
              <a:rPr lang="en-GB" sz="2300" i="1"/>
              <a:t>Many people…’ </a:t>
            </a:r>
            <a:r>
              <a:rPr lang="en-GB" sz="2300"/>
              <a:t>counts as line 1, what is the 17</a:t>
            </a:r>
            <a:r>
              <a:rPr lang="en-GB" sz="2300" baseline="30000"/>
              <a:t>th</a:t>
            </a:r>
            <a:r>
              <a:rPr lang="en-GB" sz="2300"/>
              <a:t> letter on the line 7? </a:t>
            </a:r>
            <a:r>
              <a:rPr lang="en-GB" sz="2300">
                <a:solidFill>
                  <a:srgbClr val="FF0000"/>
                </a:solidFill>
              </a:rPr>
              <a:t>[1 mark]</a:t>
            </a:r>
          </a:p>
          <a:p>
            <a:pPr marL="514350" indent="-514350">
              <a:buAutoNum type="arabicPeriod"/>
            </a:pPr>
            <a:endParaRPr lang="en-GB" sz="2300"/>
          </a:p>
          <a:p>
            <a:pPr marL="514350" indent="-514350">
              <a:buAutoNum type="arabicPeriod"/>
            </a:pPr>
            <a:r>
              <a:rPr lang="en-GB" sz="2300"/>
              <a:t>Add together the numbers used on lines 1, 4 and 7. </a:t>
            </a:r>
            <a:r>
              <a:rPr lang="en-GB" sz="2300">
                <a:solidFill>
                  <a:srgbClr val="FF0000"/>
                </a:solidFill>
              </a:rPr>
              <a:t>[3 marks]</a:t>
            </a:r>
          </a:p>
          <a:p>
            <a:pPr marL="514350" indent="-514350">
              <a:buAutoNum type="arabicPeriod"/>
            </a:pPr>
            <a:endParaRPr lang="en-GB" sz="2300"/>
          </a:p>
          <a:p>
            <a:pPr marL="514350" indent="-514350">
              <a:buAutoNum type="arabicPeriod"/>
            </a:pPr>
            <a:r>
              <a:rPr lang="en-GB" sz="2300"/>
              <a:t>How many times is the letter </a:t>
            </a:r>
            <a:r>
              <a:rPr lang="en-GB" sz="2300" b="1"/>
              <a:t>e</a:t>
            </a:r>
            <a:r>
              <a:rPr lang="en-GB" sz="2300"/>
              <a:t> used in line 9? </a:t>
            </a:r>
            <a:r>
              <a:rPr lang="en-GB" sz="2300">
                <a:solidFill>
                  <a:srgbClr val="FF0000"/>
                </a:solidFill>
              </a:rPr>
              <a:t>[17 marks]</a:t>
            </a:r>
          </a:p>
          <a:p>
            <a:pPr marL="514350" indent="-514350">
              <a:buAutoNum type="arabicPeriod"/>
            </a:pPr>
            <a:endParaRPr lang="en-GB" sz="2300"/>
          </a:p>
          <a:p>
            <a:pPr marL="514350" indent="-514350">
              <a:buAutoNum type="arabicPeriod"/>
            </a:pPr>
            <a:r>
              <a:rPr lang="en-GB" sz="2300"/>
              <a:t>This text seems to use a lot of random capital letters that shouldn’t be there. How many misplaced capitals do you think there are? </a:t>
            </a:r>
            <a:r>
              <a:rPr lang="en-GB" sz="2300">
                <a:solidFill>
                  <a:srgbClr val="FF0000"/>
                </a:solidFill>
              </a:rPr>
              <a:t>[0.8 marks]</a:t>
            </a:r>
          </a:p>
          <a:p>
            <a:pPr marL="514350" indent="-514350">
              <a:buAutoNum type="arabicPeriod"/>
            </a:pPr>
            <a:endParaRPr lang="en-GB" sz="2300"/>
          </a:p>
          <a:p>
            <a:pPr marL="514350" indent="-514350">
              <a:buAutoNum type="arabicPeriod"/>
            </a:pPr>
            <a:r>
              <a:rPr lang="en-GB" sz="2300"/>
              <a:t>“</a:t>
            </a:r>
            <a:r>
              <a:rPr lang="en-GB" sz="2300" i="1"/>
              <a:t>You would always vacate a Bus or Train seat for a Woman or someone in senior years.” </a:t>
            </a:r>
            <a:r>
              <a:rPr lang="en-GB" sz="2300"/>
              <a:t>How old do you think someone has to be to qualify them as being in their ‘senior years’? </a:t>
            </a:r>
            <a:r>
              <a:rPr lang="en-GB" sz="2300">
                <a:solidFill>
                  <a:srgbClr val="FF0000"/>
                </a:solidFill>
              </a:rPr>
              <a:t>[4/7ths of a  mark]</a:t>
            </a:r>
            <a:endParaRPr lang="en-GB" sz="2300" i="1">
              <a:solidFill>
                <a:srgbClr val="FF0000"/>
              </a:solidFill>
            </a:endParaRPr>
          </a:p>
          <a:p>
            <a:pPr marL="514350" indent="-514350">
              <a:buAutoNum type="arabicPeriod"/>
            </a:pPr>
            <a:endParaRPr lang="en-GB" sz="2300" i="1"/>
          </a:p>
          <a:p>
            <a:pPr marL="514350" indent="-514350">
              <a:buAutoNum type="arabicPeriod"/>
            </a:pPr>
            <a:r>
              <a:rPr lang="en-GB" sz="2300"/>
              <a:t>“</a:t>
            </a:r>
            <a:r>
              <a:rPr lang="en-GB" sz="2300" i="1"/>
              <a:t>You would never leave the Table without seeking permission first</a:t>
            </a:r>
            <a:r>
              <a:rPr lang="en-GB" sz="2300"/>
              <a:t>.” Think of a song with the word ‘table’ in the lyrics. </a:t>
            </a:r>
            <a:r>
              <a:rPr lang="en-GB" sz="2300">
                <a:solidFill>
                  <a:srgbClr val="FF0000"/>
                </a:solidFill>
              </a:rPr>
              <a:t>[56 x 87 marks]</a:t>
            </a:r>
          </a:p>
          <a:p>
            <a:pPr marL="514350" indent="-514350">
              <a:buAutoNum type="arabicPeriod"/>
            </a:pPr>
            <a:endParaRPr lang="en-GB" sz="2300"/>
          </a:p>
          <a:p>
            <a:pPr marL="514350" indent="-514350">
              <a:buAutoNum type="arabicPeriod"/>
            </a:pPr>
            <a:r>
              <a:rPr lang="en-GB" sz="2300"/>
              <a:t>“</a:t>
            </a:r>
            <a:r>
              <a:rPr lang="en-GB" sz="2400" i="1"/>
              <a:t>If you wore a Hat, you would never wear it indoors, Home or Shop</a:t>
            </a:r>
            <a:r>
              <a:rPr lang="en-GB" sz="2400"/>
              <a:t>.” Go and find a hat in your house and wear it whilst you answer the rest of the questions. </a:t>
            </a:r>
            <a:r>
              <a:rPr lang="en-GB" sz="2400">
                <a:solidFill>
                  <a:srgbClr val="FF0000"/>
                </a:solidFill>
              </a:rPr>
              <a:t>[3y + 2 = 11, y = marks]</a:t>
            </a:r>
            <a:endParaRPr lang="en-GB" sz="2300">
              <a:solidFill>
                <a:srgbClr val="FF0000"/>
              </a:solidFill>
            </a:endParaRPr>
          </a:p>
        </p:txBody>
      </p:sp>
    </p:spTree>
    <p:extLst>
      <p:ext uri="{BB962C8B-B14F-4D97-AF65-F5344CB8AC3E}">
        <p14:creationId xmlns:p14="http://schemas.microsoft.com/office/powerpoint/2010/main" val="4144883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7CAFCC-8555-4750-9C14-35121155D319}"/>
              </a:ext>
            </a:extLst>
          </p:cNvPr>
          <p:cNvSpPr txBox="1"/>
          <p:nvPr/>
        </p:nvSpPr>
        <p:spPr>
          <a:xfrm>
            <a:off x="138112" y="281965"/>
            <a:ext cx="11915775" cy="6294031"/>
          </a:xfrm>
          <a:prstGeom prst="rect">
            <a:avLst/>
          </a:prstGeom>
          <a:noFill/>
        </p:spPr>
        <p:txBody>
          <a:bodyPr wrap="square" rtlCol="0">
            <a:spAutoFit/>
          </a:bodyPr>
          <a:lstStyle/>
          <a:p>
            <a:r>
              <a:rPr lang="en-GB" sz="2300" dirty="0"/>
              <a:t>8. “</a:t>
            </a:r>
            <a:r>
              <a:rPr lang="en-GB" sz="2300" i="1" dirty="0"/>
              <a:t>At School, every Teacher was referred to as 'Sir' or 'Madam</a:t>
            </a:r>
            <a:r>
              <a:rPr lang="en-GB" sz="2300" dirty="0"/>
              <a:t>’”. For the rest of the day, only call the adult in your house ‘Sir’ or ‘Madam’. </a:t>
            </a:r>
            <a:r>
              <a:rPr lang="en-GB" sz="2300" dirty="0">
                <a:solidFill>
                  <a:srgbClr val="FF0000"/>
                </a:solidFill>
              </a:rPr>
              <a:t>[0 marks]</a:t>
            </a:r>
          </a:p>
          <a:p>
            <a:endParaRPr lang="en-GB" sz="2300" dirty="0"/>
          </a:p>
          <a:p>
            <a:r>
              <a:rPr lang="en-GB" sz="2300" dirty="0"/>
              <a:t>9. Apart from number 8, how many rules are there? </a:t>
            </a:r>
            <a:r>
              <a:rPr lang="en-GB" sz="2300" dirty="0">
                <a:solidFill>
                  <a:srgbClr val="FF0000"/>
                </a:solidFill>
              </a:rPr>
              <a:t>[-16 marks]</a:t>
            </a:r>
          </a:p>
          <a:p>
            <a:endParaRPr lang="en-GB" sz="2300" dirty="0">
              <a:solidFill>
                <a:srgbClr val="FF0000"/>
              </a:solidFill>
            </a:endParaRPr>
          </a:p>
          <a:p>
            <a:r>
              <a:rPr lang="en-GB" sz="2300" dirty="0"/>
              <a:t>10. “</a:t>
            </a:r>
            <a:r>
              <a:rPr lang="en-GB" sz="2400" i="1" dirty="0"/>
              <a:t>Going back to Buses and Trains…</a:t>
            </a:r>
            <a:r>
              <a:rPr lang="en-GB" sz="2400" dirty="0"/>
              <a:t>” Find the nearest person in your house. If they’re not busy, say ‘Choo </a:t>
            </a:r>
            <a:r>
              <a:rPr lang="en-GB" sz="2400" dirty="0" err="1"/>
              <a:t>choo</a:t>
            </a:r>
            <a:r>
              <a:rPr lang="en-GB" sz="2400" dirty="0"/>
              <a:t>! Choo </a:t>
            </a:r>
            <a:r>
              <a:rPr lang="en-GB" sz="2400" dirty="0" err="1"/>
              <a:t>choo</a:t>
            </a:r>
            <a:r>
              <a:rPr lang="en-GB" sz="2400" dirty="0"/>
              <a:t>!’ to them. If they say, “Why are you making train noises?”, then you get the mark. </a:t>
            </a:r>
            <a:r>
              <a:rPr lang="en-GB" sz="2400" dirty="0">
                <a:solidFill>
                  <a:srgbClr val="FF0000"/>
                </a:solidFill>
              </a:rPr>
              <a:t>[1 mark]</a:t>
            </a:r>
          </a:p>
          <a:p>
            <a:endParaRPr lang="en-GB" sz="2400" dirty="0">
              <a:solidFill>
                <a:srgbClr val="FF0000"/>
              </a:solidFill>
            </a:endParaRPr>
          </a:p>
          <a:p>
            <a:r>
              <a:rPr lang="en-GB" sz="2400" dirty="0"/>
              <a:t>11. </a:t>
            </a:r>
            <a:r>
              <a:rPr lang="en-GB" sz="2400" i="1" dirty="0"/>
              <a:t>“"I want" were two 'no </a:t>
            </a:r>
            <a:r>
              <a:rPr lang="en-GB" sz="2400" i="1" dirty="0" err="1"/>
              <a:t>no</a:t>
            </a:r>
            <a:r>
              <a:rPr lang="en-GB" sz="2400" i="1" dirty="0"/>
              <a:t>' words</a:t>
            </a:r>
            <a:r>
              <a:rPr lang="en-GB" sz="2400" dirty="0"/>
              <a:t>…” What are two ‘no </a:t>
            </a:r>
            <a:r>
              <a:rPr lang="en-GB" sz="2400" dirty="0" err="1"/>
              <a:t>no</a:t>
            </a:r>
            <a:r>
              <a:rPr lang="en-GB" sz="2400" dirty="0"/>
              <a:t>’ words or phrases that the adults in your house don’t like you saying? (No rude words please!) </a:t>
            </a:r>
            <a:r>
              <a:rPr lang="en-GB" sz="2400" dirty="0">
                <a:solidFill>
                  <a:srgbClr val="FF0000"/>
                </a:solidFill>
              </a:rPr>
              <a:t>[0.47628 marks]</a:t>
            </a:r>
          </a:p>
          <a:p>
            <a:endParaRPr lang="en-GB" sz="2400" dirty="0">
              <a:solidFill>
                <a:srgbClr val="FF0000"/>
              </a:solidFill>
            </a:endParaRPr>
          </a:p>
          <a:p>
            <a:r>
              <a:rPr lang="en-GB" sz="2400" dirty="0"/>
              <a:t>12. Can you write 5 rules for what you think parents’ manners and etiquette should be like in 2020? </a:t>
            </a:r>
            <a:r>
              <a:rPr lang="en-GB" sz="2400" dirty="0">
                <a:solidFill>
                  <a:srgbClr val="FF0000"/>
                </a:solidFill>
              </a:rPr>
              <a:t>[Your adult at home can give you 1 mark for each one they agree with]</a:t>
            </a:r>
          </a:p>
          <a:p>
            <a:endParaRPr lang="en-GB" sz="2400" dirty="0">
              <a:solidFill>
                <a:srgbClr val="FF0000"/>
              </a:solidFill>
            </a:endParaRPr>
          </a:p>
          <a:p>
            <a:r>
              <a:rPr lang="en-GB" sz="2400">
                <a:solidFill>
                  <a:srgbClr val="FF0000"/>
                </a:solidFill>
              </a:rPr>
              <a:t>Ask an adult to mark them for you, and you could even try to work out your score with a </a:t>
            </a:r>
            <a:r>
              <a:rPr lang="en-GB" sz="2400" smtClean="0">
                <a:solidFill>
                  <a:srgbClr val="FF0000"/>
                </a:solidFill>
              </a:rPr>
              <a:t>calculator.</a:t>
            </a:r>
            <a:endParaRPr lang="en-GB" sz="2400" i="1">
              <a:solidFill>
                <a:srgbClr val="FF0000"/>
              </a:solidFill>
            </a:endParaRPr>
          </a:p>
        </p:txBody>
      </p:sp>
    </p:spTree>
    <p:extLst>
      <p:ext uri="{BB962C8B-B14F-4D97-AF65-F5344CB8AC3E}">
        <p14:creationId xmlns:p14="http://schemas.microsoft.com/office/powerpoint/2010/main" val="2123678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31BA25-A628-4AC2-A3B1-95CCAC7505C9}"/>
              </a:ext>
            </a:extLst>
          </p:cNvPr>
          <p:cNvSpPr txBox="1"/>
          <p:nvPr/>
        </p:nvSpPr>
        <p:spPr>
          <a:xfrm>
            <a:off x="85728" y="257175"/>
            <a:ext cx="12058650" cy="4524315"/>
          </a:xfrm>
          <a:prstGeom prst="rect">
            <a:avLst/>
          </a:prstGeom>
          <a:noFill/>
        </p:spPr>
        <p:txBody>
          <a:bodyPr wrap="square" rtlCol="0">
            <a:spAutoFit/>
          </a:bodyPr>
          <a:lstStyle/>
          <a:p>
            <a:r>
              <a:rPr lang="en-GB" b="1" dirty="0"/>
              <a:t>ANSWERS</a:t>
            </a:r>
          </a:p>
          <a:p>
            <a:endParaRPr lang="en-GB" dirty="0"/>
          </a:p>
          <a:p>
            <a:pPr marL="342900" indent="-342900">
              <a:buAutoNum type="arabicPeriod"/>
            </a:pPr>
            <a:r>
              <a:rPr lang="en-GB" dirty="0"/>
              <a:t>It is best to write h</a:t>
            </a:r>
            <a:r>
              <a:rPr lang="en-GB" b="1" u="sng" dirty="0">
                <a:solidFill>
                  <a:srgbClr val="FF0000"/>
                </a:solidFill>
              </a:rPr>
              <a:t>o</a:t>
            </a:r>
            <a:r>
              <a:rPr lang="en-GB" dirty="0"/>
              <a:t>w things = </a:t>
            </a:r>
            <a:r>
              <a:rPr lang="en-GB" b="1" u="sng" dirty="0">
                <a:solidFill>
                  <a:srgbClr val="0070C0"/>
                </a:solidFill>
              </a:rPr>
              <a:t>o</a:t>
            </a:r>
            <a:endParaRPr lang="en-GB" dirty="0"/>
          </a:p>
          <a:p>
            <a:pPr marL="342900" indent="-342900">
              <a:buAutoNum type="arabicPeriod"/>
            </a:pPr>
            <a:r>
              <a:rPr lang="en-GB" dirty="0"/>
              <a:t>45 + 100 + 1950 = </a:t>
            </a:r>
            <a:r>
              <a:rPr lang="en-GB" b="1" u="sng" dirty="0">
                <a:solidFill>
                  <a:srgbClr val="0070C0"/>
                </a:solidFill>
              </a:rPr>
              <a:t>2095</a:t>
            </a:r>
          </a:p>
          <a:p>
            <a:pPr marL="342900" indent="-342900">
              <a:buAutoNum type="arabicPeriod"/>
            </a:pPr>
            <a:r>
              <a:rPr lang="en-GB" dirty="0"/>
              <a:t>Wh</a:t>
            </a:r>
            <a:r>
              <a:rPr lang="en-GB" b="1" u="sng" dirty="0">
                <a:solidFill>
                  <a:srgbClr val="FF0000"/>
                </a:solidFill>
              </a:rPr>
              <a:t>e</a:t>
            </a:r>
            <a:r>
              <a:rPr lang="en-GB" dirty="0"/>
              <a:t>n any adult, </a:t>
            </a:r>
            <a:r>
              <a:rPr lang="en-GB" b="1" u="sng" dirty="0">
                <a:solidFill>
                  <a:srgbClr val="FF0000"/>
                </a:solidFill>
              </a:rPr>
              <a:t>e</a:t>
            </a:r>
            <a:r>
              <a:rPr lang="en-GB" dirty="0"/>
              <a:t>xc</a:t>
            </a:r>
            <a:r>
              <a:rPr lang="en-GB" b="1" u="sng" dirty="0">
                <a:solidFill>
                  <a:srgbClr val="FF0000"/>
                </a:solidFill>
              </a:rPr>
              <a:t>e</a:t>
            </a:r>
            <a:r>
              <a:rPr lang="en-GB" dirty="0"/>
              <a:t>pting your Par</a:t>
            </a:r>
            <a:r>
              <a:rPr lang="en-GB" b="1" u="sng" dirty="0">
                <a:solidFill>
                  <a:srgbClr val="FF0000"/>
                </a:solidFill>
              </a:rPr>
              <a:t>e</a:t>
            </a:r>
            <a:r>
              <a:rPr lang="en-GB" dirty="0"/>
              <a:t>nts, </a:t>
            </a:r>
            <a:r>
              <a:rPr lang="en-GB" b="1" u="sng" dirty="0">
                <a:solidFill>
                  <a:srgbClr val="FF0000"/>
                </a:solidFill>
              </a:rPr>
              <a:t>e</a:t>
            </a:r>
            <a:r>
              <a:rPr lang="en-GB" dirty="0"/>
              <a:t>nt</a:t>
            </a:r>
            <a:r>
              <a:rPr lang="en-GB" b="1" u="sng" dirty="0">
                <a:solidFill>
                  <a:srgbClr val="FF0000"/>
                </a:solidFill>
              </a:rPr>
              <a:t>e</a:t>
            </a:r>
            <a:r>
              <a:rPr lang="en-GB" dirty="0"/>
              <a:t>r</a:t>
            </a:r>
            <a:r>
              <a:rPr lang="en-GB" b="1" u="sng" dirty="0">
                <a:solidFill>
                  <a:srgbClr val="FF0000"/>
                </a:solidFill>
              </a:rPr>
              <a:t>e</a:t>
            </a:r>
            <a:r>
              <a:rPr lang="en-GB" dirty="0"/>
              <a:t>d th</a:t>
            </a:r>
            <a:r>
              <a:rPr lang="en-GB" b="1" u="sng" dirty="0">
                <a:solidFill>
                  <a:srgbClr val="FF0000"/>
                </a:solidFill>
              </a:rPr>
              <a:t>e</a:t>
            </a:r>
            <a:r>
              <a:rPr lang="en-GB" dirty="0"/>
              <a:t> Room, you would stand up. If you didn't you'd g</a:t>
            </a:r>
            <a:r>
              <a:rPr lang="en-GB" b="1" u="sng" dirty="0">
                <a:solidFill>
                  <a:srgbClr val="FF0000"/>
                </a:solidFill>
              </a:rPr>
              <a:t>e</a:t>
            </a:r>
            <a:r>
              <a:rPr lang="en-GB" dirty="0"/>
              <a:t>t tick</a:t>
            </a:r>
            <a:r>
              <a:rPr lang="en-GB" b="1" u="sng" dirty="0">
                <a:solidFill>
                  <a:srgbClr val="FF0000"/>
                </a:solidFill>
              </a:rPr>
              <a:t>e</a:t>
            </a:r>
            <a:r>
              <a:rPr lang="en-GB" dirty="0"/>
              <a:t>d off for = </a:t>
            </a:r>
            <a:r>
              <a:rPr lang="en-GB" b="1" u="sng" dirty="0">
                <a:solidFill>
                  <a:srgbClr val="0070C0"/>
                </a:solidFill>
              </a:rPr>
              <a:t>10</a:t>
            </a:r>
          </a:p>
          <a:p>
            <a:pPr marL="342900" indent="-342900">
              <a:buAutoNum type="arabicPeriod"/>
            </a:pPr>
            <a:r>
              <a:rPr lang="en-GB" dirty="0"/>
              <a:t>I got </a:t>
            </a:r>
            <a:r>
              <a:rPr lang="en-GB" b="1" u="sng" dirty="0">
                <a:solidFill>
                  <a:srgbClr val="0070C0"/>
                </a:solidFill>
              </a:rPr>
              <a:t>25</a:t>
            </a:r>
            <a:r>
              <a:rPr lang="en-GB" dirty="0"/>
              <a:t> but I’ll accept anything from 22 – 28… the author of this seemed to like using capitals for random nouns!</a:t>
            </a:r>
          </a:p>
          <a:p>
            <a:pPr marL="342900" indent="-342900">
              <a:buAutoNum type="arabicPeriod"/>
            </a:pPr>
            <a:r>
              <a:rPr lang="en-GB" dirty="0"/>
              <a:t>Adults at home… I’ll let you answer this one! </a:t>
            </a:r>
          </a:p>
          <a:p>
            <a:pPr marL="342900" indent="-342900">
              <a:buAutoNum type="arabicPeriod"/>
            </a:pPr>
            <a:r>
              <a:rPr lang="en-GB" dirty="0"/>
              <a:t>Multiple answers!</a:t>
            </a:r>
          </a:p>
          <a:p>
            <a:pPr marL="342900" indent="-342900">
              <a:buAutoNum type="arabicPeriod"/>
            </a:pPr>
            <a:r>
              <a:rPr lang="en-GB" dirty="0"/>
              <a:t>Marks awarded for the satisfactory wearing of a hat through questions 8 onwards.</a:t>
            </a:r>
          </a:p>
          <a:p>
            <a:pPr marL="342900" indent="-342900">
              <a:buAutoNum type="arabicPeriod"/>
            </a:pPr>
            <a:r>
              <a:rPr lang="en-GB" dirty="0"/>
              <a:t>Marks awarded for maintaining the titles ‘Sir’ or ‘Madam’ throughout the day.</a:t>
            </a:r>
          </a:p>
          <a:p>
            <a:pPr marL="342900" indent="-342900">
              <a:buAutoNum type="arabicPeriod"/>
            </a:pPr>
            <a:r>
              <a:rPr lang="en-GB" b="1" u="sng" dirty="0">
                <a:solidFill>
                  <a:srgbClr val="0070C0"/>
                </a:solidFill>
              </a:rPr>
              <a:t>Nine</a:t>
            </a:r>
          </a:p>
          <a:p>
            <a:pPr marL="342900" indent="-342900">
              <a:buAutoNum type="arabicPeriod"/>
            </a:pPr>
            <a:r>
              <a:rPr lang="en-GB" dirty="0"/>
              <a:t>Marks awarded for another family member successfully identifying the train noises</a:t>
            </a:r>
          </a:p>
          <a:p>
            <a:pPr marL="342900" indent="-342900">
              <a:buAutoNum type="arabicPeriod"/>
            </a:pPr>
            <a:r>
              <a:rPr lang="en-GB" dirty="0"/>
              <a:t>Adults at home… down to you to award these marks again!</a:t>
            </a:r>
          </a:p>
          <a:p>
            <a:pPr marL="342900" indent="-342900">
              <a:buAutoNum type="arabicPeriod"/>
            </a:pPr>
            <a:r>
              <a:rPr lang="en-GB" dirty="0"/>
              <a:t>As above!</a:t>
            </a:r>
          </a:p>
          <a:p>
            <a:pPr marL="342900" indent="-342900">
              <a:buAutoNum type="arabicPeriod"/>
            </a:pPr>
            <a:endParaRPr lang="en-GB" dirty="0"/>
          </a:p>
          <a:p>
            <a:pPr marL="342900" indent="-342900">
              <a:buAutoNum type="arabicPeriod"/>
            </a:pPr>
            <a:endParaRPr lang="en-GB" dirty="0"/>
          </a:p>
        </p:txBody>
      </p:sp>
    </p:spTree>
    <p:extLst>
      <p:ext uri="{BB962C8B-B14F-4D97-AF65-F5344CB8AC3E}">
        <p14:creationId xmlns:p14="http://schemas.microsoft.com/office/powerpoint/2010/main" val="1572218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809DBD8BE166F45938F0A6F32B1ACCE" ma:contentTypeVersion="12" ma:contentTypeDescription="Create a new document." ma:contentTypeScope="" ma:versionID="cae03b9bd8b4880d6c29bb1f10d5748d">
  <xsd:schema xmlns:xsd="http://www.w3.org/2001/XMLSchema" xmlns:xs="http://www.w3.org/2001/XMLSchema" xmlns:p="http://schemas.microsoft.com/office/2006/metadata/properties" xmlns:ns2="ff5eea13-31b6-4972-8fa6-cf3d6749687b" xmlns:ns3="948e1d2f-9a48-44f1-8138-8ad285b962e3" targetNamespace="http://schemas.microsoft.com/office/2006/metadata/properties" ma:root="true" ma:fieldsID="b8288891c4db7aa1d6162ead276f0c5f" ns2:_="" ns3:_="">
    <xsd:import namespace="ff5eea13-31b6-4972-8fa6-cf3d6749687b"/>
    <xsd:import namespace="948e1d2f-9a48-44f1-8138-8ad285b962e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5eea13-31b6-4972-8fa6-cf3d6749687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48e1d2f-9a48-44f1-8138-8ad285b962e3"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B1145F6-03B9-4789-9F72-BA47A3AF8EDD}">
  <ds:schemaRefs>
    <ds:schemaRef ds:uri="http://schemas.microsoft.com/sharepoint/v3/contenttype/forms"/>
  </ds:schemaRefs>
</ds:datastoreItem>
</file>

<file path=customXml/itemProps2.xml><?xml version="1.0" encoding="utf-8"?>
<ds:datastoreItem xmlns:ds="http://schemas.openxmlformats.org/officeDocument/2006/customXml" ds:itemID="{52DD12CB-C536-4962-874E-DC31F30619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5eea13-31b6-4972-8fa6-cf3d6749687b"/>
    <ds:schemaRef ds:uri="948e1d2f-9a48-44f1-8138-8ad285b962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FAB5A1-565B-446C-B1BD-3CDFA550B543}">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ff5eea13-31b6-4972-8fa6-cf3d6749687b"/>
    <ds:schemaRef ds:uri="948e1d2f-9a48-44f1-8138-8ad285b962e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15</TotalTime>
  <Words>1176</Words>
  <Application>Microsoft Office PowerPoint</Application>
  <PresentationFormat>Widescreen</PresentationFormat>
  <Paragraphs>69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Bartlett</dc:creator>
  <cp:lastModifiedBy>David Badley</cp:lastModifiedBy>
  <cp:revision>3</cp:revision>
  <dcterms:created xsi:type="dcterms:W3CDTF">2020-05-03T21:00:48Z</dcterms:created>
  <dcterms:modified xsi:type="dcterms:W3CDTF">2020-05-10T19:22:42Z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0x010100F809DBD8BE166F45938F0A6F32B1ACCE</vt:lpwstr>
  </property>
</Properties>
</file>