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5" r:id="rId1"/>
  </p:sldMasterIdLst>
  <p:sldIdLst>
    <p:sldId id="259" r:id="rId2"/>
    <p:sldId id="258" r:id="rId3"/>
    <p:sldId id="261" r:id="rId4"/>
    <p:sldId id="262" r:id="rId5"/>
    <p:sldId id="267" r:id="rId6"/>
    <p:sldId id="263" r:id="rId7"/>
    <p:sldId id="264" r:id="rId8"/>
    <p:sldId id="265" r:id="rId9"/>
    <p:sldId id="268"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A147"/>
    <a:srgbClr val="B54C2D"/>
    <a:srgbClr val="B66952"/>
    <a:srgbClr val="B56D45"/>
    <a:srgbClr val="DF985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4" d="100"/>
          <a:sy n="114" d="100"/>
        </p:scale>
        <p:origin x="47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77348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8D38747-4367-4BD2-8D51-C97E202738E2}" type="datetime1">
              <a:rPr lang="en-US" smtClean="0"/>
              <a:t>9/2/2021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8525254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a:extLst>
              <a:ext uri="{FF2B5EF4-FFF2-40B4-BE49-F238E27FC236}">
                <a16:creationId xmlns:a16="http://schemas.microsoft.com/office/drawing/2014/main" id="{CE39118B-B3AD-4BD4-BA22-DEFF4E76CE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247728"/>
            <a:ext cx="10353762" cy="543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F1B079-7EF0-44EE-B798-BCC497C9F3B2}" type="datetime1">
              <a:rPr lang="en-US" smtClean="0"/>
              <a:t>9/2/2021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146655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normAutofit/>
          </a:bodyPr>
          <a:lstStyle>
            <a:lvl1pPr>
              <a:defRPr sz="40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8FF70A8-1D13-4657-95F0-A9EA54967B8D}" type="datetime1">
              <a:rPr lang="en-US" smtClean="0"/>
              <a:t>9/2/2021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812055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1EB90AC-71BD-4C7F-8ACA-7B3F18292E63}" type="datetime1">
              <a:rPr lang="en-US" smtClean="0"/>
              <a:t>9/2/2021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
        <p:nvSpPr>
          <p:cNvPr id="11" name="TextBox 10">
            <a:extLst>
              <a:ext uri="{FF2B5EF4-FFF2-40B4-BE49-F238E27FC236}">
                <a16:creationId xmlns:a16="http://schemas.microsoft.com/office/drawing/2014/main" id="{223F0D53-0705-41B7-8554-09D21E7807F9}"/>
              </a:ext>
            </a:extLst>
          </p:cNvPr>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a:extLst>
              <a:ext uri="{FF2B5EF4-FFF2-40B4-BE49-F238E27FC236}">
                <a16:creationId xmlns:a16="http://schemas.microsoft.com/office/drawing/2014/main" id="{C7F647CD-0F1A-4BB3-89E0-A74F1E1B098D}"/>
              </a:ext>
            </a:extLst>
          </p:cNvPr>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4805943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6EFC2C-8905-46F0-B443-CE905B76BA01}" type="datetime1">
              <a:rPr lang="en-US" smtClean="0"/>
              <a:t>9/2/2021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588362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49"/>
            <a:ext cx="3300984" cy="764783"/>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43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66572"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66572" y="2768110"/>
            <a:ext cx="3300984" cy="302308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9079DC3-C9B5-499E-9140-0DC28B7074E2}" type="datetime1">
              <a:rPr lang="en-US" smtClean="0"/>
              <a:t>9/2/2021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3874069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a:extLst>
              <a:ext uri="{FF2B5EF4-FFF2-40B4-BE49-F238E27FC236}">
                <a16:creationId xmlns:a16="http://schemas.microsoft.com/office/drawing/2014/main" id="{7E87C569-D426-4615-ADA7-B370EA9834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a:extLst>
              <a:ext uri="{FF2B5EF4-FFF2-40B4-BE49-F238E27FC236}">
                <a16:creationId xmlns:a16="http://schemas.microsoft.com/office/drawing/2014/main" id="{7B353ED4-7AD0-46C9-88ED-1A16B1433A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a:extLst>
              <a:ext uri="{FF2B5EF4-FFF2-40B4-BE49-F238E27FC236}">
                <a16:creationId xmlns:a16="http://schemas.microsoft.com/office/drawing/2014/main" id="{F561D985-AD57-459A-B3A6-EBF2960397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572443"/>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0BB33EA-E472-4D22-9C03-A9C14AA21CED}" type="datetime1">
              <a:rPr lang="en-US" smtClean="0"/>
              <a:t>9/2/2021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623026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7E833E-1B6D-415F-AD29-75AE8C43BD0D}" type="datetime1">
              <a:rPr lang="en-US" smtClean="0"/>
              <a:t>9/2/2021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0941586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52596F-08A7-4B70-989A-F2B1CF31E66B}" type="datetime1">
              <a:rPr lang="en-US" smtClean="0"/>
              <a:t>9/2/2021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5345277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C55A3C-5767-4844-A0A3-83778C2E5409}" type="datetime1">
              <a:rPr lang="en-US" smtClean="0"/>
              <a:t>9/2/2021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7858651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763439"/>
            <a:ext cx="9590550" cy="133349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E507A8-A5CF-4D38-AB86-7EDDA87A85D4}" type="datetime1">
              <a:rPr lang="en-US" smtClean="0"/>
              <a:t>9/2/2021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2264868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126187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76450"/>
            <a:ext cx="4856841" cy="362267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0716" y="2076451"/>
            <a:ext cx="4856841" cy="3622672"/>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DFCD27C-8599-43EF-BA1D-14DDC1946E06}" type="datetime1">
              <a:rPr lang="en-US" smtClean="0"/>
              <a:t>9/2/2021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751756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a:extLst>
              <a:ext uri="{FF2B5EF4-FFF2-40B4-BE49-F238E27FC236}">
                <a16:creationId xmlns:a16="http://schemas.microsoft.com/office/drawing/2014/main" id="{37B721FF-D609-4D98-9D19-CF75AA8A54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29200" cy="4099959"/>
          </a:xfrm>
          <a:prstGeom prst="rect">
            <a:avLst/>
          </a:prstGeom>
        </p:spPr>
      </p:pic>
      <p:pic>
        <p:nvPicPr>
          <p:cNvPr id="21" name="Picture 20" descr="Slate-V2-HD-compPhotoInset.png">
            <a:extLst>
              <a:ext uri="{FF2B5EF4-FFF2-40B4-BE49-F238E27FC236}">
                <a16:creationId xmlns:a16="http://schemas.microsoft.com/office/drawing/2014/main" id="{073936BD-C868-433F-8E84-D6DD8E640E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8357" y="1734506"/>
            <a:ext cx="5029200" cy="4099959"/>
          </a:xfrm>
          <a:prstGeom prst="rect">
            <a:avLst/>
          </a:prstGeom>
        </p:spPr>
      </p:pic>
      <p:sp>
        <p:nvSpPr>
          <p:cNvPr id="2" name="Title 1"/>
          <p:cNvSpPr>
            <a:spLocks noGrp="1"/>
          </p:cNvSpPr>
          <p:nvPr>
            <p:ph type="title"/>
          </p:nvPr>
        </p:nvSpPr>
        <p:spPr>
          <a:xfrm>
            <a:off x="913795" y="609600"/>
            <a:ext cx="10353762" cy="97045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46013" y="1855153"/>
            <a:ext cx="4764764" cy="69249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46013" y="2702103"/>
            <a:ext cx="4764764"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3166" y="1855152"/>
            <a:ext cx="4779582" cy="692495"/>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3167" y="2702103"/>
            <a:ext cx="4779581"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9343D99-809A-49C0-96E5-4250D0B498EE}" type="datetime1">
              <a:rPr lang="en-US" smtClean="0"/>
              <a:t>9/2/2021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6088870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143DE9B-B678-4EFB-BB7D-A4370204A0B0}" type="datetime1">
              <a:rPr lang="en-US" smtClean="0"/>
              <a:t>9/2/2021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1648886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8812DA-F765-4142-A6A3-A8ED7235E082}" type="datetime1">
              <a:rPr lang="en-US" smtClean="0"/>
              <a:t>9/2/2021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659166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8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0800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673351"/>
            <a:ext cx="3706889" cy="301625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E0277FD-7DE6-41D4-930D-AC99F5AFE54E}" type="datetime1">
              <a:rPr lang="en-US" smtClean="0"/>
              <a:t>9/2/2021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5964791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a:extLst>
              <a:ext uri="{FF2B5EF4-FFF2-40B4-BE49-F238E27FC236}">
                <a16:creationId xmlns:a16="http://schemas.microsoft.com/office/drawing/2014/main" id="{4D06E496-ACBA-4063-B4A1-C5C484EE5A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763701"/>
            <a:ext cx="5707899" cy="1675559"/>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73698" y="2679699"/>
            <a:ext cx="4588094" cy="3135695"/>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A15526-7079-4B7B-987C-1B5FAE11A0FF}" type="datetime1">
              <a:rPr lang="en-US" smtClean="0"/>
              <a:t>9/2/2021</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263787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125730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76450"/>
            <a:ext cx="10353762" cy="3714749"/>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6000749"/>
            <a:ext cx="2743200"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fld id="{073ED0CC-082F-4160-86E5-0D6041F12778}" type="datetime1">
              <a:rPr lang="en-US" smtClean="0"/>
              <a:t>9/2/2021</a:t>
            </a:fld>
            <a:endParaRPr lang="en-US" dirty="0"/>
          </a:p>
        </p:txBody>
      </p:sp>
      <p:sp>
        <p:nvSpPr>
          <p:cNvPr id="5" name="Footer Placeholder 4"/>
          <p:cNvSpPr>
            <a:spLocks noGrp="1"/>
          </p:cNvSpPr>
          <p:nvPr>
            <p:ph type="ftr" sz="quarter" idx="3"/>
          </p:nvPr>
        </p:nvSpPr>
        <p:spPr>
          <a:xfrm>
            <a:off x="913795" y="6000749"/>
            <a:ext cx="6672865" cy="365125"/>
          </a:xfrm>
          <a:prstGeom prst="rect">
            <a:avLst/>
          </a:prstGeom>
        </p:spPr>
        <p:txBody>
          <a:bodyPr vert="horz" lIns="91440" tIns="45720" rIns="91440" bIns="45720" rtlCol="0" anchor="ctr"/>
          <a:lstStyle>
            <a:lvl1pPr algn="l">
              <a:defRPr sz="1100">
                <a:solidFill>
                  <a:schemeClr val="tx1">
                    <a:lumMod val="95000"/>
                  </a:schemeClr>
                </a:solidFill>
                <a:effectLst>
                  <a:outerShdw blurRad="50800" dist="38100" dir="2700000" algn="tl" rotWithShape="0">
                    <a:schemeClr val="bg1">
                      <a:alpha val="43000"/>
                    </a:schemeClr>
                  </a:outerShdw>
                </a:effectLst>
              </a:defRPr>
            </a:lvl1pPr>
          </a:lstStyle>
          <a:p>
            <a:endParaRPr lang="en-US" dirty="0"/>
          </a:p>
        </p:txBody>
      </p:sp>
      <p:sp>
        <p:nvSpPr>
          <p:cNvPr id="6" name="Slide Number Placeholder 5"/>
          <p:cNvSpPr>
            <a:spLocks noGrp="1"/>
          </p:cNvSpPr>
          <p:nvPr>
            <p:ph type="sldNum" sz="quarter" idx="4"/>
          </p:nvPr>
        </p:nvSpPr>
        <p:spPr>
          <a:xfrm>
            <a:off x="10514011" y="6000749"/>
            <a:ext cx="753545"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1069802776"/>
      </p:ext>
    </p:extLst>
  </p:cSld>
  <p:clrMap bg1="dk1" tx1="lt1" bg2="dk2" tx2="lt2" accent1="accent1" accent2="accent2" accent3="accent3" accent4="accent4" accent5="accent5" accent6="accent6" hlink="hlink" folHlink="folHlink"/>
  <p:sldLayoutIdLst>
    <p:sldLayoutId id="2147483713" r:id="rId1"/>
    <p:sldLayoutId id="2147483715" r:id="rId2"/>
    <p:sldLayoutId id="2147483716" r:id="rId3"/>
    <p:sldLayoutId id="2147483714" r:id="rId4"/>
    <p:sldLayoutId id="2147483710" r:id="rId5"/>
    <p:sldLayoutId id="2147483694" r:id="rId6"/>
    <p:sldLayoutId id="2147483695" r:id="rId7"/>
    <p:sldLayoutId id="2147483696" r:id="rId8"/>
    <p:sldLayoutId id="2147483697" r:id="rId9"/>
    <p:sldLayoutId id="2147483699" r:id="rId10"/>
    <p:sldLayoutId id="2147483693" r:id="rId11"/>
    <p:sldLayoutId id="2147483700" r:id="rId12"/>
    <p:sldLayoutId id="2147483701" r:id="rId13"/>
    <p:sldLayoutId id="2147483703" r:id="rId14"/>
    <p:sldLayoutId id="2147483704" r:id="rId15"/>
    <p:sldLayoutId id="2147483702" r:id="rId16"/>
    <p:sldLayoutId id="2147483698" r:id="rId17"/>
  </p:sldLayoutIdLst>
  <p:hf sldNum="0" hdr="0" ftr="0" dt="0"/>
  <p:txStyles>
    <p:titleStyle>
      <a:lvl1pPr algn="ctr" defTabSz="457200" rtl="0" eaLnBrk="1" latinLnBrk="0" hangingPunct="1">
        <a:lnSpc>
          <a:spcPct val="90000"/>
        </a:lnSpc>
        <a:spcBef>
          <a:spcPct val="0"/>
        </a:spcBef>
        <a:buNone/>
        <a:defRPr sz="4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lnSpc>
          <a:spcPct val="110000"/>
        </a:lnSpc>
        <a:spcBef>
          <a:spcPct val="20000"/>
        </a:spcBef>
        <a:spcAft>
          <a:spcPts val="600"/>
        </a:spcAft>
        <a:buClr>
          <a:schemeClr val="tx2"/>
        </a:buClr>
        <a:buSzPct val="70000"/>
        <a:buFont typeface="Wingdings 2" charset="2"/>
        <a:buChar char=""/>
        <a:defRPr sz="23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21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5" name="Picture 4" descr="A picture containing cup, coffee, food, beverage&#10;&#10;Description automatically generated">
            <a:extLst>
              <a:ext uri="{FF2B5EF4-FFF2-40B4-BE49-F238E27FC236}">
                <a16:creationId xmlns:a16="http://schemas.microsoft.com/office/drawing/2014/main" id="{91BC5572-FC33-4C1C-8DEE-C2CF75A75641}"/>
              </a:ext>
            </a:extLst>
          </p:cNvPr>
          <p:cNvPicPr>
            <a:picLocks noChangeAspect="1"/>
          </p:cNvPicPr>
          <p:nvPr/>
        </p:nvPicPr>
        <p:blipFill rotWithShape="1">
          <a:blip r:embed="rId3">
            <a:alphaModFix amt="35000"/>
            <a:extLst>
              <a:ext uri="{28A0092B-C50C-407E-A947-70E740481C1C}">
                <a14:useLocalDpi xmlns:a14="http://schemas.microsoft.com/office/drawing/2010/main" val="0"/>
              </a:ext>
            </a:extLst>
          </a:blip>
          <a:srcRect/>
          <a:stretch/>
        </p:blipFill>
        <p:spPr>
          <a:xfrm>
            <a:off x="20" y="10"/>
            <a:ext cx="12191980" cy="6857990"/>
          </a:xfrm>
          <a:prstGeom prst="rect">
            <a:avLst/>
          </a:prstGeom>
        </p:spPr>
      </p:pic>
      <p:sp>
        <p:nvSpPr>
          <p:cNvPr id="2" name="Title 1">
            <a:extLst>
              <a:ext uri="{FF2B5EF4-FFF2-40B4-BE49-F238E27FC236}">
                <a16:creationId xmlns:a16="http://schemas.microsoft.com/office/drawing/2014/main" id="{0D1F047C-C727-42A7-85C5-68C5AA1B1A93}"/>
              </a:ext>
            </a:extLst>
          </p:cNvPr>
          <p:cNvSpPr>
            <a:spLocks noGrp="1"/>
          </p:cNvSpPr>
          <p:nvPr>
            <p:ph type="ctrTitle"/>
          </p:nvPr>
        </p:nvSpPr>
        <p:spPr>
          <a:xfrm>
            <a:off x="-337721" y="3911884"/>
            <a:ext cx="12263020" cy="2648381"/>
          </a:xfrm>
        </p:spPr>
        <p:txBody>
          <a:bodyPr>
            <a:normAutofit/>
          </a:bodyPr>
          <a:lstStyle/>
          <a:p>
            <a:r>
              <a:rPr lang="en-US" sz="7200" dirty="0"/>
              <a:t>Covid guidance </a:t>
            </a:r>
            <a:r>
              <a:rPr lang="en-US" sz="7200"/>
              <a:t>and changes </a:t>
            </a:r>
            <a:r>
              <a:rPr lang="en-US" sz="7200" dirty="0"/>
              <a:t>at St Peter’s School</a:t>
            </a:r>
          </a:p>
        </p:txBody>
      </p:sp>
    </p:spTree>
    <p:extLst>
      <p:ext uri="{BB962C8B-B14F-4D97-AF65-F5344CB8AC3E}">
        <p14:creationId xmlns:p14="http://schemas.microsoft.com/office/powerpoint/2010/main" val="6337383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6A748D-BEEC-43A4-BFF3-B31C0275A5D9}"/>
              </a:ext>
            </a:extLst>
          </p:cNvPr>
          <p:cNvSpPr>
            <a:spLocks noGrp="1"/>
          </p:cNvSpPr>
          <p:nvPr>
            <p:ph type="title"/>
          </p:nvPr>
        </p:nvSpPr>
        <p:spPr>
          <a:xfrm>
            <a:off x="914400" y="254493"/>
            <a:ext cx="10353762" cy="1257300"/>
          </a:xfrm>
        </p:spPr>
        <p:txBody>
          <a:bodyPr>
            <a:normAutofit fontScale="90000"/>
          </a:bodyPr>
          <a:lstStyle/>
          <a:p>
            <a:br>
              <a:rPr lang="en-US" dirty="0"/>
            </a:br>
            <a:r>
              <a:rPr lang="en-GB" dirty="0"/>
              <a:t>Schools COVID-19 operational guidance Updated 19 July 2021</a:t>
            </a:r>
            <a:endParaRPr lang="en-US" dirty="0"/>
          </a:p>
        </p:txBody>
      </p:sp>
      <p:sp>
        <p:nvSpPr>
          <p:cNvPr id="7" name="TextBox 6">
            <a:extLst>
              <a:ext uri="{FF2B5EF4-FFF2-40B4-BE49-F238E27FC236}">
                <a16:creationId xmlns:a16="http://schemas.microsoft.com/office/drawing/2014/main" id="{2D891EEA-3A7E-48C5-9CDC-25C6B324E794}"/>
              </a:ext>
            </a:extLst>
          </p:cNvPr>
          <p:cNvSpPr txBox="1"/>
          <p:nvPr/>
        </p:nvSpPr>
        <p:spPr>
          <a:xfrm>
            <a:off x="479393" y="2201206"/>
            <a:ext cx="11372295" cy="3414012"/>
          </a:xfrm>
          <a:prstGeom prst="rect">
            <a:avLst/>
          </a:prstGeom>
          <a:noFill/>
        </p:spPr>
        <p:txBody>
          <a:bodyPr wrap="square">
            <a:spAutoFit/>
          </a:bodyPr>
          <a:lstStyle/>
          <a:p>
            <a:pPr>
              <a:lnSpc>
                <a:spcPct val="115000"/>
              </a:lnSpc>
              <a:spcAft>
                <a:spcPts val="1000"/>
              </a:spcAft>
            </a:pPr>
            <a:r>
              <a:rPr lang="en-GB" sz="2400" b="1" kern="0" dirty="0">
                <a:solidFill>
                  <a:srgbClr val="FFFF00"/>
                </a:solidFill>
                <a:effectLst/>
                <a:latin typeface="Arial" panose="020B0604020202020204" pitchFamily="34" charset="0"/>
                <a:ea typeface="Times New Roman" panose="02020603050405020304" pitchFamily="18" charset="0"/>
                <a:cs typeface="Times New Roman" panose="02020603050405020304" pitchFamily="18" charset="0"/>
              </a:rPr>
              <a:t>‘Bubbles’ and consistent groups to be removed from schools</a:t>
            </a:r>
          </a:p>
          <a:p>
            <a:pPr algn="just">
              <a:lnSpc>
                <a:spcPct val="115000"/>
              </a:lnSpc>
              <a:spcAft>
                <a:spcPts val="1000"/>
              </a:spcAft>
            </a:pPr>
            <a:r>
              <a:rPr lang="en-GB" sz="2400" dirty="0">
                <a:effectLst/>
                <a:latin typeface="Arial" panose="020B0604020202020204" pitchFamily="34" charset="0"/>
                <a:ea typeface="Calibri" panose="020F0502020204030204" pitchFamily="34" charset="0"/>
                <a:cs typeface="Times New Roman" panose="02020603050405020304" pitchFamily="18" charset="0"/>
              </a:rPr>
              <a:t>It is no longer recommended that schools use ‘bubbles’ in schools. </a:t>
            </a:r>
          </a:p>
          <a:p>
            <a:pPr algn="just">
              <a:lnSpc>
                <a:spcPct val="115000"/>
              </a:lnSpc>
              <a:spcAft>
                <a:spcPts val="1000"/>
              </a:spcAft>
            </a:pPr>
            <a:r>
              <a:rPr lang="en-GB" sz="2400" dirty="0">
                <a:effectLst/>
                <a:latin typeface="Arial" panose="020B0604020202020204" pitchFamily="34" charset="0"/>
                <a:ea typeface="Calibri" panose="020F0502020204030204" pitchFamily="34" charset="0"/>
                <a:cs typeface="Times New Roman" panose="02020603050405020304" pitchFamily="18" charset="0"/>
              </a:rPr>
              <a:t>Alongside enabling flexibility in the delivery of curriculum, the lifting of this restriction also allows assemblies and lunches to resume as normal, i.e. mixing is permitted.</a:t>
            </a:r>
          </a:p>
          <a:p>
            <a:pPr algn="just">
              <a:lnSpc>
                <a:spcPct val="115000"/>
              </a:lnSpc>
              <a:spcAft>
                <a:spcPts val="1000"/>
              </a:spcAft>
            </a:pPr>
            <a:r>
              <a:rPr lang="en-GB" sz="2400" dirty="0">
                <a:latin typeface="Arial" panose="020B0604020202020204" pitchFamily="34" charset="0"/>
                <a:ea typeface="Calibri" panose="020F0502020204030204" pitchFamily="34" charset="0"/>
                <a:cs typeface="Times New Roman" panose="02020603050405020304" pitchFamily="18" charset="0"/>
              </a:rPr>
              <a:t>Provision is to be made for a local outbreak plan and so bubbles may come back as and when necessary.</a:t>
            </a:r>
            <a:endParaRPr lang="en-GB" sz="2400" dirty="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890897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DFD176FA-F619-4A7B-BF10-6755F6AD0455}"/>
              </a:ext>
            </a:extLst>
          </p:cNvPr>
          <p:cNvSpPr>
            <a:spLocks noChangeArrowheads="1"/>
          </p:cNvSpPr>
          <p:nvPr/>
        </p:nvSpPr>
        <p:spPr bwMode="auto">
          <a:xfrm>
            <a:off x="355107" y="3780141"/>
            <a:ext cx="10298098" cy="3190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12696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800" b="1" i="0" u="none" strike="noStrike" cap="none" normalizeH="0" baseline="0" dirty="0">
                <a:ln>
                  <a:noFill/>
                </a:ln>
                <a:solidFill>
                  <a:srgbClr val="FFFF00"/>
                </a:solidFill>
                <a:effectLst/>
                <a:latin typeface="Arial" panose="020B0604020202020204" pitchFamily="34" charset="0"/>
                <a:ea typeface="Times New Roman" panose="02020603050405020304" pitchFamily="18" charset="0"/>
                <a:cs typeface="Times New Roman" panose="02020603050405020304" pitchFamily="18" charset="0"/>
              </a:rPr>
              <a:t>Social distancing will no longer be advised</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2800" b="1" i="0" u="none" strike="noStrike" cap="none" normalizeH="0" baseline="0" dirty="0">
              <a:ln>
                <a:noFill/>
              </a:ln>
              <a:solidFill>
                <a:srgbClr val="FFFF00"/>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Pupils and staff will no longer need to adhere to social distancing rules in communal areas and classrooms. Staggered starts and finishes in schools are no longer required</a:t>
            </a:r>
          </a:p>
          <a:p>
            <a:pPr marL="0" marR="0" lvl="0" indent="0" algn="l" defTabSz="914400" rtl="0" eaLnBrk="0" fontAlgn="base" latinLnBrk="0" hangingPunct="0">
              <a:lnSpc>
                <a:spcPct val="100000"/>
              </a:lnSpc>
              <a:spcBef>
                <a:spcPct val="0"/>
              </a:spcBef>
              <a:spcAft>
                <a:spcPct val="0"/>
              </a:spcAft>
              <a:buClrTx/>
              <a:buSzTx/>
              <a:buFontTx/>
              <a:buNone/>
              <a:tabLst/>
            </a:pPr>
            <a:endParaRPr lang="en-GB" altLang="en-US" sz="280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2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9" name="Rectangle 5">
            <a:extLst>
              <a:ext uri="{FF2B5EF4-FFF2-40B4-BE49-F238E27FC236}">
                <a16:creationId xmlns:a16="http://schemas.microsoft.com/office/drawing/2014/main" id="{0F1C8DB8-F493-44EA-BFED-5685A5833731}"/>
              </a:ext>
            </a:extLst>
          </p:cNvPr>
          <p:cNvSpPr>
            <a:spLocks noChangeArrowheads="1"/>
          </p:cNvSpPr>
          <p:nvPr/>
        </p:nvSpPr>
        <p:spPr bwMode="auto">
          <a:xfrm>
            <a:off x="355107" y="587882"/>
            <a:ext cx="11002393" cy="3036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12696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800" b="1" i="0" u="none" strike="noStrike" cap="none" normalizeH="0" baseline="0" dirty="0">
                <a:ln>
                  <a:noFill/>
                </a:ln>
                <a:solidFill>
                  <a:srgbClr val="FFFF00"/>
                </a:solidFill>
                <a:effectLst/>
                <a:latin typeface="Arial" panose="020B0604020202020204" pitchFamily="34" charset="0"/>
                <a:ea typeface="Times New Roman" panose="02020603050405020304" pitchFamily="18" charset="0"/>
                <a:cs typeface="Arial" panose="020B0604020202020204" pitchFamily="34" charset="0"/>
              </a:rPr>
              <a:t>Face coverings still expected in some areas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2800" b="1" i="0" u="none" strike="noStrike" cap="none" normalizeH="0" baseline="0" dirty="0">
              <a:ln>
                <a:noFill/>
              </a:ln>
              <a:solidFill>
                <a:srgbClr val="FFFF00"/>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The requirement for face coverings for all pupils, staff and visitors in communal school areas and classrooms has been lifted; however, people are still permitted to wear face coverings if they choose to or are advised by a healthcare professional.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585363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2B8B182C-D120-43CF-A57D-E173E68B6CFE}"/>
              </a:ext>
            </a:extLst>
          </p:cNvPr>
          <p:cNvSpPr txBox="1"/>
          <p:nvPr/>
        </p:nvSpPr>
        <p:spPr>
          <a:xfrm>
            <a:off x="381740" y="615769"/>
            <a:ext cx="10644326" cy="5537670"/>
          </a:xfrm>
          <a:prstGeom prst="rect">
            <a:avLst/>
          </a:prstGeom>
          <a:noFill/>
        </p:spPr>
        <p:txBody>
          <a:bodyPr wrap="square">
            <a:spAutoFit/>
          </a:bodyPr>
          <a:lstStyle/>
          <a:p>
            <a:pPr>
              <a:lnSpc>
                <a:spcPct val="115000"/>
              </a:lnSpc>
              <a:spcAft>
                <a:spcPts val="1000"/>
              </a:spcAft>
            </a:pPr>
            <a:r>
              <a:rPr lang="en-GB" sz="2400" b="1" kern="0" dirty="0">
                <a:solidFill>
                  <a:srgbClr val="FFFF00"/>
                </a:solidFill>
                <a:effectLst/>
                <a:latin typeface="Arial" panose="020B0604020202020204" pitchFamily="34" charset="0"/>
                <a:ea typeface="Times New Roman" panose="02020603050405020304" pitchFamily="18" charset="0"/>
                <a:cs typeface="Times New Roman" panose="02020603050405020304" pitchFamily="18" charset="0"/>
              </a:rPr>
              <a:t>Test and Trace will be ‘significantly scaled back’ in schools</a:t>
            </a:r>
          </a:p>
          <a:p>
            <a:pPr>
              <a:lnSpc>
                <a:spcPct val="115000"/>
              </a:lnSpc>
              <a:spcAft>
                <a:spcPts val="1000"/>
              </a:spcAft>
            </a:pPr>
            <a:r>
              <a:rPr lang="en-GB" sz="2400" dirty="0">
                <a:effectLst/>
                <a:latin typeface="Arial" panose="020B0604020202020204" pitchFamily="34" charset="0"/>
                <a:ea typeface="Calibri" panose="020F0502020204030204" pitchFamily="34" charset="0"/>
                <a:cs typeface="Times New Roman" panose="02020603050405020304" pitchFamily="18" charset="0"/>
              </a:rPr>
              <a:t>Schools are no longer responsible for Test and Trace close contact tracing This has been taken over by the NHS Test and Trace service, who will inform staff and pupils if they have been in close contact with a positive case and are advised to take a confirmatory polymerase chain reaction (PCR) test.  Schools may still be contacted in exceptional cases to help with identifying close contacts.</a:t>
            </a:r>
          </a:p>
          <a:p>
            <a:pPr>
              <a:lnSpc>
                <a:spcPct val="115000"/>
              </a:lnSpc>
              <a:spcAft>
                <a:spcPts val="1000"/>
              </a:spcAft>
            </a:pPr>
            <a:r>
              <a:rPr lang="en-GB" sz="2400" dirty="0">
                <a:effectLst/>
                <a:latin typeface="Arial" panose="020B0604020202020204" pitchFamily="34" charset="0"/>
                <a:ea typeface="Calibri" panose="020F0502020204030204" pitchFamily="34" charset="0"/>
                <a:cs typeface="Times New Roman" panose="02020603050405020304" pitchFamily="18" charset="0"/>
              </a:rPr>
              <a:t>Schools will continue to have a role in working with local health protection teams (HPTs) in the case of a local outbreak. If there is an outbreak in a school, the NHS will contact the school and a Director of Public Health may advise school leaders to temporarily reintroduce control measures.</a:t>
            </a:r>
          </a:p>
          <a:p>
            <a:pPr>
              <a:lnSpc>
                <a:spcPct val="115000"/>
              </a:lnSpc>
              <a:spcAft>
                <a:spcPts val="1000"/>
              </a:spcAft>
            </a:pPr>
            <a:endParaRPr lang="en-GB" sz="2400" dirty="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042644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20AB5D9F-1C0F-494F-9057-7B3B35DF1BE5}"/>
              </a:ext>
            </a:extLst>
          </p:cNvPr>
          <p:cNvSpPr>
            <a:spLocks noChangeArrowheads="1"/>
          </p:cNvSpPr>
          <p:nvPr/>
        </p:nvSpPr>
        <p:spPr bwMode="auto">
          <a:xfrm>
            <a:off x="200025" y="289679"/>
            <a:ext cx="11458575" cy="6278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400" b="1" i="0" u="none" strike="noStrike" cap="none" normalizeH="0" baseline="0" dirty="0">
                <a:ln>
                  <a:noFill/>
                </a:ln>
                <a:solidFill>
                  <a:srgbClr val="FFFF00"/>
                </a:solidFill>
                <a:effectLst/>
                <a:latin typeface="Arial" panose="020B0604020202020204" pitchFamily="34" charset="0"/>
                <a:ea typeface="Calibri" panose="020F0502020204030204" pitchFamily="34" charset="0"/>
                <a:cs typeface="Arial" panose="020B0604020202020204" pitchFamily="34" charset="0"/>
              </a:rPr>
              <a:t>Pupils and staff who develop symptoms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GB" sz="2400" dirty="0">
                <a:latin typeface="Arial" panose="020B0604020202020204" pitchFamily="34" charset="0"/>
                <a:cs typeface="Arial" panose="020B0604020202020204" pitchFamily="34" charset="0"/>
              </a:rPr>
              <a:t>When an individual develops COVID-19 symptoms or has a positive test pupils, staff and other adults should follow public health advice on when to self-isolate and what to do.</a:t>
            </a:r>
          </a:p>
          <a:p>
            <a:pPr marL="0" marR="0" lvl="0" indent="0" algn="l" defTabSz="914400" rtl="0" eaLnBrk="0" fontAlgn="base" latinLnBrk="0" hangingPunct="0">
              <a:lnSpc>
                <a:spcPct val="100000"/>
              </a:lnSpc>
              <a:spcBef>
                <a:spcPct val="0"/>
              </a:spcBef>
              <a:spcAft>
                <a:spcPct val="0"/>
              </a:spcAft>
              <a:buClrTx/>
              <a:buSzTx/>
              <a:buFontTx/>
              <a:buNone/>
              <a:tabLst/>
            </a:pPr>
            <a:endParaRPr lang="en-GB" sz="240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GB" sz="2400" dirty="0">
                <a:latin typeface="Arial" panose="020B0604020202020204" pitchFamily="34" charset="0"/>
                <a:cs typeface="Arial" panose="020B0604020202020204" pitchFamily="34" charset="0"/>
              </a:rPr>
              <a:t>They should not come into school if they have symptoms, have had a positive test result or other reasons requiring them to stay at home due to the risk of them passing on COVID-19 (for example, they are required to quarantine). If anyone in school develops COVID-19 symptoms, however mild, we should send them home and they should follow public health advice. </a:t>
            </a:r>
          </a:p>
          <a:p>
            <a:pPr marL="0" marR="0" lvl="0" indent="0" algn="l" defTabSz="914400" rtl="0" eaLnBrk="0" fontAlgn="base" latinLnBrk="0" hangingPunct="0">
              <a:lnSpc>
                <a:spcPct val="100000"/>
              </a:lnSpc>
              <a:spcBef>
                <a:spcPct val="0"/>
              </a:spcBef>
              <a:spcAft>
                <a:spcPct val="0"/>
              </a:spcAft>
              <a:buClrTx/>
              <a:buSzTx/>
              <a:buFontTx/>
              <a:buNone/>
              <a:tabLst/>
            </a:pPr>
            <a:endParaRPr lang="en-GB" sz="240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GB" sz="2400" dirty="0">
                <a:latin typeface="Arial" panose="020B0604020202020204" pitchFamily="34" charset="0"/>
                <a:cs typeface="Arial" panose="020B0604020202020204" pitchFamily="34" charset="0"/>
              </a:rPr>
              <a:t>If a pupil is awaiting collection, they should be left in a room on their own if possible and safe to do so. </a:t>
            </a:r>
          </a:p>
          <a:p>
            <a:pPr marL="0" marR="0" lvl="0" indent="0" algn="l" defTabSz="914400" rtl="0" eaLnBrk="0" fontAlgn="base" latinLnBrk="0" hangingPunct="0">
              <a:lnSpc>
                <a:spcPct val="100000"/>
              </a:lnSpc>
              <a:spcBef>
                <a:spcPct val="0"/>
              </a:spcBef>
              <a:spcAft>
                <a:spcPct val="0"/>
              </a:spcAft>
              <a:buClrTx/>
              <a:buSzTx/>
              <a:buFontTx/>
              <a:buNone/>
              <a:tabLst/>
            </a:pPr>
            <a:endParaRPr lang="en-GB" sz="240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GB" sz="2400" dirty="0">
                <a:latin typeface="Arial" panose="020B0604020202020204" pitchFamily="34" charset="0"/>
                <a:cs typeface="Arial" panose="020B0604020202020204" pitchFamily="34" charset="0"/>
              </a:rPr>
              <a:t>Appropriate PPE should also be used if close contact is necessary.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911993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4">
            <a:extLst>
              <a:ext uri="{FF2B5EF4-FFF2-40B4-BE49-F238E27FC236}">
                <a16:creationId xmlns:a16="http://schemas.microsoft.com/office/drawing/2014/main" id="{D9669BDD-2915-420F-BAAE-66716C8A7E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V="1">
            <a:off x="-4184539" y="1402641"/>
            <a:ext cx="252168" cy="45719"/>
          </a:xfrm>
          <a:prstGeom prst="rect">
            <a:avLst/>
          </a:prstGeom>
          <a:noFill/>
          <a:extLst>
            <a:ext uri="{909E8E84-426E-40DD-AFC4-6F175D3DCCD1}">
              <a14:hiddenFill xmlns:a14="http://schemas.microsoft.com/office/drawing/2010/main">
                <a:solidFill>
                  <a:srgbClr val="FFFFFF"/>
                </a:solidFill>
              </a14:hiddenFill>
            </a:ext>
          </a:extLst>
        </p:spPr>
      </p:pic>
      <p:pic>
        <p:nvPicPr>
          <p:cNvPr id="4097" name="Picture 25">
            <a:extLst>
              <a:ext uri="{FF2B5EF4-FFF2-40B4-BE49-F238E27FC236}">
                <a16:creationId xmlns:a16="http://schemas.microsoft.com/office/drawing/2014/main" id="{9B02546E-0E76-4738-9056-6E35F050D8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V="1">
            <a:off x="-3230451" y="2326566"/>
            <a:ext cx="252168" cy="4571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3">
            <a:extLst>
              <a:ext uri="{FF2B5EF4-FFF2-40B4-BE49-F238E27FC236}">
                <a16:creationId xmlns:a16="http://schemas.microsoft.com/office/drawing/2014/main" id="{A76FF0F1-1FF7-4250-AFC0-A32073A72603}"/>
              </a:ext>
            </a:extLst>
          </p:cNvPr>
          <p:cNvSpPr>
            <a:spLocks noChangeArrowheads="1"/>
          </p:cNvSpPr>
          <p:nvPr/>
        </p:nvSpPr>
        <p:spPr bwMode="auto">
          <a:xfrm>
            <a:off x="850911" y="1448361"/>
            <a:ext cx="762461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126960" numCol="1" anchor="ctr" anchorCtr="0" compatLnSpc="1">
            <a:prstTxWarp prst="textNoShape">
              <a:avLst/>
            </a:prstTxWarp>
            <a:spAutoFit/>
          </a:bodyPr>
          <a:lstStyle/>
          <a:p>
            <a:endParaRPr lang="en-GB"/>
          </a:p>
        </p:txBody>
      </p:sp>
      <p:sp>
        <p:nvSpPr>
          <p:cNvPr id="3" name="Rectangle 4">
            <a:extLst>
              <a:ext uri="{FF2B5EF4-FFF2-40B4-BE49-F238E27FC236}">
                <a16:creationId xmlns:a16="http://schemas.microsoft.com/office/drawing/2014/main" id="{34EB7B1E-EFC8-4F17-A74B-D81D4178C3A5}"/>
              </a:ext>
            </a:extLst>
          </p:cNvPr>
          <p:cNvSpPr>
            <a:spLocks noChangeArrowheads="1"/>
          </p:cNvSpPr>
          <p:nvPr/>
        </p:nvSpPr>
        <p:spPr bwMode="auto">
          <a:xfrm>
            <a:off x="200125" y="464106"/>
            <a:ext cx="11263457" cy="5929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12696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400" b="1" i="0" u="none" strike="noStrike" cap="none" normalizeH="0" baseline="0" dirty="0">
                <a:ln>
                  <a:noFill/>
                </a:ln>
                <a:solidFill>
                  <a:srgbClr val="FFFF00"/>
                </a:solidFill>
                <a:effectLst/>
                <a:latin typeface="Arial" panose="020B0604020202020204" pitchFamily="34" charset="0"/>
                <a:ea typeface="Times New Roman" panose="02020603050405020304" pitchFamily="18" charset="0"/>
                <a:cs typeface="Times New Roman" panose="02020603050405020304" pitchFamily="18" charset="0"/>
              </a:rPr>
              <a:t>The rules on self-isolation are changing</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2400" b="1"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There is no significant changes to the rules around self-isolation. Pupils will only need to self-isolate if they have tested positive for coronavirus, meaning that pupils in this category </a:t>
            </a:r>
            <a:r>
              <a:rPr kumimoji="0" lang="en-GB" altLang="en-US" sz="2400" b="0" i="0" u="none" strike="noStrike" cap="none" normalizeH="0" baseline="0" dirty="0">
                <a:ln>
                  <a:noFill/>
                </a:ln>
                <a:solidFill>
                  <a:srgbClr val="FFFF00"/>
                </a:solidFill>
                <a:effectLst/>
                <a:latin typeface="Arial" panose="020B0604020202020204" pitchFamily="34" charset="0"/>
                <a:ea typeface="Calibri" panose="020F0502020204030204" pitchFamily="34" charset="0"/>
                <a:cs typeface="Arial" panose="020B0604020202020204" pitchFamily="34" charset="0"/>
              </a:rPr>
              <a:t>will not need to self-isolate </a:t>
            </a:r>
            <a:r>
              <a:rPr kumimoji="0" lang="en-GB" altLang="en-US" sz="2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if they are identified as being a close contact of a positive coronavirus case.</a:t>
            </a:r>
            <a:endParaRPr kumimoji="0" lang="en-GB" altLang="en-US" sz="2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2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Starting in the Autumn term, staff will not need to self-isolate if they are identified as having close contact with a positive case </a:t>
            </a:r>
            <a:r>
              <a:rPr kumimoji="0" lang="en-GB" altLang="en-US" sz="2400" b="0" i="0" u="none" strike="noStrike" cap="none" normalizeH="0" baseline="0" dirty="0">
                <a:ln>
                  <a:noFill/>
                </a:ln>
                <a:solidFill>
                  <a:srgbClr val="FFFF00"/>
                </a:solidFill>
                <a:effectLst/>
                <a:latin typeface="Arial" panose="020B0604020202020204" pitchFamily="34" charset="0"/>
                <a:ea typeface="Calibri" panose="020F0502020204030204" pitchFamily="34" charset="0"/>
                <a:cs typeface="Arial" panose="020B0604020202020204" pitchFamily="34" charset="0"/>
              </a:rPr>
              <a:t>as long as they are fully vaccinated</a:t>
            </a:r>
            <a:r>
              <a:rPr kumimoji="0" lang="en-GB" altLang="en-US" sz="2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Staff who have only had one dose of the vaccine, or who have not been vaccinated at all, will still need to self-isolate if they are identified as a close contact.</a:t>
            </a:r>
          </a:p>
          <a:p>
            <a:pPr marL="0" marR="0" lvl="0" indent="0" algn="l" defTabSz="914400" rtl="0" eaLnBrk="0" fontAlgn="base" latinLnBrk="0" hangingPunct="0">
              <a:lnSpc>
                <a:spcPct val="100000"/>
              </a:lnSpc>
              <a:spcBef>
                <a:spcPct val="0"/>
              </a:spcBef>
              <a:spcAft>
                <a:spcPct val="0"/>
              </a:spcAft>
              <a:buClrTx/>
              <a:buSzTx/>
              <a:buFontTx/>
              <a:buNone/>
              <a:tabLst/>
            </a:pPr>
            <a:endParaRPr lang="en-GB" altLang="en-US" sz="2400" dirty="0">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School will need to who isn’t vaccinated when a positive case </a:t>
            </a:r>
            <a:r>
              <a:rPr kumimoji="0" lang="en-GB" altLang="en-US" sz="24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occures</a:t>
            </a:r>
            <a:r>
              <a:rPr kumimoji="0" lang="en-GB" altLang="en-US" sz="2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2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722843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E50E2C05-F159-437E-A1BC-02CAE69AEC1D}"/>
              </a:ext>
            </a:extLst>
          </p:cNvPr>
          <p:cNvSpPr>
            <a:spLocks noChangeArrowheads="1"/>
          </p:cNvSpPr>
          <p:nvPr/>
        </p:nvSpPr>
        <p:spPr bwMode="auto">
          <a:xfrm>
            <a:off x="333373" y="152089"/>
            <a:ext cx="10982325" cy="6083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12696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400" b="1" i="0" u="none" strike="noStrike" cap="none" normalizeH="0" baseline="0" dirty="0">
                <a:ln>
                  <a:noFill/>
                </a:ln>
                <a:solidFill>
                  <a:srgbClr val="FFFF00"/>
                </a:solidFill>
                <a:effectLst/>
                <a:latin typeface="Arial" panose="020B0604020202020204" pitchFamily="34" charset="0"/>
                <a:ea typeface="Times New Roman" panose="02020603050405020304" pitchFamily="18" charset="0"/>
                <a:cs typeface="Times New Roman" panose="02020603050405020304" pitchFamily="18" charset="0"/>
              </a:rPr>
              <a:t>Windows to remain open</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2400" b="1"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The current guidance on enhanced hygiene and windows will continue to remain relevant for the Autumn term.</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2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We should continue to encourage frequent and thorough hand cleaning with soap and water, or hand sanitiser. The ‘catch it, bin it, kill it’ approach should continue to be implemented.</a:t>
            </a:r>
          </a:p>
          <a:p>
            <a:pPr marL="0" marR="0" lvl="0" indent="0" algn="l" defTabSz="914400" rtl="0" eaLnBrk="0" fontAlgn="base" latinLnBrk="0" hangingPunct="0">
              <a:lnSpc>
                <a:spcPct val="100000"/>
              </a:lnSpc>
              <a:spcBef>
                <a:spcPct val="0"/>
              </a:spcBef>
              <a:spcAft>
                <a:spcPct val="0"/>
              </a:spcAft>
              <a:buClrTx/>
              <a:buSzTx/>
              <a:buFontTx/>
              <a:buNone/>
              <a:tabLst/>
            </a:pPr>
            <a:endParaRPr lang="en-GB" altLang="en-US" sz="2400" dirty="0">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GB" altLang="en-US" sz="2400" dirty="0">
                <a:latin typeface="Arial" panose="020B0604020202020204" pitchFamily="34" charset="0"/>
                <a:ea typeface="Calibri" panose="020F0502020204030204" pitchFamily="34" charset="0"/>
                <a:cs typeface="Arial" panose="020B0604020202020204" pitchFamily="34" charset="0"/>
              </a:rPr>
              <a:t>The cleaning regime, including after using ICT equipment must remain the same.</a:t>
            </a:r>
          </a:p>
          <a:p>
            <a:pPr marL="0" marR="0" lvl="0" indent="0" algn="l" defTabSz="914400" rtl="0" eaLnBrk="0" fontAlgn="base" latinLnBrk="0" hangingPunct="0">
              <a:lnSpc>
                <a:spcPct val="100000"/>
              </a:lnSpc>
              <a:spcBef>
                <a:spcPct val="0"/>
              </a:spcBef>
              <a:spcAft>
                <a:spcPct val="0"/>
              </a:spcAft>
              <a:buClrTx/>
              <a:buSzTx/>
              <a:buFontTx/>
              <a:buNone/>
              <a:tabLst/>
            </a:pPr>
            <a:endParaRPr lang="en-GB" altLang="en-US" sz="2400" dirty="0">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GB" altLang="en-US" sz="2400" dirty="0">
                <a:latin typeface="Arial" panose="020B0604020202020204" pitchFamily="34" charset="0"/>
                <a:ea typeface="Calibri" panose="020F0502020204030204" pitchFamily="34" charset="0"/>
                <a:cs typeface="Arial" panose="020B0604020202020204" pitchFamily="34" charset="0"/>
              </a:rPr>
              <a:t>Keep your Covid cleaning resource tray well stocked</a:t>
            </a:r>
          </a:p>
          <a:p>
            <a:pPr marL="0" marR="0" lvl="0" indent="0" algn="l" defTabSz="914400" rtl="0" eaLnBrk="0" fontAlgn="base" latinLnBrk="0" hangingPunct="0">
              <a:lnSpc>
                <a:spcPct val="100000"/>
              </a:lnSpc>
              <a:spcBef>
                <a:spcPct val="0"/>
              </a:spcBef>
              <a:spcAft>
                <a:spcPct val="0"/>
              </a:spcAft>
              <a:buClrTx/>
              <a:buSzTx/>
              <a:buFontTx/>
              <a:buNone/>
              <a:tabLst/>
            </a:pPr>
            <a:endParaRPr lang="en-GB" altLang="en-US" sz="2400" dirty="0">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GB" altLang="en-US" sz="2400" dirty="0">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2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3" name="Rectangle 3">
            <a:extLst>
              <a:ext uri="{FF2B5EF4-FFF2-40B4-BE49-F238E27FC236}">
                <a16:creationId xmlns:a16="http://schemas.microsoft.com/office/drawing/2014/main" id="{9532B54B-80BB-445C-9265-1F6FD252F89C}"/>
              </a:ext>
            </a:extLst>
          </p:cNvPr>
          <p:cNvSpPr>
            <a:spLocks noChangeArrowheads="1"/>
          </p:cNvSpPr>
          <p:nvPr/>
        </p:nvSpPr>
        <p:spPr bwMode="auto">
          <a:xfrm>
            <a:off x="333373" y="5141451"/>
            <a:ext cx="112204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GB" altLang="en-US" sz="2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Windows and doors should remain like last year.</a:t>
            </a:r>
            <a:endParaRPr kumimoji="0" lang="en-GB" altLang="en-US" sz="24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1392157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20AB5D9F-1C0F-494F-9057-7B3B35DF1BE5}"/>
              </a:ext>
            </a:extLst>
          </p:cNvPr>
          <p:cNvSpPr>
            <a:spLocks noChangeArrowheads="1"/>
          </p:cNvSpPr>
          <p:nvPr/>
        </p:nvSpPr>
        <p:spPr bwMode="auto">
          <a:xfrm>
            <a:off x="228600" y="157878"/>
            <a:ext cx="11458575" cy="5170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400" b="1" i="0" u="none" strike="noStrike" cap="none" normalizeH="0" baseline="0" dirty="0">
                <a:ln>
                  <a:noFill/>
                </a:ln>
                <a:solidFill>
                  <a:srgbClr val="FFFF00"/>
                </a:solidFill>
                <a:effectLst/>
                <a:latin typeface="Arial" panose="020B0604020202020204" pitchFamily="34" charset="0"/>
                <a:ea typeface="Calibri" panose="020F0502020204030204" pitchFamily="34" charset="0"/>
                <a:cs typeface="Arial" panose="020B0604020202020204" pitchFamily="34" charset="0"/>
              </a:rPr>
              <a:t>Protecting clinically extremely vulnerable pupils and staff</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All clinically extremely vulnerable (CEV) pupils should attend school unless they are under paediatric or other specialist care and have been advised by their clinician or other specialist not to attend. </a:t>
            </a:r>
          </a:p>
          <a:p>
            <a:pPr marL="0" marR="0" lvl="0" indent="0" algn="l" defTabSz="914400" rtl="0" eaLnBrk="0" fontAlgn="base" latinLnBrk="0" hangingPunct="0">
              <a:lnSpc>
                <a:spcPct val="100000"/>
              </a:lnSpc>
              <a:spcBef>
                <a:spcPct val="0"/>
              </a:spcBef>
              <a:spcAft>
                <a:spcPct val="0"/>
              </a:spcAft>
              <a:buClrTx/>
              <a:buSzTx/>
              <a:buFontTx/>
              <a:buNone/>
              <a:tabLst/>
            </a:pPr>
            <a:endParaRPr lang="en-GB" altLang="en-US" sz="2400" dirty="0">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CEV pupils and staff are advised to follow the same guidance as everyone else, but are encouraged to think particularly carefully about the additional precautions they can continue to take.</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endParaRPr kumimoji="0" lang="en-GB" altLang="en-US" sz="2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Key contractors and visitors should be made aware of the school’s control measures and ways of working to minimise the risks CEV pupils and staff are exposed to.</a:t>
            </a:r>
            <a:endParaRPr kumimoji="0" lang="en-GB" altLang="en-US" sz="2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834664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E4874C3-F4D1-4636-88A0-75FD6BD8D59A}"/>
              </a:ext>
            </a:extLst>
          </p:cNvPr>
          <p:cNvSpPr txBox="1"/>
          <p:nvPr/>
        </p:nvSpPr>
        <p:spPr>
          <a:xfrm>
            <a:off x="571498" y="310415"/>
            <a:ext cx="10239375" cy="2215991"/>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400" b="1" i="0" u="none" strike="noStrike" cap="none" normalizeH="0" baseline="0" dirty="0">
                <a:ln>
                  <a:noFill/>
                </a:ln>
                <a:solidFill>
                  <a:srgbClr val="FFFF00"/>
                </a:solidFill>
                <a:effectLst/>
                <a:latin typeface="Arial" panose="020B0604020202020204" pitchFamily="34" charset="0"/>
                <a:ea typeface="Calibri" panose="020F0502020204030204" pitchFamily="34" charset="0"/>
                <a:cs typeface="Arial" panose="020B0604020202020204" pitchFamily="34" charset="0"/>
              </a:rPr>
              <a:t>Remote Education</a:t>
            </a:r>
          </a:p>
          <a:p>
            <a:pPr marL="0" marR="0" lvl="0" indent="0" algn="l" defTabSz="914400" rtl="0" eaLnBrk="0" fontAlgn="base" latinLnBrk="0" hangingPunct="0">
              <a:lnSpc>
                <a:spcPct val="100000"/>
              </a:lnSpc>
              <a:spcBef>
                <a:spcPct val="0"/>
              </a:spcBef>
              <a:spcAft>
                <a:spcPct val="0"/>
              </a:spcAft>
              <a:buClrTx/>
              <a:buSzTx/>
              <a:buFontTx/>
              <a:buNone/>
              <a:tabLst/>
            </a:pPr>
            <a:endParaRPr lang="en-GB" altLang="en-US" sz="2400" b="1" dirty="0">
              <a:solidFill>
                <a:srgbClr val="FFFF00"/>
              </a:solidFill>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400" i="0" u="none" strike="noStrike" cap="none" normalizeH="0" baseline="0" dirty="0">
                <a:ln>
                  <a:noFill/>
                </a:ln>
                <a:effectLst/>
                <a:latin typeface="Arial" panose="020B0604020202020204" pitchFamily="34" charset="0"/>
                <a:ea typeface="Calibri" panose="020F0502020204030204" pitchFamily="34" charset="0"/>
                <a:cs typeface="Arial" panose="020B0604020202020204" pitchFamily="34" charset="0"/>
              </a:rPr>
              <a:t>Our remote education offer should remain the same and teaches should be ready to provided a full days work if the pupil is fit enough to complete it.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a:ln>
                <a:noFill/>
              </a:ln>
              <a:solidFill>
                <a:srgbClr val="FFFF00"/>
              </a:solidFill>
              <a:effectLst/>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EDE204F1-AFFB-4C45-BF45-DF259586378F}"/>
              </a:ext>
            </a:extLst>
          </p:cNvPr>
          <p:cNvSpPr txBox="1"/>
          <p:nvPr/>
        </p:nvSpPr>
        <p:spPr>
          <a:xfrm>
            <a:off x="571498" y="2421600"/>
            <a:ext cx="10239375" cy="2215991"/>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400" b="1" i="0" u="none" strike="noStrike" cap="none" normalizeH="0" baseline="0" dirty="0">
                <a:ln>
                  <a:noFill/>
                </a:ln>
                <a:solidFill>
                  <a:srgbClr val="FFFF00"/>
                </a:solidFill>
                <a:effectLst/>
                <a:latin typeface="Arial" panose="020B0604020202020204" pitchFamily="34" charset="0"/>
                <a:ea typeface="Calibri" panose="020F0502020204030204" pitchFamily="34" charset="0"/>
                <a:cs typeface="Arial" panose="020B0604020202020204" pitchFamily="34" charset="0"/>
              </a:rPr>
              <a:t>Educational Visits</a:t>
            </a:r>
          </a:p>
          <a:p>
            <a:pPr marL="0" marR="0" lvl="0" indent="0" algn="l" defTabSz="914400" rtl="0" eaLnBrk="0" fontAlgn="base" latinLnBrk="0" hangingPunct="0">
              <a:lnSpc>
                <a:spcPct val="100000"/>
              </a:lnSpc>
              <a:spcBef>
                <a:spcPct val="0"/>
              </a:spcBef>
              <a:spcAft>
                <a:spcPct val="0"/>
              </a:spcAft>
              <a:buClrTx/>
              <a:buSzTx/>
              <a:buFontTx/>
              <a:buNone/>
              <a:tabLst/>
            </a:pPr>
            <a:endParaRPr lang="en-GB" altLang="en-US" sz="2400" b="1" dirty="0">
              <a:solidFill>
                <a:srgbClr val="FFFF00"/>
              </a:solidFill>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400" i="0" u="none" strike="noStrike" cap="none" normalizeH="0" baseline="0" dirty="0">
                <a:ln>
                  <a:noFill/>
                </a:ln>
                <a:effectLst/>
                <a:latin typeface="Arial" panose="020B0604020202020204" pitchFamily="34" charset="0"/>
                <a:ea typeface="Calibri" panose="020F0502020204030204" pitchFamily="34" charset="0"/>
                <a:cs typeface="Arial" panose="020B0604020202020204" pitchFamily="34" charset="0"/>
              </a:rPr>
              <a:t>A full yearly timetable of educational visits should resume. There are no barriers to this on the school side. Teachers should check Covid – 19 restrictions at the destination and build this into their risk assessments.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a:ln>
                <a:noFill/>
              </a:ln>
              <a:solidFill>
                <a:srgbClr val="FFFF00"/>
              </a:solidFill>
              <a:effectLst/>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8B68BC9B-E63A-4D31-954F-648E728F68C8}"/>
              </a:ext>
            </a:extLst>
          </p:cNvPr>
          <p:cNvSpPr txBox="1"/>
          <p:nvPr/>
        </p:nvSpPr>
        <p:spPr>
          <a:xfrm>
            <a:off x="571498" y="4532785"/>
            <a:ext cx="10239375" cy="1846659"/>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400" b="1" i="0" u="none" strike="noStrike" cap="none" normalizeH="0" baseline="0" dirty="0">
                <a:ln>
                  <a:noFill/>
                </a:ln>
                <a:solidFill>
                  <a:srgbClr val="FFFF00"/>
                </a:solidFill>
                <a:effectLst/>
                <a:latin typeface="Arial" panose="020B0604020202020204" pitchFamily="34" charset="0"/>
                <a:ea typeface="Calibri" panose="020F0502020204030204" pitchFamily="34" charset="0"/>
                <a:cs typeface="Arial" panose="020B0604020202020204" pitchFamily="34" charset="0"/>
              </a:rPr>
              <a:t>Well being</a:t>
            </a:r>
          </a:p>
          <a:p>
            <a:pPr marL="0" marR="0" lvl="0" indent="0" algn="l" defTabSz="914400" rtl="0" eaLnBrk="0" fontAlgn="base" latinLnBrk="0" hangingPunct="0">
              <a:lnSpc>
                <a:spcPct val="100000"/>
              </a:lnSpc>
              <a:spcBef>
                <a:spcPct val="0"/>
              </a:spcBef>
              <a:spcAft>
                <a:spcPct val="0"/>
              </a:spcAft>
              <a:buClrTx/>
              <a:buSzTx/>
              <a:buFontTx/>
              <a:buNone/>
              <a:tabLst/>
            </a:pPr>
            <a:endParaRPr lang="en-GB" altLang="en-US" sz="2400" b="1" dirty="0">
              <a:solidFill>
                <a:srgbClr val="FFFF00"/>
              </a:solidFill>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400" i="0" u="none" strike="noStrike" cap="none" normalizeH="0" baseline="0" dirty="0">
                <a:ln>
                  <a:noFill/>
                </a:ln>
                <a:effectLst/>
                <a:latin typeface="Arial" panose="020B0604020202020204" pitchFamily="34" charset="0"/>
                <a:ea typeface="Calibri" panose="020F0502020204030204" pitchFamily="34" charset="0"/>
                <a:cs typeface="Arial" panose="020B0604020202020204" pitchFamily="34" charset="0"/>
              </a:rPr>
              <a:t>The well being of pupils and staff will remain and always will be, a key priority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a:ln>
                <a:noFill/>
              </a:ln>
              <a:solidFill>
                <a:srgbClr val="FFFF00"/>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2382765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VTI">
  <a:themeElements>
    <a:clrScheme name="Coffee">
      <a:dk1>
        <a:sysClr val="windowText" lastClr="000000"/>
      </a:dk1>
      <a:lt1>
        <a:sysClr val="window" lastClr="FFFFFF"/>
      </a:lt1>
      <a:dk2>
        <a:srgbClr val="4E3B30"/>
      </a:dk2>
      <a:lt2>
        <a:srgbClr val="F4EEDC"/>
      </a:lt2>
      <a:accent1>
        <a:srgbClr val="CC830E"/>
      </a:accent1>
      <a:accent2>
        <a:srgbClr val="B54C2D"/>
      </a:accent2>
      <a:accent3>
        <a:srgbClr val="99570C"/>
      </a:accent3>
      <a:accent4>
        <a:srgbClr val="C17529"/>
      </a:accent4>
      <a:accent5>
        <a:srgbClr val="A19574"/>
      </a:accent5>
      <a:accent6>
        <a:srgbClr val="A49518"/>
      </a:accent6>
      <a:hlink>
        <a:srgbClr val="AD1F1F"/>
      </a:hlink>
      <a:folHlink>
        <a:srgbClr val="FFC42F"/>
      </a:folHlink>
    </a:clrScheme>
    <a:fontScheme name="Custom 4">
      <a:majorFont>
        <a:latin typeface="Goudy Old Style"/>
        <a:ea typeface=""/>
        <a:cs typeface=""/>
      </a:majorFont>
      <a:minorFont>
        <a:latin typeface="Goudy Old Style"/>
        <a:ea typeface=""/>
        <a:cs typeface=""/>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THREE.pptx" id="{E781C72B-3D65-4B8D-9071-33B66AF0EF30}" vid="{3A5A58F2-9BE1-435C-B12D-88FD9BF70179}"/>
    </a:ext>
  </a:extLst>
</a:theme>
</file>

<file path=docProps/app.xml><?xml version="1.0" encoding="utf-8"?>
<Properties xmlns="http://schemas.openxmlformats.org/officeDocument/2006/extended-properties" xmlns:vt="http://schemas.openxmlformats.org/officeDocument/2006/docPropsVTypes">
  <Template>{83B8F553-5F6B-4DD0-9BD0-732989B0574F}tf12214701_win32</Template>
  <TotalTime>1570</TotalTime>
  <Words>876</Words>
  <Application>Microsoft Office PowerPoint</Application>
  <PresentationFormat>Widescreen</PresentationFormat>
  <Paragraphs>58</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Goudy Old Style</vt:lpstr>
      <vt:lpstr>Wingdings 2</vt:lpstr>
      <vt:lpstr>SlateVTI</vt:lpstr>
      <vt:lpstr>Covid guidance and changes at St Peter’s School</vt:lpstr>
      <vt:lpstr> Schools COVID-19 operational guidance Updated 19 July 2021</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Covid guidance  changes in school</dc:title>
  <dc:creator>Paul Robinson</dc:creator>
  <cp:lastModifiedBy>Paul Robinson</cp:lastModifiedBy>
  <cp:revision>17</cp:revision>
  <dcterms:created xsi:type="dcterms:W3CDTF">2021-08-12T09:01:24Z</dcterms:created>
  <dcterms:modified xsi:type="dcterms:W3CDTF">2021-09-02T13:51:30Z</dcterms:modified>
</cp:coreProperties>
</file>