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95" r:id="rId6"/>
    <p:sldId id="360" r:id="rId7"/>
    <p:sldId id="361" r:id="rId8"/>
    <p:sldId id="353" r:id="rId9"/>
    <p:sldId id="340" r:id="rId10"/>
    <p:sldId id="356" r:id="rId11"/>
    <p:sldId id="355" r:id="rId12"/>
    <p:sldId id="341" r:id="rId13"/>
    <p:sldId id="350" r:id="rId14"/>
    <p:sldId id="292" r:id="rId15"/>
    <p:sldId id="359" r:id="rId16"/>
    <p:sldId id="285" r:id="rId17"/>
    <p:sldId id="290" r:id="rId1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Robinson" initials="PR" lastIdx="1" clrIdx="0">
    <p:extLst>
      <p:ext uri="{19B8F6BF-5375-455C-9EA6-DF929625EA0E}">
        <p15:presenceInfo xmlns:p15="http://schemas.microsoft.com/office/powerpoint/2012/main" userId="S::paul.robinson@sthelens.org.uk::6647a1a1-1ada-4ac7-8116-89eb94265a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17C04-E567-4795-8F51-FC707C179F26}" v="11" dt="2023-10-13T10:42:17.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p:scale>
          <a:sx n="87" d="100"/>
          <a:sy n="87" d="100"/>
        </p:scale>
        <p:origin x="2802" y="-228"/>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Pawley" userId="822f52ff-8094-4436-a057-253ee5a6c45e" providerId="ADAL" clId="{5D317C04-E567-4795-8F51-FC707C179F26}"/>
    <pc:docChg chg="undo custSel addSld delSld modSld sldOrd">
      <pc:chgData name="Debbie Pawley" userId="822f52ff-8094-4436-a057-253ee5a6c45e" providerId="ADAL" clId="{5D317C04-E567-4795-8F51-FC707C179F26}" dt="2023-10-13T12:11:04.421" v="2108" actId="20577"/>
      <pc:docMkLst>
        <pc:docMk/>
      </pc:docMkLst>
      <pc:sldChg chg="addSp delSp modSp mod">
        <pc:chgData name="Debbie Pawley" userId="822f52ff-8094-4436-a057-253ee5a6c45e" providerId="ADAL" clId="{5D317C04-E567-4795-8F51-FC707C179F26}" dt="2023-10-13T08:18:32.256" v="411" actId="1076"/>
        <pc:sldMkLst>
          <pc:docMk/>
          <pc:sldMk cId="2708394616" sldId="256"/>
        </pc:sldMkLst>
        <pc:spChg chg="mod">
          <ac:chgData name="Debbie Pawley" userId="822f52ff-8094-4436-a057-253ee5a6c45e" providerId="ADAL" clId="{5D317C04-E567-4795-8F51-FC707C179F26}" dt="2023-10-13T08:17:16.884" v="403" actId="207"/>
          <ac:spMkLst>
            <pc:docMk/>
            <pc:sldMk cId="2708394616" sldId="256"/>
            <ac:spMk id="2" creationId="{00000000-0000-0000-0000-000000000000}"/>
          </ac:spMkLst>
        </pc:spChg>
        <pc:spChg chg="del mod">
          <ac:chgData name="Debbie Pawley" userId="822f52ff-8094-4436-a057-253ee5a6c45e" providerId="ADAL" clId="{5D317C04-E567-4795-8F51-FC707C179F26}" dt="2023-10-09T09:18:25.700" v="5"/>
          <ac:spMkLst>
            <pc:docMk/>
            <pc:sldMk cId="2708394616" sldId="256"/>
            <ac:spMk id="7" creationId="{C4834FB9-77CA-41EA-A917-E3C8262E867E}"/>
          </ac:spMkLst>
        </pc:spChg>
        <pc:spChg chg="mod">
          <ac:chgData name="Debbie Pawley" userId="822f52ff-8094-4436-a057-253ee5a6c45e" providerId="ADAL" clId="{5D317C04-E567-4795-8F51-FC707C179F26}" dt="2023-10-13T08:16:30.455" v="394" actId="1076"/>
          <ac:spMkLst>
            <pc:docMk/>
            <pc:sldMk cId="2708394616" sldId="256"/>
            <ac:spMk id="9" creationId="{1661A92C-AEB1-43B5-9AA5-1B70550B7AFA}"/>
          </ac:spMkLst>
        </pc:spChg>
        <pc:spChg chg="mod">
          <ac:chgData name="Debbie Pawley" userId="822f52ff-8094-4436-a057-253ee5a6c45e" providerId="ADAL" clId="{5D317C04-E567-4795-8F51-FC707C179F26}" dt="2023-10-13T08:18:10.885" v="406" actId="207"/>
          <ac:spMkLst>
            <pc:docMk/>
            <pc:sldMk cId="2708394616" sldId="256"/>
            <ac:spMk id="12" creationId="{DA859B96-BD89-4BAF-BC81-C7A283F3191F}"/>
          </ac:spMkLst>
        </pc:spChg>
        <pc:spChg chg="mod">
          <ac:chgData name="Debbie Pawley" userId="822f52ff-8094-4436-a057-253ee5a6c45e" providerId="ADAL" clId="{5D317C04-E567-4795-8F51-FC707C179F26}" dt="2023-10-13T08:16:41.320" v="396" actId="1076"/>
          <ac:spMkLst>
            <pc:docMk/>
            <pc:sldMk cId="2708394616" sldId="256"/>
            <ac:spMk id="13" creationId="{00000000-0000-0000-0000-000000000000}"/>
          </ac:spMkLst>
        </pc:spChg>
        <pc:spChg chg="mod">
          <ac:chgData name="Debbie Pawley" userId="822f52ff-8094-4436-a057-253ee5a6c45e" providerId="ADAL" clId="{5D317C04-E567-4795-8F51-FC707C179F26}" dt="2023-10-13T08:17:22.036" v="404" actId="207"/>
          <ac:spMkLst>
            <pc:docMk/>
            <pc:sldMk cId="2708394616" sldId="256"/>
            <ac:spMk id="20" creationId="{38D1A239-01E4-425C-964E-2016505A8E23}"/>
          </ac:spMkLst>
        </pc:spChg>
        <pc:picChg chg="mod">
          <ac:chgData name="Debbie Pawley" userId="822f52ff-8094-4436-a057-253ee5a6c45e" providerId="ADAL" clId="{5D317C04-E567-4795-8F51-FC707C179F26}" dt="2023-10-13T08:16:07.247" v="390" actId="14100"/>
          <ac:picMkLst>
            <pc:docMk/>
            <pc:sldMk cId="2708394616" sldId="256"/>
            <ac:picMk id="5" creationId="{1F9B49FA-7AF4-4C40-BFF6-D04D48599DC6}"/>
          </ac:picMkLst>
        </pc:picChg>
        <pc:picChg chg="mod">
          <ac:chgData name="Debbie Pawley" userId="822f52ff-8094-4436-a057-253ee5a6c45e" providerId="ADAL" clId="{5D317C04-E567-4795-8F51-FC707C179F26}" dt="2023-10-13T08:16:19.855" v="392" actId="1076"/>
          <ac:picMkLst>
            <pc:docMk/>
            <pc:sldMk cId="2708394616" sldId="256"/>
            <ac:picMk id="8" creationId="{16D3876C-0823-4F06-BE5F-671491DFCA13}"/>
          </ac:picMkLst>
        </pc:picChg>
        <pc:picChg chg="mod">
          <ac:chgData name="Debbie Pawley" userId="822f52ff-8094-4436-a057-253ee5a6c45e" providerId="ADAL" clId="{5D317C04-E567-4795-8F51-FC707C179F26}" dt="2023-10-13T08:18:32.256" v="411" actId="1076"/>
          <ac:picMkLst>
            <pc:docMk/>
            <pc:sldMk cId="2708394616" sldId="256"/>
            <ac:picMk id="16" creationId="{859E179E-B07F-47B6-951D-C165D870F335}"/>
          </ac:picMkLst>
        </pc:picChg>
        <pc:picChg chg="add mod">
          <ac:chgData name="Debbie Pawley" userId="822f52ff-8094-4436-a057-253ee5a6c45e" providerId="ADAL" clId="{5D317C04-E567-4795-8F51-FC707C179F26}" dt="2023-10-13T08:18:29.151" v="409" actId="14100"/>
          <ac:picMkLst>
            <pc:docMk/>
            <pc:sldMk cId="2708394616" sldId="256"/>
            <ac:picMk id="18" creationId="{EB38CB05-4391-451E-9EEE-456D7BC0291F}"/>
          </ac:picMkLst>
        </pc:picChg>
      </pc:sldChg>
      <pc:sldChg chg="modSp mod">
        <pc:chgData name="Debbie Pawley" userId="822f52ff-8094-4436-a057-253ee5a6c45e" providerId="ADAL" clId="{5D317C04-E567-4795-8F51-FC707C179F26}" dt="2023-10-13T12:11:04.421" v="2108" actId="20577"/>
        <pc:sldMkLst>
          <pc:docMk/>
          <pc:sldMk cId="2930631488" sldId="292"/>
        </pc:sldMkLst>
        <pc:spChg chg="mod">
          <ac:chgData name="Debbie Pawley" userId="822f52ff-8094-4436-a057-253ee5a6c45e" providerId="ADAL" clId="{5D317C04-E567-4795-8F51-FC707C179F26}" dt="2023-10-13T12:11:04.421" v="2108" actId="20577"/>
          <ac:spMkLst>
            <pc:docMk/>
            <pc:sldMk cId="2930631488" sldId="292"/>
            <ac:spMk id="3" creationId="{F4E6A85F-8554-4904-80A6-E16A7625895C}"/>
          </ac:spMkLst>
        </pc:spChg>
      </pc:sldChg>
      <pc:sldChg chg="modSp mod">
        <pc:chgData name="Debbie Pawley" userId="822f52ff-8094-4436-a057-253ee5a6c45e" providerId="ADAL" clId="{5D317C04-E567-4795-8F51-FC707C179F26}" dt="2023-10-13T10:25:44.814" v="1815" actId="20577"/>
        <pc:sldMkLst>
          <pc:docMk/>
          <pc:sldMk cId="2250646865" sldId="295"/>
        </pc:sldMkLst>
        <pc:spChg chg="mod">
          <ac:chgData name="Debbie Pawley" userId="822f52ff-8094-4436-a057-253ee5a6c45e" providerId="ADAL" clId="{5D317C04-E567-4795-8F51-FC707C179F26}" dt="2023-10-13T10:25:44.814" v="1815" actId="20577"/>
          <ac:spMkLst>
            <pc:docMk/>
            <pc:sldMk cId="2250646865" sldId="295"/>
            <ac:spMk id="7" creationId="{D43F6626-7BA3-4D39-B8C8-AD4F283AF88B}"/>
          </ac:spMkLst>
        </pc:spChg>
        <pc:spChg chg="mod">
          <ac:chgData name="Debbie Pawley" userId="822f52ff-8094-4436-a057-253ee5a6c45e" providerId="ADAL" clId="{5D317C04-E567-4795-8F51-FC707C179F26}" dt="2023-10-13T10:24:41.024" v="1814" actId="20577"/>
          <ac:spMkLst>
            <pc:docMk/>
            <pc:sldMk cId="2250646865" sldId="295"/>
            <ac:spMk id="8" creationId="{9265AB5A-AE5B-4FDE-A86D-62BA4850E163}"/>
          </ac:spMkLst>
        </pc:spChg>
        <pc:spChg chg="mod">
          <ac:chgData name="Debbie Pawley" userId="822f52ff-8094-4436-a057-253ee5a6c45e" providerId="ADAL" clId="{5D317C04-E567-4795-8F51-FC707C179F26}" dt="2023-10-11T13:35:26.817" v="389" actId="20577"/>
          <ac:spMkLst>
            <pc:docMk/>
            <pc:sldMk cId="2250646865" sldId="295"/>
            <ac:spMk id="21" creationId="{11FB1D97-C699-422A-997D-1FA5002C0E9D}"/>
          </ac:spMkLst>
        </pc:spChg>
        <pc:spChg chg="mod">
          <ac:chgData name="Debbie Pawley" userId="822f52ff-8094-4436-a057-253ee5a6c45e" providerId="ADAL" clId="{5D317C04-E567-4795-8F51-FC707C179F26}" dt="2023-10-13T08:20:43.697" v="514" actId="20577"/>
          <ac:spMkLst>
            <pc:docMk/>
            <pc:sldMk cId="2250646865" sldId="295"/>
            <ac:spMk id="24" creationId="{BFC719A8-2467-4603-8B9E-0E776BF011B1}"/>
          </ac:spMkLst>
        </pc:spChg>
      </pc:sldChg>
      <pc:sldChg chg="delSp del mod">
        <pc:chgData name="Debbie Pawley" userId="822f52ff-8094-4436-a057-253ee5a6c45e" providerId="ADAL" clId="{5D317C04-E567-4795-8F51-FC707C179F26}" dt="2023-10-09T09:19:15.850" v="30" actId="2696"/>
        <pc:sldMkLst>
          <pc:docMk/>
          <pc:sldMk cId="2862275722" sldId="347"/>
        </pc:sldMkLst>
        <pc:picChg chg="del">
          <ac:chgData name="Debbie Pawley" userId="822f52ff-8094-4436-a057-253ee5a6c45e" providerId="ADAL" clId="{5D317C04-E567-4795-8F51-FC707C179F26}" dt="2023-10-09T09:19:11.775" v="29" actId="478"/>
          <ac:picMkLst>
            <pc:docMk/>
            <pc:sldMk cId="2862275722" sldId="347"/>
            <ac:picMk id="13" creationId="{4B72DF97-6781-4BDD-A079-FE7D0FC55C0D}"/>
          </ac:picMkLst>
        </pc:picChg>
        <pc:picChg chg="del">
          <ac:chgData name="Debbie Pawley" userId="822f52ff-8094-4436-a057-253ee5a6c45e" providerId="ADAL" clId="{5D317C04-E567-4795-8F51-FC707C179F26}" dt="2023-10-09T09:19:10.788" v="27" actId="478"/>
          <ac:picMkLst>
            <pc:docMk/>
            <pc:sldMk cId="2862275722" sldId="347"/>
            <ac:picMk id="15" creationId="{14969CBD-C265-4344-A6F7-22DC00C0A3C8}"/>
          </ac:picMkLst>
        </pc:picChg>
        <pc:picChg chg="del">
          <ac:chgData name="Debbie Pawley" userId="822f52ff-8094-4436-a057-253ee5a6c45e" providerId="ADAL" clId="{5D317C04-E567-4795-8F51-FC707C179F26}" dt="2023-10-09T09:19:11.235" v="28" actId="478"/>
          <ac:picMkLst>
            <pc:docMk/>
            <pc:sldMk cId="2862275722" sldId="347"/>
            <ac:picMk id="16" creationId="{AE3E6134-2092-47B7-B3AA-FE2DF4FC8B0F}"/>
          </ac:picMkLst>
        </pc:picChg>
      </pc:sldChg>
      <pc:sldChg chg="del">
        <pc:chgData name="Debbie Pawley" userId="822f52ff-8094-4436-a057-253ee5a6c45e" providerId="ADAL" clId="{5D317C04-E567-4795-8F51-FC707C179F26}" dt="2023-10-09T09:19:41.572" v="32" actId="2696"/>
        <pc:sldMkLst>
          <pc:docMk/>
          <pc:sldMk cId="572999360" sldId="351"/>
        </pc:sldMkLst>
      </pc:sldChg>
      <pc:sldChg chg="del">
        <pc:chgData name="Debbie Pawley" userId="822f52ff-8094-4436-a057-253ee5a6c45e" providerId="ADAL" clId="{5D317C04-E567-4795-8F51-FC707C179F26}" dt="2023-10-09T09:19:20.886" v="31" actId="2696"/>
        <pc:sldMkLst>
          <pc:docMk/>
          <pc:sldMk cId="1786025608" sldId="357"/>
        </pc:sldMkLst>
      </pc:sldChg>
      <pc:sldChg chg="del">
        <pc:chgData name="Debbie Pawley" userId="822f52ff-8094-4436-a057-253ee5a6c45e" providerId="ADAL" clId="{5D317C04-E567-4795-8F51-FC707C179F26}" dt="2023-10-13T10:21:58.309" v="1688" actId="2696"/>
        <pc:sldMkLst>
          <pc:docMk/>
          <pc:sldMk cId="3653381274" sldId="358"/>
        </pc:sldMkLst>
      </pc:sldChg>
      <pc:sldChg chg="addSp delSp modSp new mod ord">
        <pc:chgData name="Debbie Pawley" userId="822f52ff-8094-4436-a057-253ee5a6c45e" providerId="ADAL" clId="{5D317C04-E567-4795-8F51-FC707C179F26}" dt="2023-10-13T10:41:54.808" v="1840" actId="1076"/>
        <pc:sldMkLst>
          <pc:docMk/>
          <pc:sldMk cId="3838819324" sldId="360"/>
        </pc:sldMkLst>
        <pc:spChg chg="del">
          <ac:chgData name="Debbie Pawley" userId="822f52ff-8094-4436-a057-253ee5a6c45e" providerId="ADAL" clId="{5D317C04-E567-4795-8F51-FC707C179F26}" dt="2023-10-09T09:20:04.524" v="34" actId="478"/>
          <ac:spMkLst>
            <pc:docMk/>
            <pc:sldMk cId="3838819324" sldId="360"/>
            <ac:spMk id="2" creationId="{1E50D45C-0EDE-4029-8A4F-144C72883811}"/>
          </ac:spMkLst>
        </pc:spChg>
        <pc:spChg chg="del">
          <ac:chgData name="Debbie Pawley" userId="822f52ff-8094-4436-a057-253ee5a6c45e" providerId="ADAL" clId="{5D317C04-E567-4795-8F51-FC707C179F26}" dt="2023-10-09T09:20:05.756" v="35" actId="478"/>
          <ac:spMkLst>
            <pc:docMk/>
            <pc:sldMk cId="3838819324" sldId="360"/>
            <ac:spMk id="3" creationId="{740BE7F9-54F7-4E5D-8909-F70C46A9245C}"/>
          </ac:spMkLst>
        </pc:spChg>
        <pc:spChg chg="add mod">
          <ac:chgData name="Debbie Pawley" userId="822f52ff-8094-4436-a057-253ee5a6c45e" providerId="ADAL" clId="{5D317C04-E567-4795-8F51-FC707C179F26}" dt="2023-10-13T10:26:05.802" v="1816" actId="207"/>
          <ac:spMkLst>
            <pc:docMk/>
            <pc:sldMk cId="3838819324" sldId="360"/>
            <ac:spMk id="4" creationId="{BD9EB8E2-AD8D-4C68-A3C9-1ECC509FE38D}"/>
          </ac:spMkLst>
        </pc:spChg>
        <pc:spChg chg="add del mod">
          <ac:chgData name="Debbie Pawley" userId="822f52ff-8094-4436-a057-253ee5a6c45e" providerId="ADAL" clId="{5D317C04-E567-4795-8F51-FC707C179F26}" dt="2023-10-13T08:21:15.116" v="546"/>
          <ac:spMkLst>
            <pc:docMk/>
            <pc:sldMk cId="3838819324" sldId="360"/>
            <ac:spMk id="5" creationId="{595C9855-614C-47D8-9F7F-5EC3261DD1FC}"/>
          </ac:spMkLst>
        </pc:spChg>
        <pc:spChg chg="add mod">
          <ac:chgData name="Debbie Pawley" userId="822f52ff-8094-4436-a057-253ee5a6c45e" providerId="ADAL" clId="{5D317C04-E567-4795-8F51-FC707C179F26}" dt="2023-10-13T10:41:48.435" v="1839" actId="255"/>
          <ac:spMkLst>
            <pc:docMk/>
            <pc:sldMk cId="3838819324" sldId="360"/>
            <ac:spMk id="8" creationId="{A93C8384-63D3-4E82-BC68-72866CBFDFD2}"/>
          </ac:spMkLst>
        </pc:spChg>
        <pc:spChg chg="add mod ord">
          <ac:chgData name="Debbie Pawley" userId="822f52ff-8094-4436-a057-253ee5a6c45e" providerId="ADAL" clId="{5D317C04-E567-4795-8F51-FC707C179F26}" dt="2023-10-13T10:41:54.808" v="1840" actId="1076"/>
          <ac:spMkLst>
            <pc:docMk/>
            <pc:sldMk cId="3838819324" sldId="360"/>
            <ac:spMk id="9" creationId="{80577DD6-DD15-4218-BEAC-F18A3F453ACF}"/>
          </ac:spMkLst>
        </pc:spChg>
        <pc:spChg chg="add del mod ord">
          <ac:chgData name="Debbie Pawley" userId="822f52ff-8094-4436-a057-253ee5a6c45e" providerId="ADAL" clId="{5D317C04-E567-4795-8F51-FC707C179F26}" dt="2023-10-13T10:20:24.571" v="1685" actId="11529"/>
          <ac:spMkLst>
            <pc:docMk/>
            <pc:sldMk cId="3838819324" sldId="360"/>
            <ac:spMk id="10" creationId="{40BCA194-33B5-40E1-B53A-F0DCD23D474B}"/>
          </ac:spMkLst>
        </pc:spChg>
        <pc:picChg chg="add mod modCrop">
          <ac:chgData name="Debbie Pawley" userId="822f52ff-8094-4436-a057-253ee5a6c45e" providerId="ADAL" clId="{5D317C04-E567-4795-8F51-FC707C179F26}" dt="2023-10-13T09:36:57.625" v="1632" actId="1076"/>
          <ac:picMkLst>
            <pc:docMk/>
            <pc:sldMk cId="3838819324" sldId="360"/>
            <ac:picMk id="3" creationId="{4BEF9EAD-9486-4669-9F33-C10C1BE26B1E}"/>
          </ac:picMkLst>
        </pc:picChg>
        <pc:picChg chg="add del mod">
          <ac:chgData name="Debbie Pawley" userId="822f52ff-8094-4436-a057-253ee5a6c45e" providerId="ADAL" clId="{5D317C04-E567-4795-8F51-FC707C179F26}" dt="2023-10-13T08:22:45.847" v="548" actId="478"/>
          <ac:picMkLst>
            <pc:docMk/>
            <pc:sldMk cId="3838819324" sldId="360"/>
            <ac:picMk id="6" creationId="{EC3B772E-ABE1-4BAA-B943-67BE0F8B586F}"/>
          </ac:picMkLst>
        </pc:picChg>
        <pc:picChg chg="add mod">
          <ac:chgData name="Debbie Pawley" userId="822f52ff-8094-4436-a057-253ee5a6c45e" providerId="ADAL" clId="{5D317C04-E567-4795-8F51-FC707C179F26}" dt="2023-10-13T09:37:01.455" v="1634" actId="1076"/>
          <ac:picMkLst>
            <pc:docMk/>
            <pc:sldMk cId="3838819324" sldId="360"/>
            <ac:picMk id="7" creationId="{7382730E-CC29-457E-A1FB-C1D02A7DB80F}"/>
          </ac:picMkLst>
        </pc:picChg>
        <pc:picChg chg="add del mod">
          <ac:chgData name="Debbie Pawley" userId="822f52ff-8094-4436-a057-253ee5a6c45e" providerId="ADAL" clId="{5D317C04-E567-4795-8F51-FC707C179F26}" dt="2023-10-13T10:41:24.325" v="1833" actId="478"/>
          <ac:picMkLst>
            <pc:docMk/>
            <pc:sldMk cId="3838819324" sldId="360"/>
            <ac:picMk id="12" creationId="{D7D8D949-2651-4281-8AF7-35BA030C8BB3}"/>
          </ac:picMkLst>
        </pc:picChg>
      </pc:sldChg>
      <pc:sldChg chg="addSp delSp modSp new mod ord">
        <pc:chgData name="Debbie Pawley" userId="822f52ff-8094-4436-a057-253ee5a6c45e" providerId="ADAL" clId="{5D317C04-E567-4795-8F51-FC707C179F26}" dt="2023-10-13T10:42:39.502" v="1892"/>
        <pc:sldMkLst>
          <pc:docMk/>
          <pc:sldMk cId="1671061617" sldId="361"/>
        </pc:sldMkLst>
        <pc:spChg chg="del">
          <ac:chgData name="Debbie Pawley" userId="822f52ff-8094-4436-a057-253ee5a6c45e" providerId="ADAL" clId="{5D317C04-E567-4795-8F51-FC707C179F26}" dt="2023-10-13T10:42:03.654" v="1842" actId="478"/>
          <ac:spMkLst>
            <pc:docMk/>
            <pc:sldMk cId="1671061617" sldId="361"/>
            <ac:spMk id="2" creationId="{03303EBA-59F6-4AD2-B966-58D62A7E724A}"/>
          </ac:spMkLst>
        </pc:spChg>
        <pc:spChg chg="del">
          <ac:chgData name="Debbie Pawley" userId="822f52ff-8094-4436-a057-253ee5a6c45e" providerId="ADAL" clId="{5D317C04-E567-4795-8F51-FC707C179F26}" dt="2023-10-13T10:42:05.810" v="1843" actId="478"/>
          <ac:spMkLst>
            <pc:docMk/>
            <pc:sldMk cId="1671061617" sldId="361"/>
            <ac:spMk id="3" creationId="{1306E81E-03EC-41D0-A36C-05347C171FEA}"/>
          </ac:spMkLst>
        </pc:spChg>
        <pc:spChg chg="add mod">
          <ac:chgData name="Debbie Pawley" userId="822f52ff-8094-4436-a057-253ee5a6c45e" providerId="ADAL" clId="{5D317C04-E567-4795-8F51-FC707C179F26}" dt="2023-10-13T10:42:27.779" v="1890" actId="20577"/>
          <ac:spMkLst>
            <pc:docMk/>
            <pc:sldMk cId="1671061617" sldId="361"/>
            <ac:spMk id="6" creationId="{3487096A-F7EA-4550-A41E-3D4058E76798}"/>
          </ac:spMkLst>
        </pc:spChg>
        <pc:picChg chg="add mod">
          <ac:chgData name="Debbie Pawley" userId="822f52ff-8094-4436-a057-253ee5a6c45e" providerId="ADAL" clId="{5D317C04-E567-4795-8F51-FC707C179F26}" dt="2023-10-13T10:42:10.474" v="1845" actId="1076"/>
          <ac:picMkLst>
            <pc:docMk/>
            <pc:sldMk cId="1671061617" sldId="361"/>
            <ac:picMk id="5" creationId="{A874EECB-04AE-43B2-A40A-DC43BFF4E6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45659" cy="498056"/>
          </a:xfrm>
          <a:prstGeom prst="rect">
            <a:avLst/>
          </a:prstGeom>
        </p:spPr>
        <p:txBody>
          <a:bodyPr vert="horz" lIns="95500" tIns="47750" rIns="95500" bIns="47750" rtlCol="0"/>
          <a:lstStyle>
            <a:lvl1pPr algn="l">
              <a:defRPr sz="1300"/>
            </a:lvl1pPr>
          </a:lstStyle>
          <a:p>
            <a:endParaRPr lang="en-GB" dirty="0"/>
          </a:p>
        </p:txBody>
      </p:sp>
      <p:sp>
        <p:nvSpPr>
          <p:cNvPr id="3" name="Date Placeholder 2"/>
          <p:cNvSpPr>
            <a:spLocks noGrp="1"/>
          </p:cNvSpPr>
          <p:nvPr>
            <p:ph type="dt" idx="1"/>
          </p:nvPr>
        </p:nvSpPr>
        <p:spPr>
          <a:xfrm>
            <a:off x="3850449" y="0"/>
            <a:ext cx="2945659" cy="498056"/>
          </a:xfrm>
          <a:prstGeom prst="rect">
            <a:avLst/>
          </a:prstGeom>
        </p:spPr>
        <p:txBody>
          <a:bodyPr vert="horz" lIns="95500" tIns="47750" rIns="95500" bIns="47750" rtlCol="0"/>
          <a:lstStyle>
            <a:lvl1pPr algn="r">
              <a:defRPr sz="1300"/>
            </a:lvl1pPr>
          </a:lstStyle>
          <a:p>
            <a:fld id="{024CB07F-9388-46CF-BD7F-79A6426463D6}" type="datetimeFigureOut">
              <a:rPr lang="en-GB" smtClean="0"/>
              <a:pPr/>
              <a:t>13/10/2023</a:t>
            </a:fld>
            <a:endParaRPr lang="en-GB"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5500" tIns="47750" rIns="95500" bIns="4775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00" tIns="47750" rIns="95500" bIns="4775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6" y="9428591"/>
            <a:ext cx="2945659" cy="498055"/>
          </a:xfrm>
          <a:prstGeom prst="rect">
            <a:avLst/>
          </a:prstGeom>
        </p:spPr>
        <p:txBody>
          <a:bodyPr vert="horz" lIns="95500" tIns="47750" rIns="95500" bIns="47750"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9" y="9428591"/>
            <a:ext cx="2945659" cy="498055"/>
          </a:xfrm>
          <a:prstGeom prst="rect">
            <a:avLst/>
          </a:prstGeom>
        </p:spPr>
        <p:txBody>
          <a:bodyPr vert="horz" lIns="95500" tIns="47750" rIns="95500" bIns="47750" rtlCol="0" anchor="b"/>
          <a:lstStyle>
            <a:lvl1pPr algn="r">
              <a:defRPr sz="1300"/>
            </a:lvl1pPr>
          </a:lstStyle>
          <a:p>
            <a:fld id="{347DAC33-7B9E-4C9D-93EF-4516115FC253}" type="slidenum">
              <a:rPr lang="en-GB" smtClean="0"/>
              <a:pPr/>
              <a:t>‹#›</a:t>
            </a:fld>
            <a:endParaRPr lang="en-GB" dirty="0"/>
          </a:p>
        </p:txBody>
      </p:sp>
    </p:spTree>
    <p:extLst>
      <p:ext uri="{BB962C8B-B14F-4D97-AF65-F5344CB8AC3E}">
        <p14:creationId xmlns:p14="http://schemas.microsoft.com/office/powerpoint/2010/main" val="296009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39567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47749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84229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59495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101301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31623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20059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32990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5966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301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149C0E-05FF-4768-9951-291C6B343D1E}" type="datetimeFigureOut">
              <a:rPr lang="en-GB" smtClean="0"/>
              <a:pPr/>
              <a:t>13/10/2023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421782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A149C0E-05FF-4768-9951-291C6B343D1E}" type="datetimeFigureOut">
              <a:rPr lang="en-GB" smtClean="0"/>
              <a:pPr/>
              <a:t>13/10/2023</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95632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pngall.com/calendar-png/download/15222" TargetMode="Externa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stpeter@sthelens.org.uk"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openclipart.org/detail/65695/fwd__bubble_hand_drawn-by-rejon-17766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ales@touchline-embroidery.com" TargetMode="External"/><Relationship Id="rId2" Type="http://schemas.openxmlformats.org/officeDocument/2006/relationships/hyperlink" Target="mailto:stpeter@sthelens.org.uk" TargetMode="External"/><Relationship Id="rId1" Type="http://schemas.openxmlformats.org/officeDocument/2006/relationships/slideLayout" Target="../slideLayouts/slideLayout7.xml"/><Relationship Id="rId6" Type="http://schemas.openxmlformats.org/officeDocument/2006/relationships/hyperlink" Target="https://www.publicdomainpictures.net/en/view-image.php?image=36791&amp;picture=office-background-illustration" TargetMode="External"/><Relationship Id="rId5" Type="http://schemas.openxmlformats.org/officeDocument/2006/relationships/image" Target="../media/image2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www.geeksvgs.com/id/167980"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pngall.com/vector-star-png" TargetMode="External"/><Relationship Id="rId5" Type="http://schemas.openxmlformats.org/officeDocument/2006/relationships/image" Target="../media/image7.png"/><Relationship Id="rId4" Type="http://schemas.openxmlformats.org/officeDocument/2006/relationships/hyperlink" Target="https://pngimg.com/download/9467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hyperlink" Target="http://www.youngminds.org.uk/" TargetMode="External"/><Relationship Id="rId4" Type="http://schemas.openxmlformats.org/officeDocument/2006/relationships/hyperlink" Target="https://openclipart.org/detail/118615/yellow_t-shir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stpeters_pta@yahoo.co.u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B49FA-7AF4-4C40-BFF6-D04D48599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50" y="270233"/>
            <a:ext cx="2065993" cy="637712"/>
          </a:xfrm>
          <a:prstGeom prst="rect">
            <a:avLst/>
          </a:prstGeom>
        </p:spPr>
      </p:pic>
      <p:pic>
        <p:nvPicPr>
          <p:cNvPr id="8" name="Picture 7">
            <a:extLst>
              <a:ext uri="{FF2B5EF4-FFF2-40B4-BE49-F238E27FC236}">
                <a16:creationId xmlns:a16="http://schemas.microsoft.com/office/drawing/2014/main" id="{16D3876C-0823-4F06-BE5F-671491DFCA13}"/>
              </a:ext>
            </a:extLst>
          </p:cNvPr>
          <p:cNvPicPr>
            <a:picLocks noChangeAspect="1"/>
          </p:cNvPicPr>
          <p:nvPr/>
        </p:nvPicPr>
        <p:blipFill>
          <a:blip r:embed="rId3" cstate="print"/>
          <a:stretch>
            <a:fillRect/>
          </a:stretch>
        </p:blipFill>
        <p:spPr>
          <a:xfrm>
            <a:off x="5910207" y="238037"/>
            <a:ext cx="653643" cy="610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38D1A239-01E4-425C-964E-2016505A8E23}"/>
              </a:ext>
            </a:extLst>
          </p:cNvPr>
          <p:cNvSpPr txBox="1"/>
          <p:nvPr/>
        </p:nvSpPr>
        <p:spPr>
          <a:xfrm>
            <a:off x="399056" y="1811622"/>
            <a:ext cx="6200698" cy="523220"/>
          </a:xfrm>
          <a:prstGeom prst="rect">
            <a:avLst/>
          </a:prstGeom>
          <a:solidFill>
            <a:schemeClr val="tx1"/>
          </a:solidFill>
          <a:ln w="28575">
            <a:solidFill>
              <a:schemeClr val="tx1"/>
            </a:solidFill>
          </a:ln>
        </p:spPr>
        <p:txBody>
          <a:bodyPr wrap="square" rtlCol="0">
            <a:spAutoFit/>
          </a:bodyPr>
          <a:lstStyle/>
          <a:p>
            <a:endParaRPr lang="en-GB" sz="1400" dirty="0"/>
          </a:p>
          <a:p>
            <a:endParaRPr lang="en-GB" sz="1400" dirty="0"/>
          </a:p>
        </p:txBody>
      </p:sp>
      <p:sp>
        <p:nvSpPr>
          <p:cNvPr id="2" name="Rectangle 1"/>
          <p:cNvSpPr/>
          <p:nvPr/>
        </p:nvSpPr>
        <p:spPr>
          <a:xfrm>
            <a:off x="2361688" y="1886333"/>
            <a:ext cx="2134623" cy="400110"/>
          </a:xfrm>
          <a:prstGeom prst="rect">
            <a:avLst/>
          </a:prstGeom>
          <a:noFill/>
        </p:spPr>
        <p:txBody>
          <a:bodyPr wrap="none" lIns="91440" tIns="45720" rIns="91440" bIns="45720">
            <a:spAutoFit/>
          </a:bodyPr>
          <a:lstStyle/>
          <a:p>
            <a:pPr algn="ctr"/>
            <a:r>
              <a:rPr lang="en-US" sz="2000" dirty="0">
                <a:ln w="0"/>
                <a:effectLst>
                  <a:outerShdw blurRad="38100" dist="25400" dir="5400000" algn="ctr" rotWithShape="0">
                    <a:srgbClr val="6E747A">
                      <a:alpha val="43000"/>
                    </a:srgbClr>
                  </a:outerShdw>
                </a:effectLst>
              </a:rPr>
              <a:t> </a:t>
            </a:r>
            <a:r>
              <a:rPr lang="en-US" sz="2000" dirty="0">
                <a:ln w="0"/>
                <a:solidFill>
                  <a:schemeClr val="bg1"/>
                </a:solidFill>
                <a:effectLst>
                  <a:outerShdw blurRad="38100" dist="25400" dir="5400000" algn="ctr" rotWithShape="0">
                    <a:srgbClr val="6E747A">
                      <a:alpha val="43000"/>
                    </a:srgbClr>
                  </a:outerShdw>
                </a:effectLst>
              </a:rPr>
              <a:t>13</a:t>
            </a:r>
            <a:r>
              <a:rPr lang="en-US" sz="2000" baseline="30000" dirty="0">
                <a:ln w="0"/>
                <a:solidFill>
                  <a:schemeClr val="bg1"/>
                </a:solidFill>
                <a:effectLst>
                  <a:outerShdw blurRad="38100" dist="25400" dir="5400000" algn="ctr" rotWithShape="0">
                    <a:srgbClr val="6E747A">
                      <a:alpha val="43000"/>
                    </a:srgbClr>
                  </a:outerShdw>
                </a:effectLst>
              </a:rPr>
              <a:t>th</a:t>
            </a:r>
            <a:r>
              <a:rPr lang="en-US" sz="2000" dirty="0">
                <a:ln w="0"/>
                <a:solidFill>
                  <a:schemeClr val="bg1"/>
                </a:solidFill>
                <a:effectLst>
                  <a:outerShdw blurRad="38100" dist="25400" dir="5400000" algn="ctr" rotWithShape="0">
                    <a:srgbClr val="6E747A">
                      <a:alpha val="43000"/>
                    </a:srgbClr>
                  </a:outerShdw>
                </a:effectLst>
              </a:rPr>
              <a:t> October 2023</a:t>
            </a:r>
            <a:endParaRPr lang="en-US" sz="2000" b="0" cap="none" spc="0" dirty="0">
              <a:ln w="0"/>
              <a:solidFill>
                <a:schemeClr val="bg1"/>
              </a:solidFill>
              <a:effectLst>
                <a:outerShdw blurRad="38100" dist="25400" dir="5400000" algn="ctr" rotWithShape="0">
                  <a:srgbClr val="6E747A">
                    <a:alpha val="43000"/>
                  </a:srgbClr>
                </a:outerShdw>
              </a:effectLst>
            </a:endParaRPr>
          </a:p>
        </p:txBody>
      </p:sp>
      <p:sp>
        <p:nvSpPr>
          <p:cNvPr id="13" name="Rectangle 12"/>
          <p:cNvSpPr/>
          <p:nvPr/>
        </p:nvSpPr>
        <p:spPr>
          <a:xfrm>
            <a:off x="429976" y="1236311"/>
            <a:ext cx="6259565" cy="461665"/>
          </a:xfrm>
          <a:prstGeom prst="rect">
            <a:avLst/>
          </a:prstGeom>
          <a:noFill/>
        </p:spPr>
        <p:txBody>
          <a:bodyPr wrap="square" lIns="91440" tIns="45720" rIns="91440" bIns="45720">
            <a:spAutoFit/>
          </a:bodyPr>
          <a:lstStyle/>
          <a:p>
            <a:pPr algn="ctr"/>
            <a:r>
              <a:rPr lang="en-US" sz="2400" b="1" cap="none" spc="0"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Messages from St Peter’s</a:t>
            </a:r>
          </a:p>
        </p:txBody>
      </p:sp>
      <p:sp>
        <p:nvSpPr>
          <p:cNvPr id="3" name="Rectangle 1">
            <a:extLst>
              <a:ext uri="{FF2B5EF4-FFF2-40B4-BE49-F238E27FC236}">
                <a16:creationId xmlns:a16="http://schemas.microsoft.com/office/drawing/2014/main" id="{D0264D6F-B301-49B3-81F3-9C2FC8574086}"/>
              </a:ext>
            </a:extLst>
          </p:cNvPr>
          <p:cNvSpPr>
            <a:spLocks noChangeArrowheads="1"/>
          </p:cNvSpPr>
          <p:nvPr/>
        </p:nvSpPr>
        <p:spPr bwMode="auto">
          <a:xfrm>
            <a:off x="-499995" y="9503672"/>
            <a:ext cx="58103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661A92C-AEB1-43B5-9AA5-1B70550B7AFA}"/>
              </a:ext>
            </a:extLst>
          </p:cNvPr>
          <p:cNvSpPr/>
          <p:nvPr/>
        </p:nvSpPr>
        <p:spPr>
          <a:xfrm>
            <a:off x="434901" y="791897"/>
            <a:ext cx="6334402" cy="646331"/>
          </a:xfrm>
          <a:prstGeom prst="rect">
            <a:avLst/>
          </a:prstGeom>
          <a:noFill/>
        </p:spPr>
        <p:txBody>
          <a:bodyPr wrap="square" lIns="91440" tIns="45720" rIns="91440" bIns="45720">
            <a:spAutoFit/>
          </a:bodyPr>
          <a:lstStyle/>
          <a:p>
            <a:pPr algn="ctr"/>
            <a:r>
              <a:rPr lang="en-US" sz="3600" b="0" cap="none" spc="0" dirty="0">
                <a:ln w="0"/>
                <a:solidFill>
                  <a:srgbClr val="0070C0"/>
                </a:solidFill>
                <a:effectLst>
                  <a:outerShdw blurRad="38100" dist="25400" dir="5400000" algn="ctr" rotWithShape="0">
                    <a:srgbClr val="6E747A">
                      <a:alpha val="43000"/>
                    </a:srgbClr>
                  </a:outerShdw>
                </a:effectLst>
              </a:rPr>
              <a:t>The Keys Newsletter</a:t>
            </a:r>
          </a:p>
        </p:txBody>
      </p:sp>
      <p:sp>
        <p:nvSpPr>
          <p:cNvPr id="15" name="TextBox 14">
            <a:extLst>
              <a:ext uri="{FF2B5EF4-FFF2-40B4-BE49-F238E27FC236}">
                <a16:creationId xmlns:a16="http://schemas.microsoft.com/office/drawing/2014/main" id="{53886D2A-A45C-4D52-8EF0-7A026EEE81C1}"/>
              </a:ext>
            </a:extLst>
          </p:cNvPr>
          <p:cNvSpPr txBox="1"/>
          <p:nvPr/>
        </p:nvSpPr>
        <p:spPr>
          <a:xfrm>
            <a:off x="350215" y="7109493"/>
            <a:ext cx="6419088" cy="646331"/>
          </a:xfrm>
          <a:prstGeom prst="rect">
            <a:avLst/>
          </a:prstGeom>
          <a:noFill/>
        </p:spPr>
        <p:txBody>
          <a:bodyPr wrap="square">
            <a:spAutoFit/>
          </a:bodyPr>
          <a:lstStyle/>
          <a:p>
            <a:r>
              <a:rPr lang="en-GB" sz="1800" dirty="0">
                <a:solidFill>
                  <a:srgbClr val="000000"/>
                </a:solidFill>
                <a:effectLst/>
                <a:latin typeface="Calibri Light" panose="020F03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Light" panose="020F03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DA859B96-BD89-4BAF-BC81-C7A283F3191F}"/>
              </a:ext>
            </a:extLst>
          </p:cNvPr>
          <p:cNvSpPr txBox="1"/>
          <p:nvPr/>
        </p:nvSpPr>
        <p:spPr>
          <a:xfrm>
            <a:off x="1542462" y="2454352"/>
            <a:ext cx="3876940" cy="338554"/>
          </a:xfrm>
          <a:prstGeom prst="rect">
            <a:avLst/>
          </a:prstGeom>
          <a:solidFill>
            <a:schemeClr val="tx1"/>
          </a:solidFill>
          <a:ln w="28575">
            <a:solidFill>
              <a:srgbClr val="002060"/>
            </a:solidFill>
          </a:ln>
        </p:spPr>
        <p:txBody>
          <a:bodyPr wrap="square" rtlCol="0">
            <a:spAutoFit/>
          </a:bodyPr>
          <a:lstStyle/>
          <a:p>
            <a:pPr algn="ctr"/>
            <a:r>
              <a:rPr lang="en-US" sz="1600" dirty="0">
                <a:ln w="0"/>
                <a:solidFill>
                  <a:schemeClr val="bg1"/>
                </a:solidFill>
                <a:effectLst>
                  <a:outerShdw blurRad="38100" dist="25400" dir="5400000" algn="ctr" rotWithShape="0">
                    <a:srgbClr val="6E747A">
                      <a:alpha val="43000"/>
                    </a:srgbClr>
                  </a:outerShdw>
                </a:effectLst>
              </a:rPr>
              <a:t>MESSAGE FROM THE HEAD TEACHER</a:t>
            </a:r>
          </a:p>
        </p:txBody>
      </p:sp>
      <p:sp>
        <p:nvSpPr>
          <p:cNvPr id="10" name="Rectangle 2">
            <a:extLst>
              <a:ext uri="{FF2B5EF4-FFF2-40B4-BE49-F238E27FC236}">
                <a16:creationId xmlns:a16="http://schemas.microsoft.com/office/drawing/2014/main" id="{76FE0056-3C44-4379-A696-C95D747C7AEC}"/>
              </a:ext>
            </a:extLst>
          </p:cNvPr>
          <p:cNvSpPr>
            <a:spLocks noChangeArrowheads="1"/>
          </p:cNvSpPr>
          <p:nvPr/>
        </p:nvSpPr>
        <p:spPr bwMode="auto">
          <a:xfrm>
            <a:off x="-7271430" y="15888340"/>
            <a:ext cx="55373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0B3029E6-6D4D-4091-BD1B-39E730BB934E}"/>
              </a:ext>
            </a:extLst>
          </p:cNvPr>
          <p:cNvSpPr>
            <a:spLocks noChangeArrowheads="1"/>
          </p:cNvSpPr>
          <p:nvPr/>
        </p:nvSpPr>
        <p:spPr bwMode="auto">
          <a:xfrm>
            <a:off x="3112402" y="8145047"/>
            <a:ext cx="6266667"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dirty="0">
              <a:solidFill>
                <a:srgbClr val="000000"/>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66F6A04-9CF5-4324-B0A7-10E91AB21DB9}"/>
              </a:ext>
            </a:extLst>
          </p:cNvPr>
          <p:cNvSpPr txBox="1"/>
          <p:nvPr/>
        </p:nvSpPr>
        <p:spPr>
          <a:xfrm>
            <a:off x="-3413431" y="5326389"/>
            <a:ext cx="5773574" cy="282222"/>
          </a:xfrm>
          <a:prstGeom prst="rect">
            <a:avLst/>
          </a:prstGeom>
          <a:noFill/>
        </p:spPr>
        <p:txBody>
          <a:bodyPr wrap="square" rtlCol="0">
            <a:spAutoFit/>
          </a:bodyPr>
          <a:lstStyle/>
          <a:p>
            <a:r>
              <a:rPr lang="en-GB" sz="1200" dirty="0">
                <a:solidFill>
                  <a:srgbClr val="000000"/>
                </a:solidFill>
                <a:effectLst/>
                <a:latin typeface="Calibri Light" panose="020F03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p:txBody>
      </p:sp>
      <p:pic>
        <p:nvPicPr>
          <p:cNvPr id="16" name="Picture 2">
            <a:extLst>
              <a:ext uri="{FF2B5EF4-FFF2-40B4-BE49-F238E27FC236}">
                <a16:creationId xmlns:a16="http://schemas.microsoft.com/office/drawing/2014/main" id="{859E179E-B07F-47B6-951D-C165D870F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9777" y="2187888"/>
            <a:ext cx="1232700" cy="871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BF6B2FE-F0BF-4E26-AADE-CAE87D343733}"/>
              </a:ext>
            </a:extLst>
          </p:cNvPr>
          <p:cNvSpPr txBox="1"/>
          <p:nvPr/>
        </p:nvSpPr>
        <p:spPr>
          <a:xfrm>
            <a:off x="957538" y="3479956"/>
            <a:ext cx="622595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sp>
        <p:nvSpPr>
          <p:cNvPr id="34" name="Rectangle 17">
            <a:extLst>
              <a:ext uri="{FF2B5EF4-FFF2-40B4-BE49-F238E27FC236}">
                <a16:creationId xmlns:a16="http://schemas.microsoft.com/office/drawing/2014/main" id="{C97A5597-60FF-4E82-8376-357669D82357}"/>
              </a:ext>
            </a:extLst>
          </p:cNvPr>
          <p:cNvSpPr>
            <a:spLocks noChangeArrowheads="1"/>
          </p:cNvSpPr>
          <p:nvPr/>
        </p:nvSpPr>
        <p:spPr bwMode="auto">
          <a:xfrm>
            <a:off x="254254" y="8631726"/>
            <a:ext cx="62966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B367D680-C29A-45FC-9F3B-C6E879CE9732}"/>
              </a:ext>
            </a:extLst>
          </p:cNvPr>
          <p:cNvSpPr>
            <a:spLocks noChangeArrowheads="1"/>
          </p:cNvSpPr>
          <p:nvPr/>
        </p:nvSpPr>
        <p:spPr bwMode="auto">
          <a:xfrm>
            <a:off x="209710" y="6647828"/>
            <a:ext cx="62006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solidFill>
                <a:srgbClr val="000000"/>
              </a:solidFill>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EB38CB05-4391-451E-9EEE-456D7BC0291F}"/>
              </a:ext>
            </a:extLst>
          </p:cNvPr>
          <p:cNvPicPr>
            <a:picLocks noChangeAspect="1"/>
          </p:cNvPicPr>
          <p:nvPr/>
        </p:nvPicPr>
        <p:blipFill>
          <a:blip r:embed="rId5"/>
          <a:stretch>
            <a:fillRect/>
          </a:stretch>
        </p:blipFill>
        <p:spPr>
          <a:xfrm>
            <a:off x="1132489" y="2967519"/>
            <a:ext cx="4777718" cy="677795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0839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5F01DD-6BF8-4D06-A3CF-8941870CD28A}"/>
              </a:ext>
            </a:extLst>
          </p:cNvPr>
          <p:cNvSpPr txBox="1"/>
          <p:nvPr/>
        </p:nvSpPr>
        <p:spPr>
          <a:xfrm>
            <a:off x="257613" y="159705"/>
            <a:ext cx="6342774"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COMMUNITY NOTICES</a:t>
            </a:r>
          </a:p>
        </p:txBody>
      </p:sp>
      <p:pic>
        <p:nvPicPr>
          <p:cNvPr id="6" name="Picture 5">
            <a:extLst>
              <a:ext uri="{FF2B5EF4-FFF2-40B4-BE49-F238E27FC236}">
                <a16:creationId xmlns:a16="http://schemas.microsoft.com/office/drawing/2014/main" id="{EEEC66F8-AA62-4616-8F0B-746DAB23B3DF}"/>
              </a:ext>
            </a:extLst>
          </p:cNvPr>
          <p:cNvPicPr>
            <a:picLocks noChangeAspect="1"/>
          </p:cNvPicPr>
          <p:nvPr/>
        </p:nvPicPr>
        <p:blipFill>
          <a:blip r:embed="rId2"/>
          <a:stretch>
            <a:fillRect/>
          </a:stretch>
        </p:blipFill>
        <p:spPr>
          <a:xfrm>
            <a:off x="257613" y="714003"/>
            <a:ext cx="3104797" cy="4388879"/>
          </a:xfrm>
          <a:prstGeom prst="rect">
            <a:avLst/>
          </a:prstGeom>
        </p:spPr>
      </p:pic>
      <p:pic>
        <p:nvPicPr>
          <p:cNvPr id="8" name="Picture 7">
            <a:extLst>
              <a:ext uri="{FF2B5EF4-FFF2-40B4-BE49-F238E27FC236}">
                <a16:creationId xmlns:a16="http://schemas.microsoft.com/office/drawing/2014/main" id="{E4F51556-7BDA-4708-98DA-5A4F596AAC1F}"/>
              </a:ext>
            </a:extLst>
          </p:cNvPr>
          <p:cNvPicPr>
            <a:picLocks noChangeAspect="1"/>
          </p:cNvPicPr>
          <p:nvPr/>
        </p:nvPicPr>
        <p:blipFill>
          <a:blip r:embed="rId3"/>
          <a:stretch>
            <a:fillRect/>
          </a:stretch>
        </p:blipFill>
        <p:spPr>
          <a:xfrm>
            <a:off x="3563418" y="714003"/>
            <a:ext cx="3036969" cy="4388879"/>
          </a:xfrm>
          <a:prstGeom prst="rect">
            <a:avLst/>
          </a:prstGeom>
        </p:spPr>
      </p:pic>
      <p:pic>
        <p:nvPicPr>
          <p:cNvPr id="10" name="Picture 9">
            <a:extLst>
              <a:ext uri="{FF2B5EF4-FFF2-40B4-BE49-F238E27FC236}">
                <a16:creationId xmlns:a16="http://schemas.microsoft.com/office/drawing/2014/main" id="{99818551-BEA7-4D7C-B108-295F7866CB69}"/>
              </a:ext>
            </a:extLst>
          </p:cNvPr>
          <p:cNvPicPr>
            <a:picLocks noChangeAspect="1"/>
          </p:cNvPicPr>
          <p:nvPr/>
        </p:nvPicPr>
        <p:blipFill>
          <a:blip r:embed="rId4"/>
          <a:stretch>
            <a:fillRect/>
          </a:stretch>
        </p:blipFill>
        <p:spPr>
          <a:xfrm>
            <a:off x="257613" y="5446342"/>
            <a:ext cx="3171387" cy="3524727"/>
          </a:xfrm>
          <a:prstGeom prst="rect">
            <a:avLst/>
          </a:prstGeom>
        </p:spPr>
      </p:pic>
      <p:pic>
        <p:nvPicPr>
          <p:cNvPr id="12" name="Picture 11">
            <a:extLst>
              <a:ext uri="{FF2B5EF4-FFF2-40B4-BE49-F238E27FC236}">
                <a16:creationId xmlns:a16="http://schemas.microsoft.com/office/drawing/2014/main" id="{BD8C2101-A3E5-4D3F-95A2-B051189E898C}"/>
              </a:ext>
            </a:extLst>
          </p:cNvPr>
          <p:cNvPicPr>
            <a:picLocks noChangeAspect="1"/>
          </p:cNvPicPr>
          <p:nvPr/>
        </p:nvPicPr>
        <p:blipFill>
          <a:blip r:embed="rId5"/>
          <a:stretch>
            <a:fillRect/>
          </a:stretch>
        </p:blipFill>
        <p:spPr>
          <a:xfrm>
            <a:off x="3563418" y="5446342"/>
            <a:ext cx="3036969" cy="3524727"/>
          </a:xfrm>
          <a:prstGeom prst="rect">
            <a:avLst/>
          </a:prstGeom>
        </p:spPr>
      </p:pic>
    </p:spTree>
    <p:extLst>
      <p:ext uri="{BB962C8B-B14F-4D97-AF65-F5344CB8AC3E}">
        <p14:creationId xmlns:p14="http://schemas.microsoft.com/office/powerpoint/2010/main" val="424143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E6A85F-8554-4904-80A6-E16A7625895C}"/>
              </a:ext>
            </a:extLst>
          </p:cNvPr>
          <p:cNvSpPr>
            <a:spLocks noGrp="1"/>
          </p:cNvSpPr>
          <p:nvPr>
            <p:ph type="subTitle" idx="1"/>
          </p:nvPr>
        </p:nvSpPr>
        <p:spPr>
          <a:xfrm>
            <a:off x="354408" y="1172147"/>
            <a:ext cx="6149184" cy="8567139"/>
          </a:xfrm>
        </p:spPr>
        <p:txBody>
          <a:bodyPr>
            <a:normAutofit fontScale="25000" lnSpcReduction="20000"/>
          </a:bodyPr>
          <a:lstStyle/>
          <a:p>
            <a:pPr marL="446088" indent="-446088" algn="l"/>
            <a:r>
              <a:rPr lang="en-GB" sz="4800" b="1" u="sng" dirty="0">
                <a:solidFill>
                  <a:srgbClr val="FF0000"/>
                </a:solidFill>
                <a:latin typeface="Arial" panose="020B0604020202020204" pitchFamily="34" charset="0"/>
                <a:cs typeface="Arial" panose="020B0604020202020204" pitchFamily="34" charset="0"/>
              </a:rPr>
              <a:t>Monday 16th October 2023</a:t>
            </a:r>
            <a:endParaRPr lang="en-GB" sz="4800" dirty="0">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5.00pm – Open Evening Tour</a:t>
            </a: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7.00pm – PTA AGM in school</a:t>
            </a: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Afterschool Sports Club: YEAR 5 &amp; 6 (3.30pm – 4.30pm)</a:t>
            </a: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Girls Football After School Club: YEAR 3 &amp; 4 (3.30pm – 4.30pm)</a:t>
            </a:r>
          </a:p>
          <a:p>
            <a:pPr algn="l"/>
            <a:endParaRPr lang="en-GB" sz="4800" dirty="0">
              <a:latin typeface="Arial" panose="020B0604020202020204" pitchFamily="34" charset="0"/>
              <a:cs typeface="Arial" panose="020B0604020202020204" pitchFamily="34" charset="0"/>
            </a:endParaRPr>
          </a:p>
          <a:p>
            <a:pPr marL="446088" indent="-446088" algn="l"/>
            <a:r>
              <a:rPr lang="en-GB" sz="4800" b="1" u="sng" dirty="0">
                <a:solidFill>
                  <a:srgbClr val="FF0000"/>
                </a:solidFill>
                <a:latin typeface="Arial" panose="020B0604020202020204" pitchFamily="34" charset="0"/>
                <a:cs typeface="Arial" panose="020B0604020202020204" pitchFamily="34" charset="0"/>
              </a:rPr>
              <a:t>Tuesday 17</a:t>
            </a:r>
            <a:r>
              <a:rPr lang="en-GB" sz="4800" b="1" u="sng" baseline="30000" dirty="0">
                <a:solidFill>
                  <a:srgbClr val="FF0000"/>
                </a:solidFill>
                <a:latin typeface="Arial" panose="020B0604020202020204" pitchFamily="34" charset="0"/>
                <a:cs typeface="Arial" panose="020B0604020202020204" pitchFamily="34" charset="0"/>
              </a:rPr>
              <a:t>th</a:t>
            </a:r>
            <a:r>
              <a:rPr lang="en-GB" sz="4800" b="1" u="sng" dirty="0">
                <a:solidFill>
                  <a:srgbClr val="FF0000"/>
                </a:solidFill>
                <a:latin typeface="Arial" panose="020B0604020202020204" pitchFamily="34" charset="0"/>
                <a:cs typeface="Arial" panose="020B0604020202020204" pitchFamily="34" charset="0"/>
              </a:rPr>
              <a:t> October 2023</a:t>
            </a:r>
            <a:endParaRPr lang="en-GB" sz="4800" dirty="0">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Afterschool Sports Club: YEAR 4 (3.30pm – 4.30pm)</a:t>
            </a:r>
            <a:endParaRPr lang="en-GB" sz="4800" dirty="0">
              <a:solidFill>
                <a:srgbClr val="00B050"/>
              </a:solidFill>
              <a:latin typeface="Arial" panose="020B0604020202020204" pitchFamily="34" charset="0"/>
              <a:cs typeface="Arial" panose="020B0604020202020204" pitchFamily="34" charset="0"/>
            </a:endParaRPr>
          </a:p>
          <a:p>
            <a:pPr algn="l"/>
            <a:endParaRPr lang="en-GB" sz="4800" dirty="0">
              <a:latin typeface="Arial" panose="020B0604020202020204" pitchFamily="34" charset="0"/>
              <a:cs typeface="Arial" panose="020B0604020202020204" pitchFamily="34" charset="0"/>
            </a:endParaRPr>
          </a:p>
          <a:p>
            <a:pPr marL="446088" indent="-446088" algn="l"/>
            <a:r>
              <a:rPr lang="en-GB" sz="4800" b="1" u="sng" dirty="0">
                <a:solidFill>
                  <a:srgbClr val="FF0000"/>
                </a:solidFill>
                <a:latin typeface="Arial" panose="020B0604020202020204" pitchFamily="34" charset="0"/>
                <a:cs typeface="Arial" panose="020B0604020202020204" pitchFamily="34" charset="0"/>
              </a:rPr>
              <a:t>Wednesday 18</a:t>
            </a:r>
            <a:r>
              <a:rPr lang="en-GB" sz="4800" b="1" u="sng" baseline="30000" dirty="0">
                <a:solidFill>
                  <a:srgbClr val="FF0000"/>
                </a:solidFill>
                <a:latin typeface="Arial" panose="020B0604020202020204" pitchFamily="34" charset="0"/>
                <a:cs typeface="Arial" panose="020B0604020202020204" pitchFamily="34" charset="0"/>
              </a:rPr>
              <a:t>th</a:t>
            </a:r>
            <a:r>
              <a:rPr lang="en-GB" sz="4800" b="1" u="sng" dirty="0">
                <a:solidFill>
                  <a:srgbClr val="FF0000"/>
                </a:solidFill>
                <a:latin typeface="Arial" panose="020B0604020202020204" pitchFamily="34" charset="0"/>
                <a:cs typeface="Arial" panose="020B0604020202020204" pitchFamily="34" charset="0"/>
              </a:rPr>
              <a:t> October 2023</a:t>
            </a:r>
            <a:endParaRPr lang="en-GB" sz="4800" dirty="0">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Afterschool Sports Club: YEAR 2 ( 3.20pm-4.15pm)</a:t>
            </a: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STEM Club: YEAR 5 &amp; 6 (3.30pm – 4.30pm) – </a:t>
            </a:r>
            <a:r>
              <a:rPr lang="en-GB" sz="4400" dirty="0">
                <a:solidFill>
                  <a:srgbClr val="FF0000"/>
                </a:solidFill>
                <a:latin typeface="Arial" panose="020B0604020202020204" pitchFamily="34" charset="0"/>
                <a:cs typeface="Arial" panose="020B0604020202020204" pitchFamily="34" charset="0"/>
              </a:rPr>
              <a:t>CANCELLED UNTIL FURTHER NOTICE</a:t>
            </a:r>
          </a:p>
          <a:p>
            <a:pPr algn="l"/>
            <a:endParaRPr lang="en-GB" sz="4800" dirty="0">
              <a:latin typeface="Arial" panose="020B0604020202020204" pitchFamily="34" charset="0"/>
              <a:cs typeface="Arial" panose="020B0604020202020204" pitchFamily="34" charset="0"/>
            </a:endParaRPr>
          </a:p>
          <a:p>
            <a:pPr marL="446088" indent="-446088" algn="l"/>
            <a:r>
              <a:rPr lang="en-GB" sz="4800" b="1" u="sng" dirty="0">
                <a:solidFill>
                  <a:srgbClr val="FF0000"/>
                </a:solidFill>
                <a:latin typeface="Arial" panose="020B0604020202020204" pitchFamily="34" charset="0"/>
                <a:cs typeface="Arial" panose="020B0604020202020204" pitchFamily="34" charset="0"/>
              </a:rPr>
              <a:t>Thursday 19</a:t>
            </a:r>
            <a:r>
              <a:rPr lang="en-GB" sz="4800" b="1" u="sng" baseline="30000" dirty="0">
                <a:solidFill>
                  <a:srgbClr val="FF0000"/>
                </a:solidFill>
                <a:latin typeface="Arial" panose="020B0604020202020204" pitchFamily="34" charset="0"/>
                <a:cs typeface="Arial" panose="020B0604020202020204" pitchFamily="34" charset="0"/>
              </a:rPr>
              <a:t>th</a:t>
            </a:r>
            <a:r>
              <a:rPr lang="en-GB" sz="4800" b="1" u="sng" dirty="0">
                <a:solidFill>
                  <a:srgbClr val="FF0000"/>
                </a:solidFill>
                <a:latin typeface="Arial" panose="020B0604020202020204" pitchFamily="34" charset="0"/>
                <a:cs typeface="Arial" panose="020B0604020202020204" pitchFamily="34" charset="0"/>
              </a:rPr>
              <a:t> October 2023</a:t>
            </a:r>
            <a:endParaRPr lang="en-GB" sz="4800" dirty="0">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Year 4 – Trip to Port Sunlight and Museum</a:t>
            </a: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3.55pm – Phonics Workshop EYFS</a:t>
            </a: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Afterschool Sports Club: YEAR 3 (3.30-4.30pm)</a:t>
            </a:r>
          </a:p>
          <a:p>
            <a:pPr marL="685800" indent="-685800" algn="l">
              <a:buFont typeface="Arial" panose="020B0604020202020204" pitchFamily="34" charset="0"/>
              <a:buChar char="•"/>
            </a:pPr>
            <a:r>
              <a:rPr lang="en-GB" sz="4800" dirty="0" err="1">
                <a:latin typeface="Arial" panose="020B0604020202020204" pitchFamily="34" charset="0"/>
                <a:cs typeface="Arial" panose="020B0604020202020204" pitchFamily="34" charset="0"/>
              </a:rPr>
              <a:t>Kidslingo</a:t>
            </a:r>
            <a:r>
              <a:rPr lang="en-GB" sz="4800" dirty="0">
                <a:latin typeface="Arial" panose="020B0604020202020204" pitchFamily="34" charset="0"/>
                <a:cs typeface="Arial" panose="020B0604020202020204" pitchFamily="34" charset="0"/>
              </a:rPr>
              <a:t> Afterschool Club (3.30pm-4.30pm)</a:t>
            </a:r>
          </a:p>
          <a:p>
            <a:pPr marL="685800" indent="-685800" algn="l">
              <a:buFont typeface="Arial" panose="020B0604020202020204" pitchFamily="34" charset="0"/>
              <a:buChar char="•"/>
            </a:pPr>
            <a:endParaRPr lang="en-GB" sz="4800" dirty="0">
              <a:latin typeface="Arial" panose="020B0604020202020204" pitchFamily="34" charset="0"/>
              <a:cs typeface="Arial" panose="020B0604020202020204" pitchFamily="34" charset="0"/>
            </a:endParaRPr>
          </a:p>
          <a:p>
            <a:pPr marL="446088" indent="-446088" algn="l"/>
            <a:r>
              <a:rPr lang="en-GB" sz="4800" b="1" u="sng" dirty="0">
                <a:solidFill>
                  <a:srgbClr val="FF0000"/>
                </a:solidFill>
                <a:latin typeface="Arial" panose="020B0604020202020204" pitchFamily="34" charset="0"/>
                <a:cs typeface="Arial" panose="020B0604020202020204" pitchFamily="34" charset="0"/>
              </a:rPr>
              <a:t>Friday 13</a:t>
            </a:r>
            <a:r>
              <a:rPr lang="en-GB" sz="4800" b="1" u="sng" baseline="30000" dirty="0">
                <a:solidFill>
                  <a:srgbClr val="FF0000"/>
                </a:solidFill>
                <a:latin typeface="Arial" panose="020B0604020202020204" pitchFamily="34" charset="0"/>
                <a:cs typeface="Arial" panose="020B0604020202020204" pitchFamily="34" charset="0"/>
              </a:rPr>
              <a:t>th</a:t>
            </a:r>
            <a:r>
              <a:rPr lang="en-GB" sz="4800" b="1" u="sng" dirty="0">
                <a:solidFill>
                  <a:srgbClr val="FF0000"/>
                </a:solidFill>
                <a:latin typeface="Arial" panose="020B0604020202020204" pitchFamily="34" charset="0"/>
                <a:cs typeface="Arial" panose="020B0604020202020204" pitchFamily="34" charset="0"/>
              </a:rPr>
              <a:t> October 2023</a:t>
            </a:r>
            <a:r>
              <a:rPr lang="en-GB" sz="4800" dirty="0">
                <a:latin typeface="Arial" panose="020B0604020202020204" pitchFamily="34" charset="0"/>
                <a:cs typeface="Arial" panose="020B0604020202020204" pitchFamily="34" charset="0"/>
              </a:rPr>
              <a:t> </a:t>
            </a:r>
          </a:p>
          <a:p>
            <a:pPr marL="685800" indent="-685800" algn="l">
              <a:buFont typeface="Arial" panose="020B0604020202020204" pitchFamily="34" charset="0"/>
              <a:buChar char="•"/>
            </a:pPr>
            <a:r>
              <a:rPr lang="en-GB" sz="4800" dirty="0">
                <a:latin typeface="Arial" panose="020B0604020202020204" pitchFamily="34" charset="0"/>
                <a:cs typeface="Arial" panose="020B0604020202020204" pitchFamily="34" charset="0"/>
              </a:rPr>
              <a:t>Afterschool Sports Club: YEAR 1 (3.20pm – 4.15pm)</a:t>
            </a:r>
          </a:p>
          <a:p>
            <a:pPr marL="685800" indent="-685800" algn="l">
              <a:buFont typeface="Arial" panose="020B0604020202020204" pitchFamily="34" charset="0"/>
              <a:buChar char="•"/>
            </a:pPr>
            <a:endParaRPr lang="en-GB" sz="4800" dirty="0">
              <a:latin typeface="Arial" panose="020B0604020202020204" pitchFamily="34" charset="0"/>
              <a:cs typeface="Arial" panose="020B0604020202020204" pitchFamily="34" charset="0"/>
            </a:endParaRPr>
          </a:p>
          <a:p>
            <a:pPr algn="l"/>
            <a:endParaRPr lang="en-GB" sz="4800" dirty="0">
              <a:latin typeface="Arial" panose="020B0604020202020204" pitchFamily="34" charset="0"/>
              <a:cs typeface="Arial" panose="020B0604020202020204" pitchFamily="34" charset="0"/>
            </a:endParaRPr>
          </a:p>
          <a:p>
            <a:pPr algn="l"/>
            <a:endParaRPr lang="en-GB" sz="4800" dirty="0">
              <a:latin typeface="Arial" panose="020B0604020202020204" pitchFamily="34" charset="0"/>
              <a:cs typeface="Arial" panose="020B0604020202020204" pitchFamily="34" charset="0"/>
            </a:endParaRPr>
          </a:p>
          <a:p>
            <a:pPr algn="l"/>
            <a:endParaRPr lang="en-GB" sz="4800" dirty="0">
              <a:latin typeface="Arial" panose="020B0604020202020204" pitchFamily="34" charset="0"/>
              <a:cs typeface="Arial" panose="020B0604020202020204" pitchFamily="34" charset="0"/>
            </a:endParaRPr>
          </a:p>
          <a:p>
            <a:pPr algn="l"/>
            <a:r>
              <a:rPr lang="en-GB" sz="7200" i="1" dirty="0">
                <a:solidFill>
                  <a:srgbClr val="0070C0"/>
                </a:solidFill>
                <a:latin typeface="Arial" panose="020B0604020202020204" pitchFamily="34" charset="0"/>
                <a:cs typeface="Arial" panose="020B0604020202020204" pitchFamily="34" charset="0"/>
              </a:rPr>
              <a:t>PLEASE NOTE THE PLAYGROUND GATES WILL BE OPEN FROM 3.10pm EACH DAY</a:t>
            </a:r>
            <a:r>
              <a:rPr lang="en-GB" sz="7200" dirty="0">
                <a:solidFill>
                  <a:srgbClr val="0070C0"/>
                </a:solidFill>
                <a:latin typeface="Arial" panose="020B0604020202020204" pitchFamily="34" charset="0"/>
                <a:cs typeface="Arial" panose="020B0604020202020204" pitchFamily="34" charset="0"/>
              </a:rPr>
              <a:t>.</a:t>
            </a:r>
          </a:p>
          <a:p>
            <a:pPr marL="685800" indent="-685800" algn="l">
              <a:buFont typeface="Arial" panose="020B0604020202020204" pitchFamily="34" charset="0"/>
              <a:buChar char="•"/>
            </a:pPr>
            <a:endParaRPr lang="en-GB" sz="5600" dirty="0">
              <a:solidFill>
                <a:srgbClr val="0070C0"/>
              </a:solidFill>
              <a:latin typeface="Arial" panose="020B0604020202020204" pitchFamily="34" charset="0"/>
              <a:cs typeface="Arial" panose="020B0604020202020204" pitchFamily="34" charset="0"/>
            </a:endParaRPr>
          </a:p>
          <a:p>
            <a:pPr algn="l"/>
            <a:endParaRPr lang="en-GB" sz="5600" dirty="0">
              <a:latin typeface="Arial" panose="020B0604020202020204" pitchFamily="34" charset="0"/>
              <a:cs typeface="Arial" panose="020B0604020202020204" pitchFamily="34" charset="0"/>
            </a:endParaRPr>
          </a:p>
          <a:p>
            <a:pPr algn="l"/>
            <a:r>
              <a:rPr lang="en-GB" sz="4800" i="1" dirty="0">
                <a:latin typeface="Arial" panose="020B0604020202020204" pitchFamily="34" charset="0"/>
                <a:cs typeface="Arial" panose="020B0604020202020204" pitchFamily="34" charset="0"/>
              </a:rPr>
              <a:t>Please note some of these dates may be subject to change.</a:t>
            </a:r>
          </a:p>
          <a:p>
            <a:pPr marL="285750" indent="-285750" algn="l">
              <a:buFont typeface="Arial" panose="020B0604020202020204" pitchFamily="34" charset="0"/>
              <a:buChar char="•"/>
            </a:pPr>
            <a:endParaRPr lang="en-GB" sz="4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4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4800" dirty="0">
              <a:latin typeface="Arial" panose="020B0604020202020204" pitchFamily="34" charset="0"/>
              <a:cs typeface="Arial" panose="020B0604020202020204" pitchFamily="34" charset="0"/>
            </a:endParaRPr>
          </a:p>
          <a:p>
            <a:pPr algn="l"/>
            <a:endParaRPr lang="en-GB" sz="3000" dirty="0">
              <a:latin typeface="Arial" panose="020B0604020202020204" pitchFamily="34" charset="0"/>
              <a:cs typeface="Arial" panose="020B0604020202020204" pitchFamily="34" charset="0"/>
            </a:endParaRPr>
          </a:p>
          <a:p>
            <a:pPr algn="l"/>
            <a:endParaRPr lang="en-GB" sz="15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endParaRPr lang="en-GB" sz="1200" i="1" dirty="0">
              <a:latin typeface="Arial" panose="020B0604020202020204" pitchFamily="34" charset="0"/>
              <a:cs typeface="Arial" panose="020B0604020202020204" pitchFamily="34" charset="0"/>
            </a:endParaRPr>
          </a:p>
          <a:p>
            <a:pPr algn="l"/>
            <a:r>
              <a:rPr lang="en-GB" sz="2800" i="1" dirty="0">
                <a:latin typeface="Arial" panose="020B0604020202020204" pitchFamily="34" charset="0"/>
                <a:cs typeface="Arial" panose="020B0604020202020204" pitchFamily="34" charset="0"/>
              </a:rPr>
              <a:t>.</a:t>
            </a:r>
          </a:p>
          <a:p>
            <a:endParaRPr lang="en-GB" dirty="0"/>
          </a:p>
        </p:txBody>
      </p:sp>
      <p:sp>
        <p:nvSpPr>
          <p:cNvPr id="5" name="TextBox 4">
            <a:extLst>
              <a:ext uri="{FF2B5EF4-FFF2-40B4-BE49-F238E27FC236}">
                <a16:creationId xmlns:a16="http://schemas.microsoft.com/office/drawing/2014/main" id="{49071A7C-19F8-4193-8BE7-D0AF1E05281F}"/>
              </a:ext>
            </a:extLst>
          </p:cNvPr>
          <p:cNvSpPr txBox="1"/>
          <p:nvPr/>
        </p:nvSpPr>
        <p:spPr>
          <a:xfrm>
            <a:off x="394874" y="523515"/>
            <a:ext cx="6149184"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DATES FOR YOUR DIARY</a:t>
            </a:r>
          </a:p>
        </p:txBody>
      </p:sp>
      <p:pic>
        <p:nvPicPr>
          <p:cNvPr id="6" name="Picture 5" descr="A picture containing text, indoor, black&#10;&#10;Description automatically generated">
            <a:extLst>
              <a:ext uri="{FF2B5EF4-FFF2-40B4-BE49-F238E27FC236}">
                <a16:creationId xmlns:a16="http://schemas.microsoft.com/office/drawing/2014/main" id="{9110405A-C8BD-43B9-8F1D-ADD0DB6306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84942" y="8167593"/>
            <a:ext cx="1571693" cy="1571693"/>
          </a:xfrm>
          <a:prstGeom prst="rect">
            <a:avLst/>
          </a:prstGeom>
        </p:spPr>
      </p:pic>
    </p:spTree>
    <p:extLst>
      <p:ext uri="{BB962C8B-B14F-4D97-AF65-F5344CB8AC3E}">
        <p14:creationId xmlns:p14="http://schemas.microsoft.com/office/powerpoint/2010/main" val="293063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C4054A-E329-42EC-9714-A7D647D5ECC5}"/>
              </a:ext>
            </a:extLst>
          </p:cNvPr>
          <p:cNvSpPr txBox="1"/>
          <p:nvPr/>
        </p:nvSpPr>
        <p:spPr>
          <a:xfrm>
            <a:off x="389965" y="299771"/>
            <a:ext cx="6078069"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 SCHOOL OPEN DAY TOURS 2023-2024</a:t>
            </a:r>
          </a:p>
        </p:txBody>
      </p:sp>
      <p:sp>
        <p:nvSpPr>
          <p:cNvPr id="5" name="TextBox 4">
            <a:extLst>
              <a:ext uri="{FF2B5EF4-FFF2-40B4-BE49-F238E27FC236}">
                <a16:creationId xmlns:a16="http://schemas.microsoft.com/office/drawing/2014/main" id="{995F1642-11B0-4CA3-B160-D4B9C6A29B6F}"/>
              </a:ext>
            </a:extLst>
          </p:cNvPr>
          <p:cNvSpPr txBox="1"/>
          <p:nvPr/>
        </p:nvSpPr>
        <p:spPr>
          <a:xfrm>
            <a:off x="389965" y="872336"/>
            <a:ext cx="6457778" cy="1384995"/>
          </a:xfrm>
          <a:prstGeom prst="rect">
            <a:avLst/>
          </a:prstGeom>
          <a:noFill/>
        </p:spPr>
        <p:txBody>
          <a:bodyPr wrap="square">
            <a:spAutoFit/>
          </a:bodyPr>
          <a:lstStyle/>
          <a:p>
            <a:r>
              <a:rPr lang="en-GB" sz="1400" b="1" dirty="0">
                <a:effectLst/>
                <a:latin typeface="Times New Roman" panose="02020603050405020304" pitchFamily="18" charset="0"/>
                <a:ea typeface="Times New Roman" panose="02020603050405020304" pitchFamily="18" charset="0"/>
              </a:rPr>
              <a:t>Parent Open Tours will take place on the following dates</a:t>
            </a:r>
            <a:r>
              <a:rPr lang="en-GB" sz="1400" b="1" dirty="0">
                <a:latin typeface="Times New Roman" panose="02020603050405020304" pitchFamily="18" charset="0"/>
                <a:ea typeface="Times New Roman" panose="02020603050405020304" pitchFamily="18" charset="0"/>
              </a:rPr>
              <a:t>:</a:t>
            </a:r>
          </a:p>
          <a:p>
            <a:endParaRPr lang="en-GB" sz="1400" dirty="0">
              <a:effectLst/>
              <a:latin typeface="Times New Roman" panose="02020603050405020304" pitchFamily="18" charset="0"/>
              <a:ea typeface="Times New Roman" panose="02020603050405020304" pitchFamily="18" charset="0"/>
            </a:endParaRPr>
          </a:p>
          <a:p>
            <a:pPr algn="ctr"/>
            <a:r>
              <a:rPr lang="en-GB" sz="1400" dirty="0">
                <a:solidFill>
                  <a:srgbClr val="E03E2D"/>
                </a:solidFill>
                <a:effectLst/>
                <a:latin typeface="Times New Roman" panose="02020603050405020304" pitchFamily="18" charset="0"/>
                <a:ea typeface="Times New Roman" panose="02020603050405020304" pitchFamily="18" charset="0"/>
              </a:rPr>
              <a:t>Monday, 16th October 2023 at 5.00 pm</a:t>
            </a:r>
            <a:endParaRPr lang="en-GB" sz="1400" dirty="0">
              <a:effectLst/>
              <a:latin typeface="Times New Roman" panose="02020603050405020304" pitchFamily="18" charset="0"/>
              <a:ea typeface="Times New Roman" panose="02020603050405020304" pitchFamily="18" charset="0"/>
            </a:endParaRPr>
          </a:p>
          <a:p>
            <a:pPr algn="ctr"/>
            <a:r>
              <a:rPr lang="en-GB" sz="1400" dirty="0">
                <a:solidFill>
                  <a:srgbClr val="E03E2D"/>
                </a:solidFill>
                <a:effectLst/>
                <a:latin typeface="Times New Roman" panose="02020603050405020304" pitchFamily="18" charset="0"/>
                <a:ea typeface="Times New Roman" panose="02020603050405020304" pitchFamily="18" charset="0"/>
              </a:rPr>
              <a:t>Wednesday 29th November 2023 at 5.00 pm</a:t>
            </a:r>
          </a:p>
          <a:p>
            <a:endParaRPr lang="en-GB" sz="1400" dirty="0">
              <a:effectLst/>
              <a:latin typeface="Times New Roman" panose="02020603050405020304" pitchFamily="18" charset="0"/>
              <a:ea typeface="Times New Roman" panose="02020603050405020304" pitchFamily="18" charset="0"/>
            </a:endParaRPr>
          </a:p>
          <a:p>
            <a:r>
              <a:rPr lang="en-GB" sz="1400" dirty="0">
                <a:effectLst/>
                <a:latin typeface="Times New Roman" panose="02020603050405020304" pitchFamily="18" charset="0"/>
                <a:ea typeface="Times New Roman" panose="02020603050405020304" pitchFamily="18" charset="0"/>
              </a:rPr>
              <a:t>Please email school at </a:t>
            </a:r>
            <a:r>
              <a:rPr lang="en-GB" sz="1400" u="sng" dirty="0">
                <a:solidFill>
                  <a:srgbClr val="0000FF"/>
                </a:solidFill>
                <a:effectLst/>
                <a:latin typeface="Times New Roman" panose="02020603050405020304" pitchFamily="18" charset="0"/>
                <a:ea typeface="Times New Roman" panose="02020603050405020304" pitchFamily="18" charset="0"/>
                <a:hlinkClick r:id="rId2"/>
              </a:rPr>
              <a:t>stpeter@sthelens.org.uk</a:t>
            </a:r>
            <a:r>
              <a:rPr lang="en-GB" sz="1400" dirty="0">
                <a:effectLst/>
                <a:latin typeface="Times New Roman" panose="02020603050405020304" pitchFamily="18" charset="0"/>
                <a:ea typeface="Times New Roman" panose="02020603050405020304" pitchFamily="18" charset="0"/>
              </a:rPr>
              <a:t> to book a place.</a:t>
            </a:r>
          </a:p>
        </p:txBody>
      </p:sp>
      <p:sp>
        <p:nvSpPr>
          <p:cNvPr id="6" name="TextBox 5">
            <a:extLst>
              <a:ext uri="{FF2B5EF4-FFF2-40B4-BE49-F238E27FC236}">
                <a16:creationId xmlns:a16="http://schemas.microsoft.com/office/drawing/2014/main" id="{DB8E4C9D-AED6-47E8-AFB6-88AFFC7F0F34}"/>
              </a:ext>
            </a:extLst>
          </p:cNvPr>
          <p:cNvSpPr txBox="1"/>
          <p:nvPr/>
        </p:nvSpPr>
        <p:spPr>
          <a:xfrm>
            <a:off x="1240316" y="3848940"/>
            <a:ext cx="4189798"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THE RAINBOW TEAM</a:t>
            </a:r>
          </a:p>
        </p:txBody>
      </p:sp>
      <p:pic>
        <p:nvPicPr>
          <p:cNvPr id="7" name="Picture 6" descr="A rainbow colored circle&#10;&#10;Description automatically generated">
            <a:extLst>
              <a:ext uri="{FF2B5EF4-FFF2-40B4-BE49-F238E27FC236}">
                <a16:creationId xmlns:a16="http://schemas.microsoft.com/office/drawing/2014/main" id="{6910C409-C04F-48A5-9AC1-9EBBE06C81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3109" y="3848939"/>
            <a:ext cx="800221" cy="400111"/>
          </a:xfrm>
          <a:prstGeom prst="rect">
            <a:avLst/>
          </a:prstGeom>
        </p:spPr>
      </p:pic>
      <p:pic>
        <p:nvPicPr>
          <p:cNvPr id="9" name="Picture 8">
            <a:extLst>
              <a:ext uri="{FF2B5EF4-FFF2-40B4-BE49-F238E27FC236}">
                <a16:creationId xmlns:a16="http://schemas.microsoft.com/office/drawing/2014/main" id="{234FA3E0-A6D1-42D1-992B-E45767384D59}"/>
              </a:ext>
            </a:extLst>
          </p:cNvPr>
          <p:cNvPicPr>
            <a:picLocks noChangeAspect="1"/>
          </p:cNvPicPr>
          <p:nvPr/>
        </p:nvPicPr>
        <p:blipFill>
          <a:blip r:embed="rId5"/>
          <a:stretch>
            <a:fillRect/>
          </a:stretch>
        </p:blipFill>
        <p:spPr>
          <a:xfrm>
            <a:off x="859585" y="4589447"/>
            <a:ext cx="5138828" cy="5016782"/>
          </a:xfrm>
          <a:prstGeom prst="rect">
            <a:avLst/>
          </a:prstGeom>
        </p:spPr>
      </p:pic>
      <p:pic>
        <p:nvPicPr>
          <p:cNvPr id="10" name="Picture 9" descr="A rainbow colored circle&#10;&#10;Description automatically generated">
            <a:extLst>
              <a:ext uri="{FF2B5EF4-FFF2-40B4-BE49-F238E27FC236}">
                <a16:creationId xmlns:a16="http://schemas.microsoft.com/office/drawing/2014/main" id="{DFB8CBFD-B71F-46B1-897F-574EA60FB2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8506" y="3848938"/>
            <a:ext cx="800221" cy="400111"/>
          </a:xfrm>
          <a:prstGeom prst="rect">
            <a:avLst/>
          </a:prstGeom>
        </p:spPr>
      </p:pic>
    </p:spTree>
    <p:extLst>
      <p:ext uri="{BB962C8B-B14F-4D97-AF65-F5344CB8AC3E}">
        <p14:creationId xmlns:p14="http://schemas.microsoft.com/office/powerpoint/2010/main" val="307474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22F7E48B-D813-4C7E-BD93-89F1E3DCE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25" y="3873283"/>
            <a:ext cx="6099999" cy="31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603905D0-40B4-4374-AC8B-B6149D395116}"/>
              </a:ext>
            </a:extLst>
          </p:cNvPr>
          <p:cNvSpPr txBox="1">
            <a:spLocks/>
          </p:cNvSpPr>
          <p:nvPr/>
        </p:nvSpPr>
        <p:spPr>
          <a:xfrm>
            <a:off x="354406" y="526027"/>
            <a:ext cx="6099999" cy="369332"/>
          </a:xfrm>
          <a:prstGeom prst="rect">
            <a:avLst/>
          </a:prstGeom>
          <a:solidFill>
            <a:schemeClr val="accent1">
              <a:lumMod val="40000"/>
              <a:lumOff val="60000"/>
            </a:schemeClr>
          </a:solidFill>
          <a:ln w="28575">
            <a:solidFill>
              <a:srgbClr val="002060"/>
            </a:solidFill>
          </a:ln>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dirty="0">
                <a:ln w="0"/>
                <a:solidFill>
                  <a:schemeClr val="accent1"/>
                </a:solidFill>
                <a:effectLst>
                  <a:outerShdw blurRad="38100" dist="25400" dir="5400000" algn="ctr" rotWithShape="0">
                    <a:srgbClr val="6E747A">
                      <a:alpha val="43000"/>
                    </a:srgbClr>
                  </a:outerShdw>
                </a:effectLst>
              </a:rPr>
              <a:t>MEDICAL APPOINTMENTS</a:t>
            </a:r>
          </a:p>
        </p:txBody>
      </p:sp>
      <p:sp>
        <p:nvSpPr>
          <p:cNvPr id="2" name="TextBox 1">
            <a:extLst>
              <a:ext uri="{FF2B5EF4-FFF2-40B4-BE49-F238E27FC236}">
                <a16:creationId xmlns:a16="http://schemas.microsoft.com/office/drawing/2014/main" id="{F1E6C0F6-64C2-40F3-8B05-78B19C62E465}"/>
              </a:ext>
            </a:extLst>
          </p:cNvPr>
          <p:cNvSpPr txBox="1"/>
          <p:nvPr/>
        </p:nvSpPr>
        <p:spPr>
          <a:xfrm>
            <a:off x="354405" y="1074228"/>
            <a:ext cx="6099999" cy="1384995"/>
          </a:xfrm>
          <a:prstGeom prst="rect">
            <a:avLst/>
          </a:prstGeom>
          <a:noFill/>
        </p:spPr>
        <p:txBody>
          <a:bodyPr wrap="square" rtlCol="0">
            <a:spAutoFit/>
          </a:bodyPr>
          <a:lstStyle/>
          <a:p>
            <a:r>
              <a:rPr lang="en-GB" sz="1400" dirty="0"/>
              <a:t>Please could we ask that you let the school office know in advance if your child has a medical appointment. </a:t>
            </a:r>
          </a:p>
          <a:p>
            <a:endParaRPr lang="en-GB" sz="1400" dirty="0"/>
          </a:p>
          <a:p>
            <a:r>
              <a:rPr lang="en-GB" sz="1400" dirty="0"/>
              <a:t>Could we also ask that you provide the office with a paper copy or phone screen shot of the appointment and inform us what time you will be collecting/dropping off your child on the day of appointment.  </a:t>
            </a:r>
          </a:p>
        </p:txBody>
      </p:sp>
      <p:sp>
        <p:nvSpPr>
          <p:cNvPr id="7" name="Title 3">
            <a:extLst>
              <a:ext uri="{FF2B5EF4-FFF2-40B4-BE49-F238E27FC236}">
                <a16:creationId xmlns:a16="http://schemas.microsoft.com/office/drawing/2014/main" id="{2A1DD68C-0FF7-4663-A7C3-80284D90A9D1}"/>
              </a:ext>
            </a:extLst>
          </p:cNvPr>
          <p:cNvSpPr txBox="1">
            <a:spLocks/>
          </p:cNvSpPr>
          <p:nvPr/>
        </p:nvSpPr>
        <p:spPr>
          <a:xfrm>
            <a:off x="379000" y="3172276"/>
            <a:ext cx="6099999" cy="369332"/>
          </a:xfrm>
          <a:prstGeom prst="rect">
            <a:avLst/>
          </a:prstGeom>
          <a:solidFill>
            <a:schemeClr val="accent1">
              <a:lumMod val="40000"/>
              <a:lumOff val="60000"/>
            </a:schemeClr>
          </a:solidFill>
          <a:ln w="28575">
            <a:solidFill>
              <a:srgbClr val="002060"/>
            </a:solidFill>
          </a:ln>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dirty="0">
                <a:ln w="0"/>
                <a:solidFill>
                  <a:schemeClr val="accent1"/>
                </a:solidFill>
                <a:effectLst>
                  <a:outerShdw blurRad="38100" dist="25400" dir="5400000" algn="ctr" rotWithShape="0">
                    <a:srgbClr val="6E747A">
                      <a:alpha val="43000"/>
                    </a:srgbClr>
                  </a:outerShdw>
                </a:effectLst>
              </a:rPr>
              <a:t>HOLIDAY REQUESTS</a:t>
            </a:r>
          </a:p>
        </p:txBody>
      </p:sp>
    </p:spTree>
    <p:extLst>
      <p:ext uri="{BB962C8B-B14F-4D97-AF65-F5344CB8AC3E}">
        <p14:creationId xmlns:p14="http://schemas.microsoft.com/office/powerpoint/2010/main" val="194335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8654" y="7164872"/>
            <a:ext cx="3076359" cy="584775"/>
          </a:xfrm>
          <a:prstGeom prst="rect">
            <a:avLst/>
          </a:prstGeom>
          <a:noFill/>
        </p:spPr>
        <p:txBody>
          <a:bodyPr wrap="square" lIns="91440" tIns="45720" rIns="91440" bIns="45720">
            <a:spAutoFit/>
          </a:bodyPr>
          <a:lstStyle/>
          <a:p>
            <a:pPr algn="ctr"/>
            <a:r>
              <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Contact Details</a:t>
            </a:r>
          </a:p>
        </p:txBody>
      </p:sp>
      <p:sp>
        <p:nvSpPr>
          <p:cNvPr id="11" name="TextBox 10"/>
          <p:cNvSpPr txBox="1"/>
          <p:nvPr/>
        </p:nvSpPr>
        <p:spPr>
          <a:xfrm>
            <a:off x="352641" y="7704523"/>
            <a:ext cx="2588387" cy="1815882"/>
          </a:xfrm>
          <a:prstGeom prst="rect">
            <a:avLst/>
          </a:prstGeom>
          <a:noFill/>
          <a:ln>
            <a:solidFill>
              <a:schemeClr val="accent1"/>
            </a:solidFill>
          </a:ln>
        </p:spPr>
        <p:txBody>
          <a:bodyPr wrap="square" rtlCol="0">
            <a:spAutoFit/>
          </a:bodyPr>
          <a:lstStyle/>
          <a:p>
            <a:r>
              <a:rPr lang="en-GB" sz="1400" dirty="0"/>
              <a:t>St Peter’s C.E. Primary School</a:t>
            </a:r>
          </a:p>
          <a:p>
            <a:r>
              <a:rPr lang="en-GB" sz="1400" dirty="0"/>
              <a:t>Birley Street</a:t>
            </a:r>
          </a:p>
          <a:p>
            <a:r>
              <a:rPr lang="en-GB" sz="1400" dirty="0"/>
              <a:t>Newton-le-Willows</a:t>
            </a:r>
          </a:p>
          <a:p>
            <a:r>
              <a:rPr lang="en-GB" sz="1400" dirty="0"/>
              <a:t>WA12 9UR</a:t>
            </a:r>
          </a:p>
          <a:p>
            <a:r>
              <a:rPr lang="en-GB" sz="1400" dirty="0"/>
              <a:t>01744 678630 </a:t>
            </a:r>
          </a:p>
          <a:p>
            <a:r>
              <a:rPr lang="en-GB" sz="1400" dirty="0">
                <a:hlinkClick r:id="rId2"/>
              </a:rPr>
              <a:t>stpeter@sthelens.org.uk</a:t>
            </a:r>
            <a:endParaRPr lang="en-GB" sz="1400" dirty="0"/>
          </a:p>
          <a:p>
            <a:r>
              <a:rPr lang="en-GB" sz="1400" dirty="0"/>
              <a:t>https://twitter.com/NLWStPeters</a:t>
            </a:r>
          </a:p>
          <a:p>
            <a:r>
              <a:rPr lang="en-GB" sz="1400" dirty="0"/>
              <a:t>www.st-peters.st-helens.sch.uk</a:t>
            </a:r>
          </a:p>
        </p:txBody>
      </p:sp>
      <p:sp>
        <p:nvSpPr>
          <p:cNvPr id="17" name="TextBox 16"/>
          <p:cNvSpPr txBox="1"/>
          <p:nvPr/>
        </p:nvSpPr>
        <p:spPr>
          <a:xfrm>
            <a:off x="418673" y="1467841"/>
            <a:ext cx="6149184" cy="5509200"/>
          </a:xfrm>
          <a:prstGeom prst="rect">
            <a:avLst/>
          </a:prstGeom>
          <a:noFill/>
          <a:ln>
            <a:solidFill>
              <a:schemeClr val="accent1">
                <a:lumMod val="75000"/>
              </a:schemeClr>
            </a:solidFill>
          </a:ln>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DINNER MONEY</a:t>
            </a:r>
          </a:p>
          <a:p>
            <a:r>
              <a:rPr lang="en-GB" sz="1200" dirty="0">
                <a:latin typeface="Arial" panose="020B0604020202020204" pitchFamily="34" charset="0"/>
                <a:cs typeface="Arial" panose="020B0604020202020204" pitchFamily="34" charset="0"/>
              </a:rPr>
              <a:t>If your child wishes to change their lunch preference please advise the office via email giving </a:t>
            </a:r>
            <a:r>
              <a:rPr lang="en-GB" sz="1200" b="1" u="sng" dirty="0">
                <a:latin typeface="Arial" panose="020B0604020202020204" pitchFamily="34" charset="0"/>
                <a:cs typeface="Arial" panose="020B0604020202020204" pitchFamily="34" charset="0"/>
              </a:rPr>
              <a:t>a week’s notice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Payment is taken through the School Money Online Payment System.</a:t>
            </a:r>
          </a:p>
          <a:p>
            <a:endParaRPr lang="en-GB" sz="1200" b="1" u="sng" dirty="0">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UNIFORM</a:t>
            </a:r>
          </a:p>
          <a:p>
            <a:r>
              <a:rPr lang="en-GB" sz="1200" dirty="0">
                <a:latin typeface="Arial" panose="020B0604020202020204" pitchFamily="34" charset="0"/>
                <a:cs typeface="Arial" panose="020B0604020202020204" pitchFamily="34" charset="0"/>
              </a:rPr>
              <a:t>Uniform can be ordered direct from Touchline UK Liverpool Rd, Warrington,  WA5 1AE, 01925 413777                            </a:t>
            </a:r>
          </a:p>
          <a:p>
            <a:r>
              <a:rPr lang="en-GB" sz="1200" dirty="0">
                <a:latin typeface="Arial" panose="020B0604020202020204" pitchFamily="34" charset="0"/>
                <a:cs typeface="Arial" panose="020B0604020202020204" pitchFamily="34" charset="0"/>
                <a:hlinkClick r:id="rId3"/>
              </a:rPr>
              <a:t>sales@touchline-embroidery.com</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also have a small number of items on the School Money site under SHOP which you can pay for then contact school to arrange for them to be sent home with your child.</a:t>
            </a:r>
          </a:p>
          <a:p>
            <a:endParaRPr lang="en-GB" sz="1200" dirty="0">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ABSENCE</a:t>
            </a:r>
          </a:p>
          <a:p>
            <a:r>
              <a:rPr lang="en-GB" sz="1200" b="1" dirty="0">
                <a:latin typeface="Arial" panose="020B0604020202020204" pitchFamily="34" charset="0"/>
                <a:cs typeface="Arial" panose="020B0604020202020204" pitchFamily="34" charset="0"/>
              </a:rPr>
              <a:t>When reporting on the absence line, can we politely request that you leave a brief description of your child’s illness rather than just saying they are unwell.  </a:t>
            </a:r>
            <a:r>
              <a:rPr lang="en-GB" sz="1200" dirty="0">
                <a:latin typeface="Arial" panose="020B0604020202020204" pitchFamily="34" charset="0"/>
                <a:cs typeface="Arial" panose="020B0604020202020204" pitchFamily="34" charset="0"/>
              </a:rPr>
              <a:t>If your child has vomiting or diarrhoea please note that they should not return to school for a period of  48 hours after the last incident.  This is a local authority policy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Applications for Holiday Leave must be submitted to school at </a:t>
            </a:r>
            <a:r>
              <a:rPr lang="en-GB" sz="1200" b="1" dirty="0">
                <a:latin typeface="Arial" panose="020B0604020202020204" pitchFamily="34" charset="0"/>
                <a:cs typeface="Arial" panose="020B0604020202020204" pitchFamily="34" charset="0"/>
              </a:rPr>
              <a:t>least 4 week</a:t>
            </a:r>
            <a:r>
              <a:rPr lang="en-GB" sz="1200" dirty="0">
                <a:latin typeface="Arial" panose="020B0604020202020204" pitchFamily="34" charset="0"/>
                <a:cs typeface="Arial" panose="020B0604020202020204" pitchFamily="34" charset="0"/>
              </a:rPr>
              <a:t>s in advance. Forms can be found on the school website or requested from the school office.  In accordance with Government and Local Authority policy, holidays taken during term time will only be authorised in </a:t>
            </a:r>
            <a:r>
              <a:rPr lang="en-GB" sz="1200" b="1" u="sng" dirty="0">
                <a:latin typeface="Arial" panose="020B0604020202020204" pitchFamily="34" charset="0"/>
                <a:cs typeface="Arial" panose="020B0604020202020204" pitchFamily="34" charset="0"/>
              </a:rPr>
              <a:t>exceptional circumstances.</a:t>
            </a:r>
          </a:p>
          <a:p>
            <a:endParaRPr lang="en-GB" sz="1200" b="1" u="sng" dirty="0">
              <a:latin typeface="Arial" panose="020B0604020202020204" pitchFamily="34" charset="0"/>
              <a:cs typeface="Arial" panose="020B0604020202020204" pitchFamily="34" charset="0"/>
            </a:endParaRPr>
          </a:p>
          <a:p>
            <a:r>
              <a:rPr lang="en-GB" sz="1600" b="1" dirty="0">
                <a:solidFill>
                  <a:schemeClr val="accent1"/>
                </a:solidFill>
                <a:latin typeface="Arial" panose="020B0604020202020204" pitchFamily="34" charset="0"/>
                <a:cs typeface="Arial" panose="020B0604020202020204" pitchFamily="34" charset="0"/>
              </a:rPr>
              <a:t>CHANGES</a:t>
            </a:r>
          </a:p>
          <a:p>
            <a:r>
              <a:rPr lang="en-GB" sz="1200" dirty="0">
                <a:latin typeface="Arial" panose="020B0604020202020204" pitchFamily="34" charset="0"/>
                <a:cs typeface="Arial" panose="020B0604020202020204" pitchFamily="34" charset="0"/>
              </a:rPr>
              <a:t>It is very important that if you change contact numbers, emails or addresses that you advise us as soon as possible.  Any changes must be sent into school via email.</a:t>
            </a:r>
          </a:p>
          <a:p>
            <a:endParaRPr lang="en-GB" sz="1200"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Thank you</a:t>
            </a:r>
          </a:p>
        </p:txBody>
      </p:sp>
      <p:sp>
        <p:nvSpPr>
          <p:cNvPr id="8" name="TextBox 7">
            <a:extLst>
              <a:ext uri="{FF2B5EF4-FFF2-40B4-BE49-F238E27FC236}">
                <a16:creationId xmlns:a16="http://schemas.microsoft.com/office/drawing/2014/main" id="{12819EEC-5AB1-44D4-A5EA-B834DD9ADD67}"/>
              </a:ext>
            </a:extLst>
          </p:cNvPr>
          <p:cNvSpPr txBox="1"/>
          <p:nvPr/>
        </p:nvSpPr>
        <p:spPr>
          <a:xfrm>
            <a:off x="357402" y="245189"/>
            <a:ext cx="4496595"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OFFICE NEWS</a:t>
            </a:r>
          </a:p>
        </p:txBody>
      </p:sp>
      <p:pic>
        <p:nvPicPr>
          <p:cNvPr id="6" name="Picture 5">
            <a:extLst>
              <a:ext uri="{FF2B5EF4-FFF2-40B4-BE49-F238E27FC236}">
                <a16:creationId xmlns:a16="http://schemas.microsoft.com/office/drawing/2014/main" id="{06EDF7B7-18BE-464A-A5E4-65968D55BCCE}"/>
              </a:ext>
            </a:extLst>
          </p:cNvPr>
          <p:cNvPicPr>
            <a:picLocks noChangeAspect="1"/>
          </p:cNvPicPr>
          <p:nvPr/>
        </p:nvPicPr>
        <p:blipFill rotWithShape="1">
          <a:blip r:embed="rId4">
            <a:extLst>
              <a:ext uri="{28A0092B-C50C-407E-A947-70E740481C1C}">
                <a14:useLocalDpi xmlns:a14="http://schemas.microsoft.com/office/drawing/2010/main" val="0"/>
              </a:ext>
            </a:extLst>
          </a:blip>
          <a:srcRect l="-1" r="71633"/>
          <a:stretch/>
        </p:blipFill>
        <p:spPr>
          <a:xfrm>
            <a:off x="4947780" y="8043870"/>
            <a:ext cx="1414919" cy="1476535"/>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13C638F0-1ABF-4A74-8522-D6ED9ADD17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10827" y="245188"/>
            <a:ext cx="1151873" cy="1151873"/>
          </a:xfrm>
          <a:prstGeom prst="rect">
            <a:avLst/>
          </a:prstGeom>
        </p:spPr>
      </p:pic>
    </p:spTree>
    <p:extLst>
      <p:ext uri="{BB962C8B-B14F-4D97-AF65-F5344CB8AC3E}">
        <p14:creationId xmlns:p14="http://schemas.microsoft.com/office/powerpoint/2010/main" val="363476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8FEFB3-9FD1-49A4-8CE0-3B5931062969}"/>
              </a:ext>
            </a:extLst>
          </p:cNvPr>
          <p:cNvSpPr/>
          <p:nvPr/>
        </p:nvSpPr>
        <p:spPr>
          <a:xfrm>
            <a:off x="441387" y="188783"/>
            <a:ext cx="5975225"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Celebration &amp; Congratulations</a:t>
            </a:r>
          </a:p>
        </p:txBody>
      </p:sp>
      <p:sp>
        <p:nvSpPr>
          <p:cNvPr id="5" name="TextBox 4">
            <a:extLst>
              <a:ext uri="{FF2B5EF4-FFF2-40B4-BE49-F238E27FC236}">
                <a16:creationId xmlns:a16="http://schemas.microsoft.com/office/drawing/2014/main" id="{31C1EC3B-D260-4535-ADA4-6125FD8DF8C2}"/>
              </a:ext>
            </a:extLst>
          </p:cNvPr>
          <p:cNvSpPr txBox="1"/>
          <p:nvPr/>
        </p:nvSpPr>
        <p:spPr>
          <a:xfrm>
            <a:off x="491553" y="2414049"/>
            <a:ext cx="2602433" cy="369332"/>
          </a:xfrm>
          <a:prstGeom prst="rect">
            <a:avLst/>
          </a:prstGeom>
          <a:noFill/>
        </p:spPr>
        <p:txBody>
          <a:bodyPr wrap="square" rtlCol="0">
            <a:spAutoFit/>
          </a:bodyPr>
          <a:lstStyle/>
          <a:p>
            <a:r>
              <a:rPr lang="en-GB" b="1" dirty="0">
                <a:latin typeface="Arial Rounded MT Bold" panose="020F0704030504030204" pitchFamily="34" charset="0"/>
              </a:rPr>
              <a:t>GROWTH MINDSET</a:t>
            </a:r>
          </a:p>
        </p:txBody>
      </p:sp>
      <p:sp>
        <p:nvSpPr>
          <p:cNvPr id="6" name="Title 5">
            <a:extLst>
              <a:ext uri="{FF2B5EF4-FFF2-40B4-BE49-F238E27FC236}">
                <a16:creationId xmlns:a16="http://schemas.microsoft.com/office/drawing/2014/main" id="{B340B486-263E-462A-ADBF-CA409C8AF9F0}"/>
              </a:ext>
            </a:extLst>
          </p:cNvPr>
          <p:cNvSpPr txBox="1">
            <a:spLocks noGrp="1"/>
          </p:cNvSpPr>
          <p:nvPr>
            <p:ph type="ctrTitle"/>
          </p:nvPr>
        </p:nvSpPr>
        <p:spPr>
          <a:xfrm>
            <a:off x="3921807" y="2435408"/>
            <a:ext cx="2584704" cy="341632"/>
          </a:xfrm>
          <a:prstGeom prst="rect">
            <a:avLst/>
          </a:prstGeom>
          <a:noFill/>
        </p:spPr>
        <p:txBody>
          <a:bodyPr wrap="square" rtlCol="0">
            <a:spAutoFit/>
          </a:bodyPr>
          <a:lstStyle/>
          <a:p>
            <a:r>
              <a:rPr lang="en-GB" sz="1800" b="1" dirty="0">
                <a:latin typeface="Arial Rounded MT Bold" panose="020F0704030504030204" pitchFamily="34" charset="0"/>
              </a:rPr>
              <a:t>STAR OF THE WEEK</a:t>
            </a:r>
          </a:p>
        </p:txBody>
      </p:sp>
      <p:sp>
        <p:nvSpPr>
          <p:cNvPr id="7" name="TextBox 6">
            <a:extLst>
              <a:ext uri="{FF2B5EF4-FFF2-40B4-BE49-F238E27FC236}">
                <a16:creationId xmlns:a16="http://schemas.microsoft.com/office/drawing/2014/main" id="{D43F6626-7BA3-4D39-B8C8-AD4F283AF88B}"/>
              </a:ext>
            </a:extLst>
          </p:cNvPr>
          <p:cNvSpPr txBox="1"/>
          <p:nvPr/>
        </p:nvSpPr>
        <p:spPr>
          <a:xfrm>
            <a:off x="413164" y="2913820"/>
            <a:ext cx="2650951" cy="1600438"/>
          </a:xfrm>
          <a:prstGeom prst="rect">
            <a:avLst/>
          </a:prstGeom>
          <a:solidFill>
            <a:schemeClr val="bg1"/>
          </a:solidFill>
          <a:ln>
            <a:solidFill>
              <a:schemeClr val="accent1">
                <a:lumMod val="75000"/>
              </a:schemeClr>
            </a:solidFill>
          </a:ln>
        </p:spPr>
        <p:txBody>
          <a:bodyPr wrap="square" rtlCol="0">
            <a:spAutoFit/>
          </a:bodyPr>
          <a:lstStyle/>
          <a:p>
            <a:pPr algn="ctr"/>
            <a:r>
              <a:rPr lang="en-GB" sz="1400" b="1" dirty="0">
                <a:latin typeface="Britannic Bold" panose="020B0903060703020204" pitchFamily="34" charset="0"/>
              </a:rPr>
              <a:t>Reception: Joseph S</a:t>
            </a:r>
          </a:p>
          <a:p>
            <a:pPr algn="ctr"/>
            <a:r>
              <a:rPr lang="en-GB" sz="1400" b="1" dirty="0">
                <a:latin typeface="Britannic Bold" panose="020B0903060703020204" pitchFamily="34" charset="0"/>
              </a:rPr>
              <a:t>Year 1: Roman R-B</a:t>
            </a:r>
          </a:p>
          <a:p>
            <a:pPr algn="ctr"/>
            <a:r>
              <a:rPr lang="en-GB" sz="1400" b="1" dirty="0">
                <a:latin typeface="Britannic Bold" panose="020B0903060703020204" pitchFamily="34" charset="0"/>
              </a:rPr>
              <a:t>Year 2: Oskar P-E</a:t>
            </a:r>
          </a:p>
          <a:p>
            <a:pPr algn="ctr"/>
            <a:r>
              <a:rPr lang="en-GB" sz="1400" b="1" dirty="0">
                <a:latin typeface="Britannic Bold" panose="020B0903060703020204" pitchFamily="34" charset="0"/>
              </a:rPr>
              <a:t>Year 3: Emily E</a:t>
            </a:r>
          </a:p>
          <a:p>
            <a:pPr algn="ctr"/>
            <a:r>
              <a:rPr lang="en-GB" sz="1400" b="1" dirty="0">
                <a:latin typeface="Britannic Bold" panose="020B0903060703020204" pitchFamily="34" charset="0"/>
              </a:rPr>
              <a:t>Year 4: James D</a:t>
            </a:r>
          </a:p>
          <a:p>
            <a:pPr algn="ctr"/>
            <a:r>
              <a:rPr lang="en-GB" sz="1400" b="1" dirty="0">
                <a:latin typeface="Britannic Bold" panose="020B0903060703020204" pitchFamily="34" charset="0"/>
              </a:rPr>
              <a:t>Year 5: Sophie Ed </a:t>
            </a:r>
          </a:p>
          <a:p>
            <a:pPr algn="ctr"/>
            <a:r>
              <a:rPr lang="en-GB" sz="1400" b="1" dirty="0">
                <a:latin typeface="Britannic Bold" panose="020B0903060703020204" pitchFamily="34" charset="0"/>
              </a:rPr>
              <a:t>Year 6: Rowan P</a:t>
            </a:r>
          </a:p>
        </p:txBody>
      </p:sp>
      <p:sp>
        <p:nvSpPr>
          <p:cNvPr id="8" name="TextBox 7">
            <a:extLst>
              <a:ext uri="{FF2B5EF4-FFF2-40B4-BE49-F238E27FC236}">
                <a16:creationId xmlns:a16="http://schemas.microsoft.com/office/drawing/2014/main" id="{9265AB5A-AE5B-4FDE-A86D-62BA4850E163}"/>
              </a:ext>
            </a:extLst>
          </p:cNvPr>
          <p:cNvSpPr txBox="1"/>
          <p:nvPr/>
        </p:nvSpPr>
        <p:spPr>
          <a:xfrm>
            <a:off x="3965067" y="2913820"/>
            <a:ext cx="2498184" cy="1600438"/>
          </a:xfrm>
          <a:prstGeom prst="rect">
            <a:avLst/>
          </a:prstGeom>
          <a:solidFill>
            <a:schemeClr val="bg1"/>
          </a:solidFill>
          <a:ln>
            <a:solidFill>
              <a:schemeClr val="accent1"/>
            </a:solidFill>
          </a:ln>
        </p:spPr>
        <p:txBody>
          <a:bodyPr wrap="square" rtlCol="0">
            <a:spAutoFit/>
          </a:bodyPr>
          <a:lstStyle/>
          <a:p>
            <a:pPr algn="ctr"/>
            <a:r>
              <a:rPr lang="en-GB" sz="1400" b="1" dirty="0">
                <a:latin typeface="Britannic Bold" panose="020B0903060703020204" pitchFamily="34" charset="0"/>
              </a:rPr>
              <a:t>Reception: Audrey C</a:t>
            </a:r>
          </a:p>
          <a:p>
            <a:pPr algn="ctr"/>
            <a:r>
              <a:rPr lang="en-GB" sz="1400" b="1" dirty="0">
                <a:latin typeface="Britannic Bold" panose="020B0903060703020204" pitchFamily="34" charset="0"/>
              </a:rPr>
              <a:t>Year 1: Alan M</a:t>
            </a:r>
          </a:p>
          <a:p>
            <a:pPr algn="ctr"/>
            <a:r>
              <a:rPr lang="en-GB" sz="1400" b="1" dirty="0">
                <a:latin typeface="Britannic Bold" panose="020B0903060703020204" pitchFamily="34" charset="0"/>
              </a:rPr>
              <a:t>Year 2: Mia N</a:t>
            </a:r>
          </a:p>
          <a:p>
            <a:pPr algn="ctr"/>
            <a:r>
              <a:rPr lang="en-GB" sz="1400" b="1" dirty="0">
                <a:latin typeface="Britannic Bold" panose="020B0903060703020204" pitchFamily="34" charset="0"/>
              </a:rPr>
              <a:t>Year 3: Hassan R</a:t>
            </a:r>
          </a:p>
          <a:p>
            <a:pPr algn="ctr"/>
            <a:r>
              <a:rPr lang="en-GB" sz="1400" b="1" dirty="0">
                <a:latin typeface="Britannic Bold" panose="020B0903060703020204" pitchFamily="34" charset="0"/>
              </a:rPr>
              <a:t>Year 4: Charlie K</a:t>
            </a:r>
          </a:p>
          <a:p>
            <a:pPr algn="ctr"/>
            <a:r>
              <a:rPr lang="en-GB" sz="1400" b="1" dirty="0">
                <a:latin typeface="Britannic Bold" panose="020B0903060703020204" pitchFamily="34" charset="0"/>
              </a:rPr>
              <a:t>Year 5: Anna R </a:t>
            </a:r>
          </a:p>
          <a:p>
            <a:pPr algn="ctr"/>
            <a:r>
              <a:rPr lang="en-GB" sz="1400" b="1" dirty="0">
                <a:latin typeface="Britannic Bold" panose="020B0903060703020204" pitchFamily="34" charset="0"/>
              </a:rPr>
              <a:t>Year 6: Aoife O</a:t>
            </a:r>
          </a:p>
        </p:txBody>
      </p:sp>
      <p:pic>
        <p:nvPicPr>
          <p:cNvPr id="11" name="Picture 4" descr="Growth Mindset | Problem Solving | Develop New Skills | Excelsior College">
            <a:extLst>
              <a:ext uri="{FF2B5EF4-FFF2-40B4-BE49-F238E27FC236}">
                <a16:creationId xmlns:a16="http://schemas.microsoft.com/office/drawing/2014/main" id="{C3779648-3146-4104-8082-943D1FC6B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035" y="986076"/>
            <a:ext cx="1203359" cy="1387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1" descr="A picture containing text&#10;&#10;Description automatically generated">
            <a:extLst>
              <a:ext uri="{FF2B5EF4-FFF2-40B4-BE49-F238E27FC236}">
                <a16:creationId xmlns:a16="http://schemas.microsoft.com/office/drawing/2014/main" id="{A177C020-FD83-48FE-8C3E-5DAD12B30E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96281" y="5086482"/>
            <a:ext cx="729772" cy="1297602"/>
          </a:xfrm>
          <a:prstGeom prst="rect">
            <a:avLst/>
          </a:prstGeom>
        </p:spPr>
      </p:pic>
      <p:pic>
        <p:nvPicPr>
          <p:cNvPr id="3" name="Picture 2" descr="A yellow star with a black background&#10;&#10;Description automatically generated with medium confidence">
            <a:extLst>
              <a:ext uri="{FF2B5EF4-FFF2-40B4-BE49-F238E27FC236}">
                <a16:creationId xmlns:a16="http://schemas.microsoft.com/office/drawing/2014/main" id="{C7775BC9-3EE3-428B-A8FE-97DDE1CE3B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66575" y="1007981"/>
            <a:ext cx="1231749" cy="1194673"/>
          </a:xfrm>
          <a:prstGeom prst="rect">
            <a:avLst/>
          </a:prstGeom>
        </p:spPr>
      </p:pic>
      <p:sp>
        <p:nvSpPr>
          <p:cNvPr id="20" name="TextBox 19">
            <a:extLst>
              <a:ext uri="{FF2B5EF4-FFF2-40B4-BE49-F238E27FC236}">
                <a16:creationId xmlns:a16="http://schemas.microsoft.com/office/drawing/2014/main" id="{AA1F5406-F2BB-412F-A172-A1733A6EAD91}"/>
              </a:ext>
            </a:extLst>
          </p:cNvPr>
          <p:cNvSpPr txBox="1"/>
          <p:nvPr/>
        </p:nvSpPr>
        <p:spPr>
          <a:xfrm>
            <a:off x="555293" y="6109319"/>
            <a:ext cx="2267261" cy="369332"/>
          </a:xfrm>
          <a:prstGeom prst="rect">
            <a:avLst/>
          </a:prstGeom>
          <a:noFill/>
        </p:spPr>
        <p:txBody>
          <a:bodyPr wrap="square">
            <a:spAutoFit/>
          </a:bodyPr>
          <a:lstStyle/>
          <a:p>
            <a:pPr algn="ctr"/>
            <a:r>
              <a:rPr lang="en-GB" b="1" dirty="0">
                <a:latin typeface="Arial Rounded MT Bold" panose="020F0704030504030204" pitchFamily="34" charset="0"/>
              </a:rPr>
              <a:t>VALUES AWARD</a:t>
            </a:r>
          </a:p>
        </p:txBody>
      </p:sp>
      <p:sp>
        <p:nvSpPr>
          <p:cNvPr id="21" name="TextBox 20">
            <a:extLst>
              <a:ext uri="{FF2B5EF4-FFF2-40B4-BE49-F238E27FC236}">
                <a16:creationId xmlns:a16="http://schemas.microsoft.com/office/drawing/2014/main" id="{11FB1D97-C699-422A-997D-1FA5002C0E9D}"/>
              </a:ext>
            </a:extLst>
          </p:cNvPr>
          <p:cNvSpPr txBox="1"/>
          <p:nvPr/>
        </p:nvSpPr>
        <p:spPr>
          <a:xfrm>
            <a:off x="491553" y="6571925"/>
            <a:ext cx="2358565" cy="1169551"/>
          </a:xfrm>
          <a:prstGeom prst="rect">
            <a:avLst/>
          </a:prstGeom>
          <a:solidFill>
            <a:schemeClr val="bg1"/>
          </a:solidFill>
          <a:ln>
            <a:solidFill>
              <a:schemeClr val="accent1">
                <a:lumMod val="75000"/>
              </a:schemeClr>
            </a:solidFill>
          </a:ln>
        </p:spPr>
        <p:txBody>
          <a:bodyPr wrap="square" rtlCol="0">
            <a:spAutoFit/>
          </a:bodyPr>
          <a:lstStyle/>
          <a:p>
            <a:pPr algn="ctr"/>
            <a:r>
              <a:rPr lang="en-GB" sz="1400" b="1" dirty="0">
                <a:latin typeface="Britannic Bold" panose="020B0903060703020204" pitchFamily="34" charset="0"/>
              </a:rPr>
              <a:t>Year 1:  Charlotte G</a:t>
            </a:r>
          </a:p>
          <a:p>
            <a:pPr algn="ctr"/>
            <a:r>
              <a:rPr lang="en-GB" sz="1400" b="1" dirty="0">
                <a:latin typeface="Britannic Bold" panose="020B0903060703020204" pitchFamily="34" charset="0"/>
              </a:rPr>
              <a:t>Year 2: Kaden Thorley</a:t>
            </a:r>
          </a:p>
          <a:p>
            <a:pPr algn="ctr"/>
            <a:r>
              <a:rPr lang="en-GB" sz="1400" b="1" dirty="0">
                <a:latin typeface="Britannic Bold" panose="020B0903060703020204" pitchFamily="34" charset="0"/>
              </a:rPr>
              <a:t>Year 3:  Harrison D</a:t>
            </a:r>
          </a:p>
          <a:p>
            <a:pPr algn="ctr"/>
            <a:r>
              <a:rPr lang="en-GB" sz="1400" b="1" dirty="0">
                <a:latin typeface="Britannic Bold" panose="020B0903060703020204" pitchFamily="34" charset="0"/>
              </a:rPr>
              <a:t>Year 5: Niall B</a:t>
            </a:r>
          </a:p>
          <a:p>
            <a:pPr algn="ctr"/>
            <a:r>
              <a:rPr lang="en-GB" sz="1400" b="1" dirty="0">
                <a:latin typeface="Britannic Bold" panose="020B0903060703020204" pitchFamily="34" charset="0"/>
              </a:rPr>
              <a:t>Year 6</a:t>
            </a:r>
            <a:r>
              <a:rPr lang="en-GB" sz="1400" b="1">
                <a:latin typeface="Britannic Bold" panose="020B0903060703020204" pitchFamily="34" charset="0"/>
              </a:rPr>
              <a:t>: Athena G</a:t>
            </a:r>
            <a:endParaRPr lang="en-GB" sz="1400" b="1" dirty="0">
              <a:latin typeface="Britannic Bold" panose="020B0903060703020204" pitchFamily="34" charset="0"/>
            </a:endParaRPr>
          </a:p>
        </p:txBody>
      </p:sp>
      <p:sp>
        <p:nvSpPr>
          <p:cNvPr id="23" name="TextBox 22">
            <a:extLst>
              <a:ext uri="{FF2B5EF4-FFF2-40B4-BE49-F238E27FC236}">
                <a16:creationId xmlns:a16="http://schemas.microsoft.com/office/drawing/2014/main" id="{2F8F8AFF-400A-4518-9921-3A9EC20057BD}"/>
              </a:ext>
            </a:extLst>
          </p:cNvPr>
          <p:cNvSpPr txBox="1"/>
          <p:nvPr/>
        </p:nvSpPr>
        <p:spPr>
          <a:xfrm>
            <a:off x="3944116" y="6109319"/>
            <a:ext cx="2407881" cy="369332"/>
          </a:xfrm>
          <a:prstGeom prst="rect">
            <a:avLst/>
          </a:prstGeom>
          <a:noFill/>
        </p:spPr>
        <p:txBody>
          <a:bodyPr wrap="square">
            <a:spAutoFit/>
          </a:bodyPr>
          <a:lstStyle/>
          <a:p>
            <a:pPr algn="ctr"/>
            <a:r>
              <a:rPr lang="en-GB" b="1" dirty="0">
                <a:latin typeface="Arial Rounded MT Bold" panose="020F0704030504030204" pitchFamily="34" charset="0"/>
              </a:rPr>
              <a:t>COURAGE AWARD</a:t>
            </a:r>
          </a:p>
        </p:txBody>
      </p:sp>
      <p:sp>
        <p:nvSpPr>
          <p:cNvPr id="24" name="TextBox 23">
            <a:extLst>
              <a:ext uri="{FF2B5EF4-FFF2-40B4-BE49-F238E27FC236}">
                <a16:creationId xmlns:a16="http://schemas.microsoft.com/office/drawing/2014/main" id="{BFC719A8-2467-4603-8B9E-0E776BF011B1}"/>
              </a:ext>
            </a:extLst>
          </p:cNvPr>
          <p:cNvSpPr txBox="1"/>
          <p:nvPr/>
        </p:nvSpPr>
        <p:spPr>
          <a:xfrm>
            <a:off x="4147946" y="6571925"/>
            <a:ext cx="2358565" cy="1600438"/>
          </a:xfrm>
          <a:prstGeom prst="rect">
            <a:avLst/>
          </a:prstGeom>
          <a:solidFill>
            <a:schemeClr val="bg1"/>
          </a:solidFill>
          <a:ln>
            <a:solidFill>
              <a:schemeClr val="accent1">
                <a:lumMod val="75000"/>
              </a:schemeClr>
            </a:solidFill>
          </a:ln>
        </p:spPr>
        <p:txBody>
          <a:bodyPr wrap="square" rtlCol="0">
            <a:spAutoFit/>
          </a:bodyPr>
          <a:lstStyle/>
          <a:p>
            <a:pPr algn="ctr"/>
            <a:r>
              <a:rPr lang="en-GB" sz="1400" b="1" dirty="0">
                <a:latin typeface="Britannic Bold" panose="020B0903060703020204" pitchFamily="34" charset="0"/>
              </a:rPr>
              <a:t>Reception:  Florence H</a:t>
            </a:r>
          </a:p>
          <a:p>
            <a:pPr algn="ctr"/>
            <a:r>
              <a:rPr lang="en-GB" sz="1400" b="1" dirty="0">
                <a:latin typeface="Britannic Bold" panose="020B0903060703020204" pitchFamily="34" charset="0"/>
              </a:rPr>
              <a:t>Year1:</a:t>
            </a:r>
          </a:p>
          <a:p>
            <a:pPr algn="ctr"/>
            <a:r>
              <a:rPr lang="en-GB" sz="1400" b="1" dirty="0">
                <a:latin typeface="Britannic Bold" panose="020B0903060703020204" pitchFamily="34" charset="0"/>
              </a:rPr>
              <a:t>Year 2:</a:t>
            </a:r>
          </a:p>
          <a:p>
            <a:pPr algn="ctr"/>
            <a:r>
              <a:rPr lang="en-GB" sz="1400" b="1" dirty="0">
                <a:latin typeface="Britannic Bold" panose="020B0903060703020204" pitchFamily="34" charset="0"/>
              </a:rPr>
              <a:t>Year 3: Henry L</a:t>
            </a:r>
          </a:p>
          <a:p>
            <a:pPr algn="ctr"/>
            <a:r>
              <a:rPr lang="en-GB" sz="1400" b="1" dirty="0">
                <a:latin typeface="Britannic Bold" panose="020B0903060703020204" pitchFamily="34" charset="0"/>
              </a:rPr>
              <a:t>Year 4: Charlotte L</a:t>
            </a:r>
          </a:p>
          <a:p>
            <a:pPr algn="ctr"/>
            <a:r>
              <a:rPr lang="en-GB" sz="1400" b="1" dirty="0">
                <a:latin typeface="Britannic Bold" panose="020B0903060703020204" pitchFamily="34" charset="0"/>
              </a:rPr>
              <a:t>Year 5:  Annabelle S</a:t>
            </a:r>
          </a:p>
          <a:p>
            <a:pPr algn="ctr"/>
            <a:r>
              <a:rPr lang="en-GB" sz="1400" b="1" dirty="0">
                <a:latin typeface="Britannic Bold" panose="020B0903060703020204" pitchFamily="34" charset="0"/>
              </a:rPr>
              <a:t>Year 6: Evelyn M</a:t>
            </a:r>
          </a:p>
        </p:txBody>
      </p:sp>
      <p:sp>
        <p:nvSpPr>
          <p:cNvPr id="14" name="TextBox 13">
            <a:extLst>
              <a:ext uri="{FF2B5EF4-FFF2-40B4-BE49-F238E27FC236}">
                <a16:creationId xmlns:a16="http://schemas.microsoft.com/office/drawing/2014/main" id="{DFCC65D1-7126-4729-BF9C-8E888FF58040}"/>
              </a:ext>
            </a:extLst>
          </p:cNvPr>
          <p:cNvSpPr txBox="1"/>
          <p:nvPr/>
        </p:nvSpPr>
        <p:spPr>
          <a:xfrm>
            <a:off x="9262027" y="8101908"/>
            <a:ext cx="2407881" cy="646331"/>
          </a:xfrm>
          <a:prstGeom prst="rect">
            <a:avLst/>
          </a:prstGeom>
          <a:noFill/>
        </p:spPr>
        <p:txBody>
          <a:bodyPr wrap="square">
            <a:spAutoFit/>
          </a:bodyPr>
          <a:lstStyle/>
          <a:p>
            <a:pPr algn="ctr"/>
            <a:r>
              <a:rPr lang="en-GB" b="1" dirty="0">
                <a:latin typeface="Arial Rounded MT Bold" panose="020F0704030504030204" pitchFamily="34" charset="0"/>
              </a:rPr>
              <a:t>HEADTEACHERS AWARD</a:t>
            </a:r>
          </a:p>
        </p:txBody>
      </p:sp>
      <p:sp>
        <p:nvSpPr>
          <p:cNvPr id="15" name="TextBox 14">
            <a:extLst>
              <a:ext uri="{FF2B5EF4-FFF2-40B4-BE49-F238E27FC236}">
                <a16:creationId xmlns:a16="http://schemas.microsoft.com/office/drawing/2014/main" id="{16AED946-9656-4A6B-9E3F-BF64E9B2F7AF}"/>
              </a:ext>
            </a:extLst>
          </p:cNvPr>
          <p:cNvSpPr txBox="1"/>
          <p:nvPr/>
        </p:nvSpPr>
        <p:spPr>
          <a:xfrm>
            <a:off x="8587325" y="8748239"/>
            <a:ext cx="2358565" cy="738664"/>
          </a:xfrm>
          <a:prstGeom prst="rect">
            <a:avLst/>
          </a:prstGeom>
          <a:solidFill>
            <a:schemeClr val="bg1"/>
          </a:solidFill>
          <a:ln>
            <a:solidFill>
              <a:schemeClr val="accent1">
                <a:lumMod val="75000"/>
              </a:schemeClr>
            </a:solidFill>
          </a:ln>
        </p:spPr>
        <p:txBody>
          <a:bodyPr wrap="square" rtlCol="0">
            <a:spAutoFit/>
          </a:bodyPr>
          <a:lstStyle/>
          <a:p>
            <a:pPr algn="ctr"/>
            <a:endParaRPr lang="en-GB" sz="1400" b="1" dirty="0">
              <a:latin typeface="Britannic Bold" panose="020B0903060703020204" pitchFamily="34" charset="0"/>
            </a:endParaRPr>
          </a:p>
          <a:p>
            <a:pPr algn="ctr"/>
            <a:endParaRPr lang="en-GB" sz="1400" b="1" dirty="0">
              <a:latin typeface="Britannic Bold" panose="020B0903060703020204" pitchFamily="34" charset="0"/>
            </a:endParaRPr>
          </a:p>
          <a:p>
            <a:pPr algn="ctr"/>
            <a:endParaRPr lang="en-GB" sz="1400" b="1" dirty="0">
              <a:latin typeface="Britannic Bold" panose="020B0903060703020204" pitchFamily="34" charset="0"/>
            </a:endParaRPr>
          </a:p>
        </p:txBody>
      </p:sp>
      <p:pic>
        <p:nvPicPr>
          <p:cNvPr id="16" name="Picture 15" descr="Shape&#10;&#10;Description automatically generated with medium confidence">
            <a:extLst>
              <a:ext uri="{FF2B5EF4-FFF2-40B4-BE49-F238E27FC236}">
                <a16:creationId xmlns:a16="http://schemas.microsoft.com/office/drawing/2014/main" id="{412E64AF-5160-45E3-97F2-B307BC576DD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945890" y="6941257"/>
            <a:ext cx="724018" cy="1205877"/>
          </a:xfrm>
          <a:prstGeom prst="rect">
            <a:avLst/>
          </a:prstGeom>
        </p:spPr>
      </p:pic>
    </p:spTree>
    <p:extLst>
      <p:ext uri="{BB962C8B-B14F-4D97-AF65-F5344CB8AC3E}">
        <p14:creationId xmlns:p14="http://schemas.microsoft.com/office/powerpoint/2010/main" val="225064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9EB8E2-AD8D-4C68-A3C9-1ECC509FE38D}"/>
              </a:ext>
            </a:extLst>
          </p:cNvPr>
          <p:cNvSpPr txBox="1"/>
          <p:nvPr/>
        </p:nvSpPr>
        <p:spPr>
          <a:xfrm>
            <a:off x="1394997" y="302074"/>
            <a:ext cx="4573069" cy="400110"/>
          </a:xfrm>
          <a:prstGeom prst="rect">
            <a:avLst/>
          </a:prstGeom>
          <a:solidFill>
            <a:srgbClr val="FFFF00"/>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WORLD MENTAL HEALTH DAY</a:t>
            </a:r>
          </a:p>
        </p:txBody>
      </p:sp>
      <p:pic>
        <p:nvPicPr>
          <p:cNvPr id="3" name="Picture 2">
            <a:extLst>
              <a:ext uri="{FF2B5EF4-FFF2-40B4-BE49-F238E27FC236}">
                <a16:creationId xmlns:a16="http://schemas.microsoft.com/office/drawing/2014/main" id="{4BEF9EAD-9486-4669-9F33-C10C1BE26B1E}"/>
              </a:ext>
            </a:extLst>
          </p:cNvPr>
          <p:cNvPicPr>
            <a:picLocks noChangeAspect="1"/>
          </p:cNvPicPr>
          <p:nvPr/>
        </p:nvPicPr>
        <p:blipFill rotWithShape="1">
          <a:blip r:embed="rId2"/>
          <a:srcRect l="7143"/>
          <a:stretch/>
        </p:blipFill>
        <p:spPr>
          <a:xfrm>
            <a:off x="237091" y="299020"/>
            <a:ext cx="1017397" cy="572354"/>
          </a:xfrm>
          <a:prstGeom prst="rect">
            <a:avLst/>
          </a:prstGeom>
        </p:spPr>
      </p:pic>
      <p:pic>
        <p:nvPicPr>
          <p:cNvPr id="7" name="Picture 6" descr="A yellow shirt with black background&#10;&#10;Description automatically generated">
            <a:extLst>
              <a:ext uri="{FF2B5EF4-FFF2-40B4-BE49-F238E27FC236}">
                <a16:creationId xmlns:a16="http://schemas.microsoft.com/office/drawing/2014/main" id="{7382730E-CC29-457E-A1FB-C1D02A7DB8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8575" y="299020"/>
            <a:ext cx="536288" cy="584775"/>
          </a:xfrm>
          <a:prstGeom prst="rect">
            <a:avLst/>
          </a:prstGeom>
        </p:spPr>
      </p:pic>
      <p:sp>
        <p:nvSpPr>
          <p:cNvPr id="9" name="Rectangle: Rounded Corners 8">
            <a:extLst>
              <a:ext uri="{FF2B5EF4-FFF2-40B4-BE49-F238E27FC236}">
                <a16:creationId xmlns:a16="http://schemas.microsoft.com/office/drawing/2014/main" id="{80577DD6-DD15-4218-BEAC-F18A3F453ACF}"/>
              </a:ext>
            </a:extLst>
          </p:cNvPr>
          <p:cNvSpPr/>
          <p:nvPr/>
        </p:nvSpPr>
        <p:spPr>
          <a:xfrm>
            <a:off x="316422" y="2934193"/>
            <a:ext cx="6292323" cy="16084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93C8384-63D3-4E82-BC68-72866CBFDFD2}"/>
              </a:ext>
            </a:extLst>
          </p:cNvPr>
          <p:cNvSpPr txBox="1"/>
          <p:nvPr/>
        </p:nvSpPr>
        <p:spPr>
          <a:xfrm>
            <a:off x="352540" y="1051232"/>
            <a:ext cx="6220089" cy="3323987"/>
          </a:xfrm>
          <a:prstGeom prst="rect">
            <a:avLst/>
          </a:prstGeom>
          <a:noFill/>
        </p:spPr>
        <p:txBody>
          <a:bodyPr wrap="square" rtlCol="0">
            <a:spAutoFit/>
          </a:bodyPr>
          <a:lstStyle/>
          <a:p>
            <a:r>
              <a:rPr lang="en-GB" sz="1400" dirty="0"/>
              <a:t>Our #Helloyellow day on Tuesday was a great success! All of the children enjoyed a full day of fun activities focused on their wellbeing and mental health.  </a:t>
            </a:r>
          </a:p>
          <a:p>
            <a:endParaRPr lang="en-GB" sz="1400" dirty="0"/>
          </a:p>
          <a:p>
            <a:r>
              <a:rPr lang="en-GB" sz="1400" dirty="0"/>
              <a:t>We raised a total of </a:t>
            </a:r>
            <a:r>
              <a:rPr lang="en-GB" sz="1400" b="1" u="sng" dirty="0">
                <a:highlight>
                  <a:srgbClr val="FFFF00"/>
                </a:highlight>
              </a:rPr>
              <a:t>£233.40 </a:t>
            </a:r>
            <a:r>
              <a:rPr lang="en-GB" sz="1400" dirty="0"/>
              <a:t>which is being donated to Young Minds.  Young Minds are a charity who help and support young people with their mental health.  </a:t>
            </a:r>
          </a:p>
          <a:p>
            <a:endParaRPr lang="en-GB" sz="1400" dirty="0"/>
          </a:p>
          <a:p>
            <a:r>
              <a:rPr lang="en-GB" sz="1400" dirty="0"/>
              <a:t>We would like to thank Carla Agger at Jasmines Gifts and Balloons on the High Street for donating balloons to decorate our playground.</a:t>
            </a:r>
          </a:p>
          <a:p>
            <a:endParaRPr lang="en-GB" sz="1400" dirty="0"/>
          </a:p>
          <a:p>
            <a:r>
              <a:rPr lang="en-GB" sz="1400" b="1" i="1" dirty="0"/>
              <a:t>If your child is struggling please take a look at the Young Minds website for more information on how you can access support: </a:t>
            </a:r>
            <a:r>
              <a:rPr lang="en-GB" sz="1400" b="1" i="1" dirty="0">
                <a:hlinkClick r:id="rId5"/>
              </a:rPr>
              <a:t>www.youngminds.org.uk</a:t>
            </a:r>
            <a:endParaRPr lang="en-GB" sz="1400" b="1" i="1" dirty="0"/>
          </a:p>
          <a:p>
            <a:endParaRPr lang="en-GB" sz="1400" b="1" i="1" dirty="0"/>
          </a:p>
          <a:p>
            <a:r>
              <a:rPr lang="en-GB" sz="1400" b="1" i="1" dirty="0"/>
              <a:t>We also have our Rainbow Team in school who provide support to our pupils if they have any worries.  Please see further in this newsletter for more details on our Rainbow Team.</a:t>
            </a:r>
          </a:p>
        </p:txBody>
      </p:sp>
    </p:spTree>
    <p:extLst>
      <p:ext uri="{BB962C8B-B14F-4D97-AF65-F5344CB8AC3E}">
        <p14:creationId xmlns:p14="http://schemas.microsoft.com/office/powerpoint/2010/main" val="383881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4EECB-04AE-43B2-A40A-DC43BFF4E610}"/>
              </a:ext>
            </a:extLst>
          </p:cNvPr>
          <p:cNvPicPr>
            <a:picLocks noChangeAspect="1"/>
          </p:cNvPicPr>
          <p:nvPr/>
        </p:nvPicPr>
        <p:blipFill>
          <a:blip r:embed="rId2"/>
          <a:stretch>
            <a:fillRect/>
          </a:stretch>
        </p:blipFill>
        <p:spPr>
          <a:xfrm>
            <a:off x="342900" y="948909"/>
            <a:ext cx="6172200" cy="8667750"/>
          </a:xfrm>
          <a:prstGeom prst="rect">
            <a:avLst/>
          </a:prstGeom>
        </p:spPr>
      </p:pic>
      <p:sp>
        <p:nvSpPr>
          <p:cNvPr id="6" name="TextBox 5">
            <a:extLst>
              <a:ext uri="{FF2B5EF4-FFF2-40B4-BE49-F238E27FC236}">
                <a16:creationId xmlns:a16="http://schemas.microsoft.com/office/drawing/2014/main" id="{3487096A-F7EA-4550-A41E-3D4058E76798}"/>
              </a:ext>
            </a:extLst>
          </p:cNvPr>
          <p:cNvSpPr txBox="1"/>
          <p:nvPr/>
        </p:nvSpPr>
        <p:spPr>
          <a:xfrm>
            <a:off x="267503" y="302935"/>
            <a:ext cx="6322992"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MENTAL HEALTH RESOURCES</a:t>
            </a:r>
          </a:p>
        </p:txBody>
      </p:sp>
    </p:spTree>
    <p:extLst>
      <p:ext uri="{BB962C8B-B14F-4D97-AF65-F5344CB8AC3E}">
        <p14:creationId xmlns:p14="http://schemas.microsoft.com/office/powerpoint/2010/main" val="167106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ymail_attachmentIdb96c8572-73dd-4fec-a908-564398c63aba">
            <a:extLst>
              <a:ext uri="{FF2B5EF4-FFF2-40B4-BE49-F238E27FC236}">
                <a16:creationId xmlns:a16="http://schemas.microsoft.com/office/drawing/2014/main" id="{4A35ED24-46D3-4C27-B352-C0D951BD2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017" y="751316"/>
            <a:ext cx="4594375" cy="64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ymail_attachmentId817ba492-38ba-406d-b4c3-094d56bc6a59">
            <a:extLst>
              <a:ext uri="{FF2B5EF4-FFF2-40B4-BE49-F238E27FC236}">
                <a16:creationId xmlns:a16="http://schemas.microsoft.com/office/drawing/2014/main" id="{62D831EA-FAF0-4256-A8AB-196C3BAA3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93" y="7395405"/>
            <a:ext cx="5471614" cy="247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BF56A5E-EBC4-4E23-9AAA-939EA4531FFC}"/>
              </a:ext>
            </a:extLst>
          </p:cNvPr>
          <p:cNvSpPr txBox="1"/>
          <p:nvPr/>
        </p:nvSpPr>
        <p:spPr>
          <a:xfrm>
            <a:off x="389963" y="288096"/>
            <a:ext cx="6078069"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PTA NOTICE - NEON DISCO</a:t>
            </a:r>
          </a:p>
        </p:txBody>
      </p:sp>
    </p:spTree>
    <p:extLst>
      <p:ext uri="{BB962C8B-B14F-4D97-AF65-F5344CB8AC3E}">
        <p14:creationId xmlns:p14="http://schemas.microsoft.com/office/powerpoint/2010/main" val="150481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7D88E3-8493-4EC6-8403-BBB113CA6EE9}"/>
              </a:ext>
            </a:extLst>
          </p:cNvPr>
          <p:cNvSpPr txBox="1"/>
          <p:nvPr/>
        </p:nvSpPr>
        <p:spPr>
          <a:xfrm>
            <a:off x="267503" y="302935"/>
            <a:ext cx="6322992"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PTA NOTICES</a:t>
            </a:r>
          </a:p>
        </p:txBody>
      </p:sp>
      <p:sp>
        <p:nvSpPr>
          <p:cNvPr id="7" name="TextBox 6">
            <a:extLst>
              <a:ext uri="{FF2B5EF4-FFF2-40B4-BE49-F238E27FC236}">
                <a16:creationId xmlns:a16="http://schemas.microsoft.com/office/drawing/2014/main" id="{8E531F3F-457A-4D29-BF78-0774D450D02A}"/>
              </a:ext>
            </a:extLst>
          </p:cNvPr>
          <p:cNvSpPr txBox="1"/>
          <p:nvPr/>
        </p:nvSpPr>
        <p:spPr>
          <a:xfrm>
            <a:off x="267503" y="1138207"/>
            <a:ext cx="6322992" cy="6936835"/>
          </a:xfrm>
          <a:prstGeom prst="rect">
            <a:avLst/>
          </a:prstGeom>
          <a:noFill/>
        </p:spPr>
        <p:txBody>
          <a:bodyPr wrap="square">
            <a:spAutoFit/>
          </a:bodyPr>
          <a:lstStyle/>
          <a:p>
            <a:pPr algn="ctr">
              <a:lnSpc>
                <a:spcPct val="115000"/>
              </a:lnSpc>
              <a:spcAft>
                <a:spcPts val="1000"/>
              </a:spcAft>
            </a:pPr>
            <a:r>
              <a:rPr lang="en-GB" sz="16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PTA AGM Announcement</a:t>
            </a:r>
            <a:endPar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6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Monday 16</a:t>
            </a:r>
            <a:r>
              <a:rPr lang="en-GB" sz="1600" b="1" baseline="300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th</a:t>
            </a:r>
            <a:r>
              <a:rPr lang="en-GB" sz="16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October</a:t>
            </a:r>
            <a:endParaRPr lang="en-GB"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6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7pm</a:t>
            </a:r>
            <a:endParaRPr lang="en-GB"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6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In school</a:t>
            </a:r>
            <a:endParaRPr lang="en-GB"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Everyone is invited to join us for the PTA’s Annual General Meeting where we will review the results for the year and appoint the Committee for the year ahead.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effectLst/>
                <a:latin typeface="Arial" panose="020B0604020202020204" pitchFamily="34" charset="0"/>
                <a:ea typeface="Calibri" panose="020F0502020204030204" pitchFamily="34" charset="0"/>
                <a:cs typeface="Times New Roman" panose="02020603050405020304" pitchFamily="18" charset="0"/>
              </a:rPr>
              <a:t>All Committee positions are open for re-election each year: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b="1" dirty="0">
                <a:effectLst/>
                <a:latin typeface="Arial" panose="020B0604020202020204" pitchFamily="34" charset="0"/>
                <a:ea typeface="Calibri" panose="020F0502020204030204" pitchFamily="34" charset="0"/>
                <a:cs typeface="Times New Roman" panose="02020603050405020304" pitchFamily="18" charset="0"/>
              </a:rPr>
              <a:t>Chair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b="1" dirty="0">
                <a:effectLst/>
                <a:latin typeface="Arial" panose="020B0604020202020204" pitchFamily="34" charset="0"/>
                <a:ea typeface="Calibri" panose="020F0502020204030204" pitchFamily="34" charset="0"/>
                <a:cs typeface="Times New Roman" panose="02020603050405020304" pitchFamily="18" charset="0"/>
              </a:rPr>
              <a:t>Secretary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600" b="1" dirty="0">
                <a:effectLst/>
                <a:latin typeface="Arial" panose="020B0604020202020204" pitchFamily="34" charset="0"/>
                <a:ea typeface="Calibri" panose="020F0502020204030204" pitchFamily="34" charset="0"/>
                <a:cs typeface="Times New Roman" panose="02020603050405020304" pitchFamily="18" charset="0"/>
              </a:rPr>
              <a:t>Treasurer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 For further information on the roles and applications or if you have any questions, please email: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a:effectLst/>
                <a:latin typeface="Arial" panose="020B0604020202020204" pitchFamily="34" charset="0"/>
                <a:ea typeface="Calibri" panose="020F0502020204030204" pitchFamily="34" charset="0"/>
                <a:cs typeface="Times New Roman" panose="02020603050405020304" pitchFamily="18" charset="0"/>
                <a:hlinkClick r:id="rId2"/>
              </a:rPr>
              <a:t>stpeters_pta@yahoo.co.uk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The PTA holds fun events and raises funds for our school community.   If you would like to volunteer, support with dedicated fund raising and planning for the Environmental Hub, be a PTA class representative or be the first to know the dates for this year’s events, please come along!  Refreshments will be provided.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0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910E4A-9FC0-4368-996C-26F6A2382D2D}"/>
              </a:ext>
            </a:extLst>
          </p:cNvPr>
          <p:cNvSpPr txBox="1"/>
          <p:nvPr/>
        </p:nvSpPr>
        <p:spPr>
          <a:xfrm>
            <a:off x="267503" y="302935"/>
            <a:ext cx="6322992"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PARENT GOVERNOR VACANCY</a:t>
            </a:r>
          </a:p>
        </p:txBody>
      </p:sp>
      <p:pic>
        <p:nvPicPr>
          <p:cNvPr id="6" name="Picture 5">
            <a:extLst>
              <a:ext uri="{FF2B5EF4-FFF2-40B4-BE49-F238E27FC236}">
                <a16:creationId xmlns:a16="http://schemas.microsoft.com/office/drawing/2014/main" id="{D0A7B206-3283-4DEB-8D47-725EC449A6EB}"/>
              </a:ext>
            </a:extLst>
          </p:cNvPr>
          <p:cNvPicPr>
            <a:picLocks noChangeAspect="1"/>
          </p:cNvPicPr>
          <p:nvPr/>
        </p:nvPicPr>
        <p:blipFill>
          <a:blip r:embed="rId2"/>
          <a:stretch>
            <a:fillRect/>
          </a:stretch>
        </p:blipFill>
        <p:spPr>
          <a:xfrm>
            <a:off x="267503" y="888166"/>
            <a:ext cx="3190875" cy="4345821"/>
          </a:xfrm>
          <a:prstGeom prst="rect">
            <a:avLst/>
          </a:prstGeom>
        </p:spPr>
      </p:pic>
      <p:pic>
        <p:nvPicPr>
          <p:cNvPr id="8" name="Picture 7">
            <a:extLst>
              <a:ext uri="{FF2B5EF4-FFF2-40B4-BE49-F238E27FC236}">
                <a16:creationId xmlns:a16="http://schemas.microsoft.com/office/drawing/2014/main" id="{52E87BFC-DEE9-439C-AAB7-C60D9EA0EB68}"/>
              </a:ext>
            </a:extLst>
          </p:cNvPr>
          <p:cNvPicPr>
            <a:picLocks noChangeAspect="1"/>
          </p:cNvPicPr>
          <p:nvPr/>
        </p:nvPicPr>
        <p:blipFill>
          <a:blip r:embed="rId3"/>
          <a:stretch>
            <a:fillRect/>
          </a:stretch>
        </p:blipFill>
        <p:spPr>
          <a:xfrm>
            <a:off x="3471057" y="888165"/>
            <a:ext cx="3119438" cy="4341060"/>
          </a:xfrm>
          <a:prstGeom prst="rect">
            <a:avLst/>
          </a:prstGeom>
        </p:spPr>
      </p:pic>
      <p:pic>
        <p:nvPicPr>
          <p:cNvPr id="10" name="Picture 9">
            <a:extLst>
              <a:ext uri="{FF2B5EF4-FFF2-40B4-BE49-F238E27FC236}">
                <a16:creationId xmlns:a16="http://schemas.microsoft.com/office/drawing/2014/main" id="{E2DF362B-80B6-4AF6-9439-E52BF268151B}"/>
              </a:ext>
            </a:extLst>
          </p:cNvPr>
          <p:cNvPicPr>
            <a:picLocks noChangeAspect="1"/>
          </p:cNvPicPr>
          <p:nvPr/>
        </p:nvPicPr>
        <p:blipFill>
          <a:blip r:embed="rId4"/>
          <a:stretch>
            <a:fillRect/>
          </a:stretch>
        </p:blipFill>
        <p:spPr>
          <a:xfrm>
            <a:off x="1862940" y="5295900"/>
            <a:ext cx="3325173" cy="4533900"/>
          </a:xfrm>
          <a:prstGeom prst="rect">
            <a:avLst/>
          </a:prstGeom>
        </p:spPr>
      </p:pic>
    </p:spTree>
    <p:extLst>
      <p:ext uri="{BB962C8B-B14F-4D97-AF65-F5344CB8AC3E}">
        <p14:creationId xmlns:p14="http://schemas.microsoft.com/office/powerpoint/2010/main" val="105910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86B0E1-1163-46ED-A0A4-2A2C500E39B2}"/>
              </a:ext>
            </a:extLst>
          </p:cNvPr>
          <p:cNvSpPr txBox="1"/>
          <p:nvPr/>
        </p:nvSpPr>
        <p:spPr>
          <a:xfrm>
            <a:off x="389965" y="240206"/>
            <a:ext cx="6078069"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COMMUNITY NOTICES</a:t>
            </a:r>
          </a:p>
        </p:txBody>
      </p:sp>
      <p:pic>
        <p:nvPicPr>
          <p:cNvPr id="5" name="Picture 4">
            <a:extLst>
              <a:ext uri="{FF2B5EF4-FFF2-40B4-BE49-F238E27FC236}">
                <a16:creationId xmlns:a16="http://schemas.microsoft.com/office/drawing/2014/main" id="{F1BAA1E7-3314-485F-AB26-BCAB66FE4F27}"/>
              </a:ext>
            </a:extLst>
          </p:cNvPr>
          <p:cNvPicPr>
            <a:picLocks noChangeAspect="1"/>
          </p:cNvPicPr>
          <p:nvPr/>
        </p:nvPicPr>
        <p:blipFill>
          <a:blip r:embed="rId2"/>
          <a:stretch>
            <a:fillRect/>
          </a:stretch>
        </p:blipFill>
        <p:spPr>
          <a:xfrm>
            <a:off x="389965" y="990903"/>
            <a:ext cx="6078069" cy="8674891"/>
          </a:xfrm>
          <a:prstGeom prst="rect">
            <a:avLst/>
          </a:prstGeom>
        </p:spPr>
      </p:pic>
    </p:spTree>
    <p:extLst>
      <p:ext uri="{BB962C8B-B14F-4D97-AF65-F5344CB8AC3E}">
        <p14:creationId xmlns:p14="http://schemas.microsoft.com/office/powerpoint/2010/main" val="378095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B1C3D-3913-4B17-9069-117E91019F4F}"/>
              </a:ext>
            </a:extLst>
          </p:cNvPr>
          <p:cNvSpPr txBox="1"/>
          <p:nvPr/>
        </p:nvSpPr>
        <p:spPr>
          <a:xfrm>
            <a:off x="490173" y="435278"/>
            <a:ext cx="6078069" cy="400110"/>
          </a:xfrm>
          <a:prstGeom prst="rect">
            <a:avLst/>
          </a:prstGeom>
          <a:solidFill>
            <a:schemeClr val="accent1">
              <a:lumMod val="40000"/>
              <a:lumOff val="60000"/>
            </a:schemeClr>
          </a:solidFill>
          <a:ln w="28575">
            <a:solidFill>
              <a:srgbClr val="002060"/>
            </a:solidFill>
          </a:ln>
        </p:spPr>
        <p:txBody>
          <a:bodyPr wrap="square" rtlCol="0">
            <a:spAutoFit/>
          </a:bodyPr>
          <a:lstStyle/>
          <a:p>
            <a:pPr algn="ctr"/>
            <a:r>
              <a:rPr lang="en-US" sz="2000" dirty="0">
                <a:ln w="0"/>
                <a:solidFill>
                  <a:srgbClr val="0070C0"/>
                </a:solidFill>
                <a:effectLst>
                  <a:outerShdw blurRad="38100" dist="25400" dir="5400000" algn="ctr" rotWithShape="0">
                    <a:srgbClr val="6E747A">
                      <a:alpha val="43000"/>
                    </a:srgbClr>
                  </a:outerShdw>
                </a:effectLst>
              </a:rPr>
              <a:t>COMMUNITY NOTICES</a:t>
            </a:r>
          </a:p>
        </p:txBody>
      </p:sp>
      <p:pic>
        <p:nvPicPr>
          <p:cNvPr id="3" name="Picture 2">
            <a:extLst>
              <a:ext uri="{FF2B5EF4-FFF2-40B4-BE49-F238E27FC236}">
                <a16:creationId xmlns:a16="http://schemas.microsoft.com/office/drawing/2014/main" id="{890915BE-CE07-4624-A794-D97A6117566E}"/>
              </a:ext>
            </a:extLst>
          </p:cNvPr>
          <p:cNvPicPr>
            <a:picLocks noChangeAspect="1"/>
          </p:cNvPicPr>
          <p:nvPr/>
        </p:nvPicPr>
        <p:blipFill>
          <a:blip r:embed="rId2"/>
          <a:stretch>
            <a:fillRect/>
          </a:stretch>
        </p:blipFill>
        <p:spPr>
          <a:xfrm>
            <a:off x="1731264" y="994543"/>
            <a:ext cx="3291840" cy="4671346"/>
          </a:xfrm>
          <a:prstGeom prst="rect">
            <a:avLst/>
          </a:prstGeom>
        </p:spPr>
      </p:pic>
      <p:pic>
        <p:nvPicPr>
          <p:cNvPr id="5" name="Picture 4">
            <a:extLst>
              <a:ext uri="{FF2B5EF4-FFF2-40B4-BE49-F238E27FC236}">
                <a16:creationId xmlns:a16="http://schemas.microsoft.com/office/drawing/2014/main" id="{34BC0F86-A4EB-4FE7-B27D-B49EF374B3D8}"/>
              </a:ext>
            </a:extLst>
          </p:cNvPr>
          <p:cNvPicPr>
            <a:picLocks noChangeAspect="1"/>
          </p:cNvPicPr>
          <p:nvPr/>
        </p:nvPicPr>
        <p:blipFill>
          <a:blip r:embed="rId3"/>
          <a:stretch>
            <a:fillRect/>
          </a:stretch>
        </p:blipFill>
        <p:spPr>
          <a:xfrm>
            <a:off x="1534390" y="5919007"/>
            <a:ext cx="3789219" cy="3760545"/>
          </a:xfrm>
          <a:prstGeom prst="rect">
            <a:avLst/>
          </a:prstGeom>
        </p:spPr>
      </p:pic>
    </p:spTree>
    <p:extLst>
      <p:ext uri="{BB962C8B-B14F-4D97-AF65-F5344CB8AC3E}">
        <p14:creationId xmlns:p14="http://schemas.microsoft.com/office/powerpoint/2010/main" val="8654699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c1468e-7deb-4d11-ad38-6c583b2a0204">
      <UserInfo>
        <DisplayName>Donna Harrison</DisplayName>
        <AccountId>19</AccountId>
        <AccountType/>
      </UserInfo>
      <UserInfo>
        <DisplayName>Michaela Burke</DisplayName>
        <AccountId>50</AccountId>
        <AccountType/>
      </UserInfo>
      <UserInfo>
        <DisplayName>All staff Members</DisplayName>
        <AccountId>57</AccountId>
        <AccountType/>
      </UserInfo>
    </SharedWithUsers>
    <TaxCatchAll xmlns="50c1468e-7deb-4d11-ad38-6c583b2a0204" xsi:nil="true"/>
    <lcf76f155ced4ddcb4097134ff3c332f xmlns="591cfa15-4cd3-4a55-b9f7-6f85be7cf63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8E4DD3FB08284B982165C47A3C3115" ma:contentTypeVersion="17" ma:contentTypeDescription="Create a new document." ma:contentTypeScope="" ma:versionID="08af5ecbbfaa6f28aabbf7910110eb87">
  <xsd:schema xmlns:xsd="http://www.w3.org/2001/XMLSchema" xmlns:xs="http://www.w3.org/2001/XMLSchema" xmlns:p="http://schemas.microsoft.com/office/2006/metadata/properties" xmlns:ns2="591cfa15-4cd3-4a55-b9f7-6f85be7cf638" xmlns:ns3="50c1468e-7deb-4d11-ad38-6c583b2a0204" targetNamespace="http://schemas.microsoft.com/office/2006/metadata/properties" ma:root="true" ma:fieldsID="18717b9fd33c8770a9900b63579ac397" ns2:_="" ns3:_="">
    <xsd:import namespace="591cfa15-4cd3-4a55-b9f7-6f85be7cf638"/>
    <xsd:import namespace="50c1468e-7deb-4d11-ad38-6c583b2a020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cfa15-4cd3-4a55-b9f7-6f85be7cf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03970a-e55d-4629-b0e7-91e18418f6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c1468e-7deb-4d11-ad38-6c583b2a02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77ac1-5098-46b0-9a18-c66528dd80a9}" ma:internalName="TaxCatchAll" ma:showField="CatchAllData" ma:web="50c1468e-7deb-4d11-ad38-6c583b2a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578476-1EC3-42A8-8FF3-60F9919AB2E7}">
  <ds:schemaRefs>
    <ds:schemaRef ds:uri="http://schemas.microsoft.com/sharepoint/v3/contenttype/forms"/>
  </ds:schemaRefs>
</ds:datastoreItem>
</file>

<file path=customXml/itemProps2.xml><?xml version="1.0" encoding="utf-8"?>
<ds:datastoreItem xmlns:ds="http://schemas.openxmlformats.org/officeDocument/2006/customXml" ds:itemID="{9987C1AA-0FA5-4F2E-B700-72BF98F83FA6}">
  <ds:schemaRefs>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591cfa15-4cd3-4a55-b9f7-6f85be7cf638"/>
    <ds:schemaRef ds:uri="50c1468e-7deb-4d11-ad38-6c583b2a0204"/>
    <ds:schemaRef ds:uri="http://www.w3.org/XML/1998/namespace"/>
    <ds:schemaRef ds:uri="http://purl.org/dc/elements/1.1/"/>
  </ds:schemaRefs>
</ds:datastoreItem>
</file>

<file path=customXml/itemProps3.xml><?xml version="1.0" encoding="utf-8"?>
<ds:datastoreItem xmlns:ds="http://schemas.openxmlformats.org/officeDocument/2006/customXml" ds:itemID="{CFD036CE-F1E1-4417-9D57-81AE82FA9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cfa15-4cd3-4a55-b9f7-6f85be7cf638"/>
    <ds:schemaRef ds:uri="50c1468e-7deb-4d11-ad38-6c583b2a0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29265</TotalTime>
  <Words>1040</Words>
  <Application>Microsoft Office PowerPoint</Application>
  <PresentationFormat>A4 Paper (210x297 mm)</PresentationFormat>
  <Paragraphs>176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Britannic Bold</vt:lpstr>
      <vt:lpstr>Calibri</vt:lpstr>
      <vt:lpstr>Calibri Light</vt:lpstr>
      <vt:lpstr>Symbol</vt:lpstr>
      <vt:lpstr>Times New Roman</vt:lpstr>
      <vt:lpstr>Office Theme</vt:lpstr>
      <vt:lpstr>PowerPoint Presentation</vt:lpstr>
      <vt:lpstr>STAR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Debbie Pawley</cp:lastModifiedBy>
  <cp:revision>513</cp:revision>
  <cp:lastPrinted>2022-06-24T11:12:57Z</cp:lastPrinted>
  <dcterms:created xsi:type="dcterms:W3CDTF">2019-02-21T12:35:25Z</dcterms:created>
  <dcterms:modified xsi:type="dcterms:W3CDTF">2023-10-13T12:11:14Z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0x010100008E4DD3FB08284B982165C47A3C3115</vt:lpwstr>
  </property>
  <property fmtid="{D5CDD505-2E9C-101B-9397-08002B2CF9AE}" pid="3" name="Order">
    <vt:r8>3087600</vt:r8>
  </property>
  <property fmtid="{D5CDD505-2E9C-101B-9397-08002B2CF9AE}" pid="4" name="MediaServiceImageTags">
    <vt:lpwstr/>
  </property>
</Properties>
</file>