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343" autoAdjust="0"/>
  </p:normalViewPr>
  <p:slideViewPr>
    <p:cSldViewPr>
      <p:cViewPr varScale="1">
        <p:scale>
          <a:sx n="81" d="100"/>
          <a:sy n="81" d="100"/>
        </p:scale>
        <p:origin x="1526" y="1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DB95E1-6D74-476A-B4D2-7C9ABB5721A6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67C987-86FE-43F2-BF87-0E73B6B36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5656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67C987-86FE-43F2-BF87-0E73B6B36C1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18392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0856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7661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5165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10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160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7453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6354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1976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5437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0478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6657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2608BB-23BE-42EE-A856-8AC46B7D7FE9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156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944" y="-117893"/>
            <a:ext cx="7920880" cy="797538"/>
          </a:xfrm>
        </p:spPr>
        <p:txBody>
          <a:bodyPr>
            <a:noAutofit/>
          </a:bodyPr>
          <a:lstStyle/>
          <a:p>
            <a:r>
              <a:rPr lang="en-GB" sz="2400" dirty="0">
                <a:latin typeface="Twinkl Cursive Looped" panose="02000000000000000000" pitchFamily="2" charset="0"/>
              </a:rPr>
              <a:t>        </a:t>
            </a:r>
            <a:r>
              <a:rPr lang="en-GB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Year 3   Spring     Art Knowledge Mat    </a:t>
            </a:r>
            <a:r>
              <a:rPr lang="en-GB" sz="1200" b="1" dirty="0">
                <a:solidFill>
                  <a:srgbClr val="002060"/>
                </a:solidFill>
                <a:latin typeface="Comic Sans MS" panose="030F0702030302020204" pitchFamily="66" charset="0"/>
              </a:rPr>
              <a:t>Colour – Expressing movement in water</a:t>
            </a:r>
            <a:endParaRPr lang="en-GB" sz="14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Picture 3" descr="C:\Users\barbara.flitcroft\AppData\Local\Microsoft\Windows\Temporary Internet Files\Content.IE5\8QXROI2M\crest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99" y="51593"/>
            <a:ext cx="432048" cy="484123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3807169"/>
              </p:ext>
            </p:extLst>
          </p:nvPr>
        </p:nvGraphicFramePr>
        <p:xfrm>
          <a:off x="187898" y="535716"/>
          <a:ext cx="8776590" cy="61867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680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788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984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12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3964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</a:rPr>
                        <a:t>Subject Specific Vocabulary</a:t>
                      </a:r>
                      <a:endParaRPr lang="en-GB" sz="14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rgbClr val="002060"/>
                          </a:solidFill>
                          <a:effectLst/>
                          <a:latin typeface="Comic Sans MS" panose="030F0702030302020204" pitchFamily="66" charset="0"/>
                        </a:rPr>
                        <a:t>Sticky Knowledge</a:t>
                      </a:r>
                      <a:endParaRPr lang="en-GB" sz="1400" b="1" dirty="0">
                        <a:solidFill>
                          <a:srgbClr val="002060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Key</a:t>
                      </a:r>
                      <a:r>
                        <a:rPr lang="en-GB" sz="1400" baseline="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 Moments in Sketchbooks</a:t>
                      </a:r>
                      <a:endParaRPr lang="en-GB" sz="14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46472"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Comic Sans MS" panose="030F0702030302020204" pitchFamily="66" charset="0"/>
                        </a:rPr>
                        <a:t>water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a colourless, transparent liquid</a:t>
                      </a: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en-GB" sz="1400" b="1" u="sng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Samantha French</a:t>
                      </a:r>
                    </a:p>
                    <a:p>
                      <a:pPr algn="ctr"/>
                      <a:endParaRPr lang="en-GB" sz="1400" b="1" u="sng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lvl="0"/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how to create different tones of a colour, from the darkest to the lightest.</a:t>
                      </a:r>
                    </a:p>
                    <a:p>
                      <a:pPr lvl="0"/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that Samantha French is an artist who paints water.</a:t>
                      </a:r>
                    </a:p>
                    <a:p>
                      <a:pPr lvl="0"/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that French is an American artist who currently lives in New York.</a:t>
                      </a:r>
                    </a:p>
                    <a:p>
                      <a:pPr lvl="0"/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how to express movement in water using coloured pencils and paint.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0" kern="1200" baseline="0" dirty="0">
                        <a:solidFill>
                          <a:schemeClr val="dk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kern="1200" baseline="0" dirty="0">
                        <a:solidFill>
                          <a:schemeClr val="dk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kern="1200" baseline="0" dirty="0">
                        <a:solidFill>
                          <a:schemeClr val="dk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kern="1200" baseline="0" dirty="0">
                        <a:solidFill>
                          <a:schemeClr val="dk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0" baseline="0" dirty="0">
                        <a:effectLst/>
                        <a:latin typeface="Comic Sans MS" panose="030F0702030302020204" pitchFamily="66" charset="0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Artist pages – exploring the work of Samantha French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Exploring the different tones used to create movement in the water. 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Recreating a small section of one of Samantha French’s artworks.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Recreating small sections of photographs of water using coloured pencils and/or paint. </a:t>
                      </a:r>
                    </a:p>
                    <a:p>
                      <a:pPr lvl="0"/>
                      <a:endParaRPr lang="en-GB" sz="9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523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movement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adding drama and interest to artwork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that Elizabeth Catlett was an American and Mexican graphic artist and sculptor born in 1915 and died in 2012.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dirty="0">
                        <a:latin typeface="Comic Sans MS" panose="030F0702030302020204" pitchFamily="66" charset="0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9883">
                <a:tc rowSpan="2"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Comic Sans MS" panose="030F0702030302020204" pitchFamily="66" charset="0"/>
                        </a:rPr>
                        <a:t>reflection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when light bounces off an object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3239">
                <a:tc vMerge="1">
                  <a:txBody>
                    <a:bodyPr/>
                    <a:lstStyle/>
                    <a:p>
                      <a:pPr algn="ctr"/>
                      <a:endParaRPr lang="en-GB" sz="1050" dirty="0">
                        <a:latin typeface="Comic Sans MS" panose="030F0702030302020204" pitchFamily="66" charset="0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1" baseline="0" dirty="0">
                          <a:solidFill>
                            <a:schemeClr val="bg1"/>
                          </a:solidFill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Skills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8713941"/>
                  </a:ext>
                </a:extLst>
              </a:tr>
              <a:tr h="157709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tone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the lightness or darkness of colour</a:t>
                      </a: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recognise the artwork ‘The Sharecropper’.</a:t>
                      </a:r>
                      <a:endParaRPr lang="en-GB" sz="1050" b="0" baseline="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50010"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50" dirty="0">
                        <a:latin typeface="Comic Sans MS" panose="030F0702030302020204" pitchFamily="66" charset="0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050" b="0" baseline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GB" sz="9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How to mix tertiary colours.</a:t>
                      </a:r>
                    </a:p>
                    <a:p>
                      <a:pPr lvl="0"/>
                      <a:r>
                        <a:rPr lang="en-GB" sz="9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How to create multiple shades of a colour.</a:t>
                      </a:r>
                    </a:p>
                    <a:p>
                      <a:pPr lvl="0"/>
                      <a:r>
                        <a:rPr lang="en-GB" sz="9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How to lighten a colour using white.</a:t>
                      </a:r>
                    </a:p>
                    <a:p>
                      <a:pPr lvl="0"/>
                      <a:r>
                        <a:rPr lang="en-GB" sz="9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How to darken a colour without using black.</a:t>
                      </a:r>
                    </a:p>
                    <a:p>
                      <a:pPr lvl="0"/>
                      <a:r>
                        <a:rPr lang="en-GB" sz="9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How to recreate a painting effect from a visual stimulus.</a:t>
                      </a:r>
                    </a:p>
                    <a:p>
                      <a:pPr lvl="0"/>
                      <a:r>
                        <a:rPr lang="en-GB" sz="9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How to express movement in water using paint.</a:t>
                      </a:r>
                    </a:p>
                    <a:p>
                      <a:r>
                        <a:rPr lang="en-GB" sz="9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lvl="0" algn="l"/>
                      <a:endParaRPr lang="en-GB" sz="1050" b="0" baseline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5" name="Picture 4" descr="A picture containing text, water sport, swimming&#10;&#10;Description automatically generated">
            <a:extLst>
              <a:ext uri="{FF2B5EF4-FFF2-40B4-BE49-F238E27FC236}">
                <a16:creationId xmlns:a16="http://schemas.microsoft.com/office/drawing/2014/main" id="{D6901C1A-04BB-453E-B371-7F604B56B4F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27984" y="4077072"/>
            <a:ext cx="2343150" cy="1943100"/>
          </a:xfrm>
          <a:prstGeom prst="rect">
            <a:avLst/>
          </a:prstGeom>
        </p:spPr>
      </p:pic>
      <p:pic>
        <p:nvPicPr>
          <p:cNvPr id="7" name="Picture 4" descr="painting Icon 5236399">
            <a:extLst>
              <a:ext uri="{FF2B5EF4-FFF2-40B4-BE49-F238E27FC236}">
                <a16:creationId xmlns:a16="http://schemas.microsoft.com/office/drawing/2014/main" id="{E60DF635-E4D0-4EAA-A0A4-03A20C7740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3685" y="566494"/>
            <a:ext cx="464299" cy="464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drawing Icon 156235">
            <a:extLst>
              <a:ext uri="{FF2B5EF4-FFF2-40B4-BE49-F238E27FC236}">
                <a16:creationId xmlns:a16="http://schemas.microsoft.com/office/drawing/2014/main" id="{158A2C02-FACB-4F82-A424-250650C856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583985"/>
            <a:ext cx="446808" cy="446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0096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64C121DE-1535-4765-BCC1-E69890C136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0650312"/>
              </p:ext>
            </p:extLst>
          </p:nvPr>
        </p:nvGraphicFramePr>
        <p:xfrm>
          <a:off x="323528" y="476672"/>
          <a:ext cx="8424936" cy="61843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08312">
                  <a:extLst>
                    <a:ext uri="{9D8B030D-6E8A-4147-A177-3AD203B41FA5}">
                      <a16:colId xmlns:a16="http://schemas.microsoft.com/office/drawing/2014/main" val="413967249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2355315434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989950975"/>
                    </a:ext>
                  </a:extLst>
                </a:gridCol>
              </a:tblGrid>
              <a:tr h="363660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Prior Knowledge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Prior Vocabulary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Curriculum Links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7627115"/>
                  </a:ext>
                </a:extLst>
              </a:tr>
              <a:tr h="5818552">
                <a:tc>
                  <a:txBody>
                    <a:bodyPr/>
                    <a:lstStyle/>
                    <a:p>
                      <a:pPr lvl="0"/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the difference between primary and secondary colours.</a:t>
                      </a:r>
                    </a:p>
                    <a:p>
                      <a:pPr lvl="0"/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how to mix secondary colours.</a:t>
                      </a:r>
                    </a:p>
                    <a:p>
                      <a:pPr lvl="0"/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which colours complement each other.</a:t>
                      </a:r>
                    </a:p>
                    <a:p>
                      <a:endParaRPr lang="en-GB" sz="1400" dirty="0">
                        <a:latin typeface="Comic Sans MS" panose="030F0702030302020204" pitchFamily="66" charset="0"/>
                      </a:endParaRPr>
                    </a:p>
                    <a:p>
                      <a:endParaRPr lang="en-GB" sz="1400" dirty="0">
                        <a:latin typeface="Comic Sans MS" panose="030F0702030302020204" pitchFamily="66" charset="0"/>
                      </a:endParaRPr>
                    </a:p>
                    <a:p>
                      <a:endParaRPr lang="en-GB" sz="1400" dirty="0">
                        <a:latin typeface="Comic Sans MS" panose="030F0702030302020204" pitchFamily="66" charset="0"/>
                      </a:endParaRPr>
                    </a:p>
                    <a:p>
                      <a:endParaRPr lang="en-GB" sz="1400" dirty="0">
                        <a:latin typeface="Comic Sans MS" panose="030F0702030302020204" pitchFamily="66" charset="0"/>
                      </a:endParaRPr>
                    </a:p>
                    <a:p>
                      <a:endParaRPr lang="en-GB" sz="1400" dirty="0">
                        <a:latin typeface="Comic Sans MS" panose="030F0702030302020204" pitchFamily="66" charset="0"/>
                      </a:endParaRPr>
                    </a:p>
                    <a:p>
                      <a:endParaRPr lang="en-GB" sz="1400" dirty="0">
                        <a:latin typeface="Comic Sans MS" panose="030F0702030302020204" pitchFamily="66" charset="0"/>
                      </a:endParaRPr>
                    </a:p>
                    <a:p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Colour, primary, secondary, paint, mix, complementary, design, mark-making, mixing, experiment.</a:t>
                      </a:r>
                      <a:endParaRPr lang="en-GB" sz="1200" dirty="0">
                        <a:latin typeface="Comic Sans MS" panose="030F0702030302020204" pitchFamily="66" charset="0"/>
                      </a:endParaRPr>
                    </a:p>
                    <a:p>
                      <a:endParaRPr lang="en-GB" sz="1400" dirty="0">
                        <a:latin typeface="Comic Sans MS" panose="030F0702030302020204" pitchFamily="66" charset="0"/>
                      </a:endParaRPr>
                    </a:p>
                    <a:p>
                      <a:endParaRPr lang="en-GB" sz="1400" dirty="0">
                        <a:latin typeface="Comic Sans MS" panose="030F0702030302020204" pitchFamily="66" charset="0"/>
                      </a:endParaRPr>
                    </a:p>
                    <a:p>
                      <a:endParaRPr lang="en-GB" sz="1400" dirty="0">
                        <a:latin typeface="Comic Sans MS" panose="030F0702030302020204" pitchFamily="66" charset="0"/>
                      </a:endParaRPr>
                    </a:p>
                    <a:p>
                      <a:endParaRPr lang="en-GB" sz="1400" dirty="0">
                        <a:latin typeface="Comic Sans MS" panose="030F0702030302020204" pitchFamily="66" charset="0"/>
                      </a:endParaRPr>
                    </a:p>
                    <a:p>
                      <a:endParaRPr lang="en-GB" sz="1400" dirty="0">
                        <a:latin typeface="Comic Sans MS" panose="030F0702030302020204" pitchFamily="66" charset="0"/>
                      </a:endParaRPr>
                    </a:p>
                    <a:p>
                      <a:endParaRPr lang="en-GB" sz="1400" dirty="0">
                        <a:latin typeface="Comic Sans MS" panose="030F0702030302020204" pitchFamily="66" charset="0"/>
                      </a:endParaRPr>
                    </a:p>
                    <a:p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Science – characteristics of water.</a:t>
                      </a:r>
                      <a:endParaRPr lang="en-GB" sz="1400" kern="12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948462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AA95856-42C0-4B9F-9261-ADE04E060852}"/>
              </a:ext>
            </a:extLst>
          </p:cNvPr>
          <p:cNvSpPr txBox="1"/>
          <p:nvPr/>
        </p:nvSpPr>
        <p:spPr>
          <a:xfrm>
            <a:off x="3514936" y="2270886"/>
            <a:ext cx="559853" cy="3660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pic>
        <p:nvPicPr>
          <p:cNvPr id="4" name="Picture 3" descr="A person painting a mural&#10;&#10;Description automatically generated with low confidence">
            <a:extLst>
              <a:ext uri="{FF2B5EF4-FFF2-40B4-BE49-F238E27FC236}">
                <a16:creationId xmlns:a16="http://schemas.microsoft.com/office/drawing/2014/main" id="{2AB91CE9-C012-4A46-BDB1-26AD886B9E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7744" y="2874465"/>
            <a:ext cx="4968551" cy="3548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289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3263</TotalTime>
  <Words>272</Words>
  <Application>Microsoft Office PowerPoint</Application>
  <PresentationFormat>On-screen Show (4:3)</PresentationFormat>
  <Paragraphs>53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Comic Sans MS</vt:lpstr>
      <vt:lpstr>Twinkl Cursive Looped</vt:lpstr>
      <vt:lpstr>Office Theme</vt:lpstr>
      <vt:lpstr>        Year 3   Spring     Art Knowledge Mat    Colour – Expressing movement in water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Ruth Vinyard</dc:creator>
  <cp:lastModifiedBy>Tracy Littlewood</cp:lastModifiedBy>
  <cp:revision>54</cp:revision>
  <cp:lastPrinted>2023-01-04T12:50:59Z</cp:lastPrinted>
  <dcterms:created xsi:type="dcterms:W3CDTF">2019-07-09T19:27:49Z</dcterms:created>
  <dcterms:modified xsi:type="dcterms:W3CDTF">2023-01-04T12:51:05Z</dcterms:modified>
</cp:coreProperties>
</file>