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343" autoAdjust="0"/>
  </p:normalViewPr>
  <p:slideViewPr>
    <p:cSldViewPr>
      <p:cViewPr varScale="1">
        <p:scale>
          <a:sx n="81" d="100"/>
          <a:sy n="81" d="100"/>
        </p:scale>
        <p:origin x="1526" y="1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F2DB95E1-6D74-476A-B4D2-7C9ABB5721A6}" type="datetimeFigureOut">
              <a:rPr lang="en-GB" smtClean="0"/>
              <a:t>16/09/2022</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DD67C987-86FE-43F2-BF87-0E73B6B36C1B}" type="slidenum">
              <a:rPr lang="en-GB" smtClean="0"/>
              <a:t>‹#›</a:t>
            </a:fld>
            <a:endParaRPr lang="en-GB"/>
          </a:p>
        </p:txBody>
      </p:sp>
    </p:spTree>
    <p:extLst>
      <p:ext uri="{BB962C8B-B14F-4D97-AF65-F5344CB8AC3E}">
        <p14:creationId xmlns:p14="http://schemas.microsoft.com/office/powerpoint/2010/main" val="2515656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D67C987-86FE-43F2-BF87-0E73B6B36C1B}" type="slidenum">
              <a:rPr lang="en-GB" smtClean="0"/>
              <a:t>1</a:t>
            </a:fld>
            <a:endParaRPr lang="en-GB"/>
          </a:p>
        </p:txBody>
      </p:sp>
    </p:spTree>
    <p:extLst>
      <p:ext uri="{BB962C8B-B14F-4D97-AF65-F5344CB8AC3E}">
        <p14:creationId xmlns:p14="http://schemas.microsoft.com/office/powerpoint/2010/main" val="22818392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16/09/2022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210856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16/09/2022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2437661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16/09/2022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2375165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16/09/2022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03101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2608BB-23BE-42EE-A856-8AC46B7D7FE9}" type="datetimeFigureOut">
              <a:rPr lang="en-GB" smtClean="0"/>
              <a:t>16/09/2022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58160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62608BB-23BE-42EE-A856-8AC46B7D7FE9}" type="datetimeFigureOut">
              <a:rPr lang="en-GB" smtClean="0"/>
              <a:t>16/09/2022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447453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62608BB-23BE-42EE-A856-8AC46B7D7FE9}" type="datetimeFigureOut">
              <a:rPr lang="en-GB" smtClean="0"/>
              <a:t>16/09/2022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356354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62608BB-23BE-42EE-A856-8AC46B7D7FE9}" type="datetimeFigureOut">
              <a:rPr lang="en-GB" smtClean="0"/>
              <a:t>16/09/2022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751976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2608BB-23BE-42EE-A856-8AC46B7D7FE9}" type="datetimeFigureOut">
              <a:rPr lang="en-GB" smtClean="0"/>
              <a:t>16/09/2022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135437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608BB-23BE-42EE-A856-8AC46B7D7FE9}" type="datetimeFigureOut">
              <a:rPr lang="en-GB" smtClean="0"/>
              <a:t>16/09/2022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790478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608BB-23BE-42EE-A856-8AC46B7D7FE9}" type="datetimeFigureOut">
              <a:rPr lang="en-GB" smtClean="0"/>
              <a:t>16/09/2022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166657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2608BB-23BE-42EE-A856-8AC46B7D7FE9}" type="datetimeFigureOut">
              <a:rPr lang="en-GB" smtClean="0"/>
              <a:t>16/09/2022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96369-798F-4BFA-AB45-B18308BBE54B}" type="slidenum">
              <a:rPr lang="en-GB" smtClean="0"/>
              <a:t>‹#›</a:t>
            </a:fld>
            <a:endParaRPr lang="en-GB"/>
          </a:p>
        </p:txBody>
      </p:sp>
    </p:spTree>
    <p:extLst>
      <p:ext uri="{BB962C8B-B14F-4D97-AF65-F5344CB8AC3E}">
        <p14:creationId xmlns:p14="http://schemas.microsoft.com/office/powerpoint/2010/main" val="506156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4   Autumn     Art Knowledge Mat    Colour – exploring nature</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1503340064"/>
              </p:ext>
            </p:extLst>
          </p:nvPr>
        </p:nvGraphicFramePr>
        <p:xfrm>
          <a:off x="179512" y="535717"/>
          <a:ext cx="8856984" cy="6636487"/>
        </p:xfrm>
        <a:graphic>
          <a:graphicData uri="http://schemas.openxmlformats.org/drawingml/2006/table">
            <a:tbl>
              <a:tblPr firstRow="1" firstCol="1" bandRow="1">
                <a:tableStyleId>{5C22544A-7EE6-4342-B048-85BDC9FD1C3A}</a:tableStyleId>
              </a:tblPr>
              <a:tblGrid>
                <a:gridCol w="1380594">
                  <a:extLst>
                    <a:ext uri="{9D8B030D-6E8A-4147-A177-3AD203B41FA5}">
                      <a16:colId xmlns:a16="http://schemas.microsoft.com/office/drawing/2014/main" val="20000"/>
                    </a:ext>
                  </a:extLst>
                </a:gridCol>
                <a:gridCol w="2400674">
                  <a:extLst>
                    <a:ext uri="{9D8B030D-6E8A-4147-A177-3AD203B41FA5}">
                      <a16:colId xmlns:a16="http://schemas.microsoft.com/office/drawing/2014/main" val="20001"/>
                    </a:ext>
                  </a:extLst>
                </a:gridCol>
                <a:gridCol w="3429537">
                  <a:extLst>
                    <a:ext uri="{9D8B030D-6E8A-4147-A177-3AD203B41FA5}">
                      <a16:colId xmlns:a16="http://schemas.microsoft.com/office/drawing/2014/main" val="20002"/>
                    </a:ext>
                  </a:extLst>
                </a:gridCol>
                <a:gridCol w="1646179">
                  <a:extLst>
                    <a:ext uri="{9D8B030D-6E8A-4147-A177-3AD203B41FA5}">
                      <a16:colId xmlns:a16="http://schemas.microsoft.com/office/drawing/2014/main" val="20004"/>
                    </a:ext>
                  </a:extLst>
                </a:gridCol>
              </a:tblGrid>
              <a:tr h="454565">
                <a:tc gridSpan="2">
                  <a:txBody>
                    <a:bodyPr/>
                    <a:lstStyle/>
                    <a:p>
                      <a:pPr algn="ctr">
                        <a:lnSpc>
                          <a:spcPct val="115000"/>
                        </a:lnSpc>
                        <a:spcAft>
                          <a:spcPts val="0"/>
                        </a:spcAft>
                      </a:pPr>
                      <a:r>
                        <a:rPr lang="en-GB" sz="1400" dirty="0">
                          <a:effectLst/>
                          <a:latin typeface="Comic Sans MS" panose="030F0702030302020204" pitchFamily="66" charset="0"/>
                        </a:rPr>
                        <a:t>Subject Specific Vocabulary</a:t>
                      </a:r>
                      <a:endParaRPr lang="en-GB" sz="1400" dirty="0">
                        <a:effectLst/>
                        <a:latin typeface="Comic Sans MS" panose="030F0702030302020204" pitchFamily="66" charset="0"/>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Comic Sans MS" panose="030F0702030302020204" pitchFamily="66" charset="0"/>
                        </a:rPr>
                        <a:t>Sticky Knowledge</a:t>
                      </a:r>
                      <a:endParaRPr lang="en-GB" sz="1400" b="1" dirty="0">
                        <a:solidFill>
                          <a:srgbClr val="002060"/>
                        </a:solidFill>
                        <a:effectLst/>
                        <a:latin typeface="Comic Sans MS" panose="030F0702030302020204" pitchFamily="66" charset="0"/>
                        <a:ea typeface="Calibri"/>
                        <a:cs typeface="Times New Roman"/>
                      </a:endParaRPr>
                    </a:p>
                    <a:p>
                      <a:pPr algn="ctr">
                        <a:lnSpc>
                          <a:spcPct val="115000"/>
                        </a:lnSpc>
                        <a:spcAft>
                          <a:spcPts val="0"/>
                        </a:spcAft>
                      </a:pPr>
                      <a:endParaRPr lang="en-GB" sz="1400" dirty="0">
                        <a:solidFill>
                          <a:schemeClr val="bg1"/>
                        </a:solidFill>
                        <a:effectLst/>
                        <a:latin typeface="Comic Sans MS" panose="030F0702030302020204" pitchFamily="66" charset="0"/>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400" dirty="0">
                          <a:effectLst/>
                          <a:latin typeface="Comic Sans MS" panose="030F0702030302020204" pitchFamily="66" charset="0"/>
                          <a:ea typeface="Calibri"/>
                          <a:cs typeface="Times New Roman"/>
                        </a:rPr>
                        <a:t>Key</a:t>
                      </a:r>
                      <a:r>
                        <a:rPr lang="en-GB" sz="1400" baseline="0" dirty="0">
                          <a:effectLst/>
                          <a:latin typeface="Comic Sans MS" panose="030F0702030302020204" pitchFamily="66" charset="0"/>
                          <a:ea typeface="Calibri"/>
                          <a:cs typeface="Times New Roman"/>
                        </a:rPr>
                        <a:t> Moments in Sketchbooks</a:t>
                      </a:r>
                      <a:endParaRPr lang="en-GB" sz="1400" dirty="0">
                        <a:effectLst/>
                        <a:latin typeface="Comic Sans MS" panose="030F0702030302020204" pitchFamily="66" charset="0"/>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886335">
                <a:tc>
                  <a:txBody>
                    <a:bodyPr/>
                    <a:lstStyle/>
                    <a:p>
                      <a:pPr algn="ctr"/>
                      <a:endParaRPr lang="en-GB" sz="1400" dirty="0">
                        <a:latin typeface="Comic Sans MS" panose="030F0702030302020204" pitchFamily="66" charset="0"/>
                      </a:endParaRPr>
                    </a:p>
                    <a:p>
                      <a:pPr algn="ctr"/>
                      <a:endParaRPr lang="en-GB" sz="1400" dirty="0">
                        <a:latin typeface="Comic Sans MS" panose="030F0702030302020204" pitchFamily="66" charset="0"/>
                      </a:endParaRPr>
                    </a:p>
                    <a:p>
                      <a:pPr algn="ctr"/>
                      <a:r>
                        <a:rPr lang="en-GB" sz="1400" dirty="0">
                          <a:latin typeface="Comic Sans MS" panose="030F0702030302020204" pitchFamily="66" charset="0"/>
                        </a:rPr>
                        <a:t>Direct observation</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endParaRPr lang="en-GB" sz="1200" dirty="0">
                        <a:effectLst/>
                        <a:latin typeface="Comic Sans MS" panose="030F0702030302020204" pitchFamily="66" charset="0"/>
                        <a:ea typeface="Calibri"/>
                        <a:cs typeface="Times New Roman"/>
                      </a:endParaRPr>
                    </a:p>
                    <a:p>
                      <a:pPr algn="l">
                        <a:lnSpc>
                          <a:spcPct val="115000"/>
                        </a:lnSpc>
                        <a:spcAft>
                          <a:spcPts val="0"/>
                        </a:spcAft>
                      </a:pPr>
                      <a:r>
                        <a:rPr lang="en-GB" sz="1200" dirty="0">
                          <a:effectLst/>
                          <a:latin typeface="Comic Sans MS" panose="030F0702030302020204" pitchFamily="66" charset="0"/>
                          <a:ea typeface="Calibri"/>
                          <a:cs typeface="Times New Roman"/>
                        </a:rPr>
                        <a:t>drawing what you see in front of you as realistically as possible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GB" sz="1000" b="1" u="sng" dirty="0">
                          <a:solidFill>
                            <a:schemeClr val="tx1"/>
                          </a:solidFill>
                          <a:effectLst/>
                          <a:latin typeface="Twinkl" pitchFamily="2" charset="0"/>
                          <a:ea typeface="Calibri"/>
                          <a:cs typeface="Times New Roman"/>
                        </a:rPr>
                        <a:t>Maria </a:t>
                      </a:r>
                      <a:r>
                        <a:rPr lang="en-GB" sz="1000" b="1" u="sng" dirty="0" err="1">
                          <a:solidFill>
                            <a:schemeClr val="tx1"/>
                          </a:solidFill>
                          <a:effectLst/>
                          <a:latin typeface="Twinkl" pitchFamily="2" charset="0"/>
                          <a:ea typeface="Calibri"/>
                          <a:cs typeface="Times New Roman"/>
                        </a:rPr>
                        <a:t>Sybilla</a:t>
                      </a:r>
                      <a:r>
                        <a:rPr lang="en-GB" sz="1000" b="1" u="sng" dirty="0">
                          <a:solidFill>
                            <a:schemeClr val="tx1"/>
                          </a:solidFill>
                          <a:effectLst/>
                          <a:latin typeface="Twinkl" pitchFamily="2" charset="0"/>
                          <a:ea typeface="Calibri"/>
                          <a:cs typeface="Times New Roman"/>
                        </a:rPr>
                        <a:t> </a:t>
                      </a:r>
                      <a:r>
                        <a:rPr lang="en-GB" sz="1000" b="1" u="sng" dirty="0" err="1">
                          <a:solidFill>
                            <a:schemeClr val="tx1"/>
                          </a:solidFill>
                          <a:effectLst/>
                          <a:latin typeface="Twinkl" pitchFamily="2" charset="0"/>
                          <a:ea typeface="Calibri"/>
                          <a:cs typeface="Times New Roman"/>
                        </a:rPr>
                        <a:t>Merian</a:t>
                      </a:r>
                      <a:endParaRPr lang="en-GB" sz="1000" b="1" u="sng" dirty="0">
                        <a:solidFill>
                          <a:schemeClr val="tx1"/>
                        </a:solidFill>
                        <a:effectLst/>
                        <a:latin typeface="Twinkl" pitchFamily="2" charset="0"/>
                        <a:ea typeface="Calibri"/>
                        <a:cs typeface="Times New Roman"/>
                      </a:endParaRPr>
                    </a:p>
                    <a:p>
                      <a:pPr lvl="0"/>
                      <a:r>
                        <a:rPr lang="en-GB" sz="1000" kern="1200" dirty="0">
                          <a:solidFill>
                            <a:schemeClr val="dk1"/>
                          </a:solidFill>
                          <a:effectLst/>
                          <a:latin typeface="Twinkl" pitchFamily="2" charset="0"/>
                          <a:ea typeface="+mn-ea"/>
                          <a:cs typeface="+mn-cs"/>
                        </a:rPr>
                        <a:t>To understand pattern and symmetry.</a:t>
                      </a:r>
                    </a:p>
                    <a:p>
                      <a:pPr lvl="0"/>
                      <a:r>
                        <a:rPr lang="en-GB" sz="1000" kern="1200" dirty="0">
                          <a:solidFill>
                            <a:schemeClr val="dk1"/>
                          </a:solidFill>
                          <a:effectLst/>
                          <a:latin typeface="Twinkl" pitchFamily="2" charset="0"/>
                          <a:ea typeface="+mn-ea"/>
                          <a:cs typeface="+mn-cs"/>
                        </a:rPr>
                        <a:t>To use their observational skills in relation to drawing a subject.</a:t>
                      </a:r>
                    </a:p>
                    <a:p>
                      <a:pPr lvl="0"/>
                      <a:r>
                        <a:rPr lang="en-GB" sz="1000" kern="1200" dirty="0">
                          <a:solidFill>
                            <a:schemeClr val="dk1"/>
                          </a:solidFill>
                          <a:effectLst/>
                          <a:latin typeface="Twinkl" pitchFamily="2" charset="0"/>
                          <a:ea typeface="+mn-ea"/>
                          <a:cs typeface="+mn-cs"/>
                        </a:rPr>
                        <a:t>To begin to be able to more accurately represent a subject using colour.</a:t>
                      </a:r>
                    </a:p>
                    <a:p>
                      <a:pPr lvl="0"/>
                      <a:r>
                        <a:rPr lang="en-GB" sz="1000" kern="1200" dirty="0">
                          <a:solidFill>
                            <a:schemeClr val="dk1"/>
                          </a:solidFill>
                          <a:effectLst/>
                          <a:latin typeface="Twinkl" pitchFamily="2" charset="0"/>
                          <a:ea typeface="+mn-ea"/>
                          <a:cs typeface="+mn-cs"/>
                        </a:rPr>
                        <a:t>To be able to select appropriate mark-making techniques for different aspects of a drawing.</a:t>
                      </a:r>
                    </a:p>
                    <a:p>
                      <a:pPr lvl="0"/>
                      <a:r>
                        <a:rPr lang="en-GB" sz="1000" kern="1200" dirty="0">
                          <a:solidFill>
                            <a:schemeClr val="dk1"/>
                          </a:solidFill>
                          <a:effectLst/>
                          <a:latin typeface="Twinkl" pitchFamily="2" charset="0"/>
                          <a:ea typeface="+mn-ea"/>
                          <a:cs typeface="+mn-cs"/>
                        </a:rPr>
                        <a:t>To know the name of the artist Maria Sibylla </a:t>
                      </a:r>
                      <a:r>
                        <a:rPr lang="en-GB" sz="1000" kern="1200" dirty="0" err="1">
                          <a:solidFill>
                            <a:schemeClr val="dk1"/>
                          </a:solidFill>
                          <a:effectLst/>
                          <a:latin typeface="Twinkl" pitchFamily="2" charset="0"/>
                          <a:ea typeface="+mn-ea"/>
                          <a:cs typeface="+mn-cs"/>
                        </a:rPr>
                        <a:t>Merian</a:t>
                      </a:r>
                      <a:r>
                        <a:rPr lang="en-GB" sz="1000" kern="1200" dirty="0">
                          <a:solidFill>
                            <a:schemeClr val="dk1"/>
                          </a:solidFill>
                          <a:effectLst/>
                          <a:latin typeface="Twinkl" pitchFamily="2" charset="0"/>
                          <a:ea typeface="+mn-ea"/>
                          <a:cs typeface="+mn-cs"/>
                        </a:rPr>
                        <a:t>. </a:t>
                      </a:r>
                    </a:p>
                    <a:p>
                      <a:pPr lvl="0"/>
                      <a:r>
                        <a:rPr lang="en-GB" sz="1000" kern="1200" dirty="0">
                          <a:solidFill>
                            <a:schemeClr val="dk1"/>
                          </a:solidFill>
                          <a:effectLst/>
                          <a:latin typeface="Twinkl" pitchFamily="2" charset="0"/>
                          <a:ea typeface="+mn-ea"/>
                          <a:cs typeface="+mn-cs"/>
                        </a:rPr>
                        <a:t>To know that Maria Sibylla </a:t>
                      </a:r>
                      <a:r>
                        <a:rPr lang="en-GB" sz="1000" kern="1200" dirty="0" err="1">
                          <a:solidFill>
                            <a:schemeClr val="dk1"/>
                          </a:solidFill>
                          <a:effectLst/>
                          <a:latin typeface="Twinkl" pitchFamily="2" charset="0"/>
                          <a:ea typeface="+mn-ea"/>
                          <a:cs typeface="+mn-cs"/>
                        </a:rPr>
                        <a:t>Merian</a:t>
                      </a:r>
                      <a:r>
                        <a:rPr lang="en-GB" sz="1000" kern="1200" dirty="0">
                          <a:solidFill>
                            <a:schemeClr val="dk1"/>
                          </a:solidFill>
                          <a:effectLst/>
                          <a:latin typeface="Twinkl" pitchFamily="2" charset="0"/>
                          <a:ea typeface="+mn-ea"/>
                          <a:cs typeface="+mn-cs"/>
                        </a:rPr>
                        <a:t> was born in Germany in 1647 and was an artist, scientist and adventurer.</a:t>
                      </a:r>
                    </a:p>
                    <a:p>
                      <a:pPr lvl="0"/>
                      <a:r>
                        <a:rPr lang="en-GB" sz="1000" kern="1200" dirty="0">
                          <a:solidFill>
                            <a:schemeClr val="dk1"/>
                          </a:solidFill>
                          <a:effectLst/>
                          <a:latin typeface="Twinkl" pitchFamily="2" charset="0"/>
                          <a:ea typeface="+mn-ea"/>
                          <a:cs typeface="+mn-cs"/>
                        </a:rPr>
                        <a:t>To know that Sibylla was a pioneer in her field and discovered many new facts about the insects she studied. </a:t>
                      </a:r>
                    </a:p>
                    <a:p>
                      <a:pPr lvl="0"/>
                      <a:r>
                        <a:rPr lang="en-GB" sz="1000" kern="1200" dirty="0">
                          <a:solidFill>
                            <a:schemeClr val="dk1"/>
                          </a:solidFill>
                          <a:effectLst/>
                          <a:latin typeface="Twinkl" pitchFamily="2" charset="0"/>
                          <a:ea typeface="+mn-ea"/>
                          <a:cs typeface="+mn-cs"/>
                        </a:rPr>
                        <a:t>To know that at a time when superstition and lack of education was common, Maria courageously tried to find new ways to live. Women then did not often travel and few received an education. She challenged old ideas about both nature and women’s roles.</a:t>
                      </a:r>
                    </a:p>
                    <a:p>
                      <a:pPr lvl="0"/>
                      <a:r>
                        <a:rPr lang="en-GB" sz="1000" kern="1200" dirty="0">
                          <a:solidFill>
                            <a:schemeClr val="dk1"/>
                          </a:solidFill>
                          <a:effectLst/>
                          <a:latin typeface="Twinkl" pitchFamily="2" charset="0"/>
                          <a:ea typeface="+mn-ea"/>
                          <a:cs typeface="+mn-cs"/>
                        </a:rPr>
                        <a:t>To recognise and be able to express key features in their own and others artwork.</a:t>
                      </a:r>
                    </a:p>
                    <a:p>
                      <a:pPr algn="ctr"/>
                      <a:endParaRPr lang="en-GB" sz="1000" b="1" u="sng" dirty="0">
                        <a:solidFill>
                          <a:schemeClr val="tx1"/>
                        </a:solidFill>
                        <a:effectLst/>
                        <a:latin typeface="Twinkl" pitchFamily="2" charset="0"/>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400" b="0" kern="1200" baseline="0" dirty="0">
                        <a:solidFill>
                          <a:schemeClr val="dk1"/>
                        </a:solidFill>
                        <a:effectLst/>
                        <a:latin typeface="Twinkl" pitchFamily="2" charset="0"/>
                        <a:ea typeface="+mn-ea"/>
                        <a:cs typeface="+mn-cs"/>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400" b="0" kern="1200" baseline="0" dirty="0">
                        <a:solidFill>
                          <a:schemeClr val="dk1"/>
                        </a:solidFill>
                        <a:effectLst/>
                        <a:latin typeface="Twinkl" pitchFamily="2" charset="0"/>
                        <a:ea typeface="+mn-ea"/>
                        <a:cs typeface="+mn-cs"/>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400" b="0" kern="1200" baseline="0" dirty="0">
                        <a:solidFill>
                          <a:schemeClr val="dk1"/>
                        </a:solidFill>
                        <a:effectLst/>
                        <a:latin typeface="Twinkl" pitchFamily="2" charset="0"/>
                        <a:ea typeface="+mn-ea"/>
                        <a:cs typeface="+mn-cs"/>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400" b="0" baseline="0" dirty="0">
                        <a:effectLst/>
                        <a:latin typeface="Arial Narrow" panose="020B0606020202030204" pitchFamily="34" charset="0"/>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lvl="0"/>
                      <a:endParaRPr lang="en-GB" sz="500" dirty="0">
                        <a:effectLst/>
                        <a:latin typeface="Comic Sans MS" panose="030F0702030302020204" pitchFamily="66" charset="0"/>
                        <a:ea typeface="Calibri"/>
                        <a:cs typeface="Times New Roman"/>
                      </a:endParaRPr>
                    </a:p>
                    <a:p>
                      <a:pPr lvl="0"/>
                      <a:r>
                        <a:rPr lang="en-GB" sz="1400" kern="1200" dirty="0">
                          <a:solidFill>
                            <a:schemeClr val="dk1"/>
                          </a:solidFill>
                          <a:effectLst/>
                          <a:latin typeface="Twinkl" pitchFamily="2" charset="0"/>
                          <a:ea typeface="+mn-ea"/>
                          <a:cs typeface="+mn-cs"/>
                        </a:rPr>
                        <a:t>Artist research pages.</a:t>
                      </a:r>
                    </a:p>
                    <a:p>
                      <a:pPr lvl="0"/>
                      <a:r>
                        <a:rPr lang="en-GB" sz="1400" kern="1200" dirty="0">
                          <a:solidFill>
                            <a:schemeClr val="dk1"/>
                          </a:solidFill>
                          <a:effectLst/>
                          <a:latin typeface="Twinkl" pitchFamily="2" charset="0"/>
                          <a:ea typeface="+mn-ea"/>
                          <a:cs typeface="+mn-cs"/>
                        </a:rPr>
                        <a:t>Exploring mark-making with pencils, coloured pencils and fine liners.</a:t>
                      </a:r>
                    </a:p>
                    <a:p>
                      <a:pPr lvl="0"/>
                      <a:r>
                        <a:rPr lang="en-GB" sz="1400" kern="1200" dirty="0">
                          <a:solidFill>
                            <a:schemeClr val="dk1"/>
                          </a:solidFill>
                          <a:effectLst/>
                          <a:latin typeface="Twinkl" pitchFamily="2" charset="0"/>
                          <a:ea typeface="+mn-ea"/>
                          <a:cs typeface="+mn-cs"/>
                        </a:rPr>
                        <a:t>Drawing of insects from photographs.</a:t>
                      </a:r>
                    </a:p>
                    <a:p>
                      <a:pPr lvl="0"/>
                      <a:r>
                        <a:rPr lang="en-GB" sz="1400" kern="1200" dirty="0">
                          <a:solidFill>
                            <a:schemeClr val="dk1"/>
                          </a:solidFill>
                          <a:effectLst/>
                          <a:latin typeface="Twinkl" pitchFamily="2" charset="0"/>
                          <a:ea typeface="+mn-ea"/>
                          <a:cs typeface="+mn-cs"/>
                        </a:rPr>
                        <a:t>Drawings of plants through direct observation.</a:t>
                      </a:r>
                    </a:p>
                    <a:p>
                      <a:pPr lvl="0"/>
                      <a:r>
                        <a:rPr lang="en-GB" sz="1400" kern="1200" dirty="0">
                          <a:solidFill>
                            <a:schemeClr val="dk1"/>
                          </a:solidFill>
                          <a:effectLst/>
                          <a:latin typeface="Twinkl" pitchFamily="2" charset="0"/>
                          <a:ea typeface="+mn-ea"/>
                          <a:cs typeface="+mn-cs"/>
                        </a:rPr>
                        <a:t>Exploring different combinations of materials in one artwork.</a:t>
                      </a:r>
                    </a:p>
                    <a:p>
                      <a:pPr lvl="0"/>
                      <a:endParaRPr lang="en-GB" sz="300" dirty="0">
                        <a:effectLst/>
                        <a:latin typeface="Twinkl" pitchFamily="2" charset="0"/>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129609">
                <a:tc>
                  <a:txBody>
                    <a:bodyPr/>
                    <a:lstStyle/>
                    <a:p>
                      <a:pPr algn="ctr">
                        <a:lnSpc>
                          <a:spcPct val="115000"/>
                        </a:lnSpc>
                        <a:spcAft>
                          <a:spcPts val="0"/>
                        </a:spcAft>
                      </a:pPr>
                      <a:endParaRPr lang="en-GB" sz="1400" dirty="0">
                        <a:effectLst/>
                        <a:latin typeface="Comic Sans MS" panose="030F0702030302020204" pitchFamily="66" charset="0"/>
                        <a:ea typeface="Calibri"/>
                        <a:cs typeface="Times New Roman"/>
                      </a:endParaRPr>
                    </a:p>
                    <a:p>
                      <a:pPr algn="ctr">
                        <a:lnSpc>
                          <a:spcPct val="115000"/>
                        </a:lnSpc>
                        <a:spcAft>
                          <a:spcPts val="0"/>
                        </a:spcAft>
                      </a:pPr>
                      <a:endParaRPr lang="en-GB" sz="1400" dirty="0">
                        <a:effectLst/>
                        <a:latin typeface="Comic Sans MS" panose="030F0702030302020204" pitchFamily="66" charset="0"/>
                        <a:ea typeface="Calibri"/>
                        <a:cs typeface="Times New Roman"/>
                      </a:endParaRPr>
                    </a:p>
                    <a:p>
                      <a:pPr algn="ctr">
                        <a:lnSpc>
                          <a:spcPct val="115000"/>
                        </a:lnSpc>
                        <a:spcAft>
                          <a:spcPts val="0"/>
                        </a:spcAft>
                      </a:pPr>
                      <a:r>
                        <a:rPr lang="en-GB" sz="1400" dirty="0">
                          <a:effectLst/>
                          <a:latin typeface="Comic Sans MS" panose="030F0702030302020204" pitchFamily="66" charset="0"/>
                          <a:ea typeface="Calibri"/>
                          <a:cs typeface="Times New Roman"/>
                        </a:rPr>
                        <a:t>pioneer</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endParaRPr lang="en-GB" sz="1200" dirty="0">
                        <a:effectLst/>
                        <a:latin typeface="Comic Sans MS" panose="030F0702030302020204" pitchFamily="66" charset="0"/>
                        <a:ea typeface="Calibri"/>
                        <a:cs typeface="Times New Roman"/>
                      </a:endParaRPr>
                    </a:p>
                    <a:p>
                      <a:pPr algn="l">
                        <a:lnSpc>
                          <a:spcPct val="115000"/>
                        </a:lnSpc>
                        <a:spcAft>
                          <a:spcPts val="0"/>
                        </a:spcAft>
                      </a:pPr>
                      <a:endParaRPr lang="en-GB" sz="1200" dirty="0">
                        <a:effectLst/>
                        <a:latin typeface="Comic Sans MS" panose="030F0702030302020204" pitchFamily="66" charset="0"/>
                        <a:ea typeface="Calibri"/>
                        <a:cs typeface="Times New Roman"/>
                      </a:endParaRPr>
                    </a:p>
                    <a:p>
                      <a:pPr algn="l">
                        <a:lnSpc>
                          <a:spcPct val="115000"/>
                        </a:lnSpc>
                        <a:spcAft>
                          <a:spcPts val="0"/>
                        </a:spcAft>
                      </a:pPr>
                      <a:r>
                        <a:rPr lang="en-GB" sz="1200" dirty="0">
                          <a:effectLst/>
                          <a:latin typeface="Comic Sans MS" panose="030F0702030302020204" pitchFamily="66" charset="0"/>
                          <a:ea typeface="Calibri"/>
                          <a:cs typeface="Times New Roman"/>
                        </a:rPr>
                        <a:t>someone who is the first to do something</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GB" sz="1050" kern="1200" dirty="0">
                          <a:solidFill>
                            <a:schemeClr val="dk1"/>
                          </a:solidFill>
                          <a:effectLst/>
                          <a:latin typeface="Comic Sans MS" panose="030F0702030302020204" pitchFamily="66" charset="0"/>
                          <a:ea typeface="+mn-ea"/>
                          <a:cs typeface="+mn-cs"/>
                        </a:rPr>
                        <a:t>To know that Elizabeth Catlett was an American and Mexican graphic artist and sculptor born in 1915 and died in 2012.</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3"/>
                  </a:ext>
                </a:extLst>
              </a:tr>
              <a:tr h="1276157">
                <a:tc>
                  <a:txBody>
                    <a:bodyPr/>
                    <a:lstStyle/>
                    <a:p>
                      <a:pPr algn="ctr"/>
                      <a:endParaRPr lang="en-GB" sz="1400" dirty="0">
                        <a:latin typeface="Comic Sans MS" panose="030F0702030302020204" pitchFamily="66" charset="0"/>
                      </a:endParaRPr>
                    </a:p>
                    <a:p>
                      <a:pPr algn="ctr"/>
                      <a:endParaRPr lang="en-GB" sz="1400" dirty="0">
                        <a:latin typeface="Comic Sans MS" panose="030F0702030302020204" pitchFamily="66" charset="0"/>
                      </a:endParaRPr>
                    </a:p>
                    <a:p>
                      <a:pPr algn="ctr"/>
                      <a:endParaRPr lang="en-GB" sz="1400" dirty="0">
                        <a:latin typeface="Comic Sans MS" panose="030F0702030302020204" pitchFamily="66" charset="0"/>
                      </a:endParaRPr>
                    </a:p>
                    <a:p>
                      <a:pPr algn="ctr"/>
                      <a:r>
                        <a:rPr lang="en-GB" sz="1400" dirty="0">
                          <a:latin typeface="Comic Sans MS" panose="030F0702030302020204" pitchFamily="66" charset="0"/>
                        </a:rPr>
                        <a:t>aspect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endParaRPr lang="en-GB" sz="1200" dirty="0">
                        <a:effectLst/>
                        <a:latin typeface="Comic Sans MS" panose="030F0702030302020204" pitchFamily="66" charset="0"/>
                        <a:ea typeface="Calibri"/>
                        <a:cs typeface="Times New Roman"/>
                      </a:endParaRPr>
                    </a:p>
                    <a:p>
                      <a:pPr algn="l">
                        <a:lnSpc>
                          <a:spcPct val="115000"/>
                        </a:lnSpc>
                        <a:spcAft>
                          <a:spcPts val="0"/>
                        </a:spcAft>
                      </a:pPr>
                      <a:endParaRPr lang="en-GB" sz="1200" dirty="0">
                        <a:effectLst/>
                        <a:latin typeface="Comic Sans MS" panose="030F0702030302020204" pitchFamily="66" charset="0"/>
                        <a:ea typeface="Calibri"/>
                        <a:cs typeface="Times New Roman"/>
                      </a:endParaRPr>
                    </a:p>
                    <a:p>
                      <a:pPr algn="l">
                        <a:lnSpc>
                          <a:spcPct val="115000"/>
                        </a:lnSpc>
                        <a:spcAft>
                          <a:spcPts val="0"/>
                        </a:spcAft>
                      </a:pPr>
                      <a:r>
                        <a:rPr lang="en-GB" sz="1200" dirty="0">
                          <a:effectLst/>
                          <a:latin typeface="Comic Sans MS" panose="030F0702030302020204" pitchFamily="66" charset="0"/>
                          <a:ea typeface="Calibri"/>
                          <a:cs typeface="Times New Roman"/>
                        </a:rPr>
                        <a:t>the shape or appearance of something</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274068">
                <a:tc rowSpan="3">
                  <a:txBody>
                    <a:bodyPr/>
                    <a:lstStyle/>
                    <a:p>
                      <a:pPr algn="ctr">
                        <a:lnSpc>
                          <a:spcPct val="115000"/>
                        </a:lnSpc>
                        <a:spcAft>
                          <a:spcPts val="0"/>
                        </a:spcAft>
                      </a:pPr>
                      <a:endParaRPr lang="en-GB" sz="1400" dirty="0">
                        <a:effectLst/>
                        <a:latin typeface="Comic Sans MS" panose="030F0702030302020204" pitchFamily="66" charset="0"/>
                        <a:ea typeface="Calibri"/>
                        <a:cs typeface="Times New Roman"/>
                      </a:endParaRPr>
                    </a:p>
                    <a:p>
                      <a:pPr algn="ctr">
                        <a:lnSpc>
                          <a:spcPct val="115000"/>
                        </a:lnSpc>
                        <a:spcAft>
                          <a:spcPts val="0"/>
                        </a:spcAft>
                      </a:pPr>
                      <a:endParaRPr lang="en-GB" sz="1400" dirty="0">
                        <a:effectLst/>
                        <a:latin typeface="Comic Sans MS" panose="030F0702030302020204" pitchFamily="66" charset="0"/>
                        <a:ea typeface="Calibri"/>
                        <a:cs typeface="Times New Roman"/>
                      </a:endParaRPr>
                    </a:p>
                    <a:p>
                      <a:pPr algn="ctr">
                        <a:lnSpc>
                          <a:spcPct val="115000"/>
                        </a:lnSpc>
                        <a:spcAft>
                          <a:spcPts val="0"/>
                        </a:spcAft>
                      </a:pPr>
                      <a:endParaRPr lang="en-GB" sz="1400" dirty="0">
                        <a:effectLst/>
                        <a:latin typeface="Comic Sans MS" panose="030F0702030302020204" pitchFamily="66" charset="0"/>
                        <a:ea typeface="Calibri"/>
                        <a:cs typeface="Times New Roman"/>
                      </a:endParaRPr>
                    </a:p>
                    <a:p>
                      <a:pPr algn="ctr">
                        <a:lnSpc>
                          <a:spcPct val="115000"/>
                        </a:lnSpc>
                        <a:spcAft>
                          <a:spcPts val="0"/>
                        </a:spcAft>
                      </a:pPr>
                      <a:endParaRPr lang="en-GB" sz="1400" dirty="0">
                        <a:effectLst/>
                        <a:latin typeface="Comic Sans MS" panose="030F0702030302020204" pitchFamily="66" charset="0"/>
                        <a:ea typeface="Calibri"/>
                        <a:cs typeface="Times New Roman"/>
                      </a:endParaRPr>
                    </a:p>
                    <a:p>
                      <a:pPr algn="ctr">
                        <a:lnSpc>
                          <a:spcPct val="115000"/>
                        </a:lnSpc>
                        <a:spcAft>
                          <a:spcPts val="0"/>
                        </a:spcAft>
                      </a:pPr>
                      <a:r>
                        <a:rPr lang="en-GB" sz="1400" dirty="0">
                          <a:effectLst/>
                          <a:latin typeface="Comic Sans MS" panose="030F0702030302020204" pitchFamily="66" charset="0"/>
                          <a:ea typeface="Calibri"/>
                          <a:cs typeface="Times New Roman"/>
                        </a:rPr>
                        <a:t>superstition</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3">
                  <a:txBody>
                    <a:bodyPr/>
                    <a:lstStyle/>
                    <a:p>
                      <a:pPr algn="l">
                        <a:lnSpc>
                          <a:spcPct val="115000"/>
                        </a:lnSpc>
                        <a:spcAft>
                          <a:spcPts val="0"/>
                        </a:spcAft>
                      </a:pPr>
                      <a:endParaRPr lang="en-GB" sz="1200" dirty="0">
                        <a:effectLst/>
                        <a:latin typeface="Comic Sans MS" panose="030F0702030302020204" pitchFamily="66" charset="0"/>
                        <a:ea typeface="Calibri"/>
                        <a:cs typeface="Times New Roman"/>
                      </a:endParaRPr>
                    </a:p>
                    <a:p>
                      <a:pPr algn="l">
                        <a:lnSpc>
                          <a:spcPct val="115000"/>
                        </a:lnSpc>
                        <a:spcAft>
                          <a:spcPts val="0"/>
                        </a:spcAft>
                      </a:pPr>
                      <a:endParaRPr lang="en-GB" sz="1200" dirty="0">
                        <a:effectLst/>
                        <a:latin typeface="Comic Sans MS" panose="030F0702030302020204" pitchFamily="66" charset="0"/>
                        <a:ea typeface="Calibri"/>
                        <a:cs typeface="Times New Roman"/>
                      </a:endParaRPr>
                    </a:p>
                    <a:p>
                      <a:pPr algn="l">
                        <a:lnSpc>
                          <a:spcPct val="115000"/>
                        </a:lnSpc>
                        <a:spcAft>
                          <a:spcPts val="0"/>
                        </a:spcAft>
                      </a:pPr>
                      <a:endParaRPr lang="en-GB" sz="1200" dirty="0">
                        <a:effectLst/>
                        <a:latin typeface="Comic Sans MS" panose="030F0702030302020204" pitchFamily="66" charset="0"/>
                        <a:ea typeface="Calibri"/>
                        <a:cs typeface="Times New Roman"/>
                      </a:endParaRPr>
                    </a:p>
                    <a:p>
                      <a:pPr algn="l">
                        <a:lnSpc>
                          <a:spcPct val="115000"/>
                        </a:lnSpc>
                        <a:spcAft>
                          <a:spcPts val="0"/>
                        </a:spcAft>
                      </a:pPr>
                      <a:endParaRPr lang="en-GB" sz="1200" dirty="0">
                        <a:effectLst/>
                        <a:latin typeface="Comic Sans MS" panose="030F0702030302020204" pitchFamily="66" charset="0"/>
                        <a:ea typeface="Calibri"/>
                        <a:cs typeface="Times New Roman"/>
                      </a:endParaRPr>
                    </a:p>
                    <a:p>
                      <a:pPr algn="l">
                        <a:lnSpc>
                          <a:spcPct val="115000"/>
                        </a:lnSpc>
                        <a:spcAft>
                          <a:spcPts val="0"/>
                        </a:spcAft>
                      </a:pPr>
                      <a:r>
                        <a:rPr lang="en-GB" sz="1200" dirty="0">
                          <a:effectLst/>
                          <a:latin typeface="Comic Sans MS" panose="030F0702030302020204" pitchFamily="66" charset="0"/>
                          <a:ea typeface="Calibri"/>
                          <a:cs typeface="Times New Roman"/>
                        </a:rPr>
                        <a:t>a belief that is based on fear of the unknown and faith in good or bad luck</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050" kern="1200" dirty="0">
                          <a:solidFill>
                            <a:schemeClr val="dk1"/>
                          </a:solidFill>
                          <a:effectLst/>
                          <a:latin typeface="Comic Sans MS" panose="030F0702030302020204" pitchFamily="66" charset="0"/>
                          <a:ea typeface="+mn-ea"/>
                          <a:cs typeface="+mn-cs"/>
                        </a:rPr>
                        <a:t>To recognise the artwork ‘The Sharecropper’.</a:t>
                      </a:r>
                      <a:endParaRPr lang="en-GB" sz="1050" b="0" baseline="0" dirty="0">
                        <a:effectLst/>
                        <a:latin typeface="Comic Sans MS" panose="030F0702030302020204" pitchFamily="66" charset="0"/>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6"/>
                  </a:ext>
                </a:extLst>
              </a:tr>
              <a:tr h="363630">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050" b="1" baseline="0" dirty="0">
                          <a:solidFill>
                            <a:schemeClr val="bg1"/>
                          </a:solidFill>
                          <a:effectLst/>
                          <a:latin typeface="Comic Sans MS" panose="030F0702030302020204" pitchFamily="66" charset="0"/>
                          <a:ea typeface="Calibri"/>
                          <a:cs typeface="Times New Roman"/>
                        </a:rPr>
                        <a:t>Skills</a:t>
                      </a:r>
                    </a:p>
                    <a:p>
                      <a:pPr algn="ctr">
                        <a:lnSpc>
                          <a:spcPct val="115000"/>
                        </a:lnSpc>
                        <a:spcAft>
                          <a:spcPts val="0"/>
                        </a:spcAft>
                      </a:pPr>
                      <a:endParaRPr lang="en-GB" sz="1050" dirty="0">
                        <a:effectLst/>
                        <a:latin typeface="Comic Sans MS" panose="030F0702030302020204" pitchFamily="66" charset="0"/>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7"/>
                  </a:ext>
                </a:extLst>
              </a:tr>
              <a:tr h="2037312">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lvl="0"/>
                      <a:r>
                        <a:rPr lang="en-GB" sz="1050" b="0" baseline="0" dirty="0">
                          <a:solidFill>
                            <a:schemeClr val="tx1"/>
                          </a:solidFill>
                          <a:effectLst/>
                          <a:latin typeface="Comic Sans MS" panose="030F0702030302020204" pitchFamily="66" charset="0"/>
                          <a:ea typeface="Calibri"/>
                          <a:cs typeface="Times New Roman"/>
                        </a:rPr>
                        <a:t> </a:t>
                      </a:r>
                      <a:r>
                        <a:rPr lang="en-GB" sz="800" kern="1200" dirty="0">
                          <a:solidFill>
                            <a:schemeClr val="dk1"/>
                          </a:solidFill>
                          <a:effectLst/>
                          <a:latin typeface="Twinkl" pitchFamily="2" charset="0"/>
                          <a:ea typeface="+mn-ea"/>
                          <a:cs typeface="+mn-cs"/>
                        </a:rPr>
                        <a:t>How to use observational skills to create an accurate drawing.</a:t>
                      </a:r>
                    </a:p>
                    <a:p>
                      <a:pPr lvl="0"/>
                      <a:r>
                        <a:rPr lang="en-GB" sz="800" kern="1200" dirty="0">
                          <a:solidFill>
                            <a:schemeClr val="dk1"/>
                          </a:solidFill>
                          <a:effectLst/>
                          <a:latin typeface="Twinkl" pitchFamily="2" charset="0"/>
                          <a:ea typeface="+mn-ea"/>
                          <a:cs typeface="+mn-cs"/>
                        </a:rPr>
                        <a:t>How to refine artwork in order to improve it.</a:t>
                      </a:r>
                    </a:p>
                    <a:p>
                      <a:pPr lvl="0"/>
                      <a:r>
                        <a:rPr lang="en-GB" sz="800" kern="1200" dirty="0">
                          <a:solidFill>
                            <a:schemeClr val="dk1"/>
                          </a:solidFill>
                          <a:effectLst/>
                          <a:latin typeface="Twinkl" pitchFamily="2" charset="0"/>
                          <a:ea typeface="+mn-ea"/>
                          <a:cs typeface="+mn-cs"/>
                        </a:rPr>
                        <a:t>How to blend colours to create a desired effect. </a:t>
                      </a:r>
                    </a:p>
                    <a:p>
                      <a:pPr lvl="0"/>
                      <a:r>
                        <a:rPr lang="en-GB" sz="800" kern="1200" dirty="0">
                          <a:solidFill>
                            <a:schemeClr val="dk1"/>
                          </a:solidFill>
                          <a:effectLst/>
                          <a:latin typeface="Twinkl" pitchFamily="2" charset="0"/>
                          <a:ea typeface="+mn-ea"/>
                          <a:cs typeface="+mn-cs"/>
                        </a:rPr>
                        <a:t>How to combine different elements to create an effective composition.</a:t>
                      </a:r>
                    </a:p>
                    <a:p>
                      <a:r>
                        <a:rPr lang="en-GB" sz="800" kern="1200" dirty="0">
                          <a:solidFill>
                            <a:schemeClr val="dk1"/>
                          </a:solidFill>
                          <a:effectLst/>
                          <a:latin typeface="Twinkl" pitchFamily="2" charset="0"/>
                          <a:ea typeface="+mn-ea"/>
                          <a:cs typeface="+mn-cs"/>
                        </a:rPr>
                        <a:t>How to accurately recreate patterns in nature.</a:t>
                      </a:r>
                    </a:p>
                    <a:p>
                      <a:pPr lvl="0"/>
                      <a:r>
                        <a:rPr lang="en-GB" sz="800" kern="1200" dirty="0">
                          <a:solidFill>
                            <a:schemeClr val="dk1"/>
                          </a:solidFill>
                          <a:effectLst/>
                          <a:latin typeface="Twinkl" pitchFamily="2" charset="0"/>
                          <a:ea typeface="+mn-ea"/>
                          <a:cs typeface="+mn-cs"/>
                        </a:rPr>
                        <a:t>Experimenting with different compositions.</a:t>
                      </a:r>
                    </a:p>
                    <a:p>
                      <a:r>
                        <a:rPr lang="en-GB" sz="800" kern="1200" dirty="0">
                          <a:solidFill>
                            <a:schemeClr val="dk1"/>
                          </a:solidFill>
                          <a:effectLst/>
                          <a:latin typeface="Twinkl" pitchFamily="2" charset="0"/>
                          <a:ea typeface="+mn-ea"/>
                          <a:cs typeface="+mn-cs"/>
                        </a:rPr>
                        <a:t> </a:t>
                      </a:r>
                    </a:p>
                    <a:p>
                      <a:r>
                        <a:rPr lang="en-GB" sz="800" kern="1200" dirty="0">
                          <a:solidFill>
                            <a:schemeClr val="dk1"/>
                          </a:solidFill>
                          <a:effectLst/>
                          <a:latin typeface="Twinkl" pitchFamily="2" charset="0"/>
                          <a:ea typeface="+mn-ea"/>
                          <a:cs typeface="+mn-cs"/>
                        </a:rPr>
                        <a:t>NB – Annotation should feature throughout the sketchbooks to show the pupils’ reflections on their work and that of others.</a:t>
                      </a:r>
                      <a:endParaRPr lang="en-GB" sz="100" b="0" baseline="0" dirty="0">
                        <a:solidFill>
                          <a:schemeClr val="tx1"/>
                        </a:solidFill>
                        <a:effectLst/>
                        <a:latin typeface="Twinkl" pitchFamily="2" charset="0"/>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7" name="Picture 6">
            <a:extLst>
              <a:ext uri="{FF2B5EF4-FFF2-40B4-BE49-F238E27FC236}">
                <a16:creationId xmlns:a16="http://schemas.microsoft.com/office/drawing/2014/main" id="{ECB2D57C-B17F-48DF-A315-D54D084B0089}"/>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16017" y="4262200"/>
            <a:ext cx="1728192" cy="2232699"/>
          </a:xfrm>
          <a:prstGeom prst="rect">
            <a:avLst/>
          </a:prstGeom>
          <a:noFill/>
        </p:spPr>
      </p:pic>
    </p:spTree>
    <p:extLst>
      <p:ext uri="{BB962C8B-B14F-4D97-AF65-F5344CB8AC3E}">
        <p14:creationId xmlns:p14="http://schemas.microsoft.com/office/powerpoint/2010/main" val="1700096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454902887"/>
              </p:ext>
            </p:extLst>
          </p:nvPr>
        </p:nvGraphicFramePr>
        <p:xfrm>
          <a:off x="323528" y="476672"/>
          <a:ext cx="8424936" cy="6184312"/>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63660">
                <a:tc>
                  <a:txBody>
                    <a:bodyPr/>
                    <a:lstStyle/>
                    <a:p>
                      <a:pPr algn="ctr"/>
                      <a:r>
                        <a:rPr lang="en-GB" b="1" dirty="0">
                          <a:solidFill>
                            <a:schemeClr val="bg1"/>
                          </a:solidFill>
                          <a:latin typeface="Comic Sans MS" panose="030F0702030302020204" pitchFamily="66" charset="0"/>
                        </a:rPr>
                        <a:t>Prior Knowledge</a:t>
                      </a:r>
                    </a:p>
                  </a:txBody>
                  <a:tcPr>
                    <a:solidFill>
                      <a:srgbClr val="002060"/>
                    </a:solidFill>
                  </a:tcPr>
                </a:tc>
                <a:tc>
                  <a:txBody>
                    <a:bodyPr/>
                    <a:lstStyle/>
                    <a:p>
                      <a:pPr algn="ctr"/>
                      <a:r>
                        <a:rPr lang="en-GB" b="1" dirty="0">
                          <a:solidFill>
                            <a:schemeClr val="bg1"/>
                          </a:solidFill>
                          <a:latin typeface="Comic Sans MS" panose="030F0702030302020204" pitchFamily="66" charset="0"/>
                        </a:rPr>
                        <a:t>Prior Vocabulary</a:t>
                      </a:r>
                    </a:p>
                  </a:txBody>
                  <a:tcPr>
                    <a:solidFill>
                      <a:srgbClr val="002060"/>
                    </a:solidFill>
                  </a:tcPr>
                </a:tc>
                <a:tc>
                  <a:txBody>
                    <a:bodyPr/>
                    <a:lstStyle/>
                    <a:p>
                      <a:pPr algn="ctr"/>
                      <a:r>
                        <a:rPr lang="en-GB" b="1" dirty="0">
                          <a:solidFill>
                            <a:schemeClr val="bg1"/>
                          </a:solidFill>
                          <a:latin typeface="Comic Sans MS" panose="030F0702030302020204" pitchFamily="66" charset="0"/>
                        </a:rPr>
                        <a:t>Curriculum Links</a:t>
                      </a:r>
                    </a:p>
                  </a:txBody>
                  <a:tcPr>
                    <a:solidFill>
                      <a:srgbClr val="002060"/>
                    </a:solidFill>
                  </a:tcPr>
                </a:tc>
                <a:extLst>
                  <a:ext uri="{0D108BD9-81ED-4DB2-BD59-A6C34878D82A}">
                    <a16:rowId xmlns:a16="http://schemas.microsoft.com/office/drawing/2014/main" val="1337627115"/>
                  </a:ext>
                </a:extLst>
              </a:tr>
              <a:tr h="5818552">
                <a:tc>
                  <a:txBody>
                    <a:bodyPr/>
                    <a:lstStyle/>
                    <a:p>
                      <a:endParaRPr lang="en-GB" sz="1100" dirty="0">
                        <a:latin typeface="Twinkl" pitchFamily="2" charset="0"/>
                      </a:endParaRPr>
                    </a:p>
                    <a:p>
                      <a:pPr lvl="0"/>
                      <a:r>
                        <a:rPr lang="en-GB" sz="1100" kern="1200" dirty="0">
                          <a:solidFill>
                            <a:schemeClr val="tx1"/>
                          </a:solidFill>
                          <a:effectLst/>
                          <a:latin typeface="Twinkl" pitchFamily="2" charset="0"/>
                          <a:ea typeface="+mn-ea"/>
                          <a:cs typeface="+mn-cs"/>
                        </a:rPr>
                        <a:t>To know how to hold a pencil.</a:t>
                      </a:r>
                    </a:p>
                    <a:p>
                      <a:pPr lvl="0"/>
                      <a:r>
                        <a:rPr lang="en-GB" sz="1100" kern="1200" dirty="0">
                          <a:solidFill>
                            <a:schemeClr val="tx1"/>
                          </a:solidFill>
                          <a:effectLst/>
                          <a:latin typeface="Twinkl" pitchFamily="2" charset="0"/>
                          <a:ea typeface="+mn-ea"/>
                          <a:cs typeface="+mn-cs"/>
                        </a:rPr>
                        <a:t>To know how to draw an enclosed shape with a pencil.</a:t>
                      </a:r>
                    </a:p>
                    <a:p>
                      <a:pPr lvl="0"/>
                      <a:r>
                        <a:rPr lang="en-GB" sz="1100" kern="1200" dirty="0">
                          <a:solidFill>
                            <a:schemeClr val="tx1"/>
                          </a:solidFill>
                          <a:effectLst/>
                          <a:latin typeface="Twinkl" pitchFamily="2" charset="0"/>
                          <a:ea typeface="+mn-ea"/>
                          <a:cs typeface="+mn-cs"/>
                        </a:rPr>
                        <a:t>To know how to make a representation of a subject using a pencil.</a:t>
                      </a:r>
                    </a:p>
                    <a:p>
                      <a:pPr lvl="0"/>
                      <a:r>
                        <a:rPr lang="en-GB" sz="1100" kern="1200" dirty="0">
                          <a:solidFill>
                            <a:schemeClr val="tx1"/>
                          </a:solidFill>
                          <a:effectLst/>
                          <a:latin typeface="Twinkl" pitchFamily="2" charset="0"/>
                          <a:ea typeface="+mn-ea"/>
                          <a:cs typeface="+mn-cs"/>
                        </a:rPr>
                        <a:t>To know a variety of marks that can be made with a pencil.</a:t>
                      </a:r>
                    </a:p>
                    <a:p>
                      <a:pPr lvl="0"/>
                      <a:r>
                        <a:rPr lang="en-GB" sz="1100" kern="1200" dirty="0">
                          <a:solidFill>
                            <a:schemeClr val="tx1"/>
                          </a:solidFill>
                          <a:effectLst/>
                          <a:latin typeface="Twinkl" pitchFamily="2" charset="0"/>
                          <a:ea typeface="+mn-ea"/>
                          <a:cs typeface="+mn-cs"/>
                        </a:rPr>
                        <a:t>To be able to select appropriate techniques for different parts of a drawing. </a:t>
                      </a:r>
                    </a:p>
                    <a:p>
                      <a:pPr lvl="0"/>
                      <a:r>
                        <a:rPr lang="en-GB" sz="1100" kern="1200" dirty="0">
                          <a:solidFill>
                            <a:schemeClr val="tx1"/>
                          </a:solidFill>
                          <a:effectLst/>
                          <a:latin typeface="Twinkl" pitchFamily="2" charset="0"/>
                          <a:ea typeface="+mn-ea"/>
                          <a:cs typeface="+mn-cs"/>
                        </a:rPr>
                        <a:t>To know how to combine pencil, coloured pencil and ink in a drawing.</a:t>
                      </a:r>
                    </a:p>
                    <a:p>
                      <a:pPr lvl="0"/>
                      <a:r>
                        <a:rPr lang="en-GB" sz="1100" kern="1200" dirty="0">
                          <a:solidFill>
                            <a:schemeClr val="tx1"/>
                          </a:solidFill>
                          <a:effectLst/>
                          <a:latin typeface="Twinkl" pitchFamily="2" charset="0"/>
                          <a:ea typeface="+mn-ea"/>
                          <a:cs typeface="+mn-cs"/>
                        </a:rPr>
                        <a:t>To know how to select key features for a picture.</a:t>
                      </a:r>
                    </a:p>
                    <a:p>
                      <a:pPr lvl="0"/>
                      <a:r>
                        <a:rPr lang="en-GB" sz="1100" kern="1200" dirty="0">
                          <a:solidFill>
                            <a:schemeClr val="tx1"/>
                          </a:solidFill>
                          <a:effectLst/>
                          <a:latin typeface="Twinkl" pitchFamily="2" charset="0"/>
                          <a:ea typeface="+mn-ea"/>
                          <a:cs typeface="+mn-cs"/>
                        </a:rPr>
                        <a:t>To know about a variety of animals and their habitats.</a:t>
                      </a:r>
                    </a:p>
                    <a:p>
                      <a:pPr lvl="0"/>
                      <a:r>
                        <a:rPr lang="en-GB" sz="1100" kern="1200" dirty="0">
                          <a:solidFill>
                            <a:schemeClr val="tx1"/>
                          </a:solidFill>
                          <a:effectLst/>
                          <a:latin typeface="Twinkl" pitchFamily="2" charset="0"/>
                          <a:ea typeface="+mn-ea"/>
                          <a:cs typeface="+mn-cs"/>
                        </a:rPr>
                        <a:t>To know the visual characteristics of different animals and their habitats.</a:t>
                      </a:r>
                    </a:p>
                    <a:p>
                      <a:endParaRPr lang="en-GB" sz="800" dirty="0">
                        <a:latin typeface="Twinkl" pitchFamily="2" charset="0"/>
                      </a:endParaRPr>
                    </a:p>
                    <a:p>
                      <a:endParaRPr lang="en-GB" sz="1100" dirty="0">
                        <a:latin typeface="Twinkl" pitchFamily="2" charset="0"/>
                      </a:endParaRPr>
                    </a:p>
                    <a:p>
                      <a:endParaRPr lang="en-GB" sz="1100" dirty="0">
                        <a:latin typeface="Twinkl" pitchFamily="2" charset="0"/>
                      </a:endParaRPr>
                    </a:p>
                    <a:p>
                      <a:endParaRPr lang="en-GB" sz="1100" dirty="0">
                        <a:latin typeface="Twinkl" pitchFamily="2" charset="0"/>
                      </a:endParaRPr>
                    </a:p>
                    <a:p>
                      <a:endParaRPr lang="en-GB" sz="1100" dirty="0">
                        <a:latin typeface="Twinkl" pitchFamily="2" charset="0"/>
                      </a:endParaRPr>
                    </a:p>
                    <a:p>
                      <a:endParaRPr lang="en-GB" sz="1100" dirty="0">
                        <a:latin typeface="Twinkl" pitchFamily="2" charset="0"/>
                      </a:endParaRPr>
                    </a:p>
                    <a:p>
                      <a:endParaRPr lang="en-GB" sz="1100" dirty="0">
                        <a:latin typeface="Twinkl" pitchFamily="2" charset="0"/>
                      </a:endParaRPr>
                    </a:p>
                    <a:p>
                      <a:endParaRPr lang="en-GB" sz="1100" dirty="0">
                        <a:latin typeface="Twinkl" pitchFamily="2" charset="0"/>
                      </a:endParaRPr>
                    </a:p>
                    <a:p>
                      <a:endParaRPr lang="en-GB" sz="1100" dirty="0">
                        <a:latin typeface="Twinkl" pitchFamily="2" charset="0"/>
                      </a:endParaRPr>
                    </a:p>
                    <a:p>
                      <a:endParaRPr lang="en-GB" sz="1100" dirty="0">
                        <a:latin typeface="Twinkl" pitchFamily="2" charset="0"/>
                      </a:endParaRPr>
                    </a:p>
                  </a:txBody>
                  <a:tcPr/>
                </a:tc>
                <a:tc>
                  <a:txBody>
                    <a:bodyPr/>
                    <a:lstStyle/>
                    <a:p>
                      <a:endParaRPr lang="en-GB" sz="1100" dirty="0">
                        <a:latin typeface="Twinkl" pitchFamily="2" charset="0"/>
                      </a:endParaRPr>
                    </a:p>
                    <a:p>
                      <a:r>
                        <a:rPr lang="en-GB" sz="1800" kern="1200" dirty="0">
                          <a:solidFill>
                            <a:schemeClr val="tx1"/>
                          </a:solidFill>
                          <a:effectLst/>
                          <a:latin typeface="Twinkl" pitchFamily="2" charset="0"/>
                          <a:ea typeface="+mn-ea"/>
                          <a:cs typeface="+mn-cs"/>
                        </a:rPr>
                        <a:t>Draw, line, shape, mark, pencil, hold, size, round, straight, curved, soft, hard, light, dark, group, fluid, continuous line, angle, drawn, accurate, combine, inspire, research, abstract, features, characteristics.</a:t>
                      </a:r>
                      <a:endParaRPr lang="en-GB" sz="1100" dirty="0">
                        <a:latin typeface="Twinkl" pitchFamily="2" charset="0"/>
                      </a:endParaRPr>
                    </a:p>
                    <a:p>
                      <a:endParaRPr lang="en-GB" sz="1100" dirty="0">
                        <a:latin typeface="Twinkl" pitchFamily="2" charset="0"/>
                      </a:endParaRPr>
                    </a:p>
                    <a:p>
                      <a:endParaRPr lang="en-GB" sz="1100" dirty="0">
                        <a:latin typeface="Twinkl" pitchFamily="2" charset="0"/>
                      </a:endParaRPr>
                    </a:p>
                    <a:p>
                      <a:endParaRPr lang="en-GB" sz="1100" dirty="0">
                        <a:latin typeface="Twinkl" pitchFamily="2" charset="0"/>
                      </a:endParaRPr>
                    </a:p>
                    <a:p>
                      <a:endParaRPr lang="en-GB" sz="1100" dirty="0">
                        <a:latin typeface="Twinkl" pitchFamily="2" charset="0"/>
                      </a:endParaRPr>
                    </a:p>
                    <a:p>
                      <a:endParaRPr lang="en-GB" sz="1100" dirty="0">
                        <a:latin typeface="Twinkl" pitchFamily="2" charset="0"/>
                      </a:endParaRPr>
                    </a:p>
                    <a:p>
                      <a:endParaRPr lang="en-GB" sz="1100" dirty="0">
                        <a:latin typeface="Twinkl" pitchFamily="2" charset="0"/>
                      </a:endParaRPr>
                    </a:p>
                  </a:txBody>
                  <a:tcPr/>
                </a:tc>
                <a:tc>
                  <a:txBody>
                    <a:bodyPr/>
                    <a:lstStyle/>
                    <a:p>
                      <a:endParaRPr lang="en-GB" sz="1400" kern="1200" dirty="0">
                        <a:solidFill>
                          <a:schemeClr val="tx1"/>
                        </a:solidFill>
                        <a:effectLst/>
                        <a:latin typeface="Comic Sans MS" panose="030F0702030302020204" pitchFamily="66" charset="0"/>
                        <a:ea typeface="+mn-ea"/>
                        <a:cs typeface="+mn-cs"/>
                      </a:endParaRPr>
                    </a:p>
                    <a:p>
                      <a:r>
                        <a:rPr lang="en-GB" sz="1400" kern="1200" dirty="0">
                          <a:solidFill>
                            <a:schemeClr val="tx1"/>
                          </a:solidFill>
                          <a:effectLst/>
                          <a:latin typeface="Comic Sans MS" panose="030F0702030302020204" pitchFamily="66" charset="0"/>
                          <a:ea typeface="+mn-ea"/>
                          <a:cs typeface="+mn-cs"/>
                        </a:rPr>
                        <a:t> </a:t>
                      </a:r>
                      <a:r>
                        <a:rPr lang="en-GB" sz="1400" kern="1200" dirty="0">
                          <a:solidFill>
                            <a:schemeClr val="tx1"/>
                          </a:solidFill>
                          <a:effectLst/>
                          <a:latin typeface="Twinkl" pitchFamily="2" charset="0"/>
                          <a:ea typeface="+mn-ea"/>
                          <a:cs typeface="+mn-cs"/>
                        </a:rPr>
                        <a:t>Science – plants, animals, and their habitats</a:t>
                      </a:r>
                      <a:endParaRPr lang="en-GB" sz="1400" dirty="0">
                        <a:latin typeface="Twinkl" pitchFamily="2" charset="0"/>
                      </a:endParaRPr>
                    </a:p>
                  </a:txBody>
                  <a:tcPr/>
                </a:tc>
                <a:extLst>
                  <a:ext uri="{0D108BD9-81ED-4DB2-BD59-A6C34878D82A}">
                    <a16:rowId xmlns:a16="http://schemas.microsoft.com/office/drawing/2014/main" val="1549484623"/>
                  </a:ext>
                </a:extLst>
              </a:tr>
            </a:tbl>
          </a:graphicData>
        </a:graphic>
      </p:graphicFrame>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1026" name="Picture 2" descr="Maria Sibylla Merian - Wikipedia">
            <a:extLst>
              <a:ext uri="{FF2B5EF4-FFF2-40B4-BE49-F238E27FC236}">
                <a16:creationId xmlns:a16="http://schemas.microsoft.com/office/drawing/2014/main" id="{2F5E355D-AA04-4569-BAB1-6346F122CC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87448" y="4033306"/>
            <a:ext cx="1962150" cy="23336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Maria Sibylla Merian (Artist Monographs): Amazon.co.uk: Kiecol, Daniel:  9783741916045: Books">
            <a:extLst>
              <a:ext uri="{FF2B5EF4-FFF2-40B4-BE49-F238E27FC236}">
                <a16:creationId xmlns:a16="http://schemas.microsoft.com/office/drawing/2014/main" id="{7807B9B9-8C7C-464B-85E6-A2614B639C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444" y="4149080"/>
            <a:ext cx="1924050" cy="237172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Maria Sibylla Merian | Life, Facts, &amp; Works | Britannica">
            <a:extLst>
              <a:ext uri="{FF2B5EF4-FFF2-40B4-BE49-F238E27FC236}">
                <a16:creationId xmlns:a16="http://schemas.microsoft.com/office/drawing/2014/main" id="{A5DEC96B-CAF7-49FF-924A-EC40FFD5C11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74855" y="2636911"/>
            <a:ext cx="2266013" cy="306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9289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3293</TotalTime>
  <Words>533</Words>
  <Application>Microsoft Office PowerPoint</Application>
  <PresentationFormat>On-screen Show (4:3)</PresentationFormat>
  <Paragraphs>90</Paragraphs>
  <Slides>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Arial Narrow</vt:lpstr>
      <vt:lpstr>Calibri</vt:lpstr>
      <vt:lpstr>Comic Sans MS</vt:lpstr>
      <vt:lpstr>Twinkl</vt:lpstr>
      <vt:lpstr>Twinkl Cursive Looped</vt:lpstr>
      <vt:lpstr>Office Theme</vt:lpstr>
      <vt:lpstr>        Year 4   Autumn     Art Knowledge Mat    Colour – exploring nature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 Vinyard</dc:creator>
  <cp:lastModifiedBy>Tracy Littlewood</cp:lastModifiedBy>
  <cp:revision>55</cp:revision>
  <cp:lastPrinted>2022-05-27T13:31:14Z</cp:lastPrinted>
  <dcterms:created xsi:type="dcterms:W3CDTF">2019-07-09T19:27:49Z</dcterms:created>
  <dcterms:modified xsi:type="dcterms:W3CDTF">2022-09-16T17:35:49Z</dcterms:modified>
</cp:coreProperties>
</file>