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43" autoAdjust="0"/>
  </p:normalViewPr>
  <p:slideViewPr>
    <p:cSldViewPr>
      <p:cViewPr varScale="1">
        <p:scale>
          <a:sx n="81" d="100"/>
          <a:sy n="81" d="100"/>
        </p:scale>
        <p:origin x="1526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B95E1-6D74-476A-B4D2-7C9ABB5721A6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7C987-86FE-43F2-BF87-0E73B6B3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656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67C987-86FE-43F2-BF87-0E73B6B36C1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839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85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66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6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0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453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35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97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43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47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65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5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944" y="-117893"/>
            <a:ext cx="7920880" cy="797538"/>
          </a:xfrm>
        </p:spPr>
        <p:txBody>
          <a:bodyPr>
            <a:noAutofit/>
          </a:bodyPr>
          <a:lstStyle/>
          <a:p>
            <a:r>
              <a:rPr lang="en-GB" sz="2400" dirty="0">
                <a:latin typeface="Twinkl Cursive Looped" panose="02000000000000000000" pitchFamily="2" charset="0"/>
              </a:rPr>
              <a:t>        </a:t>
            </a:r>
            <a:r>
              <a:rPr lang="en-GB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Year 4   Spring     Art Knowledge Mat  Drawing – Light and Tone  </a:t>
            </a:r>
            <a:endParaRPr lang="en-GB" sz="1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 descr="C:\Users\barbara.flitcroft\AppData\Local\Microsoft\Windows\Temporary Internet Files\Content.IE5\8QXROI2M\cres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99" y="51593"/>
            <a:ext cx="432048" cy="48412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476432"/>
              </p:ext>
            </p:extLst>
          </p:nvPr>
        </p:nvGraphicFramePr>
        <p:xfrm>
          <a:off x="179512" y="535717"/>
          <a:ext cx="8856984" cy="64411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0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06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9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61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456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</a:rPr>
                        <a:t>Subject Specific Vocabulary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effectLst/>
                          <a:latin typeface="Comic Sans MS" panose="030F0702030302020204" pitchFamily="66" charset="0"/>
                        </a:rPr>
                        <a:t>Sticky Knowledge</a:t>
                      </a:r>
                      <a:endParaRPr lang="en-GB" sz="1400" b="1" dirty="0">
                        <a:solidFill>
                          <a:srgbClr val="00206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Key</a:t>
                      </a:r>
                      <a:r>
                        <a:rPr lang="en-GB" sz="1400" baseline="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Moments in Sketchbooks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6335"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directional light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light that enters from a specific location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GB" sz="12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Johannes Vermeer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observe light and tone in a subject.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understand where the shadows will fall on a subject considering the direction of the light source.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recreate light and tone in a drawing.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Johannes Vermeer (1632 – 1675) was one of the great Dutch masters, though only about 35 paintings by him are known. 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Vermeer is particularly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renowned for his masterly treatment and use of light in his work.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endParaRPr lang="en-GB" sz="800" b="1" u="sng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0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0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0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00" b="0" baseline="0" dirty="0">
                        <a:effectLst/>
                        <a:latin typeface="Comic Sans MS" panose="030F0702030302020204" pitchFamily="66" charset="0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/>
                      <a:endParaRPr lang="en-GB" sz="3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Artist pages – exploring the work of Johannes Vermeer.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Exploring light and tone through observational drawings of a group of still life objects. 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Exploring the use of different materials and techniques to express light and tone.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Exploring light and tone on different drawing surfaces.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Exploring different compositions for a final composition.</a:t>
                      </a:r>
                      <a:endParaRPr lang="en-GB" sz="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96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shadow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the area where the light is blocked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Elizabeth Catlett was an American and Mexican graphic artist and sculptor born in 1915 and died in 2012.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76157"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tone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the lightness or darkness of a colour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068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3D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art with all dimensions of height, width and depth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recognise the artwork ‘The Sharecropper’.</a:t>
                      </a:r>
                      <a:endParaRPr lang="en-GB" sz="1050" b="0" baseline="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363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baseline="0" dirty="0">
                          <a:solidFill>
                            <a:schemeClr val="bg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Skills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37312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050" b="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How to accurately recreate light and tone in a drawing.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How to express 3 dimensions in a drawing using light and tone.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How to use charcoal, graphite and chalk in combination to show light and tone.</a:t>
                      </a:r>
                    </a:p>
                    <a:p>
                      <a:pPr lvl="0"/>
                      <a:endParaRPr lang="en-GB" sz="100" b="0" baseline="0" dirty="0">
                        <a:solidFill>
                          <a:schemeClr val="tx1"/>
                        </a:solidFill>
                        <a:effectLst/>
                        <a:latin typeface="Twinkl" pitchFamily="2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28EA52DC-9D70-4760-9189-F1E361428A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271375"/>
            <a:ext cx="1797685" cy="2573020"/>
          </a:xfrm>
          <a:prstGeom prst="rect">
            <a:avLst/>
          </a:prstGeom>
        </p:spPr>
      </p:pic>
      <p:pic>
        <p:nvPicPr>
          <p:cNvPr id="7" name="Picture 6" descr="drawing Icon 156235">
            <a:extLst>
              <a:ext uri="{FF2B5EF4-FFF2-40B4-BE49-F238E27FC236}">
                <a16:creationId xmlns:a16="http://schemas.microsoft.com/office/drawing/2014/main" id="{CB17D7E6-BD85-4933-8A7D-4575F1ADB1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4197" y="535716"/>
            <a:ext cx="446808" cy="446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painting Icon 5236399">
            <a:extLst>
              <a:ext uri="{FF2B5EF4-FFF2-40B4-BE49-F238E27FC236}">
                <a16:creationId xmlns:a16="http://schemas.microsoft.com/office/drawing/2014/main" id="{F75C5720-1FA6-4B8D-8511-C6A00EF1D0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35716"/>
            <a:ext cx="464299" cy="464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0096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4C121DE-1535-4765-BCC1-E69890C13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414875"/>
              </p:ext>
            </p:extLst>
          </p:nvPr>
        </p:nvGraphicFramePr>
        <p:xfrm>
          <a:off x="323528" y="476672"/>
          <a:ext cx="8424936" cy="61843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41396724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355315434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989950975"/>
                    </a:ext>
                  </a:extLst>
                </a:gridCol>
              </a:tblGrid>
              <a:tr h="36366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Knowledge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Vocabulary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Curriculum Links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627115"/>
                  </a:ext>
                </a:extLst>
              </a:tr>
              <a:tr h="5818552">
                <a:tc>
                  <a:txBody>
                    <a:bodyPr/>
                    <a:lstStyle/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hold a pencil.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draw an enclosed shape with a pencil.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make a representation of a subject using a pencil.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a variety of marks that can be made with a pencil.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be able to select appropriate techniques for different parts of a drawing. 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combine pencil, coloured pencil and ink in a drawing.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select key features for a picture.</a:t>
                      </a:r>
                    </a:p>
                    <a:p>
                      <a:endParaRPr lang="en-GB" sz="900" dirty="0">
                        <a:latin typeface="Comic Sans MS" panose="030F0702030302020204" pitchFamily="66" charset="0"/>
                      </a:endParaRPr>
                    </a:p>
                    <a:p>
                      <a:endParaRPr lang="en-GB" sz="900" dirty="0">
                        <a:latin typeface="Comic Sans MS" panose="030F0702030302020204" pitchFamily="66" charset="0"/>
                      </a:endParaRPr>
                    </a:p>
                    <a:p>
                      <a:endParaRPr lang="en-GB" sz="900" dirty="0">
                        <a:latin typeface="Comic Sans MS" panose="030F0702030302020204" pitchFamily="66" charset="0"/>
                      </a:endParaRPr>
                    </a:p>
                    <a:p>
                      <a:endParaRPr lang="en-GB" sz="900" dirty="0">
                        <a:latin typeface="Comic Sans MS" panose="030F0702030302020204" pitchFamily="66" charset="0"/>
                      </a:endParaRPr>
                    </a:p>
                    <a:p>
                      <a:endParaRPr lang="en-GB" sz="900" dirty="0">
                        <a:latin typeface="Comic Sans MS" panose="030F0702030302020204" pitchFamily="66" charset="0"/>
                      </a:endParaRPr>
                    </a:p>
                    <a:p>
                      <a:endParaRPr lang="en-GB" sz="900" dirty="0">
                        <a:latin typeface="Comic Sans MS" panose="030F0702030302020204" pitchFamily="66" charset="0"/>
                      </a:endParaRPr>
                    </a:p>
                    <a:p>
                      <a:endParaRPr lang="en-GB" sz="900" dirty="0">
                        <a:latin typeface="Comic Sans MS" panose="030F0702030302020204" pitchFamily="66" charset="0"/>
                      </a:endParaRPr>
                    </a:p>
                    <a:p>
                      <a:endParaRPr lang="en-GB" sz="900" dirty="0">
                        <a:latin typeface="Comic Sans MS" panose="030F0702030302020204" pitchFamily="66" charset="0"/>
                      </a:endParaRPr>
                    </a:p>
                    <a:p>
                      <a:endParaRPr lang="en-GB" sz="900" dirty="0">
                        <a:latin typeface="Comic Sans MS" panose="030F0702030302020204" pitchFamily="66" charset="0"/>
                      </a:endParaRPr>
                    </a:p>
                    <a:p>
                      <a:endParaRPr lang="en-GB" sz="9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Draw, line, shape, mark, pencil, hold, size, round, straight, curved, soft, hard, light, dark, group, fluid, continuous line, angle, drawn, accurate, combine, inspire, research, abstract, features, characteristics, direct observation.</a:t>
                      </a:r>
                      <a:endParaRPr lang="en-GB" sz="900" dirty="0">
                        <a:latin typeface="Comic Sans MS" panose="030F0702030302020204" pitchFamily="66" charset="0"/>
                      </a:endParaRPr>
                    </a:p>
                    <a:p>
                      <a:endParaRPr lang="en-GB" sz="900" dirty="0">
                        <a:latin typeface="Comic Sans MS" panose="030F0702030302020204" pitchFamily="66" charset="0"/>
                      </a:endParaRPr>
                    </a:p>
                    <a:p>
                      <a:endParaRPr lang="en-GB" sz="900" dirty="0">
                        <a:latin typeface="Comic Sans MS" panose="030F0702030302020204" pitchFamily="66" charset="0"/>
                      </a:endParaRPr>
                    </a:p>
                    <a:p>
                      <a:endParaRPr lang="en-GB" sz="900" dirty="0">
                        <a:latin typeface="Comic Sans MS" panose="030F0702030302020204" pitchFamily="66" charset="0"/>
                      </a:endParaRPr>
                    </a:p>
                    <a:p>
                      <a:endParaRPr lang="en-GB" sz="900" dirty="0">
                        <a:latin typeface="Comic Sans MS" panose="030F0702030302020204" pitchFamily="66" charset="0"/>
                      </a:endParaRPr>
                    </a:p>
                    <a:p>
                      <a:endParaRPr lang="en-GB" sz="9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Science – Light and shadow.</a:t>
                      </a:r>
                      <a:endParaRPr lang="en-GB" sz="105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05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4846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AA95856-42C0-4B9F-9261-ADE04E060852}"/>
              </a:ext>
            </a:extLst>
          </p:cNvPr>
          <p:cNvSpPr txBox="1"/>
          <p:nvPr/>
        </p:nvSpPr>
        <p:spPr>
          <a:xfrm>
            <a:off x="3514936" y="2270886"/>
            <a:ext cx="559853" cy="366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4" name="Picture 3" descr="A person wearing a graduation cap&#10;&#10;Description automatically generated with medium confidence">
            <a:extLst>
              <a:ext uri="{FF2B5EF4-FFF2-40B4-BE49-F238E27FC236}">
                <a16:creationId xmlns:a16="http://schemas.microsoft.com/office/drawing/2014/main" id="{6FBCF032-CC3B-4ECD-A129-4DCAC8D147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9409" y="1628800"/>
            <a:ext cx="1933575" cy="2362200"/>
          </a:xfrm>
          <a:prstGeom prst="rect">
            <a:avLst/>
          </a:prstGeom>
        </p:spPr>
      </p:pic>
      <p:pic>
        <p:nvPicPr>
          <p:cNvPr id="7" name="Picture 6" descr="A picture containing indoor, painting&#10;&#10;Description automatically generated">
            <a:extLst>
              <a:ext uri="{FF2B5EF4-FFF2-40B4-BE49-F238E27FC236}">
                <a16:creationId xmlns:a16="http://schemas.microsoft.com/office/drawing/2014/main" id="{CA2C6C5A-7A1B-4E40-9F70-A1502CEA29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3891356"/>
            <a:ext cx="4032448" cy="2308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289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33309</TotalTime>
  <Words>404</Words>
  <Application>Microsoft Office PowerPoint</Application>
  <PresentationFormat>On-screen Show (4:3)</PresentationFormat>
  <Paragraphs>76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Comic Sans MS</vt:lpstr>
      <vt:lpstr>Twinkl</vt:lpstr>
      <vt:lpstr>Twinkl Cursive Looped</vt:lpstr>
      <vt:lpstr>Office Theme</vt:lpstr>
      <vt:lpstr>        Year 4   Spring     Art Knowledge Mat  Drawing – Light and Tone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Vinyard</dc:creator>
  <cp:lastModifiedBy>Tracy Littlewood</cp:lastModifiedBy>
  <cp:revision>57</cp:revision>
  <cp:lastPrinted>2023-01-04T12:54:10Z</cp:lastPrinted>
  <dcterms:created xsi:type="dcterms:W3CDTF">2019-07-09T19:27:49Z</dcterms:created>
  <dcterms:modified xsi:type="dcterms:W3CDTF">2023-01-04T12:54:15Z</dcterms:modified>
</cp:coreProperties>
</file>