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7" r:id="rId2"/>
    <p:sldId id="258" r:id="rId3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343" autoAdjust="0"/>
  </p:normalViewPr>
  <p:slideViewPr>
    <p:cSldViewPr>
      <p:cViewPr varScale="1">
        <p:scale>
          <a:sx n="81" d="100"/>
          <a:sy n="81" d="100"/>
        </p:scale>
        <p:origin x="1526" y="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2DB95E1-6D74-476A-B4D2-7C9ABB5721A6}" type="datetimeFigureOut">
              <a:rPr lang="en-GB" smtClean="0"/>
              <a:t>04/01/2023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41425"/>
            <a:ext cx="44672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67C987-86FE-43F2-BF87-0E73B6B36C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156561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D67C987-86FE-43F2-BF87-0E73B6B36C1B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818392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2608BB-23BE-42EE-A856-8AC46B7D7FE9}" type="datetimeFigureOut">
              <a:rPr lang="en-GB" smtClean="0"/>
              <a:t>04/01/2023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96369-798F-4BFA-AB45-B18308BBE5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108564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2608BB-23BE-42EE-A856-8AC46B7D7FE9}" type="datetimeFigureOut">
              <a:rPr lang="en-GB" smtClean="0"/>
              <a:t>04/01/2023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96369-798F-4BFA-AB45-B18308BBE5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376613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2608BB-23BE-42EE-A856-8AC46B7D7FE9}" type="datetimeFigureOut">
              <a:rPr lang="en-GB" smtClean="0"/>
              <a:t>04/01/2023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96369-798F-4BFA-AB45-B18308BBE5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751651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2608BB-23BE-42EE-A856-8AC46B7D7FE9}" type="datetimeFigureOut">
              <a:rPr lang="en-GB" smtClean="0"/>
              <a:t>04/01/2023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96369-798F-4BFA-AB45-B18308BBE5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31018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2608BB-23BE-42EE-A856-8AC46B7D7FE9}" type="datetimeFigureOut">
              <a:rPr lang="en-GB" smtClean="0"/>
              <a:t>04/01/2023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96369-798F-4BFA-AB45-B18308BBE5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81601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2608BB-23BE-42EE-A856-8AC46B7D7FE9}" type="datetimeFigureOut">
              <a:rPr lang="en-GB" smtClean="0"/>
              <a:t>04/01/2023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96369-798F-4BFA-AB45-B18308BBE5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474530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2608BB-23BE-42EE-A856-8AC46B7D7FE9}" type="datetimeFigureOut">
              <a:rPr lang="en-GB" smtClean="0"/>
              <a:t>04/01/2023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96369-798F-4BFA-AB45-B18308BBE5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563543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2608BB-23BE-42EE-A856-8AC46B7D7FE9}" type="datetimeFigureOut">
              <a:rPr lang="en-GB" smtClean="0"/>
              <a:t>04/01/2023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96369-798F-4BFA-AB45-B18308BBE5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519762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2608BB-23BE-42EE-A856-8AC46B7D7FE9}" type="datetimeFigureOut">
              <a:rPr lang="en-GB" smtClean="0"/>
              <a:t>04/01/2023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96369-798F-4BFA-AB45-B18308BBE5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354373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2608BB-23BE-42EE-A856-8AC46B7D7FE9}" type="datetimeFigureOut">
              <a:rPr lang="en-GB" smtClean="0"/>
              <a:t>04/01/2023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96369-798F-4BFA-AB45-B18308BBE5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904785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2608BB-23BE-42EE-A856-8AC46B7D7FE9}" type="datetimeFigureOut">
              <a:rPr lang="en-GB" smtClean="0"/>
              <a:t>04/01/2023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96369-798F-4BFA-AB45-B18308BBE5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666571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2608BB-23BE-42EE-A856-8AC46B7D7FE9}" type="datetimeFigureOut">
              <a:rPr lang="en-GB" smtClean="0"/>
              <a:t>04/01/2023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A96369-798F-4BFA-AB45-B18308BBE5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61561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jp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9944" y="-117893"/>
            <a:ext cx="7920880" cy="797538"/>
          </a:xfrm>
        </p:spPr>
        <p:txBody>
          <a:bodyPr>
            <a:noAutofit/>
          </a:bodyPr>
          <a:lstStyle/>
          <a:p>
            <a:r>
              <a:rPr lang="en-GB" sz="2400" dirty="0">
                <a:latin typeface="Twinkl Cursive Looped" panose="02000000000000000000" pitchFamily="2" charset="0"/>
              </a:rPr>
              <a:t>        </a:t>
            </a:r>
            <a:r>
              <a:rPr lang="en-GB" sz="1400" b="1" dirty="0">
                <a:solidFill>
                  <a:srgbClr val="002060"/>
                </a:solidFill>
                <a:latin typeface="Comic Sans MS" panose="030F0702030302020204" pitchFamily="66" charset="0"/>
              </a:rPr>
              <a:t>Year 5  Spring     Art Knowledge Mat    Drawing-perspective</a:t>
            </a:r>
            <a:endParaRPr lang="en-GB" sz="1400" dirty="0">
              <a:solidFill>
                <a:srgbClr val="002060"/>
              </a:solidFill>
              <a:latin typeface="Comic Sans MS" panose="030F0702030302020204" pitchFamily="66" charset="0"/>
            </a:endParaRPr>
          </a:p>
        </p:txBody>
      </p:sp>
      <p:pic>
        <p:nvPicPr>
          <p:cNvPr id="4" name="Picture 3" descr="C:\Users\barbara.flitcroft\AppData\Local\Microsoft\Windows\Temporary Internet Files\Content.IE5\8QXROI2M\crest.jp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99" y="51593"/>
            <a:ext cx="432048" cy="484123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13990145"/>
              </p:ext>
            </p:extLst>
          </p:nvPr>
        </p:nvGraphicFramePr>
        <p:xfrm>
          <a:off x="385800" y="535716"/>
          <a:ext cx="8506680" cy="625631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32599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057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29389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8107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40692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Comic Sans MS" panose="030F0702030302020204" pitchFamily="66" charset="0"/>
                        </a:rPr>
                        <a:t>Subject Specific Vocabulary</a:t>
                      </a:r>
                      <a:endParaRPr lang="en-GB" sz="1400" dirty="0">
                        <a:effectLst/>
                        <a:latin typeface="Comic Sans MS" panose="030F0702030302020204" pitchFamily="66" charset="0"/>
                        <a:ea typeface="Calibri"/>
                        <a:cs typeface="Times New Roman"/>
                      </a:endParaRPr>
                    </a:p>
                  </a:txBody>
                  <a:tcPr marL="56485" marR="5648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1" dirty="0">
                          <a:solidFill>
                            <a:srgbClr val="002060"/>
                          </a:solidFill>
                          <a:effectLst/>
                          <a:latin typeface="Comic Sans MS" panose="030F0702030302020204" pitchFamily="66" charset="0"/>
                        </a:rPr>
                        <a:t>Sticky Knowledge</a:t>
                      </a:r>
                      <a:endParaRPr lang="en-GB" sz="1400" b="1" dirty="0">
                        <a:solidFill>
                          <a:srgbClr val="002060"/>
                        </a:solidFill>
                        <a:effectLst/>
                        <a:latin typeface="Comic Sans MS" panose="030F0702030302020204" pitchFamily="66" charset="0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400" dirty="0">
                        <a:solidFill>
                          <a:schemeClr val="bg1"/>
                        </a:solidFill>
                        <a:effectLst/>
                        <a:latin typeface="Comic Sans MS" panose="030F0702030302020204" pitchFamily="66" charset="0"/>
                        <a:ea typeface="Calibri"/>
                        <a:cs typeface="Times New Roman"/>
                      </a:endParaRPr>
                    </a:p>
                  </a:txBody>
                  <a:tcPr marL="56485" marR="5648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Comic Sans MS" panose="030F0702030302020204" pitchFamily="66" charset="0"/>
                          <a:ea typeface="Calibri"/>
                          <a:cs typeface="Times New Roman"/>
                        </a:rPr>
                        <a:t>Key</a:t>
                      </a:r>
                      <a:r>
                        <a:rPr lang="en-GB" sz="1400" baseline="0" dirty="0">
                          <a:effectLst/>
                          <a:latin typeface="Comic Sans MS" panose="030F0702030302020204" pitchFamily="66" charset="0"/>
                          <a:ea typeface="Calibri"/>
                          <a:cs typeface="Times New Roman"/>
                        </a:rPr>
                        <a:t> Moments in Sketchbooks</a:t>
                      </a:r>
                      <a:endParaRPr lang="en-GB" sz="1400" dirty="0">
                        <a:effectLst/>
                        <a:latin typeface="Comic Sans MS" panose="030F0702030302020204" pitchFamily="66" charset="0"/>
                        <a:ea typeface="Calibri"/>
                        <a:cs typeface="Times New Roman"/>
                      </a:endParaRPr>
                    </a:p>
                  </a:txBody>
                  <a:tcPr marL="56485" marR="5648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68805">
                <a:tc>
                  <a:txBody>
                    <a:bodyPr/>
                    <a:lstStyle/>
                    <a:p>
                      <a:pPr algn="ctr"/>
                      <a:endParaRPr lang="en-GB" sz="1400" dirty="0">
                        <a:latin typeface="Comic Sans MS" panose="030F0702030302020204" pitchFamily="66" charset="0"/>
                      </a:endParaRPr>
                    </a:p>
                    <a:p>
                      <a:pPr algn="ctr"/>
                      <a:endParaRPr lang="en-GB" sz="1400" dirty="0">
                        <a:latin typeface="Comic Sans MS" panose="030F0702030302020204" pitchFamily="66" charset="0"/>
                      </a:endParaRPr>
                    </a:p>
                    <a:p>
                      <a:pPr algn="ctr"/>
                      <a:r>
                        <a:rPr lang="en-GB" sz="1400" dirty="0">
                          <a:latin typeface="Comic Sans MS" panose="030F0702030302020204" pitchFamily="66" charset="0"/>
                        </a:rPr>
                        <a:t>perspective</a:t>
                      </a:r>
                    </a:p>
                  </a:txBody>
                  <a:tcPr marL="56485" marR="5648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200" dirty="0">
                        <a:effectLst/>
                        <a:latin typeface="Comic Sans MS" panose="030F0702030302020204" pitchFamily="66" charset="0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Comic Sans MS" panose="030F0702030302020204" pitchFamily="66" charset="0"/>
                          <a:ea typeface="Calibri"/>
                          <a:cs typeface="Times New Roman"/>
                        </a:rPr>
                        <a:t>the representation of 3D and 2D objects showing depth</a:t>
                      </a:r>
                    </a:p>
                  </a:txBody>
                  <a:tcPr marL="56485" marR="56485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6">
                  <a:txBody>
                    <a:bodyPr/>
                    <a:lstStyle/>
                    <a:p>
                      <a:pPr algn="ctr"/>
                      <a:r>
                        <a:rPr lang="en-GB" sz="1400" b="1" u="sng" dirty="0">
                          <a:solidFill>
                            <a:schemeClr val="tx1"/>
                          </a:solidFill>
                          <a:effectLst/>
                          <a:latin typeface="Twinkl" pitchFamily="2" charset="0"/>
                          <a:ea typeface="Calibri"/>
                          <a:cs typeface="Times New Roman"/>
                        </a:rPr>
                        <a:t>LS Lowry</a:t>
                      </a:r>
                    </a:p>
                    <a:p>
                      <a:pPr algn="ctr"/>
                      <a:endParaRPr lang="en-GB" sz="1400" b="1" u="sng" dirty="0">
                        <a:solidFill>
                          <a:schemeClr val="tx1"/>
                        </a:solidFill>
                        <a:effectLst/>
                        <a:latin typeface="Twinkl" pitchFamily="2" charset="0"/>
                        <a:ea typeface="Calibri"/>
                        <a:cs typeface="Times New Roman"/>
                      </a:endParaRPr>
                    </a:p>
                    <a:p>
                      <a:pPr lvl="0"/>
                      <a:r>
                        <a:rPr lang="en-GB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Key information about artists studied.</a:t>
                      </a:r>
                    </a:p>
                    <a:p>
                      <a:pPr lvl="0"/>
                      <a:r>
                        <a:rPr lang="en-GB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The fundamental rules in perspective.</a:t>
                      </a:r>
                    </a:p>
                    <a:p>
                      <a:pPr algn="ctr"/>
                      <a:endParaRPr lang="en-GB" sz="1400" b="1" u="sng" dirty="0">
                        <a:solidFill>
                          <a:schemeClr val="tx1"/>
                        </a:solidFill>
                        <a:effectLst/>
                        <a:latin typeface="Twinkl" pitchFamily="2" charset="0"/>
                        <a:ea typeface="Calibri"/>
                        <a:cs typeface="Times New Roman"/>
                      </a:endParaRPr>
                    </a:p>
                  </a:txBody>
                  <a:tcPr marL="56485" marR="5648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rowSpan="4">
                  <a:txBody>
                    <a:bodyPr/>
                    <a:lstStyle/>
                    <a:p>
                      <a:pPr lvl="0"/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Artist pages – exploring the work of L S Lowry</a:t>
                      </a:r>
                    </a:p>
                    <a:p>
                      <a:pPr lvl="0"/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Exploring perspective through observational drawings of buildings. </a:t>
                      </a:r>
                    </a:p>
                    <a:p>
                      <a:pPr lvl="0"/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Exploring different compositions for a final artwork.</a:t>
                      </a:r>
                    </a:p>
                    <a:p>
                      <a:pPr lvl="0"/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Experimenting with materials</a:t>
                      </a:r>
                    </a:p>
                    <a:p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NB – Annotation should feature throughout the sketchbooks to show the pupils’ reflections on their work and that of others.</a:t>
                      </a:r>
                      <a:endParaRPr lang="en-GB" sz="1200" dirty="0">
                        <a:effectLst/>
                        <a:latin typeface="Comic Sans MS" panose="030F0702030302020204" pitchFamily="66" charset="0"/>
                        <a:ea typeface="Calibri"/>
                        <a:cs typeface="Times New Roman"/>
                      </a:endParaRPr>
                    </a:p>
                  </a:txBody>
                  <a:tcPr marL="56485" marR="5648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6880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400" dirty="0">
                        <a:effectLst/>
                        <a:latin typeface="Comic Sans MS" panose="030F0702030302020204" pitchFamily="66" charset="0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400" dirty="0">
                        <a:effectLst/>
                        <a:latin typeface="Comic Sans MS" panose="030F0702030302020204" pitchFamily="66" charset="0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Comic Sans MS" panose="030F0702030302020204" pitchFamily="66" charset="0"/>
                          <a:ea typeface="Calibri"/>
                          <a:cs typeface="Times New Roman"/>
                        </a:rPr>
                        <a:t>industrial</a:t>
                      </a:r>
                    </a:p>
                  </a:txBody>
                  <a:tcPr marL="56485" marR="5648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200" dirty="0">
                        <a:effectLst/>
                        <a:latin typeface="Comic Sans MS" panose="030F0702030302020204" pitchFamily="66" charset="0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Comic Sans MS" panose="030F0702030302020204" pitchFamily="66" charset="0"/>
                          <a:ea typeface="Calibri"/>
                          <a:cs typeface="Times New Roman"/>
                        </a:rPr>
                        <a:t>relating to manufacturing and trade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200" dirty="0">
                        <a:effectLst/>
                        <a:latin typeface="Comic Sans MS" panose="030F0702030302020204" pitchFamily="66" charset="0"/>
                        <a:ea typeface="Calibri"/>
                        <a:cs typeface="Times New Roman"/>
                      </a:endParaRPr>
                    </a:p>
                  </a:txBody>
                  <a:tcPr marL="56485" marR="56485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50" kern="1200" dirty="0">
                          <a:solidFill>
                            <a:schemeClr val="dk1"/>
                          </a:solidFill>
                          <a:effectLst/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To know that Elizabeth Catlett was an American and Mexican graphic artist and sculptor born in 1915 and died in 2012.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50" dirty="0">
                        <a:latin typeface="Comic Sans MS" panose="030F0702030302020204" pitchFamily="66" charset="0"/>
                      </a:endParaRPr>
                    </a:p>
                  </a:txBody>
                  <a:tcPr marL="56485" marR="5648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93422">
                <a:tc>
                  <a:txBody>
                    <a:bodyPr/>
                    <a:lstStyle/>
                    <a:p>
                      <a:pPr algn="ctr"/>
                      <a:endParaRPr lang="en-GB" sz="1400" dirty="0">
                        <a:latin typeface="Comic Sans MS" panose="030F0702030302020204" pitchFamily="66" charset="0"/>
                      </a:endParaRPr>
                    </a:p>
                    <a:p>
                      <a:pPr algn="ctr"/>
                      <a:endParaRPr lang="en-GB" sz="1400" dirty="0">
                        <a:latin typeface="Comic Sans MS" panose="030F0702030302020204" pitchFamily="66" charset="0"/>
                      </a:endParaRPr>
                    </a:p>
                    <a:p>
                      <a:pPr algn="ctr"/>
                      <a:endParaRPr lang="en-GB" sz="1400" dirty="0">
                        <a:latin typeface="Comic Sans MS" panose="030F0702030302020204" pitchFamily="66" charset="0"/>
                      </a:endParaRPr>
                    </a:p>
                    <a:p>
                      <a:pPr algn="ctr"/>
                      <a:r>
                        <a:rPr lang="en-GB" sz="1400" dirty="0">
                          <a:latin typeface="Comic Sans MS" panose="030F0702030302020204" pitchFamily="66" charset="0"/>
                        </a:rPr>
                        <a:t>urban</a:t>
                      </a:r>
                    </a:p>
                  </a:txBody>
                  <a:tcPr marL="56485" marR="5648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200" dirty="0">
                        <a:effectLst/>
                        <a:latin typeface="Comic Sans MS" panose="030F0702030302020204" pitchFamily="66" charset="0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Comic Sans MS" panose="030F0702030302020204" pitchFamily="66" charset="0"/>
                          <a:ea typeface="Calibri"/>
                          <a:cs typeface="Times New Roman"/>
                        </a:rPr>
                        <a:t>characteristic of a town or city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200" dirty="0">
                        <a:effectLst/>
                        <a:latin typeface="Comic Sans MS" panose="030F0702030302020204" pitchFamily="66" charset="0"/>
                        <a:ea typeface="Calibri"/>
                        <a:cs typeface="Times New Roman"/>
                      </a:endParaRPr>
                    </a:p>
                  </a:txBody>
                  <a:tcPr marL="56485" marR="56485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017424"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400" dirty="0">
                        <a:effectLst/>
                        <a:latin typeface="Comic Sans MS" panose="030F0702030302020204" pitchFamily="66" charset="0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400" dirty="0">
                        <a:effectLst/>
                        <a:latin typeface="Comic Sans MS" panose="030F0702030302020204" pitchFamily="66" charset="0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400" dirty="0">
                        <a:effectLst/>
                        <a:latin typeface="Comic Sans MS" panose="030F0702030302020204" pitchFamily="66" charset="0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400" dirty="0">
                        <a:effectLst/>
                        <a:latin typeface="Comic Sans MS" panose="030F0702030302020204" pitchFamily="66" charset="0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Comic Sans MS" panose="030F0702030302020204" pitchFamily="66" charset="0"/>
                          <a:ea typeface="Calibri"/>
                          <a:cs typeface="Times New Roman"/>
                        </a:rPr>
                        <a:t>composition</a:t>
                      </a:r>
                    </a:p>
                  </a:txBody>
                  <a:tcPr marL="56485" marR="5648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200" dirty="0">
                        <a:effectLst/>
                        <a:latin typeface="Comic Sans MS" panose="030F0702030302020204" pitchFamily="66" charset="0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200" dirty="0">
                        <a:effectLst/>
                        <a:latin typeface="Comic Sans MS" panose="030F0702030302020204" pitchFamily="66" charset="0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Comic Sans MS" panose="030F0702030302020204" pitchFamily="66" charset="0"/>
                          <a:ea typeface="Calibri"/>
                          <a:cs typeface="Times New Roman"/>
                        </a:rPr>
                        <a:t>the way in which different elements of artwork are combined or arranged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200" dirty="0">
                        <a:effectLst/>
                        <a:latin typeface="Comic Sans MS" panose="030F0702030302020204" pitchFamily="66" charset="0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200" dirty="0">
                        <a:effectLst/>
                        <a:latin typeface="Comic Sans MS" panose="030F0702030302020204" pitchFamily="66" charset="0"/>
                        <a:ea typeface="Calibri"/>
                        <a:cs typeface="Times New Roman"/>
                      </a:endParaRPr>
                    </a:p>
                  </a:txBody>
                  <a:tcPr marL="56485" marR="56485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50" kern="1200" dirty="0">
                          <a:solidFill>
                            <a:schemeClr val="dk1"/>
                          </a:solidFill>
                          <a:effectLst/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To recognise the artwork ‘The Sharecropper’.</a:t>
                      </a:r>
                      <a:endParaRPr lang="en-GB" sz="1050" b="0" baseline="0" dirty="0">
                        <a:effectLst/>
                        <a:latin typeface="Comic Sans MS" panose="030F0702030302020204" pitchFamily="66" charset="0"/>
                        <a:ea typeface="Calibri"/>
                        <a:cs typeface="Times New Roman"/>
                      </a:endParaRPr>
                    </a:p>
                  </a:txBody>
                  <a:tcPr marL="56485" marR="5648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30534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50" b="1" baseline="0" dirty="0">
                          <a:solidFill>
                            <a:schemeClr val="bg1"/>
                          </a:solidFill>
                          <a:effectLst/>
                          <a:latin typeface="Comic Sans MS" panose="030F0702030302020204" pitchFamily="66" charset="0"/>
                          <a:ea typeface="Calibri"/>
                          <a:cs typeface="Times New Roman"/>
                        </a:rPr>
                        <a:t>Skills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050" dirty="0">
                        <a:effectLst/>
                        <a:latin typeface="Comic Sans MS" panose="030F0702030302020204" pitchFamily="66" charset="0"/>
                        <a:ea typeface="Calibri"/>
                        <a:cs typeface="Times New Roman"/>
                      </a:endParaRPr>
                    </a:p>
                  </a:txBody>
                  <a:tcPr marL="56485" marR="5648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919734">
                <a:tc v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485" marR="56485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485" marR="56485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sz="1050" dirty="0">
                        <a:latin typeface="Comic Sans MS" panose="030F0702030302020204" pitchFamily="66" charset="0"/>
                      </a:endParaRPr>
                    </a:p>
                  </a:txBody>
                  <a:tcPr marL="56485" marR="5648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/>
                      <a:r>
                        <a:rPr lang="en-GB" sz="1050" b="0" baseline="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How to show simple perspective in a drawing.</a:t>
                      </a:r>
                    </a:p>
                    <a:p>
                      <a:pPr lvl="0"/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How to capture a street scene</a:t>
                      </a:r>
                      <a:r>
                        <a:rPr lang="en-GB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</a:p>
                    <a:p>
                      <a:pPr lvl="0"/>
                      <a:endParaRPr lang="en-GB" sz="100" b="0" baseline="0" dirty="0">
                        <a:solidFill>
                          <a:schemeClr val="tx1"/>
                        </a:solidFill>
                        <a:effectLst/>
                        <a:latin typeface="Twinkl" pitchFamily="2" charset="0"/>
                        <a:ea typeface="Calibri"/>
                        <a:cs typeface="Times New Roman"/>
                      </a:endParaRPr>
                    </a:p>
                  </a:txBody>
                  <a:tcPr marL="56485" marR="5648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pic>
        <p:nvPicPr>
          <p:cNvPr id="7" name="Picture 6">
            <a:extLst>
              <a:ext uri="{FF2B5EF4-FFF2-40B4-BE49-F238E27FC236}">
                <a16:creationId xmlns:a16="http://schemas.microsoft.com/office/drawing/2014/main" id="{538679BD-761F-40DE-BC3B-C459DDED22A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11960" y="2883877"/>
            <a:ext cx="2921000" cy="1752600"/>
          </a:xfrm>
          <a:prstGeom prst="rect">
            <a:avLst/>
          </a:prstGeom>
        </p:spPr>
      </p:pic>
      <p:pic>
        <p:nvPicPr>
          <p:cNvPr id="5" name="Picture 4" descr="A picture containing text, people, old&#10;&#10;Description automatically generated">
            <a:extLst>
              <a:ext uri="{FF2B5EF4-FFF2-40B4-BE49-F238E27FC236}">
                <a16:creationId xmlns:a16="http://schemas.microsoft.com/office/drawing/2014/main" id="{137C01F6-0ED7-4DA6-8F26-A5C8DDAC92A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691680" y="4887842"/>
            <a:ext cx="2088232" cy="1687291"/>
          </a:xfrm>
          <a:prstGeom prst="rect">
            <a:avLst/>
          </a:prstGeom>
        </p:spPr>
      </p:pic>
      <p:pic>
        <p:nvPicPr>
          <p:cNvPr id="8" name="Picture 6" descr="drawing Icon 156235">
            <a:extLst>
              <a:ext uri="{FF2B5EF4-FFF2-40B4-BE49-F238E27FC236}">
                <a16:creationId xmlns:a16="http://schemas.microsoft.com/office/drawing/2014/main" id="{1CA6D899-9DC2-4D74-A048-A256F97CA91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07353" y="543898"/>
            <a:ext cx="446808" cy="4468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000963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64C121DE-1535-4765-BCC1-E69890C1365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25201214"/>
              </p:ext>
            </p:extLst>
          </p:nvPr>
        </p:nvGraphicFramePr>
        <p:xfrm>
          <a:off x="395536" y="476672"/>
          <a:ext cx="8352928" cy="618431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736304">
                  <a:extLst>
                    <a:ext uri="{9D8B030D-6E8A-4147-A177-3AD203B41FA5}">
                      <a16:colId xmlns:a16="http://schemas.microsoft.com/office/drawing/2014/main" val="413967249"/>
                    </a:ext>
                  </a:extLst>
                </a:gridCol>
                <a:gridCol w="2808312">
                  <a:extLst>
                    <a:ext uri="{9D8B030D-6E8A-4147-A177-3AD203B41FA5}">
                      <a16:colId xmlns:a16="http://schemas.microsoft.com/office/drawing/2014/main" val="2355315434"/>
                    </a:ext>
                  </a:extLst>
                </a:gridCol>
                <a:gridCol w="2808312">
                  <a:extLst>
                    <a:ext uri="{9D8B030D-6E8A-4147-A177-3AD203B41FA5}">
                      <a16:colId xmlns:a16="http://schemas.microsoft.com/office/drawing/2014/main" val="989950975"/>
                    </a:ext>
                  </a:extLst>
                </a:gridCol>
              </a:tblGrid>
              <a:tr h="363660">
                <a:tc>
                  <a:txBody>
                    <a:bodyPr/>
                    <a:lstStyle/>
                    <a:p>
                      <a:pPr algn="ctr"/>
                      <a:r>
                        <a:rPr lang="en-GB" b="1" dirty="0">
                          <a:solidFill>
                            <a:schemeClr val="bg1"/>
                          </a:solidFill>
                          <a:latin typeface="Comic Sans MS" panose="030F0702030302020204" pitchFamily="66" charset="0"/>
                        </a:rPr>
                        <a:t>Prior Knowledge</a:t>
                      </a:r>
                    </a:p>
                  </a:txBody>
                  <a:tcP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1" dirty="0">
                          <a:solidFill>
                            <a:schemeClr val="bg1"/>
                          </a:solidFill>
                          <a:latin typeface="Comic Sans MS" panose="030F0702030302020204" pitchFamily="66" charset="0"/>
                        </a:rPr>
                        <a:t>Prior Vocabulary</a:t>
                      </a:r>
                    </a:p>
                  </a:txBody>
                  <a:tcP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1" dirty="0">
                          <a:solidFill>
                            <a:schemeClr val="bg1"/>
                          </a:solidFill>
                          <a:latin typeface="Comic Sans MS" panose="030F0702030302020204" pitchFamily="66" charset="0"/>
                        </a:rPr>
                        <a:t>Curriculum Links</a:t>
                      </a:r>
                    </a:p>
                  </a:txBody>
                  <a:tcPr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37627115"/>
                  </a:ext>
                </a:extLst>
              </a:tr>
              <a:tr h="5818552">
                <a:tc>
                  <a:txBody>
                    <a:bodyPr/>
                    <a:lstStyle/>
                    <a:p>
                      <a:endParaRPr lang="en-GB" sz="1100" dirty="0">
                        <a:latin typeface="+mn-lt"/>
                      </a:endParaRPr>
                    </a:p>
                    <a:p>
                      <a:pPr lvl="0"/>
                      <a:r>
                        <a:rPr lang="en-GB" sz="1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To know how to hold a pencil.</a:t>
                      </a:r>
                    </a:p>
                    <a:p>
                      <a:pPr lvl="0"/>
                      <a:r>
                        <a:rPr lang="en-GB" sz="1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To know how to draw an enclosed shape with a pencil.</a:t>
                      </a:r>
                    </a:p>
                    <a:p>
                      <a:pPr lvl="0"/>
                      <a:r>
                        <a:rPr lang="en-GB" sz="1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To know how to make a representation of a subject using a pencil.</a:t>
                      </a:r>
                    </a:p>
                    <a:p>
                      <a:pPr lvl="0"/>
                      <a:r>
                        <a:rPr lang="en-GB" sz="1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To know a variety of marks that can be made with a pencil.</a:t>
                      </a:r>
                    </a:p>
                    <a:p>
                      <a:pPr lvl="0"/>
                      <a:r>
                        <a:rPr lang="en-GB" sz="1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To be able to select appropriate techniques for different parts of a drawing. </a:t>
                      </a:r>
                    </a:p>
                    <a:p>
                      <a:pPr lvl="0"/>
                      <a:r>
                        <a:rPr lang="en-GB" sz="1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To know how to combine pencil, coloured pencil and ink in a drawing.</a:t>
                      </a:r>
                    </a:p>
                    <a:p>
                      <a:pPr lvl="0"/>
                      <a:r>
                        <a:rPr lang="en-GB" sz="1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To know how to select key features for a picture.</a:t>
                      </a:r>
                    </a:p>
                    <a:p>
                      <a:endParaRPr lang="en-GB" sz="800" dirty="0">
                        <a:latin typeface="+mn-lt"/>
                      </a:endParaRPr>
                    </a:p>
                    <a:p>
                      <a:endParaRPr lang="en-GB" sz="1100" dirty="0">
                        <a:latin typeface="+mn-lt"/>
                      </a:endParaRPr>
                    </a:p>
                    <a:p>
                      <a:endParaRPr lang="en-GB" sz="1100" dirty="0">
                        <a:latin typeface="+mn-lt"/>
                      </a:endParaRPr>
                    </a:p>
                    <a:p>
                      <a:endParaRPr lang="en-GB" sz="1100" dirty="0">
                        <a:latin typeface="+mn-lt"/>
                      </a:endParaRPr>
                    </a:p>
                    <a:p>
                      <a:endParaRPr lang="en-GB" sz="1100" dirty="0">
                        <a:latin typeface="+mn-lt"/>
                      </a:endParaRPr>
                    </a:p>
                    <a:p>
                      <a:endParaRPr lang="en-GB" sz="1100" dirty="0">
                        <a:latin typeface="+mn-lt"/>
                      </a:endParaRPr>
                    </a:p>
                    <a:p>
                      <a:endParaRPr lang="en-GB" sz="1100" dirty="0">
                        <a:latin typeface="+mn-lt"/>
                      </a:endParaRPr>
                    </a:p>
                    <a:p>
                      <a:endParaRPr lang="en-GB" sz="1100" dirty="0">
                        <a:latin typeface="+mn-lt"/>
                      </a:endParaRPr>
                    </a:p>
                    <a:p>
                      <a:endParaRPr lang="en-GB" sz="1100" dirty="0">
                        <a:latin typeface="+mn-lt"/>
                      </a:endParaRPr>
                    </a:p>
                    <a:p>
                      <a:endParaRPr lang="en-GB" sz="11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100" dirty="0">
                        <a:latin typeface="+mn-lt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Draw, line, shape, mark, pencil, hold, size, round, straight, curved, soft, hard, light, dark, group, fluid, continuous line, angle, drawn, accurate, combine, inspire, research, abstract, features, characteristics, direct observation.</a:t>
                      </a:r>
                    </a:p>
                    <a:p>
                      <a:endParaRPr lang="en-GB" sz="1400" dirty="0">
                        <a:latin typeface="+mn-lt"/>
                      </a:endParaRPr>
                    </a:p>
                    <a:p>
                      <a:endParaRPr lang="en-GB" sz="1100" dirty="0">
                        <a:latin typeface="+mn-lt"/>
                      </a:endParaRPr>
                    </a:p>
                    <a:p>
                      <a:endParaRPr lang="en-GB" sz="1100" dirty="0">
                        <a:latin typeface="+mn-lt"/>
                      </a:endParaRPr>
                    </a:p>
                    <a:p>
                      <a:endParaRPr lang="en-GB" sz="1100" dirty="0">
                        <a:latin typeface="+mn-lt"/>
                      </a:endParaRPr>
                    </a:p>
                    <a:p>
                      <a:endParaRPr lang="en-GB" sz="11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4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GB" sz="1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History - Victorians</a:t>
                      </a:r>
                      <a:endParaRPr lang="en-GB" sz="140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49484623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4AA95856-42C0-4B9F-9261-ADE04E060852}"/>
              </a:ext>
            </a:extLst>
          </p:cNvPr>
          <p:cNvSpPr txBox="1"/>
          <p:nvPr/>
        </p:nvSpPr>
        <p:spPr>
          <a:xfrm>
            <a:off x="3514936" y="2270886"/>
            <a:ext cx="559853" cy="3660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  <p:pic>
        <p:nvPicPr>
          <p:cNvPr id="6" name="Picture 5" descr="A group of people walking on a street between buildings&#10;&#10;Description automatically generated with medium confidence">
            <a:extLst>
              <a:ext uri="{FF2B5EF4-FFF2-40B4-BE49-F238E27FC236}">
                <a16:creationId xmlns:a16="http://schemas.microsoft.com/office/drawing/2014/main" id="{28D56FF9-A8BF-40B4-9007-8A63CEECC19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07904" y="3568827"/>
            <a:ext cx="4320480" cy="24194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92899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3327</TotalTime>
  <Words>291</Words>
  <Application>Microsoft Office PowerPoint</Application>
  <PresentationFormat>On-screen Show (4:3)</PresentationFormat>
  <Paragraphs>67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Arial</vt:lpstr>
      <vt:lpstr>Calibri</vt:lpstr>
      <vt:lpstr>Comic Sans MS</vt:lpstr>
      <vt:lpstr>Twinkl</vt:lpstr>
      <vt:lpstr>Twinkl Cursive Looped</vt:lpstr>
      <vt:lpstr>Office Theme</vt:lpstr>
      <vt:lpstr>        Year 5  Spring     Art Knowledge Mat    Drawing-perspective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Ruth Vinyard</dc:creator>
  <cp:lastModifiedBy>Tracy Littlewood</cp:lastModifiedBy>
  <cp:revision>58</cp:revision>
  <cp:lastPrinted>2023-01-04T12:52:59Z</cp:lastPrinted>
  <dcterms:created xsi:type="dcterms:W3CDTF">2019-07-09T19:27:49Z</dcterms:created>
  <dcterms:modified xsi:type="dcterms:W3CDTF">2023-01-04T12:53:04Z</dcterms:modified>
</cp:coreProperties>
</file>