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60" r:id="rId6"/>
    <p:sldId id="263" r:id="rId7"/>
    <p:sldId id="262" r:id="rId8"/>
    <p:sldId id="258" r:id="rId9"/>
    <p:sldId id="264" r:id="rId10"/>
    <p:sldId id="267" r:id="rId11"/>
    <p:sldId id="266" r:id="rId12"/>
    <p:sldId id="265" r:id="rId13"/>
    <p:sldId id="268" r:id="rId14"/>
    <p:sldId id="271" r:id="rId15"/>
    <p:sldId id="270" r:id="rId16"/>
    <p:sldId id="269" r:id="rId17"/>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E9F5349-1EB5-444F-B516-7F67AB591BA1}" v="101" dt="2022-04-24T17:23:00.52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81533" autoAdjust="0"/>
  </p:normalViewPr>
  <p:slideViewPr>
    <p:cSldViewPr>
      <p:cViewPr varScale="1">
        <p:scale>
          <a:sx n="70" d="100"/>
          <a:sy n="70" d="100"/>
        </p:scale>
        <p:origin x="1176"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onna Harrison" userId="6c7c1377-a09a-42d0-bb67-1611e27214ca" providerId="ADAL" clId="{BE9F5349-1EB5-444F-B516-7F67AB591BA1}"/>
    <pc:docChg chg="undo custSel addSld delSld modSld sldOrd">
      <pc:chgData name="Donna Harrison" userId="6c7c1377-a09a-42d0-bb67-1611e27214ca" providerId="ADAL" clId="{BE9F5349-1EB5-444F-B516-7F67AB591BA1}" dt="2022-04-24T17:28:00.290" v="3405" actId="1076"/>
      <pc:docMkLst>
        <pc:docMk/>
      </pc:docMkLst>
      <pc:sldChg chg="modSp mod">
        <pc:chgData name="Donna Harrison" userId="6c7c1377-a09a-42d0-bb67-1611e27214ca" providerId="ADAL" clId="{BE9F5349-1EB5-444F-B516-7F67AB591BA1}" dt="2022-04-24T15:24:57.836" v="2024" actId="113"/>
        <pc:sldMkLst>
          <pc:docMk/>
          <pc:sldMk cId="1700096379" sldId="257"/>
        </pc:sldMkLst>
        <pc:graphicFrameChg chg="modGraphic">
          <ac:chgData name="Donna Harrison" userId="6c7c1377-a09a-42d0-bb67-1611e27214ca" providerId="ADAL" clId="{BE9F5349-1EB5-444F-B516-7F67AB591BA1}" dt="2022-04-24T15:24:57.836" v="2024" actId="113"/>
          <ac:graphicFrameMkLst>
            <pc:docMk/>
            <pc:sldMk cId="1700096379" sldId="257"/>
            <ac:graphicFrameMk id="6" creationId="{00000000-0000-0000-0000-000000000000}"/>
          </ac:graphicFrameMkLst>
        </pc:graphicFrameChg>
      </pc:sldChg>
      <pc:sldChg chg="addSp delSp modSp mod ord">
        <pc:chgData name="Donna Harrison" userId="6c7c1377-a09a-42d0-bb67-1611e27214ca" providerId="ADAL" clId="{BE9F5349-1EB5-444F-B516-7F67AB591BA1}" dt="2022-04-24T15:26:37.425" v="2087"/>
        <pc:sldMkLst>
          <pc:docMk/>
          <pc:sldMk cId="839289921" sldId="258"/>
        </pc:sldMkLst>
        <pc:graphicFrameChg chg="mod modGraphic">
          <ac:chgData name="Donna Harrison" userId="6c7c1377-a09a-42d0-bb67-1611e27214ca" providerId="ADAL" clId="{BE9F5349-1EB5-444F-B516-7F67AB591BA1}" dt="2022-04-24T15:26:10.629" v="2084" actId="20577"/>
          <ac:graphicFrameMkLst>
            <pc:docMk/>
            <pc:sldMk cId="839289921" sldId="258"/>
            <ac:graphicFrameMk id="2" creationId="{64C121DE-1535-4765-BCC1-E69890C1365F}"/>
          </ac:graphicFrameMkLst>
        </pc:graphicFrameChg>
        <pc:picChg chg="add mod">
          <ac:chgData name="Donna Harrison" userId="6c7c1377-a09a-42d0-bb67-1611e27214ca" providerId="ADAL" clId="{BE9F5349-1EB5-444F-B516-7F67AB591BA1}" dt="2022-04-24T14:32:17.827" v="1287" actId="1076"/>
          <ac:picMkLst>
            <pc:docMk/>
            <pc:sldMk cId="839289921" sldId="258"/>
            <ac:picMk id="3" creationId="{A1718BE0-5223-4710-A028-66E11DAF0816}"/>
          </ac:picMkLst>
        </pc:picChg>
        <pc:picChg chg="mod">
          <ac:chgData name="Donna Harrison" userId="6c7c1377-a09a-42d0-bb67-1611e27214ca" providerId="ADAL" clId="{BE9F5349-1EB5-444F-B516-7F67AB591BA1}" dt="2022-04-24T14:24:54.093" v="1075" actId="1076"/>
          <ac:picMkLst>
            <pc:docMk/>
            <pc:sldMk cId="839289921" sldId="258"/>
            <ac:picMk id="4" creationId="{0B1B333A-AFEE-4A42-8AF9-239B68CAF33C}"/>
          </ac:picMkLst>
        </pc:picChg>
        <pc:picChg chg="add del mod">
          <ac:chgData name="Donna Harrison" userId="6c7c1377-a09a-42d0-bb67-1611e27214ca" providerId="ADAL" clId="{BE9F5349-1EB5-444F-B516-7F67AB591BA1}" dt="2022-04-24T14:32:06.377" v="1284" actId="478"/>
          <ac:picMkLst>
            <pc:docMk/>
            <pc:sldMk cId="839289921" sldId="258"/>
            <ac:picMk id="9" creationId="{709D09D2-0CC5-4EFA-890F-01BBE732AC76}"/>
          </ac:picMkLst>
        </pc:picChg>
        <pc:picChg chg="del">
          <ac:chgData name="Donna Harrison" userId="6c7c1377-a09a-42d0-bb67-1611e27214ca" providerId="ADAL" clId="{BE9F5349-1EB5-444F-B516-7F67AB591BA1}" dt="2022-04-24T14:22:18.852" v="1051" actId="478"/>
          <ac:picMkLst>
            <pc:docMk/>
            <pc:sldMk cId="839289921" sldId="258"/>
            <ac:picMk id="1026" creationId="{678A8569-A746-418B-B560-79A414B51119}"/>
          </ac:picMkLst>
        </pc:picChg>
        <pc:picChg chg="del">
          <ac:chgData name="Donna Harrison" userId="6c7c1377-a09a-42d0-bb67-1611e27214ca" providerId="ADAL" clId="{BE9F5349-1EB5-444F-B516-7F67AB591BA1}" dt="2022-04-24T14:22:20.316" v="1052" actId="478"/>
          <ac:picMkLst>
            <pc:docMk/>
            <pc:sldMk cId="839289921" sldId="258"/>
            <ac:picMk id="1028" creationId="{BEA7148D-F34A-429E-93E1-E74D550D0051}"/>
          </ac:picMkLst>
        </pc:picChg>
        <pc:picChg chg="del">
          <ac:chgData name="Donna Harrison" userId="6c7c1377-a09a-42d0-bb67-1611e27214ca" providerId="ADAL" clId="{BE9F5349-1EB5-444F-B516-7F67AB591BA1}" dt="2022-04-24T14:22:21.591" v="1053" actId="478"/>
          <ac:picMkLst>
            <pc:docMk/>
            <pc:sldMk cId="839289921" sldId="258"/>
            <ac:picMk id="1030" creationId="{5EB9BB09-3B04-4CA1-84E2-67155F2EAEC6}"/>
          </ac:picMkLst>
        </pc:picChg>
        <pc:picChg chg="del">
          <ac:chgData name="Donna Harrison" userId="6c7c1377-a09a-42d0-bb67-1611e27214ca" providerId="ADAL" clId="{BE9F5349-1EB5-444F-B516-7F67AB591BA1}" dt="2022-04-24T14:22:17.358" v="1050" actId="478"/>
          <ac:picMkLst>
            <pc:docMk/>
            <pc:sldMk cId="839289921" sldId="258"/>
            <ac:picMk id="1032" creationId="{AAAB59E1-0BB4-43C2-B426-6FB5FB48E6A5}"/>
          </ac:picMkLst>
        </pc:picChg>
      </pc:sldChg>
      <pc:sldChg chg="new del">
        <pc:chgData name="Donna Harrison" userId="6c7c1377-a09a-42d0-bb67-1611e27214ca" providerId="ADAL" clId="{BE9F5349-1EB5-444F-B516-7F67AB591BA1}" dt="2022-04-24T14:10:19.534" v="2" actId="47"/>
        <pc:sldMkLst>
          <pc:docMk/>
          <pc:sldMk cId="814893235" sldId="259"/>
        </pc:sldMkLst>
      </pc:sldChg>
      <pc:sldChg chg="addSp delSp modSp add mod">
        <pc:chgData name="Donna Harrison" userId="6c7c1377-a09a-42d0-bb67-1611e27214ca" providerId="ADAL" clId="{BE9F5349-1EB5-444F-B516-7F67AB591BA1}" dt="2022-04-24T15:24:48.272" v="2023" actId="113"/>
        <pc:sldMkLst>
          <pc:docMk/>
          <pc:sldMk cId="3458303467" sldId="260"/>
        </pc:sldMkLst>
        <pc:spChg chg="mod">
          <ac:chgData name="Donna Harrison" userId="6c7c1377-a09a-42d0-bb67-1611e27214ca" providerId="ADAL" clId="{BE9F5349-1EB5-444F-B516-7F67AB591BA1}" dt="2022-04-24T14:10:23.368" v="5" actId="20577"/>
          <ac:spMkLst>
            <pc:docMk/>
            <pc:sldMk cId="3458303467" sldId="260"/>
            <ac:spMk id="2" creationId="{00000000-0000-0000-0000-000000000000}"/>
          </ac:spMkLst>
        </pc:spChg>
        <pc:graphicFrameChg chg="mod modGraphic">
          <ac:chgData name="Donna Harrison" userId="6c7c1377-a09a-42d0-bb67-1611e27214ca" providerId="ADAL" clId="{BE9F5349-1EB5-444F-B516-7F67AB591BA1}" dt="2022-04-24T15:24:48.272" v="2023" actId="113"/>
          <ac:graphicFrameMkLst>
            <pc:docMk/>
            <pc:sldMk cId="3458303467" sldId="260"/>
            <ac:graphicFrameMk id="6" creationId="{00000000-0000-0000-0000-000000000000}"/>
          </ac:graphicFrameMkLst>
        </pc:graphicFrameChg>
        <pc:picChg chg="add mod">
          <ac:chgData name="Donna Harrison" userId="6c7c1377-a09a-42d0-bb67-1611e27214ca" providerId="ADAL" clId="{BE9F5349-1EB5-444F-B516-7F67AB591BA1}" dt="2022-04-24T14:29:44.434" v="1174" actId="1076"/>
          <ac:picMkLst>
            <pc:docMk/>
            <pc:sldMk cId="3458303467" sldId="260"/>
            <ac:picMk id="5" creationId="{2A287CCF-3DF9-41B3-A6A3-83E4CF523592}"/>
          </ac:picMkLst>
        </pc:picChg>
        <pc:picChg chg="mod">
          <ac:chgData name="Donna Harrison" userId="6c7c1377-a09a-42d0-bb67-1611e27214ca" providerId="ADAL" clId="{BE9F5349-1EB5-444F-B516-7F67AB591BA1}" dt="2022-04-24T14:20:24.376" v="1042" actId="14100"/>
          <ac:picMkLst>
            <pc:docMk/>
            <pc:sldMk cId="3458303467" sldId="260"/>
            <ac:picMk id="9" creationId="{E1CDE14E-03EC-45B7-8D85-CC17EE881930}"/>
          </ac:picMkLst>
        </pc:picChg>
        <pc:picChg chg="del">
          <ac:chgData name="Donna Harrison" userId="6c7c1377-a09a-42d0-bb67-1611e27214ca" providerId="ADAL" clId="{BE9F5349-1EB5-444F-B516-7F67AB591BA1}" dt="2022-04-24T14:10:26.492" v="6" actId="478"/>
          <ac:picMkLst>
            <pc:docMk/>
            <pc:sldMk cId="3458303467" sldId="260"/>
            <ac:picMk id="11" creationId="{74E932DE-745A-4A78-A6AD-CD25E5F28566}"/>
          </ac:picMkLst>
        </pc:picChg>
      </pc:sldChg>
      <pc:sldChg chg="new del">
        <pc:chgData name="Donna Harrison" userId="6c7c1377-a09a-42d0-bb67-1611e27214ca" providerId="ADAL" clId="{BE9F5349-1EB5-444F-B516-7F67AB591BA1}" dt="2022-04-24T15:44:54.161" v="2413" actId="47"/>
        <pc:sldMkLst>
          <pc:docMk/>
          <pc:sldMk cId="2181457334" sldId="261"/>
        </pc:sldMkLst>
      </pc:sldChg>
      <pc:sldChg chg="addSp delSp modSp add mod ord">
        <pc:chgData name="Donna Harrison" userId="6c7c1377-a09a-42d0-bb67-1611e27214ca" providerId="ADAL" clId="{BE9F5349-1EB5-444F-B516-7F67AB591BA1}" dt="2022-04-24T15:24:36.801" v="2022" actId="113"/>
        <pc:sldMkLst>
          <pc:docMk/>
          <pc:sldMk cId="4152646609" sldId="262"/>
        </pc:sldMkLst>
        <pc:spChg chg="mod">
          <ac:chgData name="Donna Harrison" userId="6c7c1377-a09a-42d0-bb67-1611e27214ca" providerId="ADAL" clId="{BE9F5349-1EB5-444F-B516-7F67AB591BA1}" dt="2022-04-24T14:30:49.893" v="1186" actId="20577"/>
          <ac:spMkLst>
            <pc:docMk/>
            <pc:sldMk cId="4152646609" sldId="262"/>
            <ac:spMk id="2" creationId="{00000000-0000-0000-0000-000000000000}"/>
          </ac:spMkLst>
        </pc:spChg>
        <pc:graphicFrameChg chg="mod modGraphic">
          <ac:chgData name="Donna Harrison" userId="6c7c1377-a09a-42d0-bb67-1611e27214ca" providerId="ADAL" clId="{BE9F5349-1EB5-444F-B516-7F67AB591BA1}" dt="2022-04-24T15:24:36.801" v="2022" actId="113"/>
          <ac:graphicFrameMkLst>
            <pc:docMk/>
            <pc:sldMk cId="4152646609" sldId="262"/>
            <ac:graphicFrameMk id="6" creationId="{00000000-0000-0000-0000-000000000000}"/>
          </ac:graphicFrameMkLst>
        </pc:graphicFrameChg>
        <pc:graphicFrameChg chg="add del mod">
          <ac:chgData name="Donna Harrison" userId="6c7c1377-a09a-42d0-bb67-1611e27214ca" providerId="ADAL" clId="{BE9F5349-1EB5-444F-B516-7F67AB591BA1}" dt="2022-04-24T14:53:09.143" v="1843"/>
          <ac:graphicFrameMkLst>
            <pc:docMk/>
            <pc:sldMk cId="4152646609" sldId="262"/>
            <ac:graphicFrameMk id="8" creationId="{49E945EB-6895-44D3-8F47-4EE4B28AFDFE}"/>
          </ac:graphicFrameMkLst>
        </pc:graphicFrameChg>
        <pc:graphicFrameChg chg="add del mod modGraphic">
          <ac:chgData name="Donna Harrison" userId="6c7c1377-a09a-42d0-bb67-1611e27214ca" providerId="ADAL" clId="{BE9F5349-1EB5-444F-B516-7F67AB591BA1}" dt="2022-04-24T14:53:31.874" v="1847"/>
          <ac:graphicFrameMkLst>
            <pc:docMk/>
            <pc:sldMk cId="4152646609" sldId="262"/>
            <ac:graphicFrameMk id="10" creationId="{FA18E66D-8352-473F-8B9A-A90E32A5D9F8}"/>
          </ac:graphicFrameMkLst>
        </pc:graphicFrameChg>
        <pc:picChg chg="del">
          <ac:chgData name="Donna Harrison" userId="6c7c1377-a09a-42d0-bb67-1611e27214ca" providerId="ADAL" clId="{BE9F5349-1EB5-444F-B516-7F67AB591BA1}" dt="2022-04-24T14:32:10.491" v="1285" actId="21"/>
          <ac:picMkLst>
            <pc:docMk/>
            <pc:sldMk cId="4152646609" sldId="262"/>
            <ac:picMk id="5" creationId="{2A287CCF-3DF9-41B3-A6A3-83E4CF523592}"/>
          </ac:picMkLst>
        </pc:picChg>
        <pc:picChg chg="add mod">
          <ac:chgData name="Donna Harrison" userId="6c7c1377-a09a-42d0-bb67-1611e27214ca" providerId="ADAL" clId="{BE9F5349-1EB5-444F-B516-7F67AB591BA1}" dt="2022-04-24T15:23:50.907" v="2018" actId="1076"/>
          <ac:picMkLst>
            <pc:docMk/>
            <pc:sldMk cId="4152646609" sldId="262"/>
            <ac:picMk id="7" creationId="{73D59CA6-7DB9-4681-B31B-40718A429261}"/>
          </ac:picMkLst>
        </pc:picChg>
        <pc:picChg chg="mod">
          <ac:chgData name="Donna Harrison" userId="6c7c1377-a09a-42d0-bb67-1611e27214ca" providerId="ADAL" clId="{BE9F5349-1EB5-444F-B516-7F67AB591BA1}" dt="2022-04-24T15:20:14.338" v="2016" actId="1076"/>
          <ac:picMkLst>
            <pc:docMk/>
            <pc:sldMk cId="4152646609" sldId="262"/>
            <ac:picMk id="9" creationId="{E1CDE14E-03EC-45B7-8D85-CC17EE881930}"/>
          </ac:picMkLst>
        </pc:picChg>
        <pc:cxnChg chg="add mod">
          <ac:chgData name="Donna Harrison" userId="6c7c1377-a09a-42d0-bb67-1611e27214ca" providerId="ADAL" clId="{BE9F5349-1EB5-444F-B516-7F67AB591BA1}" dt="2022-04-24T15:24:19.031" v="2021" actId="14100"/>
          <ac:cxnSpMkLst>
            <pc:docMk/>
            <pc:sldMk cId="4152646609" sldId="262"/>
            <ac:cxnSpMk id="12" creationId="{AE0947A1-C5E7-4685-A36E-A7E953DB96D8}"/>
          </ac:cxnSpMkLst>
        </pc:cxnChg>
      </pc:sldChg>
      <pc:sldChg chg="modSp add mod ord">
        <pc:chgData name="Donna Harrison" userId="6c7c1377-a09a-42d0-bb67-1611e27214ca" providerId="ADAL" clId="{BE9F5349-1EB5-444F-B516-7F67AB591BA1}" dt="2022-04-24T15:25:17.143" v="2029" actId="20577"/>
        <pc:sldMkLst>
          <pc:docMk/>
          <pc:sldMk cId="1012975014" sldId="263"/>
        </pc:sldMkLst>
        <pc:graphicFrameChg chg="modGraphic">
          <ac:chgData name="Donna Harrison" userId="6c7c1377-a09a-42d0-bb67-1611e27214ca" providerId="ADAL" clId="{BE9F5349-1EB5-444F-B516-7F67AB591BA1}" dt="2022-04-24T15:25:17.143" v="2029" actId="20577"/>
          <ac:graphicFrameMkLst>
            <pc:docMk/>
            <pc:sldMk cId="1012975014" sldId="263"/>
            <ac:graphicFrameMk id="2" creationId="{64C121DE-1535-4765-BCC1-E69890C1365F}"/>
          </ac:graphicFrameMkLst>
        </pc:graphicFrameChg>
      </pc:sldChg>
      <pc:sldChg chg="addSp delSp modSp add mod">
        <pc:chgData name="Donna Harrison" userId="6c7c1377-a09a-42d0-bb67-1611e27214ca" providerId="ADAL" clId="{BE9F5349-1EB5-444F-B516-7F67AB591BA1}" dt="2022-04-24T17:26:30.322" v="3377" actId="1076"/>
        <pc:sldMkLst>
          <pc:docMk/>
          <pc:sldMk cId="91723127" sldId="264"/>
        </pc:sldMkLst>
        <pc:spChg chg="mod">
          <ac:chgData name="Donna Harrison" userId="6c7c1377-a09a-42d0-bb67-1611e27214ca" providerId="ADAL" clId="{BE9F5349-1EB5-444F-B516-7F67AB591BA1}" dt="2022-04-24T15:26:41.275" v="2089" actId="20577"/>
          <ac:spMkLst>
            <pc:docMk/>
            <pc:sldMk cId="91723127" sldId="264"/>
            <ac:spMk id="2" creationId="{00000000-0000-0000-0000-000000000000}"/>
          </ac:spMkLst>
        </pc:spChg>
        <pc:spChg chg="add mod">
          <ac:chgData name="Donna Harrison" userId="6c7c1377-a09a-42d0-bb67-1611e27214ca" providerId="ADAL" clId="{BE9F5349-1EB5-444F-B516-7F67AB591BA1}" dt="2022-04-24T15:31:27.038" v="2173" actId="20577"/>
          <ac:spMkLst>
            <pc:docMk/>
            <pc:sldMk cId="91723127" sldId="264"/>
            <ac:spMk id="3" creationId="{01735429-8E9A-4A10-ACFB-616BEA46C1C4}"/>
          </ac:spMkLst>
        </pc:spChg>
        <pc:graphicFrameChg chg="add del mod modGraphic">
          <ac:chgData name="Donna Harrison" userId="6c7c1377-a09a-42d0-bb67-1611e27214ca" providerId="ADAL" clId="{BE9F5349-1EB5-444F-B516-7F67AB591BA1}" dt="2022-04-24T15:48:26.861" v="2432" actId="255"/>
          <ac:graphicFrameMkLst>
            <pc:docMk/>
            <pc:sldMk cId="91723127" sldId="264"/>
            <ac:graphicFrameMk id="6" creationId="{00000000-0000-0000-0000-000000000000}"/>
          </ac:graphicFrameMkLst>
        </pc:graphicFrameChg>
        <pc:picChg chg="del">
          <ac:chgData name="Donna Harrison" userId="6c7c1377-a09a-42d0-bb67-1611e27214ca" providerId="ADAL" clId="{BE9F5349-1EB5-444F-B516-7F67AB591BA1}" dt="2022-04-24T15:30:36.049" v="2142" actId="478"/>
          <ac:picMkLst>
            <pc:docMk/>
            <pc:sldMk cId="91723127" sldId="264"/>
            <ac:picMk id="7" creationId="{73D59CA6-7DB9-4681-B31B-40718A429261}"/>
          </ac:picMkLst>
        </pc:picChg>
        <pc:picChg chg="add mod">
          <ac:chgData name="Donna Harrison" userId="6c7c1377-a09a-42d0-bb67-1611e27214ca" providerId="ADAL" clId="{BE9F5349-1EB5-444F-B516-7F67AB591BA1}" dt="2022-04-24T15:40:41.534" v="2326" actId="1076"/>
          <ac:picMkLst>
            <pc:docMk/>
            <pc:sldMk cId="91723127" sldId="264"/>
            <ac:picMk id="8" creationId="{CF5A0EBF-83C4-4F9A-8CDD-A26AFBEB8E34}"/>
          </ac:picMkLst>
        </pc:picChg>
        <pc:picChg chg="mod">
          <ac:chgData name="Donna Harrison" userId="6c7c1377-a09a-42d0-bb67-1611e27214ca" providerId="ADAL" clId="{BE9F5349-1EB5-444F-B516-7F67AB591BA1}" dt="2022-04-24T15:36:40.550" v="2250" actId="1076"/>
          <ac:picMkLst>
            <pc:docMk/>
            <pc:sldMk cId="91723127" sldId="264"/>
            <ac:picMk id="9" creationId="{E1CDE14E-03EC-45B7-8D85-CC17EE881930}"/>
          </ac:picMkLst>
        </pc:picChg>
        <pc:cxnChg chg="mod">
          <ac:chgData name="Donna Harrison" userId="6c7c1377-a09a-42d0-bb67-1611e27214ca" providerId="ADAL" clId="{BE9F5349-1EB5-444F-B516-7F67AB591BA1}" dt="2022-04-24T17:26:30.322" v="3377" actId="1076"/>
          <ac:cxnSpMkLst>
            <pc:docMk/>
            <pc:sldMk cId="91723127" sldId="264"/>
            <ac:cxnSpMk id="12" creationId="{AE0947A1-C5E7-4685-A36E-A7E953DB96D8}"/>
          </ac:cxnSpMkLst>
        </pc:cxnChg>
      </pc:sldChg>
      <pc:sldChg chg="addSp delSp modSp add mod ord">
        <pc:chgData name="Donna Harrison" userId="6c7c1377-a09a-42d0-bb67-1611e27214ca" providerId="ADAL" clId="{BE9F5349-1EB5-444F-B516-7F67AB591BA1}" dt="2022-04-24T16:14:39.752" v="2698" actId="20577"/>
        <pc:sldMkLst>
          <pc:docMk/>
          <pc:sldMk cId="1404385009" sldId="265"/>
        </pc:sldMkLst>
        <pc:spChg chg="del">
          <ac:chgData name="Donna Harrison" userId="6c7c1377-a09a-42d0-bb67-1611e27214ca" providerId="ADAL" clId="{BE9F5349-1EB5-444F-B516-7F67AB591BA1}" dt="2022-04-24T15:54:08.901" v="2539" actId="478"/>
          <ac:spMkLst>
            <pc:docMk/>
            <pc:sldMk cId="1404385009" sldId="265"/>
            <ac:spMk id="5" creationId="{4AA95856-42C0-4B9F-9261-ADE04E060852}"/>
          </ac:spMkLst>
        </pc:spChg>
        <pc:graphicFrameChg chg="mod modGraphic">
          <ac:chgData name="Donna Harrison" userId="6c7c1377-a09a-42d0-bb67-1611e27214ca" providerId="ADAL" clId="{BE9F5349-1EB5-444F-B516-7F67AB591BA1}" dt="2022-04-24T16:14:39.752" v="2698" actId="20577"/>
          <ac:graphicFrameMkLst>
            <pc:docMk/>
            <pc:sldMk cId="1404385009" sldId="265"/>
            <ac:graphicFrameMk id="2" creationId="{64C121DE-1535-4765-BCC1-E69890C1365F}"/>
          </ac:graphicFrameMkLst>
        </pc:graphicFrameChg>
        <pc:picChg chg="del">
          <ac:chgData name="Donna Harrison" userId="6c7c1377-a09a-42d0-bb67-1611e27214ca" providerId="ADAL" clId="{BE9F5349-1EB5-444F-B516-7F67AB591BA1}" dt="2022-04-24T15:41:14.629" v="2329" actId="478"/>
          <ac:picMkLst>
            <pc:docMk/>
            <pc:sldMk cId="1404385009" sldId="265"/>
            <ac:picMk id="3" creationId="{A1718BE0-5223-4710-A028-66E11DAF0816}"/>
          </ac:picMkLst>
        </pc:picChg>
        <pc:picChg chg="add del mod">
          <ac:chgData name="Donna Harrison" userId="6c7c1377-a09a-42d0-bb67-1611e27214ca" providerId="ADAL" clId="{BE9F5349-1EB5-444F-B516-7F67AB591BA1}" dt="2022-04-24T15:54:21.299" v="2543" actId="478"/>
          <ac:picMkLst>
            <pc:docMk/>
            <pc:sldMk cId="1404385009" sldId="265"/>
            <ac:picMk id="6" creationId="{9F842697-E57F-47A7-9897-7F47A8A0E1AB}"/>
          </ac:picMkLst>
        </pc:picChg>
        <pc:picChg chg="add mod">
          <ac:chgData name="Donna Harrison" userId="6c7c1377-a09a-42d0-bb67-1611e27214ca" providerId="ADAL" clId="{BE9F5349-1EB5-444F-B516-7F67AB591BA1}" dt="2022-04-24T15:55:38.856" v="2606" actId="1076"/>
          <ac:picMkLst>
            <pc:docMk/>
            <pc:sldMk cId="1404385009" sldId="265"/>
            <ac:picMk id="7" creationId="{0D9BBDD6-8704-435E-9CD6-784989782D71}"/>
          </ac:picMkLst>
        </pc:picChg>
      </pc:sldChg>
      <pc:sldChg chg="addSp delSp modSp add mod ord">
        <pc:chgData name="Donna Harrison" userId="6c7c1377-a09a-42d0-bb67-1611e27214ca" providerId="ADAL" clId="{BE9F5349-1EB5-444F-B516-7F67AB591BA1}" dt="2022-04-24T16:55:42.961" v="2960" actId="1076"/>
        <pc:sldMkLst>
          <pc:docMk/>
          <pc:sldMk cId="2050886286" sldId="266"/>
        </pc:sldMkLst>
        <pc:spChg chg="mod">
          <ac:chgData name="Donna Harrison" userId="6c7c1377-a09a-42d0-bb67-1611e27214ca" providerId="ADAL" clId="{BE9F5349-1EB5-444F-B516-7F67AB591BA1}" dt="2022-04-24T15:45:03.346" v="2416" actId="20577"/>
          <ac:spMkLst>
            <pc:docMk/>
            <pc:sldMk cId="2050886286" sldId="266"/>
            <ac:spMk id="2" creationId="{00000000-0000-0000-0000-000000000000}"/>
          </ac:spMkLst>
        </pc:spChg>
        <pc:spChg chg="del mod">
          <ac:chgData name="Donna Harrison" userId="6c7c1377-a09a-42d0-bb67-1611e27214ca" providerId="ADAL" clId="{BE9F5349-1EB5-444F-B516-7F67AB591BA1}" dt="2022-04-24T15:51:29.836" v="2463" actId="478"/>
          <ac:spMkLst>
            <pc:docMk/>
            <pc:sldMk cId="2050886286" sldId="266"/>
            <ac:spMk id="3" creationId="{01735429-8E9A-4A10-ACFB-616BEA46C1C4}"/>
          </ac:spMkLst>
        </pc:spChg>
        <pc:graphicFrameChg chg="mod modGraphic">
          <ac:chgData name="Donna Harrison" userId="6c7c1377-a09a-42d0-bb67-1611e27214ca" providerId="ADAL" clId="{BE9F5349-1EB5-444F-B516-7F67AB591BA1}" dt="2022-04-24T16:26:06.125" v="2864" actId="6549"/>
          <ac:graphicFrameMkLst>
            <pc:docMk/>
            <pc:sldMk cId="2050886286" sldId="266"/>
            <ac:graphicFrameMk id="6" creationId="{00000000-0000-0000-0000-000000000000}"/>
          </ac:graphicFrameMkLst>
        </pc:graphicFrameChg>
        <pc:picChg chg="add mod">
          <ac:chgData name="Donna Harrison" userId="6c7c1377-a09a-42d0-bb67-1611e27214ca" providerId="ADAL" clId="{BE9F5349-1EB5-444F-B516-7F67AB591BA1}" dt="2022-04-24T16:25:55.222" v="2846" actId="1076"/>
          <ac:picMkLst>
            <pc:docMk/>
            <pc:sldMk cId="2050886286" sldId="266"/>
            <ac:picMk id="7" creationId="{A14AD2BD-E2B3-4015-AB51-BA2F570B792B}"/>
          </ac:picMkLst>
        </pc:picChg>
        <pc:picChg chg="del">
          <ac:chgData name="Donna Harrison" userId="6c7c1377-a09a-42d0-bb67-1611e27214ca" providerId="ADAL" clId="{BE9F5349-1EB5-444F-B516-7F67AB591BA1}" dt="2022-04-24T15:51:12.292" v="2460" actId="478"/>
          <ac:picMkLst>
            <pc:docMk/>
            <pc:sldMk cId="2050886286" sldId="266"/>
            <ac:picMk id="8" creationId="{CF5A0EBF-83C4-4F9A-8CDD-A26AFBEB8E34}"/>
          </ac:picMkLst>
        </pc:picChg>
        <pc:picChg chg="mod">
          <ac:chgData name="Donna Harrison" userId="6c7c1377-a09a-42d0-bb67-1611e27214ca" providerId="ADAL" clId="{BE9F5349-1EB5-444F-B516-7F67AB591BA1}" dt="2022-04-24T16:00:55.724" v="2693" actId="14100"/>
          <ac:picMkLst>
            <pc:docMk/>
            <pc:sldMk cId="2050886286" sldId="266"/>
            <ac:picMk id="9" creationId="{E1CDE14E-03EC-45B7-8D85-CC17EE881930}"/>
          </ac:picMkLst>
        </pc:picChg>
        <pc:cxnChg chg="mod">
          <ac:chgData name="Donna Harrison" userId="6c7c1377-a09a-42d0-bb67-1611e27214ca" providerId="ADAL" clId="{BE9F5349-1EB5-444F-B516-7F67AB591BA1}" dt="2022-04-24T16:55:42.961" v="2960" actId="1076"/>
          <ac:cxnSpMkLst>
            <pc:docMk/>
            <pc:sldMk cId="2050886286" sldId="266"/>
            <ac:cxnSpMk id="12" creationId="{AE0947A1-C5E7-4685-A36E-A7E953DB96D8}"/>
          </ac:cxnSpMkLst>
        </pc:cxnChg>
      </pc:sldChg>
      <pc:sldChg chg="add">
        <pc:chgData name="Donna Harrison" userId="6c7c1377-a09a-42d0-bb67-1611e27214ca" providerId="ADAL" clId="{BE9F5349-1EB5-444F-B516-7F67AB591BA1}" dt="2022-04-24T15:44:49.805" v="2410" actId="2890"/>
        <pc:sldMkLst>
          <pc:docMk/>
          <pc:sldMk cId="157374157" sldId="267"/>
        </pc:sldMkLst>
      </pc:sldChg>
      <pc:sldChg chg="addSp delSp modSp add mod ord">
        <pc:chgData name="Donna Harrison" userId="6c7c1377-a09a-42d0-bb67-1611e27214ca" providerId="ADAL" clId="{BE9F5349-1EB5-444F-B516-7F67AB591BA1}" dt="2022-04-24T16:59:16.699" v="3017" actId="1076"/>
        <pc:sldMkLst>
          <pc:docMk/>
          <pc:sldMk cId="220426777" sldId="268"/>
        </pc:sldMkLst>
        <pc:spChg chg="mod">
          <ac:chgData name="Donna Harrison" userId="6c7c1377-a09a-42d0-bb67-1611e27214ca" providerId="ADAL" clId="{BE9F5349-1EB5-444F-B516-7F67AB591BA1}" dt="2022-04-24T16:15:10.082" v="2701" actId="20577"/>
          <ac:spMkLst>
            <pc:docMk/>
            <pc:sldMk cId="220426777" sldId="268"/>
            <ac:spMk id="2" creationId="{00000000-0000-0000-0000-000000000000}"/>
          </ac:spMkLst>
        </pc:spChg>
        <pc:graphicFrameChg chg="mod modGraphic">
          <ac:chgData name="Donna Harrison" userId="6c7c1377-a09a-42d0-bb67-1611e27214ca" providerId="ADAL" clId="{BE9F5349-1EB5-444F-B516-7F67AB591BA1}" dt="2022-04-24T16:58:27.916" v="3016" actId="1076"/>
          <ac:graphicFrameMkLst>
            <pc:docMk/>
            <pc:sldMk cId="220426777" sldId="268"/>
            <ac:graphicFrameMk id="6" creationId="{00000000-0000-0000-0000-000000000000}"/>
          </ac:graphicFrameMkLst>
        </pc:graphicFrameChg>
        <pc:picChg chg="add del mod">
          <ac:chgData name="Donna Harrison" userId="6c7c1377-a09a-42d0-bb67-1611e27214ca" providerId="ADAL" clId="{BE9F5349-1EB5-444F-B516-7F67AB591BA1}" dt="2022-04-24T16:48:58.863" v="2921" actId="478"/>
          <ac:picMkLst>
            <pc:docMk/>
            <pc:sldMk cId="220426777" sldId="268"/>
            <ac:picMk id="5" creationId="{29F3CA39-3B30-4B55-BCB1-10E8D8193D1B}"/>
          </ac:picMkLst>
        </pc:picChg>
        <pc:picChg chg="del">
          <ac:chgData name="Donna Harrison" userId="6c7c1377-a09a-42d0-bb67-1611e27214ca" providerId="ADAL" clId="{BE9F5349-1EB5-444F-B516-7F67AB591BA1}" dt="2022-04-24T16:17:48.246" v="2728" actId="478"/>
          <ac:picMkLst>
            <pc:docMk/>
            <pc:sldMk cId="220426777" sldId="268"/>
            <ac:picMk id="7" creationId="{A14AD2BD-E2B3-4015-AB51-BA2F570B792B}"/>
          </ac:picMkLst>
        </pc:picChg>
        <pc:picChg chg="mod">
          <ac:chgData name="Donna Harrison" userId="6c7c1377-a09a-42d0-bb67-1611e27214ca" providerId="ADAL" clId="{BE9F5349-1EB5-444F-B516-7F67AB591BA1}" dt="2022-04-24T16:59:16.699" v="3017" actId="1076"/>
          <ac:picMkLst>
            <pc:docMk/>
            <pc:sldMk cId="220426777" sldId="268"/>
            <ac:picMk id="9" creationId="{E1CDE14E-03EC-45B7-8D85-CC17EE881930}"/>
          </ac:picMkLst>
        </pc:picChg>
        <pc:picChg chg="add mod">
          <ac:chgData name="Donna Harrison" userId="6c7c1377-a09a-42d0-bb67-1611e27214ca" providerId="ADAL" clId="{BE9F5349-1EB5-444F-B516-7F67AB591BA1}" dt="2022-04-24T16:53:20.957" v="2943" actId="1076"/>
          <ac:picMkLst>
            <pc:docMk/>
            <pc:sldMk cId="220426777" sldId="268"/>
            <ac:picMk id="10" creationId="{C7884658-3100-4971-A505-43B91E290A7D}"/>
          </ac:picMkLst>
        </pc:picChg>
        <pc:cxnChg chg="mod">
          <ac:chgData name="Donna Harrison" userId="6c7c1377-a09a-42d0-bb67-1611e27214ca" providerId="ADAL" clId="{BE9F5349-1EB5-444F-B516-7F67AB591BA1}" dt="2022-04-24T16:17:42.113" v="2727" actId="1076"/>
          <ac:cxnSpMkLst>
            <pc:docMk/>
            <pc:sldMk cId="220426777" sldId="268"/>
            <ac:cxnSpMk id="12" creationId="{AE0947A1-C5E7-4685-A36E-A7E953DB96D8}"/>
          </ac:cxnSpMkLst>
        </pc:cxnChg>
      </pc:sldChg>
      <pc:sldChg chg="addSp delSp modSp add mod ord">
        <pc:chgData name="Donna Harrison" userId="6c7c1377-a09a-42d0-bb67-1611e27214ca" providerId="ADAL" clId="{BE9F5349-1EB5-444F-B516-7F67AB591BA1}" dt="2022-04-24T17:28:00.290" v="3405" actId="1076"/>
        <pc:sldMkLst>
          <pc:docMk/>
          <pc:sldMk cId="2792443977" sldId="269"/>
        </pc:sldMkLst>
        <pc:graphicFrameChg chg="mod modGraphic">
          <ac:chgData name="Donna Harrison" userId="6c7c1377-a09a-42d0-bb67-1611e27214ca" providerId="ADAL" clId="{BE9F5349-1EB5-444F-B516-7F67AB591BA1}" dt="2022-04-24T17:27:57.926" v="3404" actId="20577"/>
          <ac:graphicFrameMkLst>
            <pc:docMk/>
            <pc:sldMk cId="2792443977" sldId="269"/>
            <ac:graphicFrameMk id="2" creationId="{64C121DE-1535-4765-BCC1-E69890C1365F}"/>
          </ac:graphicFrameMkLst>
        </pc:graphicFrameChg>
        <pc:picChg chg="add del mod">
          <ac:chgData name="Donna Harrison" userId="6c7c1377-a09a-42d0-bb67-1611e27214ca" providerId="ADAL" clId="{BE9F5349-1EB5-444F-B516-7F67AB591BA1}" dt="2022-04-24T17:22:02.049" v="3355" actId="478"/>
          <ac:picMkLst>
            <pc:docMk/>
            <pc:sldMk cId="2792443977" sldId="269"/>
            <ac:picMk id="3" creationId="{DB93168E-B9B9-4D69-B706-833CACD96AA7}"/>
          </ac:picMkLst>
        </pc:picChg>
        <pc:picChg chg="add mod">
          <ac:chgData name="Donna Harrison" userId="6c7c1377-a09a-42d0-bb67-1611e27214ca" providerId="ADAL" clId="{BE9F5349-1EB5-444F-B516-7F67AB591BA1}" dt="2022-04-24T17:28:00.290" v="3405" actId="1076"/>
          <ac:picMkLst>
            <pc:docMk/>
            <pc:sldMk cId="2792443977" sldId="269"/>
            <ac:picMk id="5" creationId="{0E9EBC3E-FE07-4B75-9AEB-E54667ACA9DD}"/>
          </ac:picMkLst>
        </pc:picChg>
        <pc:picChg chg="del">
          <ac:chgData name="Donna Harrison" userId="6c7c1377-a09a-42d0-bb67-1611e27214ca" providerId="ADAL" clId="{BE9F5349-1EB5-444F-B516-7F67AB591BA1}" dt="2022-04-24T16:54:00.619" v="2950" actId="478"/>
          <ac:picMkLst>
            <pc:docMk/>
            <pc:sldMk cId="2792443977" sldId="269"/>
            <ac:picMk id="7" creationId="{0D9BBDD6-8704-435E-9CD6-784989782D71}"/>
          </ac:picMkLst>
        </pc:picChg>
        <pc:picChg chg="add del">
          <ac:chgData name="Donna Harrison" userId="6c7c1377-a09a-42d0-bb67-1611e27214ca" providerId="ADAL" clId="{BE9F5349-1EB5-444F-B516-7F67AB591BA1}" dt="2022-04-24T17:22:39.725" v="3364" actId="22"/>
          <ac:picMkLst>
            <pc:docMk/>
            <pc:sldMk cId="2792443977" sldId="269"/>
            <ac:picMk id="8" creationId="{E9C21E9D-515D-4587-A70B-27A3C4CF0AC3}"/>
          </ac:picMkLst>
        </pc:picChg>
      </pc:sldChg>
      <pc:sldChg chg="addSp delSp modSp add mod ord">
        <pc:chgData name="Donna Harrison" userId="6c7c1377-a09a-42d0-bb67-1611e27214ca" providerId="ADAL" clId="{BE9F5349-1EB5-444F-B516-7F67AB591BA1}" dt="2022-04-24T17:21:45.095" v="3354" actId="1076"/>
        <pc:sldMkLst>
          <pc:docMk/>
          <pc:sldMk cId="328798506" sldId="270"/>
        </pc:sldMkLst>
        <pc:spChg chg="mod">
          <ac:chgData name="Donna Harrison" userId="6c7c1377-a09a-42d0-bb67-1611e27214ca" providerId="ADAL" clId="{BE9F5349-1EB5-444F-B516-7F67AB591BA1}" dt="2022-04-24T16:59:53.045" v="3030" actId="20577"/>
          <ac:spMkLst>
            <pc:docMk/>
            <pc:sldMk cId="328798506" sldId="270"/>
            <ac:spMk id="2" creationId="{00000000-0000-0000-0000-000000000000}"/>
          </ac:spMkLst>
        </pc:spChg>
        <pc:spChg chg="add del mod">
          <ac:chgData name="Donna Harrison" userId="6c7c1377-a09a-42d0-bb67-1611e27214ca" providerId="ADAL" clId="{BE9F5349-1EB5-444F-B516-7F67AB591BA1}" dt="2022-04-24T17:14:15.526" v="3214"/>
          <ac:spMkLst>
            <pc:docMk/>
            <pc:sldMk cId="328798506" sldId="270"/>
            <ac:spMk id="8" creationId="{8B0C122A-4622-4E30-B8A9-70C1C64415F9}"/>
          </ac:spMkLst>
        </pc:spChg>
        <pc:spChg chg="add mod">
          <ac:chgData name="Donna Harrison" userId="6c7c1377-a09a-42d0-bb67-1611e27214ca" providerId="ADAL" clId="{BE9F5349-1EB5-444F-B516-7F67AB591BA1}" dt="2022-04-24T17:21:11.228" v="3349" actId="1076"/>
          <ac:spMkLst>
            <pc:docMk/>
            <pc:sldMk cId="328798506" sldId="270"/>
            <ac:spMk id="11" creationId="{78282D14-CC97-4DEF-929D-ABBCFB5248C1}"/>
          </ac:spMkLst>
        </pc:spChg>
        <pc:graphicFrameChg chg="mod modGraphic">
          <ac:chgData name="Donna Harrison" userId="6c7c1377-a09a-42d0-bb67-1611e27214ca" providerId="ADAL" clId="{BE9F5349-1EB5-444F-B516-7F67AB591BA1}" dt="2022-04-24T17:21:39.872" v="3353" actId="1076"/>
          <ac:graphicFrameMkLst>
            <pc:docMk/>
            <pc:sldMk cId="328798506" sldId="270"/>
            <ac:graphicFrameMk id="6" creationId="{00000000-0000-0000-0000-000000000000}"/>
          </ac:graphicFrameMkLst>
        </pc:graphicFrameChg>
        <pc:graphicFrameChg chg="add del mod modGraphic">
          <ac:chgData name="Donna Harrison" userId="6c7c1377-a09a-42d0-bb67-1611e27214ca" providerId="ADAL" clId="{BE9F5349-1EB5-444F-B516-7F67AB591BA1}" dt="2022-04-24T17:13:29.596" v="3204" actId="478"/>
          <ac:graphicFrameMkLst>
            <pc:docMk/>
            <pc:sldMk cId="328798506" sldId="270"/>
            <ac:graphicFrameMk id="7" creationId="{52295A63-ECE0-4CBA-82A7-5F4D4D53A8CC}"/>
          </ac:graphicFrameMkLst>
        </pc:graphicFrameChg>
        <pc:picChg chg="mod">
          <ac:chgData name="Donna Harrison" userId="6c7c1377-a09a-42d0-bb67-1611e27214ca" providerId="ADAL" clId="{BE9F5349-1EB5-444F-B516-7F67AB591BA1}" dt="2022-04-24T17:21:45.095" v="3354" actId="1076"/>
          <ac:picMkLst>
            <pc:docMk/>
            <pc:sldMk cId="328798506" sldId="270"/>
            <ac:picMk id="9" creationId="{E1CDE14E-03EC-45B7-8D85-CC17EE881930}"/>
          </ac:picMkLst>
        </pc:picChg>
        <pc:picChg chg="del">
          <ac:chgData name="Donna Harrison" userId="6c7c1377-a09a-42d0-bb67-1611e27214ca" providerId="ADAL" clId="{BE9F5349-1EB5-444F-B516-7F67AB591BA1}" dt="2022-04-24T17:07:56.006" v="3162" actId="478"/>
          <ac:picMkLst>
            <pc:docMk/>
            <pc:sldMk cId="328798506" sldId="270"/>
            <ac:picMk id="10" creationId="{C7884658-3100-4971-A505-43B91E290A7D}"/>
          </ac:picMkLst>
        </pc:picChg>
        <pc:picChg chg="add mod">
          <ac:chgData name="Donna Harrison" userId="6c7c1377-a09a-42d0-bb67-1611e27214ca" providerId="ADAL" clId="{BE9F5349-1EB5-444F-B516-7F67AB591BA1}" dt="2022-04-24T17:20:18.580" v="3316" actId="1076"/>
          <ac:picMkLst>
            <pc:docMk/>
            <pc:sldMk cId="328798506" sldId="270"/>
            <ac:picMk id="14" creationId="{E27EAEC4-B1A5-4522-A6D8-3C15525065D2}"/>
          </ac:picMkLst>
        </pc:picChg>
        <pc:cxnChg chg="add del mod">
          <ac:chgData name="Donna Harrison" userId="6c7c1377-a09a-42d0-bb67-1611e27214ca" providerId="ADAL" clId="{BE9F5349-1EB5-444F-B516-7F67AB591BA1}" dt="2022-04-24T17:17:52.780" v="3283" actId="478"/>
          <ac:cxnSpMkLst>
            <pc:docMk/>
            <pc:sldMk cId="328798506" sldId="270"/>
            <ac:cxnSpMk id="5" creationId="{ABD840F0-E6D0-4CC5-B64A-835F585338EF}"/>
          </ac:cxnSpMkLst>
        </pc:cxnChg>
        <pc:cxnChg chg="del mod">
          <ac:chgData name="Donna Harrison" userId="6c7c1377-a09a-42d0-bb67-1611e27214ca" providerId="ADAL" clId="{BE9F5349-1EB5-444F-B516-7F67AB591BA1}" dt="2022-04-24T17:14:15.523" v="3212" actId="478"/>
          <ac:cxnSpMkLst>
            <pc:docMk/>
            <pc:sldMk cId="328798506" sldId="270"/>
            <ac:cxnSpMk id="12" creationId="{AE0947A1-C5E7-4685-A36E-A7E953DB96D8}"/>
          </ac:cxnSpMkLst>
        </pc:cxnChg>
      </pc:sldChg>
      <pc:sldChg chg="add">
        <pc:chgData name="Donna Harrison" userId="6c7c1377-a09a-42d0-bb67-1611e27214ca" providerId="ADAL" clId="{BE9F5349-1EB5-444F-B516-7F67AB591BA1}" dt="2022-04-24T16:59:31.380" v="3021" actId="2890"/>
        <pc:sldMkLst>
          <pc:docMk/>
          <pc:sldMk cId="1483165932" sldId="271"/>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24/04/2022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210856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24/04/2022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4376613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24/04/2022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23751651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262608BB-23BE-42EE-A856-8AC46B7D7FE9}" type="datetimeFigureOut">
              <a:rPr lang="en-GB" smtClean="0"/>
              <a:t>24/04/2022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03101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62608BB-23BE-42EE-A856-8AC46B7D7FE9}" type="datetimeFigureOut">
              <a:rPr lang="en-GB" smtClean="0"/>
              <a:t>24/04/2022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58160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262608BB-23BE-42EE-A856-8AC46B7D7FE9}" type="datetimeFigureOut">
              <a:rPr lang="en-GB" smtClean="0"/>
              <a:t>24/04/2022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4474530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262608BB-23BE-42EE-A856-8AC46B7D7FE9}" type="datetimeFigureOut">
              <a:rPr lang="en-GB" smtClean="0"/>
              <a:t>24/04/2022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3563543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62608BB-23BE-42EE-A856-8AC46B7D7FE9}" type="datetimeFigureOut">
              <a:rPr lang="en-GB" smtClean="0"/>
              <a:t>24/04/2022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17519762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62608BB-23BE-42EE-A856-8AC46B7D7FE9}" type="datetimeFigureOut">
              <a:rPr lang="en-GB" smtClean="0"/>
              <a:t>24/04/2022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354373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24/04/2022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7904785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62608BB-23BE-42EE-A856-8AC46B7D7FE9}" type="datetimeFigureOut">
              <a:rPr lang="en-GB" smtClean="0"/>
              <a:t>24/04/2022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1A96369-798F-4BFA-AB45-B18308BBE54B}" type="slidenum">
              <a:rPr lang="en-GB" smtClean="0"/>
              <a:t>‹#›</a:t>
            </a:fld>
            <a:endParaRPr lang="en-GB"/>
          </a:p>
        </p:txBody>
      </p:sp>
    </p:spTree>
    <p:extLst>
      <p:ext uri="{BB962C8B-B14F-4D97-AF65-F5344CB8AC3E}">
        <p14:creationId xmlns:p14="http://schemas.microsoft.com/office/powerpoint/2010/main" val="31666571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62608BB-23BE-42EE-A856-8AC46B7D7FE9}" type="datetimeFigureOut">
              <a:rPr lang="en-GB" smtClean="0"/>
              <a:t>24/04/2022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96369-798F-4BFA-AB45-B18308BBE54B}" type="slidenum">
              <a:rPr lang="en-GB" smtClean="0"/>
              <a:t>‹#›</a:t>
            </a:fld>
            <a:endParaRPr lang="en-GB"/>
          </a:p>
        </p:txBody>
      </p:sp>
    </p:spTree>
    <p:extLst>
      <p:ext uri="{BB962C8B-B14F-4D97-AF65-F5344CB8AC3E}">
        <p14:creationId xmlns:p14="http://schemas.microsoft.com/office/powerpoint/2010/main" val="5061561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5.jp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5.jp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R        PSHE Knowledge Mat          Relationships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532494746"/>
              </p:ext>
            </p:extLst>
          </p:nvPr>
        </p:nvGraphicFramePr>
        <p:xfrm>
          <a:off x="187898" y="535717"/>
          <a:ext cx="8632575" cy="6011514"/>
        </p:xfrm>
        <a:graphic>
          <a:graphicData uri="http://schemas.openxmlformats.org/drawingml/2006/table">
            <a:tbl>
              <a:tblPr firstRow="1" firstCol="1" bandRow="1">
                <a:tableStyleId>{5C22544A-7EE6-4342-B048-85BDC9FD1C3A}</a:tableStyleId>
              </a:tblPr>
              <a:tblGrid>
                <a:gridCol w="1345614">
                  <a:extLst>
                    <a:ext uri="{9D8B030D-6E8A-4147-A177-3AD203B41FA5}">
                      <a16:colId xmlns:a16="http://schemas.microsoft.com/office/drawing/2014/main" val="20000"/>
                    </a:ext>
                  </a:extLst>
                </a:gridCol>
                <a:gridCol w="2339848">
                  <a:extLst>
                    <a:ext uri="{9D8B030D-6E8A-4147-A177-3AD203B41FA5}">
                      <a16:colId xmlns:a16="http://schemas.microsoft.com/office/drawing/2014/main" val="20001"/>
                    </a:ext>
                  </a:extLst>
                </a:gridCol>
                <a:gridCol w="3342644">
                  <a:extLst>
                    <a:ext uri="{9D8B030D-6E8A-4147-A177-3AD203B41FA5}">
                      <a16:colId xmlns:a16="http://schemas.microsoft.com/office/drawing/2014/main" val="20002"/>
                    </a:ext>
                  </a:extLst>
                </a:gridCol>
                <a:gridCol w="1604469">
                  <a:extLst>
                    <a:ext uri="{9D8B030D-6E8A-4147-A177-3AD203B41FA5}">
                      <a16:colId xmlns:a16="http://schemas.microsoft.com/office/drawing/2014/main" val="20004"/>
                    </a:ext>
                  </a:extLst>
                </a:gridCol>
              </a:tblGrid>
              <a:tr h="445011">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rPr>
                        <a:t>Knowledge</a:t>
                      </a:r>
                      <a:endParaRPr lang="en-GB" sz="1100" b="1" dirty="0">
                        <a:solidFill>
                          <a:srgbClr val="002060"/>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9633">
                <a:tc>
                  <a:txBody>
                    <a:bodyPr/>
                    <a:lstStyle/>
                    <a:p>
                      <a:pPr algn="ctr"/>
                      <a:r>
                        <a:rPr lang="en-GB" sz="1400" dirty="0">
                          <a:latin typeface="+mn-lt"/>
                        </a:rPr>
                        <a:t>Relationship</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way in which two or more people or groups regard and behave towards each other and are connected.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Relationships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indent="0" algn="l">
                        <a:lnSpc>
                          <a:spcPct val="115000"/>
                        </a:lnSpc>
                        <a:spcAft>
                          <a:spcPts val="0"/>
                        </a:spcAft>
                        <a:buFontTx/>
                        <a:buNone/>
                      </a:pPr>
                      <a:r>
                        <a:rPr lang="en-GB" sz="1100" baseline="0" dirty="0">
                          <a:effectLst/>
                          <a:latin typeface="+mn-lt"/>
                        </a:rPr>
                        <a:t>Who is in your family?</a:t>
                      </a:r>
                    </a:p>
                    <a:p>
                      <a:pPr marL="0" indent="0" algn="l">
                        <a:lnSpc>
                          <a:spcPct val="115000"/>
                        </a:lnSpc>
                        <a:spcAft>
                          <a:spcPts val="0"/>
                        </a:spcAft>
                        <a:buFontTx/>
                        <a:buNone/>
                      </a:pPr>
                      <a:r>
                        <a:rPr lang="en-GB" sz="1100" baseline="0" dirty="0">
                          <a:effectLst/>
                          <a:latin typeface="+mn-lt"/>
                        </a:rPr>
                        <a:t>What jobs do mummy / daddy do around the</a:t>
                      </a:r>
                    </a:p>
                    <a:p>
                      <a:pPr marL="0" indent="0" algn="l">
                        <a:lnSpc>
                          <a:spcPct val="115000"/>
                        </a:lnSpc>
                        <a:spcAft>
                          <a:spcPts val="0"/>
                        </a:spcAft>
                        <a:buFontTx/>
                        <a:buNone/>
                      </a:pPr>
                      <a:r>
                        <a:rPr lang="en-GB" sz="1100" baseline="0" dirty="0">
                          <a:effectLst/>
                          <a:latin typeface="+mn-lt"/>
                        </a:rPr>
                        <a:t>house?</a:t>
                      </a:r>
                    </a:p>
                    <a:p>
                      <a:pPr marL="0" indent="0" algn="l">
                        <a:lnSpc>
                          <a:spcPct val="115000"/>
                        </a:lnSpc>
                        <a:spcAft>
                          <a:spcPts val="0"/>
                        </a:spcAft>
                        <a:buFontTx/>
                        <a:buNone/>
                      </a:pPr>
                      <a:r>
                        <a:rPr lang="en-GB" sz="1100" baseline="0" dirty="0">
                          <a:effectLst/>
                          <a:latin typeface="+mn-lt"/>
                        </a:rPr>
                        <a:t>Who are your friends? How do they make you</a:t>
                      </a:r>
                    </a:p>
                    <a:p>
                      <a:pPr marL="0" indent="0" algn="l">
                        <a:lnSpc>
                          <a:spcPct val="115000"/>
                        </a:lnSpc>
                        <a:spcAft>
                          <a:spcPts val="0"/>
                        </a:spcAft>
                        <a:buFontTx/>
                        <a:buNone/>
                      </a:pPr>
                      <a:r>
                        <a:rPr lang="en-GB" sz="1100" baseline="0" dirty="0">
                          <a:effectLst/>
                          <a:latin typeface="+mn-lt"/>
                        </a:rPr>
                        <a:t>feel?</a:t>
                      </a:r>
                    </a:p>
                    <a:p>
                      <a:pPr marL="0" indent="0" algn="l">
                        <a:lnSpc>
                          <a:spcPct val="115000"/>
                        </a:lnSpc>
                        <a:spcAft>
                          <a:spcPts val="0"/>
                        </a:spcAft>
                        <a:buFontTx/>
                        <a:buNone/>
                      </a:pPr>
                      <a:r>
                        <a:rPr lang="en-GB" sz="1100" baseline="0" dirty="0">
                          <a:effectLst/>
                          <a:latin typeface="+mn-lt"/>
                        </a:rPr>
                        <a:t>What do you do if your friend makes you</a:t>
                      </a:r>
                    </a:p>
                    <a:p>
                      <a:pPr marL="0" indent="0" algn="l">
                        <a:lnSpc>
                          <a:spcPct val="115000"/>
                        </a:lnSpc>
                        <a:spcAft>
                          <a:spcPts val="0"/>
                        </a:spcAft>
                        <a:buFontTx/>
                        <a:buNone/>
                      </a:pPr>
                      <a:r>
                        <a:rPr lang="en-GB" sz="1100" baseline="0" dirty="0">
                          <a:effectLst/>
                          <a:latin typeface="+mn-lt"/>
                        </a:rPr>
                        <a:t>upset?</a:t>
                      </a:r>
                    </a:p>
                    <a:p>
                      <a:pPr marL="0" indent="0" algn="l">
                        <a:lnSpc>
                          <a:spcPct val="115000"/>
                        </a:lnSpc>
                        <a:spcAft>
                          <a:spcPts val="0"/>
                        </a:spcAft>
                        <a:buFontTx/>
                        <a:buNone/>
                      </a:pPr>
                      <a:r>
                        <a:rPr lang="en-GB" sz="1100" baseline="0" dirty="0">
                          <a:effectLst/>
                          <a:latin typeface="+mn-lt"/>
                        </a:rPr>
                        <a:t>How does Jigsaw </a:t>
                      </a:r>
                      <a:r>
                        <a:rPr lang="en-GB" sz="1100" baseline="0" dirty="0" err="1">
                          <a:effectLst/>
                          <a:latin typeface="+mn-lt"/>
                        </a:rPr>
                        <a:t>Jenie</a:t>
                      </a:r>
                      <a:r>
                        <a:rPr lang="en-GB" sz="1100" baseline="0" dirty="0">
                          <a:effectLst/>
                          <a:latin typeface="+mn-lt"/>
                        </a:rPr>
                        <a:t> help you stay calm? </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91215">
                <a:tc>
                  <a:txBody>
                    <a:bodyPr/>
                    <a:lstStyle/>
                    <a:p>
                      <a:pPr algn="ctr">
                        <a:lnSpc>
                          <a:spcPct val="115000"/>
                        </a:lnSpc>
                        <a:spcAft>
                          <a:spcPts val="0"/>
                        </a:spcAft>
                      </a:pPr>
                      <a:r>
                        <a:rPr lang="en-GB" sz="1400" dirty="0">
                          <a:effectLst/>
                          <a:latin typeface="+mn-lt"/>
                          <a:ea typeface="Calibri"/>
                          <a:cs typeface="Times New Roman"/>
                        </a:rPr>
                        <a:t>Feelings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experience created after the physical sensation or emotional experience.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what Family is.</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that different people in families have different responsibilities (jobs)</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some of the characteristics of a healthy and safe relationship.</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that friends sometimes fall out.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Knows some ways to mend a friendship.</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that unkind words can never be taken back and they can hurt.</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how to use Jigsaw Calm Me time to help when feeling angry.</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some reasons why others get angry.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91215">
                <a:tc>
                  <a:txBody>
                    <a:bodyPr/>
                    <a:lstStyle/>
                    <a:p>
                      <a:pPr algn="ctr">
                        <a:lnSpc>
                          <a:spcPct val="115000"/>
                        </a:lnSpc>
                        <a:spcAft>
                          <a:spcPts val="0"/>
                        </a:spcAft>
                      </a:pPr>
                      <a:r>
                        <a:rPr lang="en-GB" sz="1400" dirty="0">
                          <a:latin typeface="+mn-lt"/>
                        </a:rPr>
                        <a:t>Angry</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Feeling or showing strong annoyance, displeasure, or hostility; full of anger.</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15424">
                <a:tc>
                  <a:txBody>
                    <a:bodyPr/>
                    <a:lstStyle/>
                    <a:p>
                      <a:pPr algn="ctr"/>
                      <a:r>
                        <a:rPr lang="en-GB" sz="1400" dirty="0">
                          <a:latin typeface="+mn-lt"/>
                        </a:rPr>
                        <a:t>Upset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To feel or make someone feel unhappy, disappointed, or worried.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25784">
                <a:tc rowSpan="2">
                  <a:txBody>
                    <a:bodyPr/>
                    <a:lstStyle/>
                    <a:p>
                      <a:pPr algn="ctr">
                        <a:lnSpc>
                          <a:spcPct val="115000"/>
                        </a:lnSpc>
                        <a:spcAft>
                          <a:spcPts val="0"/>
                        </a:spcAft>
                      </a:pPr>
                      <a:endParaRPr lang="en-GB" sz="1400" dirty="0">
                        <a:latin typeface="+mn-lt"/>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r>
                        <a:rPr lang="en-GB" sz="1400" dirty="0">
                          <a:effectLst/>
                          <a:latin typeface="+mn-lt"/>
                          <a:ea typeface="Calibri"/>
                          <a:cs typeface="Times New Roman"/>
                        </a:rPr>
                        <a:t>Family, </a:t>
                      </a:r>
                      <a:r>
                        <a:rPr lang="en-GB" sz="1400" dirty="0" err="1">
                          <a:effectLst/>
                          <a:latin typeface="+mn-lt"/>
                          <a:ea typeface="Calibri"/>
                          <a:cs typeface="Times New Roman"/>
                        </a:rPr>
                        <a:t>Jobs,Calm</a:t>
                      </a:r>
                      <a:r>
                        <a:rPr lang="en-GB" sz="1400" dirty="0">
                          <a:effectLst/>
                          <a:latin typeface="+mn-lt"/>
                          <a:ea typeface="Calibri"/>
                          <a:cs typeface="Times New Roman"/>
                        </a:rPr>
                        <a:t>, Relationship, Friend, Lonely, Argue, Fall-out, </a:t>
                      </a: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are introduced to the key relationships in their lives. They learn about families and the different roles people can have in a family. They explore</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the friendships they have and what makes a good friend. They are introduced to simple strategies they can use to mend friendships. The children also</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 about Jigsaw’s Calm Me and how they can use this when feeling upset or angry.</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449984">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identify what jobs they do in their family and those carried out by parents/carers and siblings</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 Can suggest ways to make a friend or help someone who is lonely.</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use different ways to mend a friendship.</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recognise what being angry feels like.</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use Calm Me when angry or upset.</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9" name="Picture 8" descr="Shape&#10;&#10;Description automatically generated">
            <a:extLst>
              <a:ext uri="{FF2B5EF4-FFF2-40B4-BE49-F238E27FC236}">
                <a16:creationId xmlns:a16="http://schemas.microsoft.com/office/drawing/2014/main" id="{E1CDE14E-03EC-45B7-8D85-CC17EE8819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88024" y="5225257"/>
            <a:ext cx="1512168" cy="1314929"/>
          </a:xfrm>
          <a:prstGeom prst="rect">
            <a:avLst/>
          </a:prstGeom>
        </p:spPr>
      </p:pic>
      <p:pic>
        <p:nvPicPr>
          <p:cNvPr id="11" name="Picture 10" descr="Icon&#10;&#10;Description automatically generated with low confidence">
            <a:extLst>
              <a:ext uri="{FF2B5EF4-FFF2-40B4-BE49-F238E27FC236}">
                <a16:creationId xmlns:a16="http://schemas.microsoft.com/office/drawing/2014/main" id="{74E932DE-745A-4A78-A6AD-CD25E5F28566}"/>
              </a:ext>
            </a:extLst>
          </p:cNvPr>
          <p:cNvPicPr>
            <a:picLocks noChangeAspect="1"/>
          </p:cNvPicPr>
          <p:nvPr/>
        </p:nvPicPr>
        <p:blipFill>
          <a:blip r:embed="rId4"/>
          <a:stretch>
            <a:fillRect/>
          </a:stretch>
        </p:blipFill>
        <p:spPr>
          <a:xfrm>
            <a:off x="1475656" y="3717032"/>
            <a:ext cx="2337573" cy="2088232"/>
          </a:xfrm>
          <a:prstGeom prst="rect">
            <a:avLst/>
          </a:prstGeom>
        </p:spPr>
      </p:pic>
    </p:spTree>
    <p:extLst>
      <p:ext uri="{BB962C8B-B14F-4D97-AF65-F5344CB8AC3E}">
        <p14:creationId xmlns:p14="http://schemas.microsoft.com/office/powerpoint/2010/main" val="17000963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5       PSHE Knowledge Mat          Relationships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155108717"/>
              </p:ext>
            </p:extLst>
          </p:nvPr>
        </p:nvGraphicFramePr>
        <p:xfrm>
          <a:off x="115887" y="472133"/>
          <a:ext cx="8928993" cy="6334274"/>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373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Relationships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Relationship</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way in which two or more people.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marR="191770" lvl="0" indent="0" algn="l">
                        <a:lnSpc>
                          <a:spcPct val="96000"/>
                        </a:lnSpc>
                        <a:spcBef>
                          <a:spcPts val="635"/>
                        </a:spcBef>
                        <a:spcAft>
                          <a:spcPts val="0"/>
                        </a:spcAft>
                        <a:buClr>
                          <a:srgbClr val="BED249"/>
                        </a:buClr>
                        <a:buSzPts val="900"/>
                        <a:buFontTx/>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What</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online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games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do</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like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to</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play?</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Who </a:t>
                      </a:r>
                      <a:r>
                        <a:rPr lang="en-US" sz="1100" dirty="0">
                          <a:solidFill>
                            <a:srgbClr val="231F20"/>
                          </a:solidFill>
                          <a:effectLst/>
                          <a:latin typeface="Arial" panose="020B0604020202020204" pitchFamily="34" charset="0"/>
                          <a:ea typeface="Arial" panose="020B0604020202020204" pitchFamily="34" charset="0"/>
                        </a:rPr>
                        <a:t>do you play them with?</a:t>
                      </a:r>
                      <a:endParaRPr lang="en-GB" sz="1600" dirty="0">
                        <a:effectLst/>
                        <a:latin typeface="Arial" panose="020B0604020202020204" pitchFamily="34" charset="0"/>
                        <a:ea typeface="Arial" panose="020B0604020202020204" pitchFamily="34" charset="0"/>
                      </a:endParaRPr>
                    </a:p>
                    <a:p>
                      <a:pPr marL="0" marR="327025" lvl="0" indent="0" algn="l">
                        <a:lnSpc>
                          <a:spcPct val="96000"/>
                        </a:lnSpc>
                        <a:spcBef>
                          <a:spcPts val="415"/>
                        </a:spcBef>
                        <a:buClr>
                          <a:srgbClr val="BED249"/>
                        </a:buClr>
                        <a:buSzPts val="900"/>
                        <a:buFontTx/>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Do</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ever</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talk</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to</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people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don’t</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know online?</a:t>
                      </a:r>
                      <a:endParaRPr lang="en-GB" sz="1600" dirty="0">
                        <a:effectLst/>
                        <a:latin typeface="Arial" panose="020B0604020202020204" pitchFamily="34" charset="0"/>
                        <a:ea typeface="Arial" panose="020B0604020202020204" pitchFamily="34" charset="0"/>
                      </a:endParaRPr>
                    </a:p>
                    <a:p>
                      <a:pPr marL="0" marR="173355" lvl="0" indent="0" algn="l">
                        <a:lnSpc>
                          <a:spcPct val="96000"/>
                        </a:lnSpc>
                        <a:spcBef>
                          <a:spcPts val="420"/>
                        </a:spcBef>
                        <a:spcAft>
                          <a:spcPts val="0"/>
                        </a:spcAft>
                        <a:buClr>
                          <a:srgbClr val="BED249"/>
                        </a:buClr>
                        <a:buSzPts val="900"/>
                        <a:buFontTx/>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How</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do</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know</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if</a:t>
                      </a:r>
                      <a:r>
                        <a:rPr lang="en-US" sz="1100" spc="1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people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talk</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to</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online </a:t>
                      </a:r>
                      <a:r>
                        <a:rPr lang="en-US" sz="1100" dirty="0">
                          <a:solidFill>
                            <a:srgbClr val="231F20"/>
                          </a:solidFill>
                          <a:effectLst/>
                          <a:latin typeface="Arial" panose="020B0604020202020204" pitchFamily="34" charset="0"/>
                          <a:ea typeface="Arial" panose="020B0604020202020204" pitchFamily="34" charset="0"/>
                        </a:rPr>
                        <a:t>are really who they say they are?</a:t>
                      </a:r>
                      <a:endParaRPr lang="en-GB" sz="1600" dirty="0">
                        <a:effectLst/>
                        <a:latin typeface="Arial" panose="020B0604020202020204" pitchFamily="34" charset="0"/>
                        <a:ea typeface="Arial" panose="020B0604020202020204" pitchFamily="34" charset="0"/>
                      </a:endParaRPr>
                    </a:p>
                    <a:p>
                      <a:pPr marL="0" marR="469265" lvl="0" indent="0" algn="l">
                        <a:lnSpc>
                          <a:spcPct val="96000"/>
                        </a:lnSpc>
                        <a:spcBef>
                          <a:spcPts val="415"/>
                        </a:spcBef>
                        <a:buClr>
                          <a:srgbClr val="BED249"/>
                        </a:buClr>
                        <a:buSzPts val="900"/>
                        <a:buFontTx/>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What</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would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do</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if</a:t>
                      </a:r>
                      <a:r>
                        <a:rPr lang="en-US" sz="1100" spc="-4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saw</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or</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heard </a:t>
                      </a:r>
                      <a:r>
                        <a:rPr lang="en-US" sz="1100" dirty="0">
                          <a:solidFill>
                            <a:srgbClr val="231F20"/>
                          </a:solidFill>
                          <a:effectLst/>
                          <a:latin typeface="Arial" panose="020B0604020202020204" pitchFamily="34" charset="0"/>
                          <a:ea typeface="Arial" panose="020B0604020202020204" pitchFamily="34" charset="0"/>
                        </a:rPr>
                        <a:t>something online that made you feel </a:t>
                      </a:r>
                      <a:r>
                        <a:rPr lang="en-US" sz="1100" spc="-10" dirty="0">
                          <a:solidFill>
                            <a:srgbClr val="231F20"/>
                          </a:solidFill>
                          <a:effectLst/>
                          <a:latin typeface="Arial" panose="020B0604020202020204" pitchFamily="34" charset="0"/>
                          <a:ea typeface="Arial" panose="020B0604020202020204" pitchFamily="34" charset="0"/>
                        </a:rPr>
                        <a:t>uncomfortable?</a:t>
                      </a:r>
                      <a:endParaRPr lang="en-GB" sz="1600" dirty="0">
                        <a:effectLst/>
                        <a:latin typeface="Arial" panose="020B0604020202020204" pitchFamily="34" charset="0"/>
                        <a:ea typeface="Arial" panose="020B0604020202020204" pitchFamily="34" charset="0"/>
                      </a:endParaRPr>
                    </a:p>
                    <a:p>
                      <a:pPr marL="0" marR="414655" lvl="0" indent="0" algn="l">
                        <a:lnSpc>
                          <a:spcPct val="96000"/>
                        </a:lnSpc>
                        <a:spcBef>
                          <a:spcPts val="415"/>
                        </a:spcBef>
                        <a:buClr>
                          <a:srgbClr val="BED249"/>
                        </a:buClr>
                        <a:buSzPts val="900"/>
                        <a:buFontTx/>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How</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much</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screen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time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do</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think</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 </a:t>
                      </a:r>
                      <a:r>
                        <a:rPr lang="en-US" sz="1100" dirty="0">
                          <a:solidFill>
                            <a:srgbClr val="231F20"/>
                          </a:solidFill>
                          <a:effectLst/>
                          <a:latin typeface="Arial" panose="020B0604020202020204" pitchFamily="34" charset="0"/>
                          <a:ea typeface="Arial" panose="020B0604020202020204" pitchFamily="34" charset="0"/>
                        </a:rPr>
                        <a:t>should have every day?</a:t>
                      </a:r>
                      <a:endParaRPr lang="en-GB" sz="1600" dirty="0">
                        <a:effectLst/>
                        <a:latin typeface="Arial" panose="020B0604020202020204" pitchFamily="34" charset="0"/>
                        <a:ea typeface="Arial" panose="020B0604020202020204" pitchFamily="34" charset="0"/>
                      </a:endParaRPr>
                    </a:p>
                    <a:p>
                      <a:pPr marL="0" indent="0" algn="l">
                        <a:buFontTx/>
                        <a:buNone/>
                      </a:pPr>
                      <a:r>
                        <a:rPr lang="en-US" sz="1100" spc="-10" dirty="0">
                          <a:solidFill>
                            <a:srgbClr val="231F20"/>
                          </a:solidFill>
                          <a:effectLst/>
                          <a:latin typeface="Arial" panose="020B0604020202020204" pitchFamily="34" charset="0"/>
                          <a:ea typeface="Arial" panose="020B0604020202020204" pitchFamily="34" charset="0"/>
                        </a:rPr>
                        <a:t>How</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shall</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spend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some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special</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family time?</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dirty="0">
                          <a:effectLst/>
                          <a:latin typeface="+mn-lt"/>
                          <a:ea typeface="Calibri"/>
                          <a:cs typeface="Times New Roman"/>
                        </a:rPr>
                        <a:t>SMART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i="0" dirty="0">
                          <a:solidFill>
                            <a:srgbClr val="202124"/>
                          </a:solidFill>
                          <a:effectLst/>
                          <a:latin typeface="arial" panose="020B0604020202020204" pitchFamily="34" charset="0"/>
                        </a:rPr>
                        <a:t>Safe, Meeting, Accepting, Reliability and Tell.</a:t>
                      </a: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241935" lvl="0" indent="0" algn="ctr">
                        <a:lnSpc>
                          <a:spcPct val="96000"/>
                        </a:lnSpc>
                        <a:spcBef>
                          <a:spcPts val="635"/>
                        </a:spcBef>
                        <a:spcAft>
                          <a:spcPts val="0"/>
                        </a:spcAft>
                        <a:buClr>
                          <a:srgbClr val="BED249"/>
                        </a:buClr>
                        <a:buSzPts val="900"/>
                        <a:buFont typeface="Arial" panose="020B0604020202020204" pitchFamily="34" charset="0"/>
                        <a:buNone/>
                        <a:tabLst>
                          <a:tab pos="216535" algn="l"/>
                        </a:tabLst>
                      </a:pPr>
                      <a:r>
                        <a:rPr lang="en-US" sz="1100" b="1" dirty="0">
                          <a:solidFill>
                            <a:srgbClr val="231F20"/>
                          </a:solidFill>
                          <a:effectLst/>
                          <a:latin typeface="Arial" panose="020B0604020202020204" pitchFamily="34" charset="0"/>
                          <a:ea typeface="Arial" panose="020B0604020202020204" pitchFamily="34" charset="0"/>
                        </a:rPr>
                        <a:t>Know that a personality is made up of </a:t>
                      </a:r>
                      <a:r>
                        <a:rPr lang="en-US" sz="1100" b="1" spc="-10" dirty="0">
                          <a:solidFill>
                            <a:srgbClr val="231F20"/>
                          </a:solidFill>
                          <a:effectLst/>
                          <a:latin typeface="Arial" panose="020B0604020202020204" pitchFamily="34" charset="0"/>
                          <a:ea typeface="Arial" panose="020B0604020202020204" pitchFamily="34" charset="0"/>
                        </a:rPr>
                        <a:t>many</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different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characteristics,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qualities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and attributes</a:t>
                      </a:r>
                      <a:endParaRPr lang="en-GB" sz="1600" b="1" dirty="0">
                        <a:effectLst/>
                        <a:latin typeface="Arial" panose="020B0604020202020204" pitchFamily="34" charset="0"/>
                        <a:ea typeface="Arial" panose="020B0604020202020204" pitchFamily="34" charset="0"/>
                      </a:endParaRPr>
                    </a:p>
                    <a:p>
                      <a:pPr marL="0" marR="108585" lvl="0" indent="0" algn="ctr">
                        <a:lnSpc>
                          <a:spcPct val="96000"/>
                        </a:lnSpc>
                        <a:spcBef>
                          <a:spcPts val="410"/>
                        </a:spcBef>
                        <a:spcAft>
                          <a:spcPts val="0"/>
                        </a:spcAft>
                        <a:buClr>
                          <a:srgbClr val="BED249"/>
                        </a:buClr>
                        <a:buSzPts val="900"/>
                        <a:buFont typeface="Arial" panose="020B0604020202020204" pitchFamily="34" charset="0"/>
                        <a:buNone/>
                        <a:tabLst>
                          <a:tab pos="216535" algn="l"/>
                        </a:tabLst>
                      </a:pPr>
                      <a:r>
                        <a:rPr lang="en-US" sz="1100" b="1" dirty="0">
                          <a:solidFill>
                            <a:srgbClr val="231F20"/>
                          </a:solidFill>
                          <a:effectLst/>
                          <a:latin typeface="Arial" panose="020B0604020202020204" pitchFamily="34" charset="0"/>
                          <a:ea typeface="Arial" panose="020B0604020202020204" pitchFamily="34" charset="0"/>
                        </a:rPr>
                        <a:t>Know</a:t>
                      </a:r>
                      <a:r>
                        <a:rPr lang="en-US" sz="1100" b="1" spc="-2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that</a:t>
                      </a:r>
                      <a:r>
                        <a:rPr lang="en-US" sz="1100" b="1" spc="-2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belonging</a:t>
                      </a:r>
                      <a:r>
                        <a:rPr lang="en-US" sz="1100" b="1" spc="-2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to</a:t>
                      </a:r>
                      <a:r>
                        <a:rPr lang="en-US" sz="1100" b="1" spc="-2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an</a:t>
                      </a:r>
                      <a:r>
                        <a:rPr lang="en-US" sz="1100" b="1" spc="-2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online</a:t>
                      </a:r>
                      <a:r>
                        <a:rPr lang="en-US" sz="1100" b="1" spc="-2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community can</a:t>
                      </a:r>
                      <a:r>
                        <a:rPr lang="en-US" sz="1100" b="1" spc="-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have</a:t>
                      </a:r>
                      <a:r>
                        <a:rPr lang="en-US" sz="1100" b="1" spc="-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positive</a:t>
                      </a:r>
                      <a:r>
                        <a:rPr lang="en-US" sz="1100" b="1" spc="-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and</a:t>
                      </a:r>
                      <a:r>
                        <a:rPr lang="en-US" sz="1100" b="1" spc="-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negative</a:t>
                      </a:r>
                      <a:r>
                        <a:rPr lang="en-US" sz="1100" b="1" spc="-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consequences</a:t>
                      </a:r>
                      <a:endParaRPr lang="en-GB" sz="1600" b="1" dirty="0">
                        <a:effectLst/>
                        <a:latin typeface="Arial" panose="020B0604020202020204" pitchFamily="34" charset="0"/>
                        <a:ea typeface="Arial" panose="020B0604020202020204" pitchFamily="34" charset="0"/>
                      </a:endParaRPr>
                    </a:p>
                    <a:p>
                      <a:pPr marL="0" marR="118110" lvl="0" indent="0" algn="ctr">
                        <a:lnSpc>
                          <a:spcPct val="96000"/>
                        </a:lnSpc>
                        <a:spcBef>
                          <a:spcPts val="420"/>
                        </a:spcBef>
                        <a:spcAft>
                          <a:spcPts val="0"/>
                        </a:spcAft>
                        <a:buClr>
                          <a:srgbClr val="BED249"/>
                        </a:buClr>
                        <a:buSzPts val="900"/>
                        <a:buFont typeface="Arial" panose="020B0604020202020204" pitchFamily="34" charset="0"/>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there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are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rights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and</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responsibilities </a:t>
                      </a:r>
                      <a:r>
                        <a:rPr lang="en-US" sz="1100" b="1" dirty="0">
                          <a:solidFill>
                            <a:srgbClr val="231F20"/>
                          </a:solidFill>
                          <a:effectLst/>
                          <a:latin typeface="Arial" panose="020B0604020202020204" pitchFamily="34" charset="0"/>
                          <a:ea typeface="Arial" panose="020B0604020202020204" pitchFamily="34" charset="0"/>
                        </a:rPr>
                        <a:t>in an online community or social network</a:t>
                      </a:r>
                      <a:endParaRPr lang="en-GB" sz="1600" b="1" dirty="0">
                        <a:effectLst/>
                        <a:latin typeface="Arial" panose="020B0604020202020204" pitchFamily="34" charset="0"/>
                        <a:ea typeface="Arial" panose="020B0604020202020204" pitchFamily="34" charset="0"/>
                      </a:endParaRPr>
                    </a:p>
                    <a:p>
                      <a:pPr marL="0" marR="118110" lvl="0" indent="0" algn="ctr">
                        <a:lnSpc>
                          <a:spcPct val="96000"/>
                        </a:lnSpc>
                        <a:spcBef>
                          <a:spcPts val="415"/>
                        </a:spcBef>
                        <a:buClr>
                          <a:srgbClr val="BED249"/>
                        </a:buClr>
                        <a:buSzPts val="900"/>
                        <a:buFont typeface="Arial" panose="020B0604020202020204" pitchFamily="34" charset="0"/>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there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are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rights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and</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responsibilities </a:t>
                      </a:r>
                      <a:r>
                        <a:rPr lang="en-US" sz="1100" b="1" dirty="0">
                          <a:solidFill>
                            <a:srgbClr val="231F20"/>
                          </a:solidFill>
                          <a:effectLst/>
                          <a:latin typeface="Arial" panose="020B0604020202020204" pitchFamily="34" charset="0"/>
                          <a:ea typeface="Arial" panose="020B0604020202020204" pitchFamily="34" charset="0"/>
                        </a:rPr>
                        <a:t>when playing a game online</a:t>
                      </a:r>
                      <a:endParaRPr lang="en-GB" sz="1600" b="1" dirty="0">
                        <a:effectLst/>
                        <a:latin typeface="Arial" panose="020B0604020202020204" pitchFamily="34" charset="0"/>
                        <a:ea typeface="Arial" panose="020B0604020202020204" pitchFamily="34" charset="0"/>
                      </a:endParaRPr>
                    </a:p>
                    <a:p>
                      <a:pPr marL="0" lvl="0" indent="0" algn="ctr">
                        <a:spcBef>
                          <a:spcPts val="395"/>
                        </a:spcBef>
                        <a:buClr>
                          <a:srgbClr val="BED249"/>
                        </a:buClr>
                        <a:buSzPts val="900"/>
                        <a:buFont typeface="Arial" panose="020B0604020202020204" pitchFamily="34" charset="0"/>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too</a:t>
                      </a:r>
                      <a:r>
                        <a:rPr lang="en-US" sz="1100" b="1" spc="-4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much</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screen</a:t>
                      </a:r>
                      <a:r>
                        <a:rPr lang="en-US" sz="1100" b="1" spc="-4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time</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isn’t</a:t>
                      </a:r>
                      <a:r>
                        <a:rPr lang="en-US" sz="1100" b="1" spc="-4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healthy</a:t>
                      </a:r>
                      <a:endParaRPr lang="en-GB" sz="1600" b="1" dirty="0">
                        <a:effectLst/>
                        <a:latin typeface="Arial" panose="020B0604020202020204" pitchFamily="34" charset="0"/>
                        <a:ea typeface="Arial" panose="020B0604020202020204" pitchFamily="34" charset="0"/>
                      </a:endParaRPr>
                    </a:p>
                    <a:p>
                      <a:pPr marL="0" indent="0" algn="ctr">
                        <a:buFont typeface="Arial" panose="020B0604020202020204" pitchFamily="34" charset="0"/>
                        <a:buNone/>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how</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to</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stay</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safe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when</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using</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technology </a:t>
                      </a:r>
                      <a:r>
                        <a:rPr lang="en-US" sz="1100" b="1" dirty="0">
                          <a:solidFill>
                            <a:srgbClr val="231F20"/>
                          </a:solidFill>
                          <a:effectLst/>
                          <a:latin typeface="Arial" panose="020B0604020202020204" pitchFamily="34" charset="0"/>
                          <a:ea typeface="Arial" panose="020B0604020202020204" pitchFamily="34" charset="0"/>
                        </a:rPr>
                        <a:t>to communicate with friends</a:t>
                      </a:r>
                    </a:p>
                    <a:p>
                      <a:pPr marL="0" indent="0" algn="ctr">
                        <a:buFont typeface="Arial" panose="020B0604020202020204" pitchFamily="34" charset="0"/>
                        <a:buNone/>
                      </a:pPr>
                      <a:endParaRPr lang="en-US" sz="1100" b="1" dirty="0">
                        <a:solidFill>
                          <a:srgbClr val="231F20"/>
                        </a:solidFill>
                        <a:effectLst/>
                        <a:latin typeface="Arial" panose="020B0604020202020204" pitchFamily="34" charset="0"/>
                        <a:ea typeface="Arial" panose="020B0604020202020204" pitchFamily="34" charset="0"/>
                      </a:endParaRPr>
                    </a:p>
                    <a:p>
                      <a:pPr marL="107950" marR="302260" indent="-108585">
                        <a:lnSpc>
                          <a:spcPct val="96000"/>
                        </a:lnSpc>
                        <a:spcBef>
                          <a:spcPts val="685"/>
                        </a:spcBef>
                        <a:spcAft>
                          <a:spcPts val="0"/>
                        </a:spcAft>
                      </a:pPr>
                      <a:r>
                        <a:rPr lang="en-US" sz="1100" dirty="0">
                          <a:solidFill>
                            <a:srgbClr val="231F20"/>
                          </a:solidFill>
                          <a:effectLst/>
                          <a:latin typeface="Arial" panose="020B0604020202020204" pitchFamily="34" charset="0"/>
                          <a:ea typeface="Arial" panose="020B0604020202020204" pitchFamily="34" charset="0"/>
                        </a:rPr>
                        <a:t>Children</a:t>
                      </a:r>
                      <a:r>
                        <a:rPr lang="en-US" sz="1100" spc="-7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learn</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about</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importance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of</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self-esteem</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and</a:t>
                      </a:r>
                      <a:r>
                        <a:rPr lang="en-US" sz="1100" spc="-7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ways</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this</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can</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be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boosted.</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They</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investigate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and</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reflect upon</a:t>
                      </a:r>
                      <a:r>
                        <a:rPr lang="en-US" sz="1100" spc="-7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variety</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of</a:t>
                      </a:r>
                      <a:r>
                        <a:rPr lang="en-US" sz="1100" spc="-3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positive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and</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negative</a:t>
                      </a:r>
                      <a:r>
                        <a:rPr lang="en-US" sz="1100" spc="-7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online/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social</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media</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contexts</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including</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gaming</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and</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social</a:t>
                      </a:r>
                      <a:r>
                        <a:rPr lang="en-US" sz="1100" spc="-7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networking.</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They</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learn</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about</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age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-limits</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and</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also </a:t>
                      </a:r>
                      <a:r>
                        <a:rPr lang="en-US" sz="1100" spc="-10" dirty="0">
                          <a:solidFill>
                            <a:srgbClr val="231F20"/>
                          </a:solidFill>
                          <a:effectLst/>
                          <a:latin typeface="Arial" panose="020B0604020202020204" pitchFamily="34" charset="0"/>
                          <a:ea typeface="Arial" panose="020B0604020202020204" pitchFamily="34" charset="0"/>
                        </a:rPr>
                        <a:t>age-appropriateness.</a:t>
                      </a:r>
                      <a:r>
                        <a:rPr lang="en-US" sz="1100" spc="-20" dirty="0">
                          <a:solidFill>
                            <a:srgbClr val="231F20"/>
                          </a:solidFill>
                          <a:effectLst/>
                          <a:latin typeface="Arial" panose="020B0604020202020204" pitchFamily="34" charset="0"/>
                          <a:ea typeface="Arial" panose="020B0604020202020204" pitchFamily="34" charset="0"/>
                        </a:rPr>
                        <a:t> </a:t>
                      </a:r>
                    </a:p>
                    <a:p>
                      <a:pPr marL="107950" marR="302260" indent="-108585">
                        <a:lnSpc>
                          <a:spcPct val="96000"/>
                        </a:lnSpc>
                        <a:spcBef>
                          <a:spcPts val="685"/>
                        </a:spcBef>
                        <a:spcAft>
                          <a:spcPts val="0"/>
                        </a:spcAft>
                      </a:pPr>
                      <a:r>
                        <a:rPr lang="en-US" sz="1100" spc="-10" dirty="0">
                          <a:solidFill>
                            <a:srgbClr val="231F20"/>
                          </a:solidFill>
                          <a:effectLst/>
                          <a:latin typeface="Arial" panose="020B0604020202020204" pitchFamily="34" charset="0"/>
                          <a:ea typeface="Arial" panose="020B0604020202020204" pitchFamily="34" charset="0"/>
                        </a:rPr>
                        <a:t>Within</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these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lessons,</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children</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are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taught</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SMARRT</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internet</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safety</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rules</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they</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apply</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these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in</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different</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situations.</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Risk, pressure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influences</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are</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revisited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with</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focus</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physical</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emotional</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aspects</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of</a:t>
                      </a:r>
                      <a:r>
                        <a:rPr lang="en-US" sz="1100" spc="1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identifying</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when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something</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online</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or</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social</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media</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feels</a:t>
                      </a:r>
                      <a:endParaRPr lang="en-GB" sz="1600" dirty="0">
                        <a:effectLst/>
                        <a:latin typeface="Arial" panose="020B0604020202020204" pitchFamily="34" charset="0"/>
                        <a:ea typeface="Arial" panose="020B0604020202020204" pitchFamily="34" charset="0"/>
                      </a:endParaRPr>
                    </a:p>
                    <a:p>
                      <a:r>
                        <a:rPr lang="en-US" sz="1100" spc="-10" dirty="0">
                          <a:solidFill>
                            <a:srgbClr val="231F20"/>
                          </a:solidFill>
                          <a:effectLst/>
                          <a:latin typeface="Arial" panose="020B0604020202020204" pitchFamily="34" charset="0"/>
                          <a:ea typeface="Arial" panose="020B0604020202020204" pitchFamily="34" charset="0"/>
                        </a:rPr>
                        <a:t>uncomfortable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or</a:t>
                      </a:r>
                      <a:r>
                        <a:rPr lang="en-US" sz="1100" spc="-2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unsafe.</a:t>
                      </a:r>
                      <a:r>
                        <a:rPr lang="en-US" sz="1100" spc="-20" dirty="0">
                          <a:solidFill>
                            <a:srgbClr val="231F20"/>
                          </a:solidFill>
                          <a:effectLst/>
                          <a:latin typeface="Arial" panose="020B0604020202020204" pitchFamily="34" charset="0"/>
                          <a:ea typeface="Arial" panose="020B0604020202020204" pitchFamily="34" charset="0"/>
                        </a:rPr>
                        <a:t> </a:t>
                      </a:r>
                    </a:p>
                    <a:p>
                      <a:r>
                        <a:rPr lang="en-US" sz="1100" spc="-10" dirty="0">
                          <a:solidFill>
                            <a:srgbClr val="231F20"/>
                          </a:solidFill>
                          <a:effectLst/>
                          <a:latin typeface="Arial" panose="020B0604020202020204" pitchFamily="34" charset="0"/>
                          <a:ea typeface="Arial" panose="020B0604020202020204" pitchFamily="34" charset="0"/>
                        </a:rPr>
                        <a:t>Children</a:t>
                      </a:r>
                      <a:r>
                        <a:rPr lang="en-US" sz="1100" spc="-2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are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taught</a:t>
                      </a:r>
                      <a:r>
                        <a:rPr lang="en-US" sz="1100" spc="-2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about</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grooming</a:t>
                      </a:r>
                      <a:r>
                        <a:rPr lang="en-US" sz="1100" spc="-2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how</a:t>
                      </a:r>
                      <a:r>
                        <a:rPr lang="en-US" sz="1100" spc="-2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people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online</a:t>
                      </a:r>
                      <a:r>
                        <a:rPr lang="en-US" sz="1100" spc="-2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can</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pretend</a:t>
                      </a:r>
                      <a:r>
                        <a:rPr lang="en-US" sz="1100" spc="-2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to</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be</a:t>
                      </a:r>
                      <a:r>
                        <a:rPr lang="en-US" sz="1100" spc="-2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whoever</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they</a:t>
                      </a:r>
                      <a:r>
                        <a:rPr lang="en-US" sz="1100" spc="-2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want.</a:t>
                      </a:r>
                      <a:r>
                        <a:rPr lang="en-US" sz="1100" spc="-20" dirty="0">
                          <a:solidFill>
                            <a:srgbClr val="231F20"/>
                          </a:solidFill>
                          <a:effectLst/>
                          <a:latin typeface="Arial" panose="020B0604020202020204" pitchFamily="34" charset="0"/>
                          <a:ea typeface="Arial" panose="020B0604020202020204" pitchFamily="34" charset="0"/>
                        </a:rPr>
                        <a:t> </a:t>
                      </a:r>
                    </a:p>
                    <a:p>
                      <a:r>
                        <a:rPr lang="en-US" sz="1100" spc="-10" dirty="0">
                          <a:solidFill>
                            <a:srgbClr val="231F20"/>
                          </a:solidFill>
                          <a:effectLst/>
                          <a:latin typeface="Arial" panose="020B0604020202020204" pitchFamily="34" charset="0"/>
                          <a:ea typeface="Arial" panose="020B0604020202020204" pitchFamily="34" charset="0"/>
                        </a:rPr>
                        <a:t>Rights,</a:t>
                      </a:r>
                      <a:r>
                        <a:rPr lang="en-US" sz="1100" spc="-2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responsibilities</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 respect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are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revisited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with</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angle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technology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use.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Screen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time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also</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discussed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children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find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ways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to</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reduce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their</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own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screen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time.</a:t>
                      </a:r>
                      <a:r>
                        <a:rPr lang="en-US" sz="1100" spc="-55" dirty="0">
                          <a:solidFill>
                            <a:srgbClr val="231F20"/>
                          </a:solidFill>
                          <a:effectLst/>
                          <a:latin typeface="Arial" panose="020B0604020202020204" pitchFamily="34" charset="0"/>
                          <a:ea typeface="Arial" panose="020B0604020202020204" pitchFamily="34" charset="0"/>
                        </a:rPr>
                        <a:t> </a:t>
                      </a:r>
                      <a:endParaRPr lang="en-US" sz="11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Personal Attribute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i="0" dirty="0">
                          <a:solidFill>
                            <a:srgbClr val="202124"/>
                          </a:solidFill>
                          <a:effectLst/>
                          <a:latin typeface="arial" panose="020B0604020202020204" pitchFamily="34" charset="0"/>
                        </a:rPr>
                        <a:t>a quality or feature regarded as a characteristic or inherent part of someone or something.</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678604">
                <a:tc>
                  <a:txBody>
                    <a:bodyPr/>
                    <a:lstStyle/>
                    <a:p>
                      <a:pPr algn="ctr"/>
                      <a:r>
                        <a:rPr lang="en-GB" sz="1400" dirty="0">
                          <a:latin typeface="+mn-lt"/>
                        </a:rPr>
                        <a:t>Gambling</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b="0" i="0" dirty="0">
                          <a:solidFill>
                            <a:srgbClr val="4D5156"/>
                          </a:solidFill>
                          <a:effectLst/>
                          <a:latin typeface="arial" panose="020B0604020202020204" pitchFamily="34" charset="0"/>
                        </a:rPr>
                        <a:t>Wagering something of value ("the stakes") on an event with an uncertain outcome with the intent of winning something else of value.</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444946">
                <a:tc rowSpan="3">
                  <a:txBody>
                    <a:bodyPr/>
                    <a:lstStyle/>
                    <a:p>
                      <a:pPr algn="ctr"/>
                      <a:r>
                        <a:rPr lang="en-US" sz="1000" spc="-10" dirty="0">
                          <a:solidFill>
                            <a:schemeClr val="bg1"/>
                          </a:solidFill>
                          <a:effectLst/>
                          <a:latin typeface="Arial" panose="020B0604020202020204" pitchFamily="34" charset="0"/>
                          <a:ea typeface="Arial" panose="020B0604020202020204" pitchFamily="34" charset="0"/>
                        </a:rPr>
                        <a:t>     Qualities,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Characteristics,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Self-esteem,</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Unique,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Comparison,</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self-talk,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media,</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Online,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Community,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Risky,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Positive, 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Rights,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Responsibilities,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network,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Gaming,</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Violence,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Grooming,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Troll,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Betting,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Trustworthy,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Appropriate,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Screen </a:t>
                      </a:r>
                      <a:r>
                        <a:rPr lang="en-US" sz="1000" dirty="0">
                          <a:solidFill>
                            <a:schemeClr val="bg1"/>
                          </a:solidFill>
                          <a:effectLst/>
                          <a:latin typeface="Arial" panose="020B0604020202020204" pitchFamily="34" charset="0"/>
                          <a:ea typeface="Arial" panose="020B0604020202020204" pitchFamily="34" charset="0"/>
                        </a:rPr>
                        <a:t>time,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Physical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Mental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Off-line,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Social,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Peer</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pressure,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Influences,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Personal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information,</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Passwords,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Privacy,</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Settings,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Profile.</a:t>
                      </a: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50245220"/>
                  </a:ext>
                </a:extLst>
              </a:tr>
              <a:tr h="306153">
                <a:tc vMerge="1">
                  <a:txBody>
                    <a:bodyPr/>
                    <a:lstStyle/>
                    <a:p>
                      <a:pPr marL="107950" marR="327660" indent="-108585" algn="ctr">
                        <a:lnSpc>
                          <a:spcPct val="91000"/>
                        </a:lnSpc>
                        <a:spcBef>
                          <a:spcPts val="410"/>
                        </a:spcBef>
                        <a:spcAft>
                          <a:spcPts val="0"/>
                        </a:spcAft>
                      </a:pPr>
                      <a:r>
                        <a:rPr lang="en-US" sz="1000" spc="-10" dirty="0">
                          <a:solidFill>
                            <a:schemeClr val="bg1"/>
                          </a:solidFill>
                          <a:effectLst/>
                          <a:latin typeface="Arial" panose="020B0604020202020204" pitchFamily="34" charset="0"/>
                          <a:ea typeface="Arial" panose="020B0604020202020204" pitchFamily="34" charset="0"/>
                        </a:rPr>
                        <a:t>     Qualities,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Characteristics,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Self-esteem,</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Unique,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Comparison,</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self-talk,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media,</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Online,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Community,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Risky,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Positive, Negative,</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Unsafe,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Rights,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Responsibilities,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Social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network,</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Gaming,</a:t>
                      </a:r>
                      <a:r>
                        <a:rPr lang="en-US" sz="1000" spc="-60"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Violence,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Grooming,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Troll,</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Betting,</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Trustworthy,</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Appropriate,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Screen </a:t>
                      </a:r>
                      <a:r>
                        <a:rPr lang="en-US" sz="1000" dirty="0">
                          <a:solidFill>
                            <a:schemeClr val="bg1"/>
                          </a:solidFill>
                          <a:effectLst/>
                          <a:latin typeface="Arial" panose="020B0604020202020204" pitchFamily="34" charset="0"/>
                          <a:ea typeface="Arial" panose="020B0604020202020204" pitchFamily="34" charset="0"/>
                        </a:rPr>
                        <a:t>time,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Physical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Mental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health,</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Off-line,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Social,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Peer</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pressure,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Influences,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Personal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information,</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Passwords,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Privacy,</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Settings,</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Profile,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SMARRT</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rules</a:t>
                      </a:r>
                      <a:endParaRPr lang="en-GB" sz="1000" dirty="0">
                        <a:solidFill>
                          <a:schemeClr val="bg1"/>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a:txBody>
                    <a:bodyPr/>
                    <a:lstStyle/>
                    <a:p>
                      <a:pPr marL="0" indent="0" algn="l">
                        <a:lnSpc>
                          <a:spcPct val="115000"/>
                        </a:lnSpc>
                        <a:spcAft>
                          <a:spcPts val="0"/>
                        </a:spcAft>
                        <a:buFontTx/>
                        <a:buNone/>
                      </a:pPr>
                      <a:r>
                        <a:rPr lang="en-GB" sz="1100" b="1" baseline="0" dirty="0">
                          <a:solidFill>
                            <a:schemeClr val="bg1"/>
                          </a:solidFill>
                          <a:effectLst/>
                          <a:latin typeface="+mn-lt"/>
                          <a:ea typeface="Calibri"/>
                          <a:cs typeface="Times New Roman"/>
                        </a:rPr>
                        <a:t>Skills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29260" lvl="0" indent="0">
                        <a:lnSpc>
                          <a:spcPct val="96000"/>
                        </a:lnSpc>
                        <a:spcBef>
                          <a:spcPts val="635"/>
                        </a:spcBef>
                        <a:spcAft>
                          <a:spcPts val="0"/>
                        </a:spcAft>
                        <a:buClr>
                          <a:srgbClr val="BED249"/>
                        </a:buClr>
                        <a:buSzPts val="900"/>
                        <a:buFontTx/>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suggest</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strategies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for</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building</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self-</a:t>
                      </a:r>
                      <a:r>
                        <a:rPr lang="en-US" sz="1000" dirty="0">
                          <a:solidFill>
                            <a:srgbClr val="231F20"/>
                          </a:solidFill>
                          <a:effectLst/>
                          <a:latin typeface="Arial" panose="020B0604020202020204" pitchFamily="34" charset="0"/>
                          <a:ea typeface="Arial" panose="020B0604020202020204" pitchFamily="34" charset="0"/>
                        </a:rPr>
                        <a:t>esteem of themselves and others</a:t>
                      </a:r>
                      <a:endParaRPr lang="en-GB" sz="1200" dirty="0">
                        <a:effectLst/>
                        <a:latin typeface="Arial" panose="020B0604020202020204" pitchFamily="34" charset="0"/>
                        <a:ea typeface="Arial" panose="020B0604020202020204" pitchFamily="34" charset="0"/>
                      </a:endParaRPr>
                    </a:p>
                    <a:p>
                      <a:pPr marL="0" marR="116205" lvl="0" indent="0">
                        <a:lnSpc>
                          <a:spcPct val="96000"/>
                        </a:lnSpc>
                        <a:spcBef>
                          <a:spcPts val="415"/>
                        </a:spcBef>
                        <a:buClr>
                          <a:srgbClr val="BED249"/>
                        </a:buClr>
                        <a:buSzPts val="900"/>
                        <a:buFontTx/>
                        <a:buNone/>
                        <a:tabLst>
                          <a:tab pos="216535" algn="l"/>
                        </a:tabLst>
                      </a:pPr>
                      <a:r>
                        <a:rPr lang="en-US" sz="1000" dirty="0">
                          <a:solidFill>
                            <a:srgbClr val="231F20"/>
                          </a:solidFill>
                          <a:effectLst/>
                          <a:latin typeface="Arial" panose="020B0604020202020204" pitchFamily="34" charset="0"/>
                          <a:ea typeface="Arial" panose="020B0604020202020204" pitchFamily="34" charset="0"/>
                        </a:rPr>
                        <a:t>Can identify when an online community / </a:t>
                      </a:r>
                      <a:r>
                        <a:rPr lang="en-US" sz="1000" spc="-10" dirty="0">
                          <a:solidFill>
                            <a:srgbClr val="231F20"/>
                          </a:solidFill>
                          <a:effectLst/>
                          <a:latin typeface="Arial" panose="020B0604020202020204" pitchFamily="34" charset="0"/>
                          <a:ea typeface="Arial" panose="020B0604020202020204" pitchFamily="34" charset="0"/>
                        </a:rPr>
                        <a:t>social</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media</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group</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feels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risky,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uncomfortable, </a:t>
                      </a:r>
                      <a:r>
                        <a:rPr lang="en-US" sz="1000" dirty="0">
                          <a:solidFill>
                            <a:srgbClr val="231F20"/>
                          </a:solidFill>
                          <a:effectLst/>
                          <a:latin typeface="Arial" panose="020B0604020202020204" pitchFamily="34" charset="0"/>
                          <a:ea typeface="Arial" panose="020B0604020202020204" pitchFamily="34" charset="0"/>
                        </a:rPr>
                        <a:t>or</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unsafe</a:t>
                      </a:r>
                      <a:endParaRPr lang="en-GB" sz="1200" dirty="0">
                        <a:effectLst/>
                        <a:latin typeface="Arial" panose="020B0604020202020204" pitchFamily="34" charset="0"/>
                        <a:ea typeface="Arial" panose="020B0604020202020204" pitchFamily="34" charset="0"/>
                      </a:endParaRPr>
                    </a:p>
                    <a:p>
                      <a:pPr marL="0" marR="94615" lvl="0" indent="0">
                        <a:lnSpc>
                          <a:spcPct val="96000"/>
                        </a:lnSpc>
                        <a:spcBef>
                          <a:spcPts val="415"/>
                        </a:spcBef>
                        <a:buClr>
                          <a:srgbClr val="BED249"/>
                        </a:buClr>
                        <a:buSzPts val="900"/>
                        <a:buFontTx/>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suggest</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strategies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for</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staying</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safe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online/ </a:t>
                      </a:r>
                      <a:r>
                        <a:rPr lang="en-US" sz="1000" dirty="0">
                          <a:solidFill>
                            <a:srgbClr val="231F20"/>
                          </a:solidFill>
                          <a:effectLst/>
                          <a:latin typeface="Arial" panose="020B0604020202020204" pitchFamily="34" charset="0"/>
                          <a:ea typeface="Arial" panose="020B0604020202020204" pitchFamily="34" charset="0"/>
                        </a:rPr>
                        <a:t>social</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media</a:t>
                      </a:r>
                      <a:endParaRPr lang="en-GB" sz="1200" dirty="0">
                        <a:effectLst/>
                        <a:latin typeface="Arial" panose="020B0604020202020204" pitchFamily="34" charset="0"/>
                        <a:ea typeface="Arial" panose="020B0604020202020204" pitchFamily="34" charset="0"/>
                      </a:endParaRPr>
                    </a:p>
                    <a:p>
                      <a:pPr marL="0" marR="219075" lvl="0" indent="0">
                        <a:lnSpc>
                          <a:spcPct val="96000"/>
                        </a:lnSpc>
                        <a:spcBef>
                          <a:spcPts val="415"/>
                        </a:spcBef>
                        <a:buClr>
                          <a:srgbClr val="BED249"/>
                        </a:buClr>
                        <a:buSzPts val="900"/>
                        <a:buFontTx/>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say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how</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to</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report</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unsafe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online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social </a:t>
                      </a:r>
                      <a:r>
                        <a:rPr lang="en-US" sz="1000" dirty="0">
                          <a:solidFill>
                            <a:srgbClr val="231F20"/>
                          </a:solidFill>
                          <a:effectLst/>
                          <a:latin typeface="Arial" panose="020B0604020202020204" pitchFamily="34" charset="0"/>
                          <a:ea typeface="Arial" panose="020B0604020202020204" pitchFamily="34" charset="0"/>
                        </a:rPr>
                        <a:t>network</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activity</a:t>
                      </a:r>
                      <a:endParaRPr lang="en-GB" sz="1200" dirty="0">
                        <a:effectLst/>
                        <a:latin typeface="Arial" panose="020B0604020202020204" pitchFamily="34" charset="0"/>
                        <a:ea typeface="Arial" panose="020B0604020202020204" pitchFamily="34" charset="0"/>
                      </a:endParaRPr>
                    </a:p>
                    <a:p>
                      <a:pPr marL="0" marR="232410" lvl="0" indent="0">
                        <a:lnSpc>
                          <a:spcPct val="96000"/>
                        </a:lnSpc>
                        <a:spcBef>
                          <a:spcPts val="420"/>
                        </a:spcBef>
                        <a:spcAft>
                          <a:spcPts val="0"/>
                        </a:spcAft>
                        <a:buClr>
                          <a:srgbClr val="BED249"/>
                        </a:buClr>
                        <a:buSzPts val="900"/>
                        <a:buFontTx/>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identify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when</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an</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online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game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is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safe</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or unsafe</a:t>
                      </a:r>
                      <a:endParaRPr lang="en-GB" sz="1200" dirty="0">
                        <a:effectLst/>
                        <a:latin typeface="Arial" panose="020B0604020202020204" pitchFamily="34" charset="0"/>
                        <a:ea typeface="Arial" panose="020B0604020202020204" pitchFamily="34" charset="0"/>
                      </a:endParaRPr>
                    </a:p>
                    <a:p>
                      <a:pPr marL="0" marR="368300" lvl="0" indent="0">
                        <a:lnSpc>
                          <a:spcPct val="96000"/>
                        </a:lnSpc>
                        <a:spcBef>
                          <a:spcPts val="415"/>
                        </a:spcBef>
                        <a:buClr>
                          <a:srgbClr val="BED249"/>
                        </a:buClr>
                        <a:buSzPts val="900"/>
                        <a:buFontTx/>
                        <a:buNone/>
                        <a:tabLst>
                          <a:tab pos="216535" algn="l"/>
                        </a:tabLst>
                      </a:pPr>
                      <a:r>
                        <a:rPr lang="en-US" sz="1000" spc="-20" dirty="0">
                          <a:solidFill>
                            <a:srgbClr val="231F20"/>
                          </a:solidFill>
                          <a:effectLst/>
                          <a:latin typeface="Arial" panose="020B0604020202020204" pitchFamily="34" charset="0"/>
                          <a:ea typeface="Arial" panose="020B0604020202020204" pitchFamily="34" charset="0"/>
                        </a:rPr>
                        <a:t>Can</a:t>
                      </a:r>
                      <a:r>
                        <a:rPr lang="en-US" sz="1000" spc="-30"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suggest</a:t>
                      </a:r>
                      <a:r>
                        <a:rPr lang="en-US" sz="1000" spc="-30"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ways</a:t>
                      </a:r>
                      <a:r>
                        <a:rPr lang="en-US" sz="1000" spc="-30"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to</a:t>
                      </a:r>
                      <a:r>
                        <a:rPr lang="en-US" sz="1000" spc="-30"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monitor</a:t>
                      </a:r>
                      <a:r>
                        <a:rPr lang="en-US" sz="1000" spc="-30"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and</a:t>
                      </a:r>
                      <a:r>
                        <a:rPr lang="en-US" sz="1000" spc="-30"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reduce </a:t>
                      </a:r>
                      <a:r>
                        <a:rPr lang="en-US" sz="1000" dirty="0">
                          <a:solidFill>
                            <a:srgbClr val="231F20"/>
                          </a:solidFill>
                          <a:effectLst/>
                          <a:latin typeface="Arial" panose="020B0604020202020204" pitchFamily="34" charset="0"/>
                          <a:ea typeface="Arial" panose="020B0604020202020204" pitchFamily="34" charset="0"/>
                        </a:rPr>
                        <a:t>screen</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time</a:t>
                      </a:r>
                      <a:endParaRPr lang="en-GB" sz="1200" dirty="0">
                        <a:effectLst/>
                        <a:latin typeface="Arial" panose="020B0604020202020204" pitchFamily="34" charset="0"/>
                        <a:ea typeface="Arial" panose="020B0604020202020204" pitchFamily="34" charset="0"/>
                      </a:endParaRPr>
                    </a:p>
                    <a:p>
                      <a:pPr>
                        <a:buFontTx/>
                        <a:buNone/>
                      </a:pPr>
                      <a:r>
                        <a:rPr lang="en-US" sz="100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suggest</a:t>
                      </a:r>
                      <a:r>
                        <a:rPr lang="en-US" sz="1000" spc="-6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strategies</a:t>
                      </a:r>
                      <a:r>
                        <a:rPr lang="en-US" sz="1000" spc="-6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for</a:t>
                      </a:r>
                      <a:r>
                        <a:rPr lang="en-US" sz="1000" spc="-6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managing </a:t>
                      </a:r>
                      <a:r>
                        <a:rPr lang="en-US" sz="1000" spc="-10" dirty="0">
                          <a:solidFill>
                            <a:srgbClr val="231F20"/>
                          </a:solidFill>
                          <a:effectLst/>
                          <a:latin typeface="Arial" panose="020B0604020202020204" pitchFamily="34" charset="0"/>
                          <a:ea typeface="Arial" panose="020B0604020202020204" pitchFamily="34" charset="0"/>
                        </a:rPr>
                        <a:t>unhelpful</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pressures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online/ social media</a:t>
                      </a:r>
                      <a:endParaRPr lang="en-GB" sz="1000" dirty="0">
                        <a:effectLst/>
                        <a:latin typeface="+mn-lt"/>
                        <a:ea typeface="Times New Roman" panose="02020603050405020304" pitchFamily="18"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9" name="Picture 8" descr="Shape&#10;&#10;Description automatically generated">
            <a:extLst>
              <a:ext uri="{FF2B5EF4-FFF2-40B4-BE49-F238E27FC236}">
                <a16:creationId xmlns:a16="http://schemas.microsoft.com/office/drawing/2014/main" id="{E1CDE14E-03EC-45B7-8D85-CC17EE8819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651591" y="5571336"/>
            <a:ext cx="1402761" cy="1219791"/>
          </a:xfrm>
          <a:prstGeom prst="rect">
            <a:avLst/>
          </a:prstGeom>
        </p:spPr>
      </p:pic>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4334" y="3464159"/>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10" name="Picture 9" descr="A picture containing clipart&#10;&#10;Description automatically generated">
            <a:extLst>
              <a:ext uri="{FF2B5EF4-FFF2-40B4-BE49-F238E27FC236}">
                <a16:creationId xmlns:a16="http://schemas.microsoft.com/office/drawing/2014/main" id="{C7884658-3100-4971-A505-43B91E290A7D}"/>
              </a:ext>
            </a:extLst>
          </p:cNvPr>
          <p:cNvPicPr>
            <a:picLocks noChangeAspect="1"/>
          </p:cNvPicPr>
          <p:nvPr/>
        </p:nvPicPr>
        <p:blipFill>
          <a:blip r:embed="rId4"/>
          <a:stretch>
            <a:fillRect/>
          </a:stretch>
        </p:blipFill>
        <p:spPr>
          <a:xfrm>
            <a:off x="1835696" y="4211138"/>
            <a:ext cx="1034553" cy="1132722"/>
          </a:xfrm>
          <a:prstGeom prst="rect">
            <a:avLst/>
          </a:prstGeom>
        </p:spPr>
      </p:pic>
    </p:spTree>
    <p:extLst>
      <p:ext uri="{BB962C8B-B14F-4D97-AF65-F5344CB8AC3E}">
        <p14:creationId xmlns:p14="http://schemas.microsoft.com/office/powerpoint/2010/main" val="220426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nvGraphicFramePr>
        <p:xfrm>
          <a:off x="539552" y="980728"/>
          <a:ext cx="8352927" cy="5168773"/>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Y4</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100" dirty="0"/>
                    </a:p>
                    <a:p>
                      <a:pPr marL="0" marR="0" lvl="0" indent="0" algn="l" defTabSz="914400" rtl="0" eaLnBrk="1" fontAlgn="auto" latinLnBrk="0" hangingPunct="1">
                        <a:lnSpc>
                          <a:spcPct val="100000"/>
                        </a:lnSpc>
                        <a:spcBef>
                          <a:spcPts val="610"/>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some</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reasons</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why</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people</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feel</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jealousy</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449580" lvl="0" indent="0" algn="l" defTabSz="914400" rtl="0" eaLnBrk="1" fontAlgn="auto" latinLnBrk="0" hangingPunct="1">
                        <a:lnSpc>
                          <a:spcPct val="96000"/>
                        </a:lnSpc>
                        <a:spcBef>
                          <a:spcPts val="415"/>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jealousy</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can</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be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damaging</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to relationships</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746125" lvl="0" indent="0" algn="l" defTabSz="914400" rtl="0" eaLnBrk="1" fontAlgn="auto" latinLnBrk="0" hangingPunct="1">
                        <a:lnSpc>
                          <a:spcPct val="96000"/>
                        </a:lnSpc>
                        <a:spcBef>
                          <a:spcPts val="415"/>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7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loss</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is</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normal </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part</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relationships</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143510" lvl="0" indent="0" algn="l" defTabSz="914400" rtl="0" eaLnBrk="1" fontAlgn="auto" latinLnBrk="0" hangingPunct="1">
                        <a:lnSpc>
                          <a:spcPct val="96000"/>
                        </a:lnSpc>
                        <a:spcBef>
                          <a:spcPts val="420"/>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negative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feelings</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normal</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part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 loss</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125730" lvl="0" indent="0" algn="l" defTabSz="914400" rtl="0" eaLnBrk="1" fontAlgn="auto" latinLnBrk="0" hangingPunct="1">
                        <a:lnSpc>
                          <a:spcPct val="96000"/>
                        </a:lnSpc>
                        <a:spcBef>
                          <a:spcPts val="415"/>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memories</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can</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support</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us</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when</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we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lose a special person or animal</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584200" lvl="0" indent="0" algn="l" defTabSz="914400" rtl="0" eaLnBrk="1" fontAlgn="auto" latinLnBrk="0" hangingPunct="1">
                        <a:lnSpc>
                          <a:spcPct val="96000"/>
                        </a:lnSpc>
                        <a:spcBef>
                          <a:spcPts val="420"/>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change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is</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natural</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part</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relationships/</a:t>
                      </a:r>
                      <a:r>
                        <a:rPr kumimoji="0" lang="en-US" sz="1100" b="1" i="0" u="none" strike="noStrike" kern="1200" cap="none" spc="-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friendship</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sometimes it is better for a friendship/</a:t>
                      </a:r>
                      <a:r>
                        <a:rPr kumimoji="0" lang="en-US" sz="1100" b="1" i="0" u="none" strike="noStrike" kern="1200" cap="none" spc="-7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relationship</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to</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end</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if</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it</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is</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causing negative feelings or is unsafe</a:t>
                      </a:r>
                    </a:p>
                    <a:p>
                      <a:pPr algn="l"/>
                      <a:endParaRPr lang="en-GB" dirty="0"/>
                    </a:p>
                    <a:p>
                      <a:endParaRPr lang="en-GB" dirty="0"/>
                    </a:p>
                    <a:p>
                      <a:endParaRPr lang="en-GB" dirty="0"/>
                    </a:p>
                  </a:txBody>
                  <a:tcPr/>
                </a:tc>
                <a:tc>
                  <a:txBody>
                    <a:bodyPr/>
                    <a:lstStyle/>
                    <a:p>
                      <a:endParaRPr lang="en-GB" dirty="0"/>
                    </a:p>
                    <a:p>
                      <a:r>
                        <a:rPr lang="en-GB" dirty="0"/>
                        <a:t>People who help us in the community. </a:t>
                      </a:r>
                    </a:p>
                    <a:p>
                      <a:r>
                        <a:rPr lang="en-GB" dirty="0"/>
                        <a:t>Right respecting- Children's rights Globally. </a:t>
                      </a:r>
                    </a:p>
                    <a:p>
                      <a:r>
                        <a:rPr lang="en-GB" dirty="0"/>
                        <a:t>Internet safety at home and school.</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107950" marR="327660" lvl="0" indent="-108585" algn="l" defTabSz="914400" rtl="0" eaLnBrk="1" fontAlgn="auto" latinLnBrk="0" hangingPunct="1">
                        <a:lnSpc>
                          <a:spcPct val="96000"/>
                        </a:lnSpc>
                        <a:spcBef>
                          <a:spcPts val="685"/>
                        </a:spcBef>
                        <a:spcAft>
                          <a:spcPts val="0"/>
                        </a:spcAft>
                        <a:buClrTx/>
                        <a:buSzTx/>
                        <a:buFontTx/>
                        <a:buNone/>
                        <a:tabLst/>
                        <a:defRPr/>
                      </a:pP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 are </a:t>
                      </a:r>
                      <a:r>
                        <a:rPr kumimoji="0" lang="en-US" sz="1100" b="0" i="0" u="none" strike="noStrike" kern="1200" cap="none" spc="0" normalizeH="0" baseline="0" noProof="0" dirty="0" err="1">
                          <a:ln>
                            <a:noFill/>
                          </a:ln>
                          <a:solidFill>
                            <a:srgbClr val="231F20"/>
                          </a:solidFill>
                          <a:effectLst/>
                          <a:uLnTx/>
                          <a:uFillTx/>
                          <a:latin typeface="Arial" panose="020B0604020202020204" pitchFamily="34" charset="0"/>
                          <a:ea typeface="Arial" panose="020B0604020202020204" pitchFamily="34" charset="0"/>
                          <a:cs typeface="+mn-cs"/>
                        </a:rPr>
                        <a:t>focussing</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emotional</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aspects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 relationships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friendships.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With</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this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mind,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explore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jealousy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loss/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bereavement.</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identify</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emotions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associated</a:t>
                      </a:r>
                      <a:r>
                        <a:rPr kumimoji="0" lang="en-US" sz="1100" b="0"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with</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these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relationship</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changes,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possible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reasons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for</a:t>
                      </a:r>
                      <a:r>
                        <a:rPr kumimoji="0" lang="en-US" sz="1100" b="0"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change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strategies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for coping</a:t>
                      </a:r>
                      <a:r>
                        <a:rPr kumimoji="0" lang="en-US" sz="1100" b="0"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with</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change.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learn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0"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change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natural</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relationships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will</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experience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(or</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may</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have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already</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experienced)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some</a:t>
                      </a:r>
                      <a:r>
                        <a:rPr kumimoji="0" lang="en-US" sz="1100" b="0"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 these</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changes.</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revisit</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skills</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negotiation</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particularly</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to</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help</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manage</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change</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relationship.</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also</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learn</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sometimes</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it</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is</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better</a:t>
                      </a:r>
                      <a:r>
                        <a:rPr kumimoji="0" lang="en-US" sz="1100" b="0" i="0" u="none" strike="noStrike" kern="1200" cap="none" spc="-3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if relationships</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end,</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especially</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if</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causing</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negative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feelings</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or</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unsafe.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taught</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relationship</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endings</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can</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be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amicable.</a:t>
                      </a: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3" name="Picture 2">
            <a:extLst>
              <a:ext uri="{FF2B5EF4-FFF2-40B4-BE49-F238E27FC236}">
                <a16:creationId xmlns:a16="http://schemas.microsoft.com/office/drawing/2014/main" id="{DB93168E-B9B9-4D69-B706-833CACD96AA7}"/>
              </a:ext>
            </a:extLst>
          </p:cNvPr>
          <p:cNvPicPr>
            <a:picLocks noChangeAspect="1"/>
          </p:cNvPicPr>
          <p:nvPr/>
        </p:nvPicPr>
        <p:blipFill>
          <a:blip r:embed="rId3"/>
          <a:stretch>
            <a:fillRect/>
          </a:stretch>
        </p:blipFill>
        <p:spPr>
          <a:xfrm>
            <a:off x="3602652" y="3573016"/>
            <a:ext cx="1938696" cy="1725318"/>
          </a:xfrm>
          <a:prstGeom prst="rect">
            <a:avLst/>
          </a:prstGeom>
        </p:spPr>
      </p:pic>
    </p:spTree>
    <p:extLst>
      <p:ext uri="{BB962C8B-B14F-4D97-AF65-F5344CB8AC3E}">
        <p14:creationId xmlns:p14="http://schemas.microsoft.com/office/powerpoint/2010/main" val="14831659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6       PSHE Knowledge Mat          Relationships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2530424472"/>
              </p:ext>
            </p:extLst>
          </p:nvPr>
        </p:nvGraphicFramePr>
        <p:xfrm>
          <a:off x="123326" y="457658"/>
          <a:ext cx="8897348" cy="6343673"/>
        </p:xfrm>
        <a:graphic>
          <a:graphicData uri="http://schemas.openxmlformats.org/drawingml/2006/table">
            <a:tbl>
              <a:tblPr firstRow="1" firstCol="1" bandRow="1">
                <a:tableStyleId>{5C22544A-7EE6-4342-B048-85BDC9FD1C3A}</a:tableStyleId>
              </a:tblPr>
              <a:tblGrid>
                <a:gridCol w="1545587">
                  <a:extLst>
                    <a:ext uri="{9D8B030D-6E8A-4147-A177-3AD203B41FA5}">
                      <a16:colId xmlns:a16="http://schemas.microsoft.com/office/drawing/2014/main" val="20000"/>
                    </a:ext>
                  </a:extLst>
                </a:gridCol>
                <a:gridCol w="1581546">
                  <a:extLst>
                    <a:ext uri="{9D8B030D-6E8A-4147-A177-3AD203B41FA5}">
                      <a16:colId xmlns:a16="http://schemas.microsoft.com/office/drawing/2014/main" val="20001"/>
                    </a:ext>
                  </a:extLst>
                </a:gridCol>
                <a:gridCol w="3562396">
                  <a:extLst>
                    <a:ext uri="{9D8B030D-6E8A-4147-A177-3AD203B41FA5}">
                      <a16:colId xmlns:a16="http://schemas.microsoft.com/office/drawing/2014/main" val="20002"/>
                    </a:ext>
                  </a:extLst>
                </a:gridCol>
                <a:gridCol w="2207819">
                  <a:extLst>
                    <a:ext uri="{9D8B030D-6E8A-4147-A177-3AD203B41FA5}">
                      <a16:colId xmlns:a16="http://schemas.microsoft.com/office/drawing/2014/main" val="20004"/>
                    </a:ext>
                  </a:extLst>
                </a:gridCol>
              </a:tblGrid>
              <a:tr h="372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Relationships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471578">
                <a:tc>
                  <a:txBody>
                    <a:bodyPr/>
                    <a:lstStyle/>
                    <a:p>
                      <a:pPr algn="ctr"/>
                      <a:r>
                        <a:rPr lang="en-GB" sz="1400" dirty="0">
                          <a:latin typeface="+mn-lt"/>
                        </a:rPr>
                        <a:t>Relationship</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way in which two or more people.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3">
                  <a:txBody>
                    <a:bodyPr/>
                    <a:lstStyle/>
                    <a:p>
                      <a:pPr marL="0" lvl="0" indent="0" algn="l">
                        <a:spcBef>
                          <a:spcPts val="610"/>
                        </a:spcBef>
                        <a:buClr>
                          <a:srgbClr val="BED249"/>
                        </a:buClr>
                        <a:buSzPts val="900"/>
                        <a:buFontTx/>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What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mindfulness?</a:t>
                      </a:r>
                      <a:endParaRPr lang="en-GB" sz="1600" dirty="0">
                        <a:effectLst/>
                        <a:latin typeface="Arial" panose="020B0604020202020204" pitchFamily="34" charset="0"/>
                        <a:ea typeface="Arial" panose="020B0604020202020204" pitchFamily="34" charset="0"/>
                      </a:endParaRPr>
                    </a:p>
                    <a:p>
                      <a:pPr marL="0" marR="224790" lvl="0" indent="0" algn="l">
                        <a:lnSpc>
                          <a:spcPct val="96000"/>
                        </a:lnSpc>
                        <a:spcBef>
                          <a:spcPts val="415"/>
                        </a:spcBef>
                        <a:buClr>
                          <a:srgbClr val="BED249"/>
                        </a:buClr>
                        <a:buSzPts val="900"/>
                        <a:buFontTx/>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What</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tips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can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give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me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for</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taking</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care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of </a:t>
                      </a:r>
                      <a:r>
                        <a:rPr lang="en-US" sz="1100" dirty="0">
                          <a:solidFill>
                            <a:srgbClr val="231F20"/>
                          </a:solidFill>
                          <a:effectLst/>
                          <a:latin typeface="Arial" panose="020B0604020202020204" pitchFamily="34" charset="0"/>
                          <a:ea typeface="Arial" panose="020B0604020202020204" pitchFamily="34" charset="0"/>
                        </a:rPr>
                        <a:t>my own mental health?</a:t>
                      </a:r>
                      <a:endParaRPr lang="en-GB" sz="1600" dirty="0">
                        <a:effectLst/>
                        <a:latin typeface="Arial" panose="020B0604020202020204" pitchFamily="34" charset="0"/>
                        <a:ea typeface="Arial" panose="020B0604020202020204" pitchFamily="34" charset="0"/>
                      </a:endParaRPr>
                    </a:p>
                    <a:p>
                      <a:pPr marL="0" marR="161925" lvl="0" indent="0" algn="l">
                        <a:lnSpc>
                          <a:spcPct val="96000"/>
                        </a:lnSpc>
                        <a:spcBef>
                          <a:spcPts val="415"/>
                        </a:spcBef>
                        <a:buClr>
                          <a:srgbClr val="BED249"/>
                        </a:buClr>
                        <a:buSzPts val="900"/>
                        <a:buFontTx/>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What</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grief</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cycle?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Do</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have</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tips </a:t>
                      </a:r>
                      <a:r>
                        <a:rPr lang="en-US" sz="1100" dirty="0">
                          <a:solidFill>
                            <a:srgbClr val="231F20"/>
                          </a:solidFill>
                          <a:effectLst/>
                          <a:latin typeface="Arial" panose="020B0604020202020204" pitchFamily="34" charset="0"/>
                          <a:ea typeface="Arial" panose="020B0604020202020204" pitchFamily="34" charset="0"/>
                        </a:rPr>
                        <a:t>for dealing with grief?</a:t>
                      </a:r>
                      <a:endParaRPr lang="en-GB" sz="1600" dirty="0">
                        <a:effectLst/>
                        <a:latin typeface="Arial" panose="020B0604020202020204" pitchFamily="34" charset="0"/>
                        <a:ea typeface="Arial" panose="020B0604020202020204" pitchFamily="34" charset="0"/>
                      </a:endParaRPr>
                    </a:p>
                    <a:p>
                      <a:pPr marL="0" marR="146050" lvl="0" indent="0" algn="l">
                        <a:lnSpc>
                          <a:spcPct val="96000"/>
                        </a:lnSpc>
                        <a:spcBef>
                          <a:spcPts val="420"/>
                        </a:spcBef>
                        <a:spcAft>
                          <a:spcPts val="0"/>
                        </a:spcAft>
                        <a:buClr>
                          <a:srgbClr val="BED249"/>
                        </a:buClr>
                        <a:buSzPts val="900"/>
                        <a:buFontTx/>
                        <a:buNone/>
                        <a:tabLst>
                          <a:tab pos="216535" algn="l"/>
                        </a:tabLst>
                      </a:pPr>
                      <a:r>
                        <a:rPr lang="en-US" sz="1100" dirty="0">
                          <a:solidFill>
                            <a:srgbClr val="231F20"/>
                          </a:solidFill>
                          <a:effectLst/>
                          <a:latin typeface="Arial" panose="020B0604020202020204" pitchFamily="34" charset="0"/>
                          <a:ea typeface="Arial" panose="020B0604020202020204" pitchFamily="34" charset="0"/>
                        </a:rPr>
                        <a:t>Who</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do</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you</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talk</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to</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online?</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What</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would</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you </a:t>
                      </a:r>
                      <a:r>
                        <a:rPr lang="en-US" sz="1100" spc="-10" dirty="0">
                          <a:solidFill>
                            <a:srgbClr val="231F20"/>
                          </a:solidFill>
                          <a:effectLst/>
                          <a:latin typeface="Arial" panose="020B0604020202020204" pitchFamily="34" charset="0"/>
                          <a:ea typeface="Arial" panose="020B0604020202020204" pitchFamily="34" charset="0"/>
                        </a:rPr>
                        <a:t>do</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if</a:t>
                      </a:r>
                      <a:r>
                        <a:rPr lang="en-US" sz="1100" spc="1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they</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said</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something</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that</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didn’t</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like?</a:t>
                      </a:r>
                      <a:endParaRPr lang="en-GB" sz="1600" dirty="0">
                        <a:effectLst/>
                        <a:latin typeface="Arial" panose="020B0604020202020204" pitchFamily="34" charset="0"/>
                        <a:ea typeface="Arial" panose="020B0604020202020204" pitchFamily="34" charset="0"/>
                      </a:endParaRPr>
                    </a:p>
                    <a:p>
                      <a:pPr algn="l">
                        <a:buFontTx/>
                        <a:buNone/>
                      </a:pPr>
                      <a:r>
                        <a:rPr lang="en-US" sz="1100" spc="-10" dirty="0">
                          <a:solidFill>
                            <a:srgbClr val="231F20"/>
                          </a:solidFill>
                          <a:effectLst/>
                          <a:latin typeface="Arial" panose="020B0604020202020204" pitchFamily="34" charset="0"/>
                          <a:ea typeface="Arial" panose="020B0604020202020204" pitchFamily="34" charset="0"/>
                        </a:rPr>
                        <a:t>How</a:t>
                      </a:r>
                      <a:r>
                        <a:rPr lang="en-US" sz="1100" spc="-5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do</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know</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if</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website</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is</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genuine?</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141265">
                <a:tc>
                  <a:txBody>
                    <a:bodyPr/>
                    <a:lstStyle/>
                    <a:p>
                      <a:pPr algn="ctr">
                        <a:lnSpc>
                          <a:spcPct val="115000"/>
                        </a:lnSpc>
                        <a:spcAft>
                          <a:spcPts val="0"/>
                        </a:spcAft>
                      </a:pPr>
                      <a:r>
                        <a:rPr lang="en-GB" sz="1400" dirty="0">
                          <a:effectLst/>
                          <a:latin typeface="+mn-lt"/>
                          <a:ea typeface="Calibri"/>
                          <a:cs typeface="Times New Roman"/>
                        </a:rPr>
                        <a:t>Mindfulness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i="0" dirty="0">
                          <a:solidFill>
                            <a:srgbClr val="4D5156"/>
                          </a:solidFill>
                          <a:effectLst/>
                          <a:latin typeface="arial" panose="020B0604020202020204" pitchFamily="34" charset="0"/>
                        </a:rPr>
                        <a:t>The basic human ability to be fully present, aware of where we are and what we're doing, and not overly reactive or overwhelmed</a:t>
                      </a: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193675" lvl="0" indent="0" algn="ctr">
                        <a:lnSpc>
                          <a:spcPct val="96000"/>
                        </a:lnSpc>
                        <a:spcBef>
                          <a:spcPts val="635"/>
                        </a:spcBef>
                        <a:spcAft>
                          <a:spcPts val="0"/>
                        </a:spcAft>
                        <a:buClr>
                          <a:srgbClr val="BED249"/>
                        </a:buClr>
                        <a:buSzPts val="900"/>
                        <a:buFontTx/>
                        <a:buNone/>
                        <a:tabLst>
                          <a:tab pos="216535" algn="l"/>
                        </a:tabLst>
                      </a:pPr>
                      <a:r>
                        <a:rPr lang="en-US" sz="1100" b="1" dirty="0">
                          <a:solidFill>
                            <a:srgbClr val="231F20"/>
                          </a:solidFill>
                          <a:effectLst/>
                          <a:latin typeface="Arial" panose="020B0604020202020204" pitchFamily="34" charset="0"/>
                          <a:ea typeface="Arial" panose="020B0604020202020204" pitchFamily="34" charset="0"/>
                        </a:rPr>
                        <a:t>Know</a:t>
                      </a:r>
                      <a:r>
                        <a:rPr lang="en-US" sz="1100" b="1" spc="-7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that</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it</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is</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important</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to</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take</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care</a:t>
                      </a:r>
                      <a:r>
                        <a:rPr lang="en-US" sz="1100" b="1" spc="-7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of</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their own mental health</a:t>
                      </a:r>
                      <a:endParaRPr lang="en-GB" sz="1600" b="1" dirty="0">
                        <a:effectLst/>
                        <a:latin typeface="Arial" panose="020B0604020202020204" pitchFamily="34" charset="0"/>
                        <a:ea typeface="Arial" panose="020B0604020202020204" pitchFamily="34" charset="0"/>
                      </a:endParaRPr>
                    </a:p>
                    <a:p>
                      <a:pPr marL="0" marR="295275" lvl="0" indent="0" algn="ctr">
                        <a:lnSpc>
                          <a:spcPct val="96000"/>
                        </a:lnSpc>
                        <a:spcBef>
                          <a:spcPts val="415"/>
                        </a:spcBef>
                        <a:buClr>
                          <a:srgbClr val="BED249"/>
                        </a:buClr>
                        <a:buSzPts val="900"/>
                        <a:buFontTx/>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ways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they</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can</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take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care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of</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their </a:t>
                      </a:r>
                      <a:r>
                        <a:rPr lang="en-US" sz="1100" b="1" dirty="0">
                          <a:solidFill>
                            <a:srgbClr val="231F20"/>
                          </a:solidFill>
                          <a:effectLst/>
                          <a:latin typeface="Arial" panose="020B0604020202020204" pitchFamily="34" charset="0"/>
                          <a:ea typeface="Arial" panose="020B0604020202020204" pitchFamily="34" charset="0"/>
                        </a:rPr>
                        <a:t>own mental health</a:t>
                      </a:r>
                      <a:endParaRPr lang="en-GB" sz="1600" b="1" dirty="0">
                        <a:effectLst/>
                        <a:latin typeface="Arial" panose="020B0604020202020204" pitchFamily="34" charset="0"/>
                        <a:ea typeface="Arial" panose="020B0604020202020204" pitchFamily="34" charset="0"/>
                      </a:endParaRPr>
                    </a:p>
                    <a:p>
                      <a:pPr marL="0" marR="278130" lvl="0" indent="0" algn="ctr">
                        <a:lnSpc>
                          <a:spcPct val="96000"/>
                        </a:lnSpc>
                        <a:spcBef>
                          <a:spcPts val="420"/>
                        </a:spcBef>
                        <a:spcAft>
                          <a:spcPts val="0"/>
                        </a:spcAft>
                        <a:buClr>
                          <a:srgbClr val="BED249"/>
                        </a:buClr>
                        <a:buSzPts val="900"/>
                        <a:buFontTx/>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stages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of</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grief</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and</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there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are different</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types</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of</a:t>
                      </a:r>
                      <a:r>
                        <a:rPr lang="en-US" sz="1100" b="1" spc="1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loss</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cause</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people</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to grieve</a:t>
                      </a:r>
                      <a:endParaRPr lang="en-GB" sz="1600" b="1" dirty="0">
                        <a:effectLst/>
                        <a:latin typeface="Arial" panose="020B0604020202020204" pitchFamily="34" charset="0"/>
                        <a:ea typeface="Arial" panose="020B0604020202020204" pitchFamily="34" charset="0"/>
                      </a:endParaRPr>
                    </a:p>
                    <a:p>
                      <a:pPr marL="0" marR="217805" lvl="0" indent="0" algn="ctr">
                        <a:lnSpc>
                          <a:spcPct val="96000"/>
                        </a:lnSpc>
                        <a:spcBef>
                          <a:spcPts val="410"/>
                        </a:spcBef>
                        <a:spcAft>
                          <a:spcPts val="0"/>
                        </a:spcAft>
                        <a:buClr>
                          <a:srgbClr val="BED249"/>
                        </a:buClr>
                        <a:buSzPts val="900"/>
                        <a:buFontTx/>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sometimes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people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can</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try</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to</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gain </a:t>
                      </a:r>
                      <a:r>
                        <a:rPr lang="en-US" sz="1100" b="1" dirty="0">
                          <a:solidFill>
                            <a:srgbClr val="231F20"/>
                          </a:solidFill>
                          <a:effectLst/>
                          <a:latin typeface="Arial" panose="020B0604020202020204" pitchFamily="34" charset="0"/>
                          <a:ea typeface="Arial" panose="020B0604020202020204" pitchFamily="34" charset="0"/>
                        </a:rPr>
                        <a:t>power or control them</a:t>
                      </a:r>
                      <a:endParaRPr lang="en-GB" sz="1600" b="1" dirty="0">
                        <a:effectLst/>
                        <a:latin typeface="Arial" panose="020B0604020202020204" pitchFamily="34" charset="0"/>
                        <a:ea typeface="Arial" panose="020B0604020202020204" pitchFamily="34" charset="0"/>
                      </a:endParaRPr>
                    </a:p>
                    <a:p>
                      <a:pPr marL="0" lvl="0" indent="0" algn="ctr">
                        <a:spcBef>
                          <a:spcPts val="395"/>
                        </a:spcBef>
                        <a:buClr>
                          <a:srgbClr val="BED249"/>
                        </a:buClr>
                        <a:buSzPts val="900"/>
                        <a:buFontTx/>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some</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of</a:t>
                      </a:r>
                      <a:r>
                        <a:rPr lang="en-US" sz="1100" b="1" spc="1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dangers</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of</a:t>
                      </a:r>
                      <a:r>
                        <a:rPr lang="en-US" sz="1100" b="1" spc="1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being</a:t>
                      </a:r>
                      <a:r>
                        <a:rPr lang="en-US" sz="1100" b="1" spc="-5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‘online’</a:t>
                      </a:r>
                      <a:endParaRPr lang="en-GB" sz="1600" b="1" dirty="0">
                        <a:effectLst/>
                        <a:latin typeface="Arial" panose="020B0604020202020204" pitchFamily="34" charset="0"/>
                        <a:ea typeface="Arial" panose="020B0604020202020204" pitchFamily="34" charset="0"/>
                      </a:endParaRPr>
                    </a:p>
                    <a:p>
                      <a:pPr marL="0" indent="0" algn="ctr">
                        <a:buFontTx/>
                        <a:buNone/>
                      </a:pPr>
                      <a:r>
                        <a:rPr lang="en-US" sz="1100" b="1" dirty="0">
                          <a:solidFill>
                            <a:srgbClr val="231F20"/>
                          </a:solidFill>
                          <a:effectLst/>
                          <a:latin typeface="Arial" panose="020B0604020202020204" pitchFamily="34" charset="0"/>
                          <a:ea typeface="Arial" panose="020B0604020202020204" pitchFamily="34" charset="0"/>
                        </a:rPr>
                        <a:t>Know how to use technology safely and </a:t>
                      </a:r>
                      <a:r>
                        <a:rPr lang="en-US" sz="1100" b="1" spc="-10" dirty="0">
                          <a:solidFill>
                            <a:srgbClr val="231F20"/>
                          </a:solidFill>
                          <a:effectLst/>
                          <a:latin typeface="Arial" panose="020B0604020202020204" pitchFamily="34" charset="0"/>
                          <a:ea typeface="Arial" panose="020B0604020202020204" pitchFamily="34" charset="0"/>
                        </a:rPr>
                        <a:t>positively</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to</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communicate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with</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their</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friends </a:t>
                      </a:r>
                      <a:r>
                        <a:rPr lang="en-US" sz="1100" b="1" dirty="0">
                          <a:solidFill>
                            <a:srgbClr val="231F20"/>
                          </a:solidFill>
                          <a:effectLst/>
                          <a:latin typeface="Arial" panose="020B0604020202020204" pitchFamily="34" charset="0"/>
                          <a:ea typeface="Arial" panose="020B0604020202020204" pitchFamily="34" charset="0"/>
                        </a:rPr>
                        <a:t>and</a:t>
                      </a:r>
                      <a:r>
                        <a:rPr lang="en-US" sz="1100" b="1" spc="-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family</a:t>
                      </a:r>
                      <a:r>
                        <a:rPr lang="en-US" sz="1100" b="1" spc="-10" dirty="0">
                          <a:solidFill>
                            <a:srgbClr val="231F20"/>
                          </a:solidFill>
                          <a:effectLst/>
                          <a:latin typeface="Arial" panose="020B0604020202020204" pitchFamily="34" charset="0"/>
                          <a:ea typeface="Arial" panose="020B0604020202020204" pitchFamily="34" charset="0"/>
                        </a:rPr>
                        <a:t>.</a:t>
                      </a:r>
                    </a:p>
                    <a:p>
                      <a:pPr marL="0" indent="0" algn="ctr">
                        <a:buFontTx/>
                        <a:buNone/>
                      </a:pPr>
                      <a:endParaRPr lang="en-US" sz="1100" b="1" spc="-10" dirty="0">
                        <a:solidFill>
                          <a:srgbClr val="231F20"/>
                        </a:solidFill>
                        <a:effectLst/>
                        <a:latin typeface="Arial" panose="020B0604020202020204" pitchFamily="34" charset="0"/>
                        <a:ea typeface="Arial" panose="020B0604020202020204" pitchFamily="34" charset="0"/>
                      </a:endParaRPr>
                    </a:p>
                    <a:p>
                      <a:pPr marL="0" indent="0" algn="ctr">
                        <a:buFontTx/>
                        <a:buNone/>
                      </a:pPr>
                      <a:r>
                        <a:rPr lang="en-US" sz="1100" b="1" spc="-55" dirty="0">
                          <a:solidFill>
                            <a:srgbClr val="231F20"/>
                          </a:solidFill>
                          <a:effectLst/>
                          <a:latin typeface="Arial" panose="020B0604020202020204" pitchFamily="34" charset="0"/>
                          <a:ea typeface="Arial" panose="020B0604020202020204" pitchFamily="34" charset="0"/>
                        </a:rPr>
                        <a:t> T</a:t>
                      </a:r>
                      <a:r>
                        <a:rPr lang="en-US" sz="1100" dirty="0">
                          <a:solidFill>
                            <a:srgbClr val="231F20"/>
                          </a:solidFill>
                          <a:effectLst/>
                          <a:latin typeface="Arial" panose="020B0604020202020204" pitchFamily="34" charset="0"/>
                          <a:ea typeface="Arial" panose="020B0604020202020204" pitchFamily="34" charset="0"/>
                        </a:rPr>
                        <a:t>he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class</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look</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at</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mental</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health</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and</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how</a:t>
                      </a:r>
                      <a:r>
                        <a:rPr lang="en-US" sz="1100" spc="-7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to</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take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care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of</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their</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own</a:t>
                      </a:r>
                      <a:r>
                        <a:rPr lang="en-US" sz="1100" spc="-7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mental</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well-being.</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They</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talk</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about</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grief</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cycle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and</a:t>
                      </a:r>
                      <a:r>
                        <a:rPr lang="en-US" sz="1100" spc="-7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its</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various</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stages, </a:t>
                      </a:r>
                      <a:r>
                        <a:rPr lang="en-US" sz="1100" spc="-10" dirty="0">
                          <a:solidFill>
                            <a:srgbClr val="231F20"/>
                          </a:solidFill>
                          <a:effectLst/>
                          <a:latin typeface="Arial" panose="020B0604020202020204" pitchFamily="34" charset="0"/>
                          <a:ea typeface="Arial" panose="020B0604020202020204" pitchFamily="34" charset="0"/>
                        </a:rPr>
                        <a:t>they</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also</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discuss</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different</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causes</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of</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grief</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loss.</a:t>
                      </a:r>
                      <a:r>
                        <a:rPr lang="en-US" sz="1100" spc="-45" dirty="0">
                          <a:solidFill>
                            <a:srgbClr val="231F20"/>
                          </a:solidFill>
                          <a:effectLst/>
                          <a:latin typeface="Arial" panose="020B0604020202020204" pitchFamily="34" charset="0"/>
                          <a:ea typeface="Arial" panose="020B0604020202020204" pitchFamily="34" charset="0"/>
                        </a:rPr>
                        <a:t> </a:t>
                      </a:r>
                    </a:p>
                    <a:p>
                      <a:pPr marL="0" indent="0" algn="ctr">
                        <a:buFontTx/>
                        <a:buNone/>
                      </a:pPr>
                      <a:r>
                        <a:rPr lang="en-US" sz="1100" spc="-10" dirty="0">
                          <a:solidFill>
                            <a:srgbClr val="231F20"/>
                          </a:solidFill>
                          <a:effectLst/>
                          <a:latin typeface="Arial" panose="020B0604020202020204" pitchFamily="34" charset="0"/>
                          <a:ea typeface="Arial" panose="020B0604020202020204" pitchFamily="34" charset="0"/>
                        </a:rPr>
                        <a:t>The</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children</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talk</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about</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people</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who</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can</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try</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to</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control</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them</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or</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have</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power</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over</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them.</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They</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look</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at online</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safety,</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learning</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how</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to</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judge</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if</a:t>
                      </a:r>
                      <a:r>
                        <a:rPr lang="en-US" sz="1100" spc="4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something</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is</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safe</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helpful</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as</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well</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as</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talking</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about</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communicating</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with</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friends</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family</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in</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positive</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safe </a:t>
                      </a:r>
                      <a:r>
                        <a:rPr lang="en-US" sz="1100" spc="-20" dirty="0">
                          <a:solidFill>
                            <a:srgbClr val="231F20"/>
                          </a:solidFill>
                          <a:effectLst/>
                          <a:latin typeface="Arial" panose="020B0604020202020204" pitchFamily="34" charset="0"/>
                          <a:ea typeface="Arial" panose="020B0604020202020204" pitchFamily="34" charset="0"/>
                        </a:rPr>
                        <a:t>way.</a:t>
                      </a:r>
                      <a:endParaRPr lang="en-US" sz="11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25922">
                <a:tc rowSpan="2">
                  <a:txBody>
                    <a:bodyPr/>
                    <a:lstStyle/>
                    <a:p>
                      <a:pPr algn="ctr">
                        <a:lnSpc>
                          <a:spcPct val="115000"/>
                        </a:lnSpc>
                        <a:spcAft>
                          <a:spcPts val="0"/>
                        </a:spcAft>
                      </a:pPr>
                      <a:r>
                        <a:rPr lang="en-GB" sz="1400" dirty="0">
                          <a:effectLst/>
                          <a:latin typeface="+mn-lt"/>
                          <a:ea typeface="Calibri"/>
                          <a:cs typeface="Times New Roman"/>
                        </a:rPr>
                        <a:t>Cyber bullying</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r>
                        <a:rPr lang="en-GB" sz="1100" b="0" i="0" dirty="0">
                          <a:solidFill>
                            <a:srgbClr val="202124"/>
                          </a:solidFill>
                          <a:effectLst/>
                          <a:latin typeface="arial" panose="020B0604020202020204" pitchFamily="34" charset="0"/>
                        </a:rPr>
                        <a:t>Sending, posting, or sharing negative, harmful, false, or mean content about someone else. </a:t>
                      </a: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223074">
                <a:tc vMerge="1">
                  <a:txBody>
                    <a:bodyPr/>
                    <a:lstStyle/>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tc>
                <a:tc rowSpan="2">
                  <a:txBody>
                    <a:bodyPr/>
                    <a:lstStyle/>
                    <a:p>
                      <a:r>
                        <a:rPr lang="en-GB" sz="1100" b="1" baseline="0" dirty="0">
                          <a:solidFill>
                            <a:schemeClr val="bg1"/>
                          </a:solidFill>
                          <a:effectLst/>
                          <a:latin typeface="+mn-lt"/>
                          <a:ea typeface="Calibri"/>
                          <a:cs typeface="Times New Roman"/>
                        </a:rPr>
                        <a:t>Skills</a:t>
                      </a:r>
                      <a:endParaRPr lang="en-GB" dirty="0"/>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572139074"/>
                  </a:ext>
                </a:extLst>
              </a:tr>
              <a:tr h="136001">
                <a:tc rowSpan="2">
                  <a:txBody>
                    <a:bodyPr/>
                    <a:lstStyle/>
                    <a:p>
                      <a:pPr algn="ctr"/>
                      <a:endParaRPr lang="en-GB" sz="1400" dirty="0">
                        <a:latin typeface="+mn-lt"/>
                      </a:endParaRPr>
                    </a:p>
                    <a:p>
                      <a:pPr algn="ctr"/>
                      <a:r>
                        <a:rPr lang="en-GB" sz="1400" dirty="0">
                          <a:latin typeface="+mn-lt"/>
                        </a:rPr>
                        <a:t> Stigma</a:t>
                      </a:r>
                    </a:p>
                    <a:p>
                      <a:pPr algn="ct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r>
                        <a:rPr lang="en-GB" sz="1100" b="0" i="0" dirty="0">
                          <a:solidFill>
                            <a:srgbClr val="202124"/>
                          </a:solidFill>
                          <a:effectLst/>
                          <a:latin typeface="arial" panose="020B0604020202020204" pitchFamily="34" charset="0"/>
                        </a:rPr>
                        <a:t>A mark of disgrace associated with a particular circumstance, quality, or person.</a:t>
                      </a:r>
                      <a:endParaRPr lang="en-GB" sz="1100" b="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502363">
                <a:tc vMerge="1">
                  <a:txBody>
                    <a:bodyPr/>
                    <a:lstStyle/>
                    <a:p>
                      <a:pPr algn="ctr"/>
                      <a:endParaRPr lang="en-GB" sz="1400" dirty="0">
                        <a:latin typeface="+mn-lt"/>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rowSpan="2">
                  <a:txBody>
                    <a:bodyPr/>
                    <a:lstStyle/>
                    <a:p>
                      <a:pPr marL="0" marR="15621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US" sz="1000" spc="-10" dirty="0" err="1">
                          <a:solidFill>
                            <a:srgbClr val="231F20"/>
                          </a:solidFill>
                          <a:effectLst/>
                          <a:latin typeface="Arial" panose="020B0604020202020204" pitchFamily="34" charset="0"/>
                          <a:ea typeface="Arial" panose="020B0604020202020204" pitchFamily="34" charset="0"/>
                        </a:rPr>
                        <a:t>Recognise</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that</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people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can</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get</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problems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with their</a:t>
                      </a:r>
                      <a:r>
                        <a:rPr lang="en-US" sz="1000" spc="-5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mental</a:t>
                      </a:r>
                      <a:r>
                        <a:rPr lang="en-US" sz="1000" spc="-5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health</a:t>
                      </a:r>
                      <a:r>
                        <a:rPr lang="en-US" sz="1000" spc="-5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and</a:t>
                      </a:r>
                      <a:r>
                        <a:rPr lang="en-US" sz="1000" spc="-5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that</a:t>
                      </a:r>
                      <a:r>
                        <a:rPr lang="en-US" sz="1000" spc="-5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it</a:t>
                      </a:r>
                      <a:r>
                        <a:rPr lang="en-US" sz="1000" spc="-5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is</a:t>
                      </a:r>
                      <a:r>
                        <a:rPr lang="en-US" sz="1000" spc="-5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nothing</a:t>
                      </a:r>
                      <a:r>
                        <a:rPr lang="en-US" sz="1000" spc="-5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to</a:t>
                      </a:r>
                      <a:r>
                        <a:rPr lang="en-US" sz="1000" spc="-5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be </a:t>
                      </a:r>
                      <a:r>
                        <a:rPr lang="en-US" sz="1000" dirty="0">
                          <a:solidFill>
                            <a:srgbClr val="231F20"/>
                          </a:solidFill>
                          <a:effectLst/>
                          <a:latin typeface="Arial" panose="020B0604020202020204" pitchFamily="34" charset="0"/>
                          <a:ea typeface="Arial" panose="020B0604020202020204" pitchFamily="34" charset="0"/>
                        </a:rPr>
                        <a:t>ashamed</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of</a:t>
                      </a:r>
                      <a:endParaRPr lang="en-GB" sz="1200" dirty="0">
                        <a:effectLst/>
                        <a:latin typeface="Arial" panose="020B0604020202020204" pitchFamily="34" charset="0"/>
                        <a:ea typeface="Arial" panose="020B0604020202020204" pitchFamily="34" charset="0"/>
                      </a:endParaRPr>
                    </a:p>
                    <a:p>
                      <a:pPr marL="0" marR="494030" lvl="0" indent="0" algn="l">
                        <a:lnSpc>
                          <a:spcPct val="96000"/>
                        </a:lnSpc>
                        <a:spcBef>
                          <a:spcPts val="410"/>
                        </a:spcBef>
                        <a:spcAft>
                          <a:spcPts val="0"/>
                        </a:spcAft>
                        <a:buClr>
                          <a:srgbClr val="BED249"/>
                        </a:buClr>
                        <a:buSzPts val="900"/>
                        <a:buFont typeface="Arial" panose="020B0604020202020204" pitchFamily="34" charset="0"/>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help</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themselves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and</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others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when </a:t>
                      </a:r>
                      <a:r>
                        <a:rPr lang="en-US" sz="1000" spc="-20" dirty="0">
                          <a:solidFill>
                            <a:srgbClr val="231F20"/>
                          </a:solidFill>
                          <a:effectLst/>
                          <a:latin typeface="Arial" panose="020B0604020202020204" pitchFamily="34" charset="0"/>
                          <a:ea typeface="Arial" panose="020B0604020202020204" pitchFamily="34" charset="0"/>
                        </a:rPr>
                        <a:t>worried</a:t>
                      </a:r>
                      <a:r>
                        <a:rPr lang="en-US" sz="1000" spc="-25"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about</a:t>
                      </a:r>
                      <a:r>
                        <a:rPr lang="en-US" sz="1000" spc="-25"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a</a:t>
                      </a:r>
                      <a:r>
                        <a:rPr lang="en-US" sz="1000" spc="-25"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mental</a:t>
                      </a:r>
                      <a:r>
                        <a:rPr lang="en-US" sz="1000" spc="-25"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health</a:t>
                      </a:r>
                      <a:r>
                        <a:rPr lang="en-US" sz="1000" spc="-25"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problem</a:t>
                      </a:r>
                      <a:endParaRPr lang="en-GB" sz="1200" dirty="0">
                        <a:effectLst/>
                        <a:latin typeface="Arial" panose="020B0604020202020204" pitchFamily="34" charset="0"/>
                        <a:ea typeface="Arial" panose="020B0604020202020204" pitchFamily="34" charset="0"/>
                      </a:endParaRPr>
                    </a:p>
                    <a:p>
                      <a:pPr marL="0" marR="307975" lvl="0" indent="0" algn="l">
                        <a:lnSpc>
                          <a:spcPct val="96000"/>
                        </a:lnSpc>
                        <a:spcBef>
                          <a:spcPts val="420"/>
                        </a:spcBef>
                        <a:spcAft>
                          <a:spcPts val="0"/>
                        </a:spcAft>
                        <a:buClr>
                          <a:srgbClr val="BED249"/>
                        </a:buClr>
                        <a:buSzPts val="900"/>
                        <a:buFont typeface="Arial" panose="020B0604020202020204" pitchFamily="34" charset="0"/>
                        <a:buNone/>
                        <a:tabLst>
                          <a:tab pos="216535" algn="l"/>
                        </a:tabLst>
                      </a:pPr>
                      <a:r>
                        <a:rPr lang="en-US" sz="1000" spc="-10" dirty="0" err="1">
                          <a:solidFill>
                            <a:srgbClr val="231F20"/>
                          </a:solidFill>
                          <a:effectLst/>
                          <a:latin typeface="Arial" panose="020B0604020202020204" pitchFamily="34" charset="0"/>
                          <a:ea typeface="Arial" panose="020B0604020202020204" pitchFamily="34" charset="0"/>
                        </a:rPr>
                        <a:t>Recognise</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when</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they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are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feeling</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grief</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and </a:t>
                      </a:r>
                      <a:r>
                        <a:rPr lang="en-US" sz="1000" dirty="0">
                          <a:solidFill>
                            <a:srgbClr val="231F20"/>
                          </a:solidFill>
                          <a:effectLst/>
                          <a:latin typeface="Arial" panose="020B0604020202020204" pitchFamily="34" charset="0"/>
                          <a:ea typeface="Arial" panose="020B0604020202020204" pitchFamily="34" charset="0"/>
                        </a:rPr>
                        <a:t>have strategies to manage them</a:t>
                      </a:r>
                      <a:endParaRPr lang="en-GB" sz="1200" dirty="0">
                        <a:effectLst/>
                        <a:latin typeface="Arial" panose="020B0604020202020204" pitchFamily="34" charset="0"/>
                        <a:ea typeface="Arial" panose="020B0604020202020204" pitchFamily="34" charset="0"/>
                      </a:endParaRPr>
                    </a:p>
                    <a:p>
                      <a:pPr marL="0" marR="304800" lvl="0" indent="0" algn="l">
                        <a:lnSpc>
                          <a:spcPct val="96000"/>
                        </a:lnSpc>
                        <a:spcBef>
                          <a:spcPts val="415"/>
                        </a:spcBef>
                        <a:buClr>
                          <a:srgbClr val="BED249"/>
                        </a:buClr>
                        <a:buSzPts val="900"/>
                        <a:buFont typeface="Arial" panose="020B0604020202020204" pitchFamily="34" charset="0"/>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Demonstrate</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ways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they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could</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stand</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up</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for </a:t>
                      </a:r>
                      <a:r>
                        <a:rPr lang="en-US" sz="1000" dirty="0">
                          <a:solidFill>
                            <a:srgbClr val="231F20"/>
                          </a:solidFill>
                          <a:effectLst/>
                          <a:latin typeface="Arial" panose="020B0604020202020204" pitchFamily="34" charset="0"/>
                          <a:ea typeface="Arial" panose="020B0604020202020204" pitchFamily="34" charset="0"/>
                        </a:rPr>
                        <a:t>themselves</a:t>
                      </a:r>
                      <a:r>
                        <a:rPr lang="en-US" sz="1000" spc="-4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and</a:t>
                      </a:r>
                      <a:r>
                        <a:rPr lang="en-US" sz="1000" spc="-4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their</a:t>
                      </a:r>
                      <a:r>
                        <a:rPr lang="en-US" sz="1000" spc="-4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friends</a:t>
                      </a:r>
                      <a:r>
                        <a:rPr lang="en-US" sz="1000" spc="-4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in</a:t>
                      </a:r>
                      <a:r>
                        <a:rPr lang="en-US" sz="1000" spc="-4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situations where others are trying to gain power or </a:t>
                      </a:r>
                      <a:r>
                        <a:rPr lang="en-US" sz="1000" spc="-10" dirty="0">
                          <a:solidFill>
                            <a:srgbClr val="231F20"/>
                          </a:solidFill>
                          <a:effectLst/>
                          <a:latin typeface="Arial" panose="020B0604020202020204" pitchFamily="34" charset="0"/>
                          <a:ea typeface="Arial" panose="020B0604020202020204" pitchFamily="34" charset="0"/>
                        </a:rPr>
                        <a:t>control</a:t>
                      </a:r>
                      <a:endParaRPr lang="en-GB" sz="1200" dirty="0">
                        <a:effectLst/>
                        <a:latin typeface="Arial" panose="020B0604020202020204" pitchFamily="34" charset="0"/>
                        <a:ea typeface="Arial" panose="020B0604020202020204" pitchFamily="34" charset="0"/>
                      </a:endParaRPr>
                    </a:p>
                    <a:p>
                      <a:pPr marL="0" marR="260985" lvl="0" indent="0" algn="l">
                        <a:lnSpc>
                          <a:spcPct val="96000"/>
                        </a:lnSpc>
                        <a:spcBef>
                          <a:spcPts val="410"/>
                        </a:spcBef>
                        <a:spcAft>
                          <a:spcPts val="0"/>
                        </a:spcAft>
                        <a:buClr>
                          <a:srgbClr val="BED249"/>
                        </a:buClr>
                        <a:buSzPts val="900"/>
                        <a:buFont typeface="Arial" panose="020B0604020202020204" pitchFamily="34" charset="0"/>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resist</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pressure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to</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do</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something</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online </a:t>
                      </a:r>
                      <a:r>
                        <a:rPr lang="en-US" sz="1000" dirty="0">
                          <a:solidFill>
                            <a:srgbClr val="231F20"/>
                          </a:solidFill>
                          <a:effectLst/>
                          <a:latin typeface="Arial" panose="020B0604020202020204" pitchFamily="34" charset="0"/>
                          <a:ea typeface="Arial" panose="020B0604020202020204" pitchFamily="34" charset="0"/>
                        </a:rPr>
                        <a:t>that might hurt themselves or others</a:t>
                      </a:r>
                      <a:endParaRPr lang="en-GB" sz="1200" dirty="0">
                        <a:effectLst/>
                        <a:latin typeface="Arial" panose="020B0604020202020204" pitchFamily="34" charset="0"/>
                        <a:ea typeface="Arial" panose="020B0604020202020204" pitchFamily="34" charset="0"/>
                      </a:endParaRPr>
                    </a:p>
                    <a:p>
                      <a:pPr marL="0" indent="0" algn="l">
                        <a:buFont typeface="Arial" panose="020B0604020202020204" pitchFamily="34" charset="0"/>
                        <a:buNone/>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take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responsibility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for</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their</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own</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safety </a:t>
                      </a:r>
                      <a:r>
                        <a:rPr lang="en-US" sz="1000" dirty="0">
                          <a:solidFill>
                            <a:srgbClr val="231F20"/>
                          </a:solidFill>
                          <a:effectLst/>
                          <a:latin typeface="Arial" panose="020B0604020202020204" pitchFamily="34" charset="0"/>
                          <a:ea typeface="Arial" panose="020B0604020202020204" pitchFamily="34" charset="0"/>
                        </a:rPr>
                        <a:t>and</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well-being</a:t>
                      </a:r>
                      <a:endParaRPr lang="en-GB"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52164483"/>
                  </a:ext>
                </a:extLst>
              </a:tr>
              <a:tr h="2764129">
                <a:tc>
                  <a:txBody>
                    <a:bodyPr/>
                    <a:lstStyle/>
                    <a:p>
                      <a:pPr algn="ctr"/>
                      <a:endParaRPr lang="en-US" sz="1000" spc="-5" dirty="0">
                        <a:solidFill>
                          <a:schemeClr val="bg1"/>
                        </a:solidFill>
                        <a:effectLst/>
                        <a:latin typeface="Arial" panose="020B0604020202020204" pitchFamily="34" charset="0"/>
                        <a:ea typeface="Arial" panose="020B0604020202020204" pitchFamily="34" charset="0"/>
                      </a:endParaRPr>
                    </a:p>
                    <a:p>
                      <a:pPr algn="ctr"/>
                      <a:endParaRPr lang="en-US" sz="1000" spc="-5" dirty="0">
                        <a:solidFill>
                          <a:schemeClr val="bg1"/>
                        </a:solidFill>
                        <a:effectLst/>
                        <a:latin typeface="Arial" panose="020B0604020202020204" pitchFamily="34" charset="0"/>
                        <a:ea typeface="Arial" panose="020B0604020202020204" pitchFamily="34" charset="0"/>
                      </a:endParaRPr>
                    </a:p>
                    <a:p>
                      <a:pPr algn="ctr"/>
                      <a:endParaRPr lang="en-US" sz="1000" spc="-5" dirty="0">
                        <a:solidFill>
                          <a:schemeClr val="bg1"/>
                        </a:solidFill>
                        <a:effectLst/>
                        <a:latin typeface="Arial" panose="020B0604020202020204" pitchFamily="34" charset="0"/>
                        <a:ea typeface="Arial" panose="020B0604020202020204" pitchFamily="34" charset="0"/>
                      </a:endParaRPr>
                    </a:p>
                    <a:p>
                      <a:pPr algn="ctr"/>
                      <a:endParaRPr lang="en-US" sz="1000" spc="-5" dirty="0">
                        <a:solidFill>
                          <a:schemeClr val="bg1"/>
                        </a:solidFill>
                        <a:effectLst/>
                        <a:latin typeface="Arial" panose="020B0604020202020204" pitchFamily="34" charset="0"/>
                        <a:ea typeface="Arial" panose="020B0604020202020204" pitchFamily="34" charset="0"/>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r>
                        <a:rPr lang="en-GB" sz="1100" b="1" baseline="0" dirty="0">
                          <a:solidFill>
                            <a:schemeClr val="bg1"/>
                          </a:solidFill>
                          <a:effectLst/>
                          <a:latin typeface="+mn-lt"/>
                          <a:ea typeface="Calibri"/>
                          <a:cs typeface="Times New Roman"/>
                        </a:rPr>
                        <a:t>Skills</a:t>
                      </a:r>
                      <a:endParaRPr lang="en-GB" dirty="0"/>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21824578"/>
                  </a:ext>
                </a:extLst>
              </a:tr>
            </a:tbl>
          </a:graphicData>
        </a:graphic>
      </p:graphicFrame>
      <p:pic>
        <p:nvPicPr>
          <p:cNvPr id="9" name="Picture 8" descr="Shape&#10;&#10;Description automatically generated">
            <a:extLst>
              <a:ext uri="{FF2B5EF4-FFF2-40B4-BE49-F238E27FC236}">
                <a16:creationId xmlns:a16="http://schemas.microsoft.com/office/drawing/2014/main" id="{E1CDE14E-03EC-45B7-8D85-CC17EE8819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11960" y="5334912"/>
            <a:ext cx="1402761" cy="1219791"/>
          </a:xfrm>
          <a:prstGeom prst="rect">
            <a:avLst/>
          </a:prstGeom>
        </p:spPr>
      </p:pic>
      <p:sp>
        <p:nvSpPr>
          <p:cNvPr id="11" name="TextBox 10">
            <a:extLst>
              <a:ext uri="{FF2B5EF4-FFF2-40B4-BE49-F238E27FC236}">
                <a16:creationId xmlns:a16="http://schemas.microsoft.com/office/drawing/2014/main" id="{78282D14-CC97-4DEF-929D-ABBCFB5248C1}"/>
              </a:ext>
            </a:extLst>
          </p:cNvPr>
          <p:cNvSpPr txBox="1"/>
          <p:nvPr/>
        </p:nvSpPr>
        <p:spPr>
          <a:xfrm>
            <a:off x="123326" y="4004170"/>
            <a:ext cx="1548661" cy="2723823"/>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Ashamed,</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Stress,</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Anxiety,</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Worried,</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Warning,</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Self-harm,</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Emotions,</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Feelings,</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Sadness,</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Loss,</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Grief,</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Denial,</a:t>
            </a:r>
            <a:r>
              <a:rPr kumimoji="0" lang="en-US" sz="900" b="1" i="0" u="none" strike="noStrike" kern="1200" cap="none" spc="-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Despair,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Guilt,</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Shock,</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Hopelessness,</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Anger,</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Acceptance,</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Coping</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strategies,</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Power,</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Control,</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Authority,</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Bullying,</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Script,</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Assertive,</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Risks,</a:t>
            </a:r>
            <a:r>
              <a:rPr kumimoji="0" lang="en-US" sz="900" b="1" i="0" u="none" strike="noStrike" kern="1200" cap="none" spc="-4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Pressure, Influences,</a:t>
            </a:r>
            <a:r>
              <a:rPr kumimoji="0" lang="en-US" sz="900" b="1" i="0" u="none" strike="noStrike" kern="1200" cap="none" spc="-6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Self-control,</a:t>
            </a:r>
            <a:r>
              <a:rPr kumimoji="0" lang="en-US" sz="900" b="1" i="0" u="none" strike="noStrike" kern="1200" cap="none" spc="-5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Real</a:t>
            </a:r>
            <a:r>
              <a:rPr kumimoji="0" lang="en-US" sz="900" b="1" i="0" u="none" strike="noStrike" kern="1200" cap="none" spc="-5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a:t>
            </a:r>
            <a:r>
              <a:rPr kumimoji="0" lang="en-US" sz="900" b="1" i="0" u="none" strike="noStrike" kern="1200" cap="none" spc="-5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fake,</a:t>
            </a:r>
            <a:r>
              <a:rPr kumimoji="0" lang="en-US" sz="900" b="1" i="0" u="none" strike="noStrike" kern="1200" cap="none" spc="-5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6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Assertiveness,</a:t>
            </a:r>
            <a:r>
              <a:rPr kumimoji="0" lang="en-US" sz="900" b="1" i="0" u="none" strike="noStrike" kern="1200" cap="none" spc="-5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Judgement,</a:t>
            </a:r>
            <a:r>
              <a:rPr kumimoji="0" lang="en-US" sz="900" b="1" i="0" u="none" strike="noStrike" kern="1200" cap="none" spc="-5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Communication,</a:t>
            </a:r>
            <a:r>
              <a:rPr kumimoji="0" lang="en-US" sz="900" b="1" i="0" u="none" strike="noStrike" kern="1200" cap="none" spc="-5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Technology,</a:t>
            </a:r>
            <a:r>
              <a:rPr kumimoji="0" lang="en-US" sz="900" b="1" i="0" u="none" strike="noStrike" kern="1200" cap="none" spc="-5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Power,</a:t>
            </a:r>
            <a:r>
              <a:rPr kumimoji="0" lang="en-US" sz="900" b="1" i="0" u="none" strike="noStrike" kern="1200" cap="none" spc="-5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Abuse,</a:t>
            </a:r>
            <a:r>
              <a:rPr kumimoji="0" lang="en-US" sz="900" b="1" i="0" u="none" strike="noStrike" kern="1200" cap="none" spc="-55"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 </a:t>
            </a:r>
            <a:r>
              <a:rPr kumimoji="0" lang="en-US" sz="900" b="1" i="0" u="none" strike="noStrike" kern="1200" cap="none" spc="-10" normalizeH="0" baseline="0" noProof="0" dirty="0">
                <a:ln>
                  <a:noFill/>
                </a:ln>
                <a:solidFill>
                  <a:schemeClr val="bg1"/>
                </a:solidFill>
                <a:effectLst/>
                <a:uLnTx/>
                <a:uFillTx/>
                <a:latin typeface="Arial" panose="020B0604020202020204" pitchFamily="34" charset="0"/>
                <a:ea typeface="Arial" panose="020B0604020202020204" pitchFamily="34" charset="0"/>
                <a:cs typeface="+mn-cs"/>
              </a:rPr>
              <a:t>Safety.     </a:t>
            </a:r>
            <a:endParaRPr kumimoji="0" lang="en-GB" sz="900" b="1" i="0" u="none" strike="noStrike" kern="1200" cap="none" spc="0" normalizeH="0" baseline="0" noProof="0" dirty="0">
              <a:ln>
                <a:noFill/>
              </a:ln>
              <a:solidFill>
                <a:schemeClr val="bg1"/>
              </a:solidFill>
              <a:effectLst/>
              <a:uLnTx/>
              <a:uFillTx/>
              <a:latin typeface="Calibri"/>
              <a:ea typeface="+mn-ea"/>
              <a:cs typeface="+mn-cs"/>
            </a:endParaRPr>
          </a:p>
        </p:txBody>
      </p:sp>
      <p:pic>
        <p:nvPicPr>
          <p:cNvPr id="14" name="Picture 13" descr="A picture containing text&#10;&#10;Description automatically generated">
            <a:extLst>
              <a:ext uri="{FF2B5EF4-FFF2-40B4-BE49-F238E27FC236}">
                <a16:creationId xmlns:a16="http://schemas.microsoft.com/office/drawing/2014/main" id="{E27EAEC4-B1A5-4522-A6D8-3C15525065D2}"/>
              </a:ext>
            </a:extLst>
          </p:cNvPr>
          <p:cNvPicPr>
            <a:picLocks noChangeAspect="1"/>
          </p:cNvPicPr>
          <p:nvPr/>
        </p:nvPicPr>
        <p:blipFill>
          <a:blip r:embed="rId4"/>
          <a:stretch>
            <a:fillRect/>
          </a:stretch>
        </p:blipFill>
        <p:spPr>
          <a:xfrm>
            <a:off x="1907704" y="4899826"/>
            <a:ext cx="1198748" cy="932513"/>
          </a:xfrm>
          <a:prstGeom prst="rect">
            <a:avLst/>
          </a:prstGeom>
        </p:spPr>
      </p:pic>
    </p:spTree>
    <p:extLst>
      <p:ext uri="{BB962C8B-B14F-4D97-AF65-F5344CB8AC3E}">
        <p14:creationId xmlns:p14="http://schemas.microsoft.com/office/powerpoint/2010/main" val="32879850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2713189413"/>
              </p:ext>
            </p:extLst>
          </p:nvPr>
        </p:nvGraphicFramePr>
        <p:xfrm>
          <a:off x="539552" y="980728"/>
          <a:ext cx="8352927" cy="4945634"/>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736303">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Y5</a:t>
                      </a:r>
                    </a:p>
                  </a:txBody>
                  <a:tcPr>
                    <a:solidFill>
                      <a:srgbClr val="002060"/>
                    </a:solidFill>
                  </a:tcPr>
                </a:tc>
                <a:extLst>
                  <a:ext uri="{0D108BD9-81ED-4DB2-BD59-A6C34878D82A}">
                    <a16:rowId xmlns:a16="http://schemas.microsoft.com/office/drawing/2014/main" val="1337627115"/>
                  </a:ext>
                </a:extLst>
              </a:tr>
              <a:tr h="3914428">
                <a:tc>
                  <a:txBody>
                    <a:bodyPr/>
                    <a:lstStyle/>
                    <a:p>
                      <a:pPr algn="l"/>
                      <a:endParaRPr lang="en-GB" dirty="0"/>
                    </a:p>
                    <a:p>
                      <a:pPr marL="0" marR="241935" lvl="0" indent="0" algn="ctr" defTabSz="914400" rtl="0" eaLnBrk="1" fontAlgn="auto" latinLnBrk="0" hangingPunct="1">
                        <a:lnSpc>
                          <a:spcPct val="96000"/>
                        </a:lnSpc>
                        <a:spcBef>
                          <a:spcPts val="635"/>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 a personality is made up of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many</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different</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characteristics,</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qualities</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 attributes</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108585" lvl="0" indent="0" algn="ctr" defTabSz="914400" rtl="0" eaLnBrk="1" fontAlgn="auto" latinLnBrk="0" hangingPunct="1">
                        <a:lnSpc>
                          <a:spcPct val="96000"/>
                        </a:lnSpc>
                        <a:spcBef>
                          <a:spcPts val="410"/>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1"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belonging</a:t>
                      </a:r>
                      <a:r>
                        <a:rPr kumimoji="0" lang="en-US" sz="1100" b="1"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to</a:t>
                      </a:r>
                      <a:r>
                        <a:rPr kumimoji="0" lang="en-US" sz="1100" b="1"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a:t>
                      </a:r>
                      <a:r>
                        <a:rPr kumimoji="0" lang="en-US" sz="1100" b="1"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online</a:t>
                      </a:r>
                      <a:r>
                        <a:rPr kumimoji="0" lang="en-US" sz="1100" b="1"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community can</a:t>
                      </a:r>
                      <a:r>
                        <a:rPr kumimoji="0" lang="en-US" sz="1100" b="1" i="0" u="none" strike="noStrike" kern="1200" cap="none" spc="-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have</a:t>
                      </a:r>
                      <a:r>
                        <a:rPr kumimoji="0" lang="en-US" sz="1100" b="1" i="0" u="none" strike="noStrike" kern="1200" cap="none" spc="-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positive</a:t>
                      </a:r>
                      <a:r>
                        <a:rPr kumimoji="0" lang="en-US" sz="1100" b="1" i="0" u="none" strike="noStrike" kern="1200" cap="none" spc="-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1" i="0" u="none" strike="noStrike" kern="1200" cap="none" spc="-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negative</a:t>
                      </a:r>
                      <a:r>
                        <a:rPr kumimoji="0" lang="en-US" sz="1100" b="1" i="0" u="none" strike="noStrike" kern="1200" cap="none" spc="-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consequences</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118110" lvl="0" indent="0" algn="ctr" defTabSz="914400" rtl="0" eaLnBrk="1" fontAlgn="auto" latinLnBrk="0" hangingPunct="1">
                        <a:lnSpc>
                          <a:spcPct val="96000"/>
                        </a:lnSpc>
                        <a:spcBef>
                          <a:spcPts val="420"/>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there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rights</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responsibilities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 an online community or social network</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118110" lvl="0" indent="0" algn="ctr" defTabSz="914400" rtl="0" eaLnBrk="1" fontAlgn="auto" latinLnBrk="0" hangingPunct="1">
                        <a:lnSpc>
                          <a:spcPct val="96000"/>
                        </a:lnSpc>
                        <a:spcBef>
                          <a:spcPts val="415"/>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there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rights</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responsibilities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when playing a game online</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0" algn="ctr" defTabSz="914400" rtl="0" eaLnBrk="1" fontAlgn="auto" latinLnBrk="0" hangingPunct="1">
                        <a:lnSpc>
                          <a:spcPct val="100000"/>
                        </a:lnSpc>
                        <a:spcBef>
                          <a:spcPts val="395"/>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1"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too</a:t>
                      </a:r>
                      <a:r>
                        <a:rPr kumimoji="0" lang="en-US" sz="1100" b="1"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much</a:t>
                      </a:r>
                      <a:r>
                        <a:rPr kumimoji="0" lang="en-US" sz="1100" b="1"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screen</a:t>
                      </a:r>
                      <a:r>
                        <a:rPr kumimoji="0" lang="en-US" sz="1100" b="1"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time</a:t>
                      </a:r>
                      <a:r>
                        <a:rPr kumimoji="0" lang="en-US" sz="1100" b="1"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isn’t</a:t>
                      </a:r>
                      <a:r>
                        <a:rPr kumimoji="0" lang="en-US" sz="1100" b="1"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healthy</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how</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to</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stay</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safe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when</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using</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technology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to communicate with friends</a:t>
                      </a:r>
                    </a:p>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endParaRPr lang="en-GB" dirty="0"/>
                    </a:p>
                    <a:p>
                      <a:endParaRPr lang="en-GB" dirty="0"/>
                    </a:p>
                  </a:txBody>
                  <a:tcPr/>
                </a:tc>
                <a:tc>
                  <a:txBody>
                    <a:bodyPr/>
                    <a:lstStyle/>
                    <a:p>
                      <a:endParaRPr lang="en-GB" dirty="0"/>
                    </a:p>
                    <a:p>
                      <a:r>
                        <a:rPr lang="en-GB" dirty="0"/>
                        <a:t>People who can help us in the community. </a:t>
                      </a:r>
                    </a:p>
                    <a:p>
                      <a:r>
                        <a:rPr lang="en-GB" dirty="0"/>
                        <a:t>Right respecting- Children's rights Globally. </a:t>
                      </a:r>
                    </a:p>
                    <a:p>
                      <a:r>
                        <a:rPr lang="en-GB" dirty="0"/>
                        <a:t>Internet safety at home and school. The online community.</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107950" marR="302260" lvl="0" indent="-108585" algn="l" defTabSz="914400" rtl="0" eaLnBrk="1" fontAlgn="auto" latinLnBrk="0" hangingPunct="1">
                        <a:lnSpc>
                          <a:spcPct val="96000"/>
                        </a:lnSpc>
                        <a:spcBef>
                          <a:spcPts val="685"/>
                        </a:spcBef>
                        <a:spcAft>
                          <a:spcPts val="0"/>
                        </a:spcAft>
                        <a:buClrTx/>
                        <a:buSzTx/>
                        <a:buFontTx/>
                        <a:buNone/>
                        <a:tabLst/>
                        <a:defRPr/>
                      </a:pP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0" i="0" u="none" strike="noStrike" kern="1200" cap="none" spc="-7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learn</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about</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importance</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self-esteem</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7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ways</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this</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can</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be</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boosted.</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investigate</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reflect upon</a:t>
                      </a:r>
                      <a:r>
                        <a:rPr kumimoji="0" lang="en-US" sz="1100" b="0" i="0" u="none" strike="noStrike" kern="1200" cap="none" spc="-7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variety</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a:t>
                      </a:r>
                      <a:r>
                        <a:rPr kumimoji="0" lang="en-US" sz="1100" b="0" i="0" u="none" strike="noStrike" kern="1200" cap="none" spc="-3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positive</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negative</a:t>
                      </a:r>
                      <a:r>
                        <a:rPr kumimoji="0" lang="en-US" sz="1100" b="0" i="0" u="none" strike="noStrike" kern="1200" cap="none" spc="-7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online/</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social</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media</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contexts</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including</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gaming</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social</a:t>
                      </a:r>
                      <a:r>
                        <a:rPr kumimoji="0" lang="en-US" sz="1100" b="0" i="0" u="none" strike="noStrike" kern="1200" cap="none" spc="-7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networking.</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learn</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about</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age</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-limits</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also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age-appropriateness.</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p>
                    <a:p>
                      <a:pPr marL="107950" marR="302260" lvl="0" indent="-108585" algn="l" defTabSz="914400" rtl="0" eaLnBrk="1" fontAlgn="auto" latinLnBrk="0" hangingPunct="1">
                        <a:lnSpc>
                          <a:spcPct val="96000"/>
                        </a:lnSpc>
                        <a:spcBef>
                          <a:spcPts val="685"/>
                        </a:spcBef>
                        <a:spcAft>
                          <a:spcPts val="0"/>
                        </a:spcAft>
                        <a:buClrTx/>
                        <a:buSzTx/>
                        <a:buFontTx/>
                        <a:buNone/>
                        <a:tabLst/>
                        <a:defRPr/>
                      </a:pP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Within</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these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lessons,</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taught</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SMARRT</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internet</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safety</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rules</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apply</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these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different</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situations.</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Risk, pressure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influences</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revisited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with</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focus</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physical</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emotional</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aspects</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a:t>
                      </a:r>
                      <a:r>
                        <a:rPr kumimoji="0" lang="en-US" sz="1100" b="0" i="0" u="none" strike="noStrike" kern="1200" cap="none" spc="1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identifying</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when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something</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online</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or</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social</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media</a:t>
                      </a:r>
                      <a:r>
                        <a:rPr kumimoji="0" lang="en-US" sz="1100" b="0" i="0" u="none" strike="noStrike" kern="1200" cap="none" spc="-5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feels</a:t>
                      </a:r>
                      <a:r>
                        <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uncomfortable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or</a:t>
                      </a:r>
                      <a:r>
                        <a:rPr kumimoji="0" lang="en-US" sz="1100" b="0"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unsafe.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0"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taught</a:t>
                      </a:r>
                      <a:r>
                        <a:rPr kumimoji="0" lang="en-US" sz="1100" b="0"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about</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grooming</a:t>
                      </a:r>
                      <a:r>
                        <a:rPr kumimoji="0" lang="en-US" sz="1100" b="0"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how</a:t>
                      </a:r>
                      <a:r>
                        <a:rPr kumimoji="0" lang="en-US" sz="1100" b="0"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people</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online</a:t>
                      </a:r>
                      <a:r>
                        <a:rPr kumimoji="0" lang="en-US" sz="1100" b="0"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can</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pretend</a:t>
                      </a:r>
                      <a:r>
                        <a:rPr kumimoji="0" lang="en-US" sz="1100" b="0"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to</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be</a:t>
                      </a:r>
                      <a:r>
                        <a:rPr kumimoji="0" lang="en-US" sz="1100" b="0"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whoever</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want.</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Rights,</a:t>
                      </a:r>
                      <a:r>
                        <a:rPr kumimoji="0" lang="en-US" sz="1100" b="0"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responsibilities</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 respect</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revisited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with</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angle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technology</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use.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Screen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time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also</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discussed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find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ways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to</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reduce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their</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own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screen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time.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5" name="Picture 4">
            <a:extLst>
              <a:ext uri="{FF2B5EF4-FFF2-40B4-BE49-F238E27FC236}">
                <a16:creationId xmlns:a16="http://schemas.microsoft.com/office/drawing/2014/main" id="{0E9EBC3E-FE07-4B75-9AEB-E54667ACA9DD}"/>
              </a:ext>
            </a:extLst>
          </p:cNvPr>
          <p:cNvPicPr>
            <a:picLocks noChangeAspect="1"/>
          </p:cNvPicPr>
          <p:nvPr/>
        </p:nvPicPr>
        <p:blipFill>
          <a:blip r:embed="rId3"/>
          <a:stretch>
            <a:fillRect/>
          </a:stretch>
        </p:blipFill>
        <p:spPr>
          <a:xfrm>
            <a:off x="3902553" y="3717032"/>
            <a:ext cx="1857758" cy="2032605"/>
          </a:xfrm>
          <a:prstGeom prst="rect">
            <a:avLst/>
          </a:prstGeom>
        </p:spPr>
      </p:pic>
    </p:spTree>
    <p:extLst>
      <p:ext uri="{BB962C8B-B14F-4D97-AF65-F5344CB8AC3E}">
        <p14:creationId xmlns:p14="http://schemas.microsoft.com/office/powerpoint/2010/main" val="2792443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1       PSHE Knowledge Mat          Relationships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2174961947"/>
              </p:ext>
            </p:extLst>
          </p:nvPr>
        </p:nvGraphicFramePr>
        <p:xfrm>
          <a:off x="255712" y="476672"/>
          <a:ext cx="8632575" cy="6286653"/>
        </p:xfrm>
        <a:graphic>
          <a:graphicData uri="http://schemas.openxmlformats.org/drawingml/2006/table">
            <a:tbl>
              <a:tblPr firstRow="1" firstCol="1" bandRow="1">
                <a:tableStyleId>{5C22544A-7EE6-4342-B048-85BDC9FD1C3A}</a:tableStyleId>
              </a:tblPr>
              <a:tblGrid>
                <a:gridCol w="1345614">
                  <a:extLst>
                    <a:ext uri="{9D8B030D-6E8A-4147-A177-3AD203B41FA5}">
                      <a16:colId xmlns:a16="http://schemas.microsoft.com/office/drawing/2014/main" val="20000"/>
                    </a:ext>
                  </a:extLst>
                </a:gridCol>
                <a:gridCol w="2339848">
                  <a:extLst>
                    <a:ext uri="{9D8B030D-6E8A-4147-A177-3AD203B41FA5}">
                      <a16:colId xmlns:a16="http://schemas.microsoft.com/office/drawing/2014/main" val="20001"/>
                    </a:ext>
                  </a:extLst>
                </a:gridCol>
                <a:gridCol w="3342644">
                  <a:extLst>
                    <a:ext uri="{9D8B030D-6E8A-4147-A177-3AD203B41FA5}">
                      <a16:colId xmlns:a16="http://schemas.microsoft.com/office/drawing/2014/main" val="20002"/>
                    </a:ext>
                  </a:extLst>
                </a:gridCol>
                <a:gridCol w="1604469">
                  <a:extLst>
                    <a:ext uri="{9D8B030D-6E8A-4147-A177-3AD203B41FA5}">
                      <a16:colId xmlns:a16="http://schemas.microsoft.com/office/drawing/2014/main" val="20004"/>
                    </a:ext>
                  </a:extLst>
                </a:gridCol>
              </a:tblGrid>
              <a:tr h="44372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Relationships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8651">
                <a:tc>
                  <a:txBody>
                    <a:bodyPr/>
                    <a:lstStyle/>
                    <a:p>
                      <a:pPr algn="ctr"/>
                      <a:r>
                        <a:rPr lang="en-GB" sz="1400" dirty="0">
                          <a:latin typeface="+mn-lt"/>
                        </a:rPr>
                        <a:t>Relationship</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way in which two or more people.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indent="0" algn="l">
                        <a:lnSpc>
                          <a:spcPct val="115000"/>
                        </a:lnSpc>
                        <a:spcAft>
                          <a:spcPts val="0"/>
                        </a:spcAft>
                        <a:buFontTx/>
                        <a:buNone/>
                      </a:pPr>
                      <a:r>
                        <a:rPr lang="en-GB" sz="1100" dirty="0">
                          <a:effectLst/>
                          <a:latin typeface="+mn-lt"/>
                          <a:ea typeface="Calibri"/>
                          <a:cs typeface="Times New Roman"/>
                        </a:rPr>
                        <a:t>Who is in our family? Do any of your friends have a family that is different?</a:t>
                      </a:r>
                    </a:p>
                    <a:p>
                      <a:pPr marL="0" indent="0" algn="l">
                        <a:lnSpc>
                          <a:spcPct val="115000"/>
                        </a:lnSpc>
                        <a:spcAft>
                          <a:spcPts val="0"/>
                        </a:spcAft>
                        <a:buFontTx/>
                        <a:buNone/>
                      </a:pPr>
                      <a:r>
                        <a:rPr lang="en-GB" sz="1100" dirty="0">
                          <a:effectLst/>
                          <a:latin typeface="+mn-lt"/>
                          <a:ea typeface="Calibri"/>
                          <a:cs typeface="Times New Roman"/>
                        </a:rPr>
                        <a:t>What does ‘being a good friend’ mean?</a:t>
                      </a:r>
                    </a:p>
                    <a:p>
                      <a:pPr marL="0" indent="0" algn="l">
                        <a:lnSpc>
                          <a:spcPct val="115000"/>
                        </a:lnSpc>
                        <a:spcAft>
                          <a:spcPts val="0"/>
                        </a:spcAft>
                        <a:buFontTx/>
                        <a:buNone/>
                      </a:pPr>
                      <a:r>
                        <a:rPr lang="en-GB" sz="1100" dirty="0">
                          <a:effectLst/>
                          <a:latin typeface="+mn-lt"/>
                          <a:ea typeface="Calibri"/>
                          <a:cs typeface="Times New Roman"/>
                        </a:rPr>
                        <a:t>Who are your good friends?</a:t>
                      </a:r>
                    </a:p>
                    <a:p>
                      <a:pPr marL="0" indent="0" algn="l">
                        <a:lnSpc>
                          <a:spcPct val="115000"/>
                        </a:lnSpc>
                        <a:spcAft>
                          <a:spcPts val="0"/>
                        </a:spcAft>
                        <a:buFontTx/>
                        <a:buNone/>
                      </a:pPr>
                      <a:r>
                        <a:rPr lang="en-GB" sz="1100" dirty="0">
                          <a:effectLst/>
                          <a:latin typeface="+mn-lt"/>
                          <a:ea typeface="Calibri"/>
                          <a:cs typeface="Times New Roman"/>
                        </a:rPr>
                        <a:t>Who do you/don’t you hug?</a:t>
                      </a:r>
                    </a:p>
                    <a:p>
                      <a:pPr marL="0" indent="0" algn="l">
                        <a:lnSpc>
                          <a:spcPct val="115000"/>
                        </a:lnSpc>
                        <a:spcAft>
                          <a:spcPts val="0"/>
                        </a:spcAft>
                        <a:buFontTx/>
                        <a:buNone/>
                      </a:pPr>
                      <a:r>
                        <a:rPr lang="en-GB" sz="1100" dirty="0">
                          <a:effectLst/>
                          <a:latin typeface="+mn-lt"/>
                          <a:ea typeface="Calibri"/>
                          <a:cs typeface="Times New Roman"/>
                        </a:rPr>
                        <a:t>Who can you ask for help at school?</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689215">
                <a:tc>
                  <a:txBody>
                    <a:bodyPr/>
                    <a:lstStyle/>
                    <a:p>
                      <a:pPr algn="ctr">
                        <a:lnSpc>
                          <a:spcPct val="115000"/>
                        </a:lnSpc>
                        <a:spcAft>
                          <a:spcPts val="0"/>
                        </a:spcAft>
                      </a:pPr>
                      <a:r>
                        <a:rPr lang="en-GB" sz="1400" dirty="0">
                          <a:effectLst/>
                          <a:latin typeface="+mn-lt"/>
                          <a:ea typeface="Calibri"/>
                          <a:cs typeface="Times New Roman"/>
                        </a:rPr>
                        <a:t>Feelings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An experience created after the physical sensation or emotional experience.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3">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that everyone’s family is different.</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that there are lots of different types of families.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that families are founded on belonging, love and care.</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how to make a friend.</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the characteristics of healthy and safe friends.</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that physical contact can be used as a greeting.</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about different people in the school community and how they help.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who to ask for help in the school community.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689215">
                <a:tc>
                  <a:txBody>
                    <a:bodyPr/>
                    <a:lstStyle/>
                    <a:p>
                      <a:pPr algn="ctr">
                        <a:lnSpc>
                          <a:spcPct val="115000"/>
                        </a:lnSpc>
                        <a:spcAft>
                          <a:spcPts val="0"/>
                        </a:spcAft>
                      </a:pPr>
                      <a:r>
                        <a:rPr lang="en-GB" sz="1400" dirty="0">
                          <a:effectLst/>
                          <a:latin typeface="+mn-lt"/>
                          <a:ea typeface="Calibri"/>
                          <a:cs typeface="Times New Roman"/>
                        </a:rPr>
                        <a:t>Argue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Exchange or express diverging or opposite views, typically in a heated or angry way.</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386160">
                <a:tc>
                  <a:txBody>
                    <a:bodyPr/>
                    <a:lstStyle/>
                    <a:p>
                      <a:pPr algn="ctr"/>
                      <a:r>
                        <a:rPr lang="en-GB" sz="1400" dirty="0">
                          <a:latin typeface="+mn-lt"/>
                        </a:rPr>
                        <a:t>Friend</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 person with whom one has a bond of mutual affection.</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24842">
                <a:tc rowSpan="2">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2">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Children’s breadth of relationships is widened to include people they may ﬁnd in their school community. They consider their own signiﬁcant relationships</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(family, friends and school community) and why these are special and important. As part of the learning on healthy and safe relationships, children learn</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that touch can be used in kind and unkind ways. This supports later work on safeguarding. Pupils also consider their own personal attributes as a friend,</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family member and as part of a community, and are encouraged to celebrate these.</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3398884">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express how it feels to be part of a family.</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say what being a good friend means.</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show skills of friendship.</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identify forms of physical contact they prefer.</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say no when they receive touch they don’t like. </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praise themselves and others.</a:t>
                      </a:r>
                    </a:p>
                    <a:p>
                      <a:pPr algn="l">
                        <a:lnSpc>
                          <a:spcPts val="1040"/>
                        </a:lnSpc>
                        <a:spcBef>
                          <a:spcPts val="600"/>
                        </a:spcBef>
                        <a:spcAft>
                          <a:spcPts val="1200"/>
                        </a:spcAft>
                      </a:pPr>
                      <a:r>
                        <a:rPr lang="en-GB" sz="1100" dirty="0">
                          <a:effectLst/>
                          <a:latin typeface="+mn-lt"/>
                          <a:ea typeface="Times New Roman" panose="02020603050405020304" pitchFamily="18" charset="0"/>
                          <a:cs typeface="Arial" panose="020B0604020202020204" pitchFamily="34" charset="0"/>
                        </a:rPr>
                        <a:t>Can recognise some of their personal qualities.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9" name="Picture 8" descr="Shape&#10;&#10;Description automatically generated">
            <a:extLst>
              <a:ext uri="{FF2B5EF4-FFF2-40B4-BE49-F238E27FC236}">
                <a16:creationId xmlns:a16="http://schemas.microsoft.com/office/drawing/2014/main" id="{E1CDE14E-03EC-45B7-8D85-CC17EE8819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04048" y="5445664"/>
            <a:ext cx="1368152" cy="1189697"/>
          </a:xfrm>
          <a:prstGeom prst="rect">
            <a:avLst/>
          </a:prstGeom>
        </p:spPr>
      </p:pic>
      <p:pic>
        <p:nvPicPr>
          <p:cNvPr id="5" name="Picture 4" descr="A picture containing text&#10;&#10;Description automatically generated">
            <a:extLst>
              <a:ext uri="{FF2B5EF4-FFF2-40B4-BE49-F238E27FC236}">
                <a16:creationId xmlns:a16="http://schemas.microsoft.com/office/drawing/2014/main" id="{2A287CCF-3DF9-41B3-A6A3-83E4CF523592}"/>
              </a:ext>
            </a:extLst>
          </p:cNvPr>
          <p:cNvPicPr>
            <a:picLocks noChangeAspect="1"/>
          </p:cNvPicPr>
          <p:nvPr/>
        </p:nvPicPr>
        <p:blipFill>
          <a:blip r:embed="rId4"/>
          <a:stretch>
            <a:fillRect/>
          </a:stretch>
        </p:blipFill>
        <p:spPr>
          <a:xfrm>
            <a:off x="1619672" y="3789040"/>
            <a:ext cx="2266048" cy="1969407"/>
          </a:xfrm>
          <a:prstGeom prst="rect">
            <a:avLst/>
          </a:prstGeom>
        </p:spPr>
      </p:pic>
    </p:spTree>
    <p:extLst>
      <p:ext uri="{BB962C8B-B14F-4D97-AF65-F5344CB8AC3E}">
        <p14:creationId xmlns:p14="http://schemas.microsoft.com/office/powerpoint/2010/main" val="34583034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1961186889"/>
              </p:ext>
            </p:extLst>
          </p:nvPr>
        </p:nvGraphicFramePr>
        <p:xfrm>
          <a:off x="323527" y="993902"/>
          <a:ext cx="8424936" cy="4998720"/>
        </p:xfrm>
        <a:graphic>
          <a:graphicData uri="http://schemas.openxmlformats.org/drawingml/2006/table">
            <a:tbl>
              <a:tblPr firstRow="1" bandRow="1">
                <a:tableStyleId>{5940675A-B579-460E-94D1-54222C63F5DA}</a:tableStyleId>
              </a:tblPr>
              <a:tblGrid>
                <a:gridCol w="2808312">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33855">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YR</a:t>
                      </a:r>
                    </a:p>
                  </a:txBody>
                  <a:tcPr>
                    <a:solidFill>
                      <a:srgbClr val="002060"/>
                    </a:solidFill>
                  </a:tcPr>
                </a:tc>
                <a:extLst>
                  <a:ext uri="{0D108BD9-81ED-4DB2-BD59-A6C34878D82A}">
                    <a16:rowId xmlns:a16="http://schemas.microsoft.com/office/drawing/2014/main" val="1337627115"/>
                  </a:ext>
                </a:extLst>
              </a:tr>
              <a:tr h="3338552">
                <a:tc>
                  <a:txBody>
                    <a:bodyPr/>
                    <a:lstStyle/>
                    <a:p>
                      <a:endParaRPr lang="en-GB" sz="1100" dirty="0"/>
                    </a:p>
                    <a:p>
                      <a:r>
                        <a:rPr lang="en-GB" sz="1100" dirty="0"/>
                        <a:t>Know what Family is.</a:t>
                      </a:r>
                    </a:p>
                    <a:p>
                      <a:r>
                        <a:rPr lang="en-GB" sz="1100" dirty="0"/>
                        <a:t>Know that different people in families have different responsibilities (jobs)</a:t>
                      </a:r>
                    </a:p>
                    <a:p>
                      <a:r>
                        <a:rPr lang="en-GB" sz="1100" dirty="0"/>
                        <a:t>Know some of the characteristics of a healthy and safe relationship.</a:t>
                      </a:r>
                    </a:p>
                    <a:p>
                      <a:r>
                        <a:rPr lang="en-GB" sz="1100" dirty="0"/>
                        <a:t>Know that friends sometimes fall out. </a:t>
                      </a:r>
                    </a:p>
                    <a:p>
                      <a:r>
                        <a:rPr lang="en-GB" sz="1100" dirty="0"/>
                        <a:t>Knows some ways to mend a friendship.</a:t>
                      </a:r>
                    </a:p>
                    <a:p>
                      <a:r>
                        <a:rPr lang="en-GB" sz="1100" dirty="0"/>
                        <a:t>Know that unkind words can never be taken back and they can hurt.</a:t>
                      </a:r>
                    </a:p>
                    <a:p>
                      <a:r>
                        <a:rPr lang="en-GB" sz="1100" dirty="0"/>
                        <a:t>Know how to use Jigsaw Calm Me time to help when feeling angry.</a:t>
                      </a:r>
                    </a:p>
                    <a:p>
                      <a:r>
                        <a:rPr lang="en-GB" sz="1100" dirty="0"/>
                        <a:t>Know some reasons why others get angry. </a:t>
                      </a:r>
                    </a:p>
                    <a:p>
                      <a:endParaRPr lang="en-GB" sz="1100" dirty="0"/>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dirty="0"/>
                    </a:p>
                    <a:p>
                      <a:r>
                        <a:rPr lang="en-GB" dirty="0"/>
                        <a:t>People who help us in the community. </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r>
                        <a:rPr lang="en-GB" sz="1200" dirty="0"/>
                        <a:t>Children are introduced to the key relationships in their lives. They learn about families and the different roles people can have in a family. They explore</a:t>
                      </a:r>
                    </a:p>
                    <a:p>
                      <a:r>
                        <a:rPr lang="en-GB" sz="1200" dirty="0"/>
                        <a:t>the friendships they have and what makes a good friend. They are introduced to simple strategies they can use to mend friendships. The children also learn about Jigsaw’s Calm Me and how they can use this when feeling upset or angry.</a:t>
                      </a:r>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9" name="Picture 8" descr="Icon&#10;&#10;Description automatically generated with low confidence">
            <a:extLst>
              <a:ext uri="{FF2B5EF4-FFF2-40B4-BE49-F238E27FC236}">
                <a16:creationId xmlns:a16="http://schemas.microsoft.com/office/drawing/2014/main" id="{709D09D2-0CC5-4EFA-890F-01BBE732AC76}"/>
              </a:ext>
            </a:extLst>
          </p:cNvPr>
          <p:cNvPicPr>
            <a:picLocks noChangeAspect="1"/>
          </p:cNvPicPr>
          <p:nvPr/>
        </p:nvPicPr>
        <p:blipFill>
          <a:blip r:embed="rId3"/>
          <a:stretch>
            <a:fillRect/>
          </a:stretch>
        </p:blipFill>
        <p:spPr>
          <a:xfrm>
            <a:off x="3403213" y="3717032"/>
            <a:ext cx="2337573" cy="2088232"/>
          </a:xfrm>
          <a:prstGeom prst="rect">
            <a:avLst/>
          </a:prstGeom>
        </p:spPr>
      </p:pic>
    </p:spTree>
    <p:extLst>
      <p:ext uri="{BB962C8B-B14F-4D97-AF65-F5344CB8AC3E}">
        <p14:creationId xmlns:p14="http://schemas.microsoft.com/office/powerpoint/2010/main" val="10129750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2       PSHE Knowledge Mat          Relationships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2391836241"/>
              </p:ext>
            </p:extLst>
          </p:nvPr>
        </p:nvGraphicFramePr>
        <p:xfrm>
          <a:off x="255712" y="511099"/>
          <a:ext cx="8632575" cy="6176503"/>
        </p:xfrm>
        <a:graphic>
          <a:graphicData uri="http://schemas.openxmlformats.org/drawingml/2006/table">
            <a:tbl>
              <a:tblPr firstRow="1" firstCol="1" bandRow="1">
                <a:tableStyleId>{5C22544A-7EE6-4342-B048-85BDC9FD1C3A}</a:tableStyleId>
              </a:tblPr>
              <a:tblGrid>
                <a:gridCol w="1499592">
                  <a:extLst>
                    <a:ext uri="{9D8B030D-6E8A-4147-A177-3AD203B41FA5}">
                      <a16:colId xmlns:a16="http://schemas.microsoft.com/office/drawing/2014/main" val="20000"/>
                    </a:ext>
                  </a:extLst>
                </a:gridCol>
                <a:gridCol w="1534481">
                  <a:extLst>
                    <a:ext uri="{9D8B030D-6E8A-4147-A177-3AD203B41FA5}">
                      <a16:colId xmlns:a16="http://schemas.microsoft.com/office/drawing/2014/main" val="20001"/>
                    </a:ext>
                  </a:extLst>
                </a:gridCol>
                <a:gridCol w="3456384">
                  <a:extLst>
                    <a:ext uri="{9D8B030D-6E8A-4147-A177-3AD203B41FA5}">
                      <a16:colId xmlns:a16="http://schemas.microsoft.com/office/drawing/2014/main" val="20002"/>
                    </a:ext>
                  </a:extLst>
                </a:gridCol>
                <a:gridCol w="2142118">
                  <a:extLst>
                    <a:ext uri="{9D8B030D-6E8A-4147-A177-3AD203B41FA5}">
                      <a16:colId xmlns:a16="http://schemas.microsoft.com/office/drawing/2014/main" val="20004"/>
                    </a:ext>
                  </a:extLst>
                </a:gridCol>
              </a:tblGrid>
              <a:tr h="265415">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Relationships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38651">
                <a:tc>
                  <a:txBody>
                    <a:bodyPr/>
                    <a:lstStyle/>
                    <a:p>
                      <a:pPr algn="ctr"/>
                      <a:r>
                        <a:rPr lang="en-GB" sz="1400" dirty="0">
                          <a:latin typeface="+mn-lt"/>
                        </a:rPr>
                        <a:t>Relationship</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way in which two or more people.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indent="0" algn="l">
                        <a:lnSpc>
                          <a:spcPct val="115000"/>
                        </a:lnSpc>
                        <a:spcAft>
                          <a:spcPts val="0"/>
                        </a:spcAft>
                        <a:buFontTx/>
                        <a:buNone/>
                      </a:pPr>
                      <a:r>
                        <a:rPr lang="en-GB" sz="1100" dirty="0">
                          <a:effectLst/>
                          <a:latin typeface="+mn-lt"/>
                          <a:ea typeface="Calibri"/>
                          <a:cs typeface="Times New Roman"/>
                        </a:rPr>
                        <a:t>What’s the same / different from our family to your friend’s family?</a:t>
                      </a:r>
                    </a:p>
                    <a:p>
                      <a:pPr marL="0" indent="0" algn="l">
                        <a:lnSpc>
                          <a:spcPct val="115000"/>
                        </a:lnSpc>
                        <a:spcAft>
                          <a:spcPts val="0"/>
                        </a:spcAft>
                        <a:buFontTx/>
                        <a:buNone/>
                      </a:pPr>
                      <a:r>
                        <a:rPr lang="en-GB" sz="1100" dirty="0">
                          <a:effectLst/>
                          <a:latin typeface="+mn-lt"/>
                          <a:ea typeface="Calibri"/>
                          <a:cs typeface="Times New Roman"/>
                        </a:rPr>
                        <a:t>What would you do if someone was hurting you at school?</a:t>
                      </a:r>
                    </a:p>
                    <a:p>
                      <a:pPr marL="0" indent="0" algn="l">
                        <a:lnSpc>
                          <a:spcPct val="115000"/>
                        </a:lnSpc>
                        <a:spcAft>
                          <a:spcPts val="0"/>
                        </a:spcAft>
                        <a:buFontTx/>
                        <a:buNone/>
                      </a:pPr>
                      <a:r>
                        <a:rPr lang="en-GB" sz="1100" dirty="0">
                          <a:effectLst/>
                          <a:latin typeface="+mn-lt"/>
                          <a:ea typeface="Calibri"/>
                          <a:cs typeface="Times New Roman"/>
                        </a:rPr>
                        <a:t>Who would you go to for help at school?</a:t>
                      </a:r>
                    </a:p>
                    <a:p>
                      <a:pPr marL="0" indent="0" algn="l">
                        <a:lnSpc>
                          <a:spcPct val="115000"/>
                        </a:lnSpc>
                        <a:spcAft>
                          <a:spcPts val="0"/>
                        </a:spcAft>
                        <a:buFontTx/>
                        <a:buNone/>
                      </a:pPr>
                      <a:r>
                        <a:rPr lang="en-GB" sz="1100" dirty="0">
                          <a:effectLst/>
                          <a:latin typeface="+mn-lt"/>
                          <a:ea typeface="Calibri"/>
                          <a:cs typeface="Times New Roman"/>
                        </a:rPr>
                        <a:t>Why do people fall out with each other?</a:t>
                      </a:r>
                    </a:p>
                    <a:p>
                      <a:pPr marL="0" indent="0" algn="l">
                        <a:lnSpc>
                          <a:spcPct val="115000"/>
                        </a:lnSpc>
                        <a:spcAft>
                          <a:spcPts val="0"/>
                        </a:spcAft>
                        <a:buFontTx/>
                        <a:buNone/>
                      </a:pPr>
                      <a:r>
                        <a:rPr lang="en-GB" sz="1100" dirty="0">
                          <a:effectLst/>
                          <a:latin typeface="+mn-lt"/>
                          <a:ea typeface="Calibri"/>
                          <a:cs typeface="Times New Roman"/>
                        </a:rPr>
                        <a:t>What can you do if you don’t agree with your friend?</a:t>
                      </a:r>
                    </a:p>
                    <a:p>
                      <a:pPr marL="0" indent="0" algn="l">
                        <a:lnSpc>
                          <a:spcPct val="115000"/>
                        </a:lnSpc>
                        <a:spcAft>
                          <a:spcPts val="0"/>
                        </a:spcAft>
                        <a:buFontTx/>
                        <a:buNone/>
                      </a:pPr>
                      <a:r>
                        <a:rPr lang="en-GB" sz="1100" dirty="0">
                          <a:effectLst/>
                          <a:latin typeface="+mn-lt"/>
                          <a:ea typeface="Calibri"/>
                          <a:cs typeface="Times New Roman"/>
                        </a:rPr>
                        <a:t>Can we share what we are grateful for in our family?</a:t>
                      </a:r>
                    </a:p>
                    <a:p>
                      <a:pPr marL="0" indent="0" algn="l">
                        <a:lnSpc>
                          <a:spcPct val="115000"/>
                        </a:lnSpc>
                        <a:spcAft>
                          <a:spcPts val="0"/>
                        </a:spcAft>
                        <a:buFontTx/>
                        <a:buNone/>
                      </a:pPr>
                      <a:r>
                        <a:rPr lang="en-GB" sz="1100" dirty="0">
                          <a:effectLst/>
                          <a:latin typeface="+mn-lt"/>
                          <a:ea typeface="Calibri"/>
                          <a:cs typeface="Times New Roman"/>
                        </a:rPr>
                        <a:t>Can you explain to me what ‘Mending Friendships’ is about?</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53400">
                <a:tc>
                  <a:txBody>
                    <a:bodyPr/>
                    <a:lstStyle/>
                    <a:p>
                      <a:pPr algn="ctr">
                        <a:lnSpc>
                          <a:spcPct val="115000"/>
                        </a:lnSpc>
                        <a:spcAft>
                          <a:spcPts val="0"/>
                        </a:spcAft>
                      </a:pPr>
                      <a:r>
                        <a:rPr lang="en-GB" sz="1400" dirty="0">
                          <a:effectLst/>
                          <a:latin typeface="+mn-lt"/>
                          <a:ea typeface="Calibri"/>
                          <a:cs typeface="Times New Roman"/>
                        </a:rPr>
                        <a:t>Acceptable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Able to be agreed on; suitable, allowed.</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that everyone's family is different.</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that families function well when there is trust, respect, care, love and cooperation.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that there are lots of forms of physical contact within family.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how to say stop if someone is hurting them.</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some reasons why friend have conflict.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that friendships have ups and downs and some change with time. </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how to use the Mending Friendships or Solve-it-together problem-solving methods.</a:t>
                      </a:r>
                    </a:p>
                    <a:p>
                      <a:pPr marL="0" marR="0" indent="0" algn="ctr" defTabSz="914400" rtl="0" eaLnBrk="1" fontAlgn="auto" latinLnBrk="0" hangingPunct="1">
                        <a:lnSpc>
                          <a:spcPct val="100000"/>
                        </a:lnSpc>
                        <a:spcBef>
                          <a:spcPts val="0"/>
                        </a:spcBef>
                        <a:spcAft>
                          <a:spcPts val="0"/>
                        </a:spcAft>
                        <a:buClrTx/>
                        <a:buSzTx/>
                        <a:buFontTx/>
                        <a:buNone/>
                        <a:tabLst/>
                        <a:defRPr/>
                      </a:pPr>
                      <a:r>
                        <a:rPr lang="en-GB" sz="1100" b="1" dirty="0">
                          <a:solidFill>
                            <a:schemeClr val="tx1"/>
                          </a:solidFill>
                          <a:effectLst/>
                          <a:latin typeface="+mn-lt"/>
                          <a:ea typeface="Calibri"/>
                          <a:cs typeface="Times New Roman"/>
                        </a:rPr>
                        <a:t>Know there are good secrets and worry secrets and why it is important to share worry secrets</a:t>
                      </a:r>
                      <a:r>
                        <a:rPr lang="en-GB" sz="1100" b="0" dirty="0">
                          <a:solidFill>
                            <a:schemeClr val="tx1"/>
                          </a:solidFill>
                          <a:effectLst/>
                          <a:latin typeface="+mn-lt"/>
                          <a:ea typeface="Calibri"/>
                          <a:cs typeface="Times New Roman"/>
                        </a:rPr>
                        <a:t>. </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Children reflect</a:t>
                      </a:r>
                    </a:p>
                    <a:p>
                      <a:pPr marL="0" marR="0" indent="0" algn="l"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412257">
                <a:tc>
                  <a:txBody>
                    <a:bodyPr/>
                    <a:lstStyle/>
                    <a:p>
                      <a:pPr algn="ctr">
                        <a:lnSpc>
                          <a:spcPct val="115000"/>
                        </a:lnSpc>
                        <a:spcAft>
                          <a:spcPts val="0"/>
                        </a:spcAft>
                      </a:pPr>
                      <a:r>
                        <a:rPr lang="en-GB" sz="1400" dirty="0">
                          <a:effectLst/>
                          <a:latin typeface="+mn-lt"/>
                          <a:ea typeface="Calibri"/>
                          <a:cs typeface="Times New Roman"/>
                        </a:rPr>
                        <a:t>Trust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Firm belief in the reliability, truth, or ability of someone or something.</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09424">
                <a:tc>
                  <a:txBody>
                    <a:bodyPr/>
                    <a:lstStyle/>
                    <a:p>
                      <a:pPr algn="ctr"/>
                      <a:r>
                        <a:rPr lang="en-GB" sz="1400" dirty="0">
                          <a:latin typeface="+mn-lt"/>
                        </a:rPr>
                        <a:t>Secret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dirty="0">
                          <a:effectLst/>
                          <a:latin typeface="+mn-lt"/>
                          <a:ea typeface="Calibri"/>
                          <a:cs typeface="Times New Roman"/>
                        </a:rPr>
                        <a:t>Not known or seen or not meant to be known or seen by others.</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437754">
                <a:tc rowSpan="3">
                  <a:txBody>
                    <a:bodyPr/>
                    <a:lstStyle/>
                    <a:p>
                      <a:pPr algn="ctr">
                        <a:lnSpc>
                          <a:spcPct val="115000"/>
                        </a:lnSpc>
                        <a:spcAft>
                          <a:spcPts val="0"/>
                        </a:spcAft>
                      </a:pPr>
                      <a:r>
                        <a:rPr lang="en-GB" sz="1400" dirty="0">
                          <a:effectLst/>
                          <a:latin typeface="+mn-lt"/>
                          <a:ea typeface="Calibri"/>
                          <a:cs typeface="Times New Roman"/>
                        </a:rPr>
                        <a:t> </a:t>
                      </a:r>
                      <a:r>
                        <a:rPr lang="en-GB" sz="1100" dirty="0">
                          <a:effectLst/>
                          <a:latin typeface="+mn-lt"/>
                          <a:ea typeface="Calibri"/>
                          <a:cs typeface="Times New Roman"/>
                        </a:rPr>
                        <a:t>Different, Similarities,  Relationship, Important, Co-operate, Touch, Physical contact, Communication, Like, Dislike, Not acceptable, Friends, Conflict, Point of view, Positive problem solving, Secret, Surprise, Good secret, Worry secret, Telling, Adult, Trust, Happy, Sad, Frightened, Trust, Trustworthy, Honesty, Reliability, Compliments, Celebrate, Appreciate.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24842">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1922708">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lvl="0"/>
                      <a:r>
                        <a:rPr lang="en-US" sz="1100" kern="1200" dirty="0">
                          <a:solidFill>
                            <a:schemeClr val="dk1"/>
                          </a:solidFill>
                          <a:effectLst/>
                          <a:latin typeface="+mn-lt"/>
                          <a:ea typeface="+mn-ea"/>
                          <a:cs typeface="+mn-cs"/>
                        </a:rPr>
                        <a:t>Can identify the different roles and responsibilities in their family.</a:t>
                      </a:r>
                      <a:endParaRPr lang="en-GB" sz="1100" kern="1200" dirty="0">
                        <a:solidFill>
                          <a:schemeClr val="dk1"/>
                        </a:solidFill>
                        <a:effectLst/>
                        <a:latin typeface="+mn-lt"/>
                        <a:ea typeface="+mn-ea"/>
                        <a:cs typeface="+mn-cs"/>
                      </a:endParaRPr>
                    </a:p>
                    <a:p>
                      <a:pPr lvl="0"/>
                      <a:r>
                        <a:rPr lang="en-US" sz="1100" kern="1200" dirty="0">
                          <a:solidFill>
                            <a:schemeClr val="dk1"/>
                          </a:solidFill>
                          <a:effectLst/>
                          <a:latin typeface="+mn-lt"/>
                          <a:ea typeface="+mn-ea"/>
                          <a:cs typeface="+mn-cs"/>
                        </a:rPr>
                        <a:t>Can </a:t>
                      </a:r>
                      <a:r>
                        <a:rPr lang="en-US" sz="1100" kern="1200" dirty="0" err="1">
                          <a:solidFill>
                            <a:schemeClr val="dk1"/>
                          </a:solidFill>
                          <a:effectLst/>
                          <a:latin typeface="+mn-lt"/>
                          <a:ea typeface="+mn-ea"/>
                          <a:cs typeface="+mn-cs"/>
                        </a:rPr>
                        <a:t>recognise</a:t>
                      </a:r>
                      <a:r>
                        <a:rPr lang="en-US" sz="1100" kern="1200" dirty="0">
                          <a:solidFill>
                            <a:schemeClr val="dk1"/>
                          </a:solidFill>
                          <a:effectLst/>
                          <a:latin typeface="+mn-lt"/>
                          <a:ea typeface="+mn-ea"/>
                          <a:cs typeface="+mn-cs"/>
                        </a:rPr>
                        <a:t> and talk about the types of physical contact that is acceptable or unacceptable.</a:t>
                      </a:r>
                      <a:endParaRPr lang="en-GB" sz="1100" kern="1200" dirty="0">
                        <a:solidFill>
                          <a:schemeClr val="dk1"/>
                        </a:solidFill>
                        <a:effectLst/>
                        <a:latin typeface="+mn-lt"/>
                        <a:ea typeface="+mn-ea"/>
                        <a:cs typeface="+mn-cs"/>
                      </a:endParaRPr>
                    </a:p>
                    <a:p>
                      <a:pPr lvl="0"/>
                      <a:r>
                        <a:rPr lang="en-US" sz="1100" kern="1200" dirty="0">
                          <a:solidFill>
                            <a:schemeClr val="dk1"/>
                          </a:solidFill>
                          <a:effectLst/>
                          <a:latin typeface="+mn-lt"/>
                          <a:ea typeface="+mn-ea"/>
                          <a:cs typeface="+mn-cs"/>
                        </a:rPr>
                        <a:t>Can use positive problem-solving techniques (Mending Friendships or Solve-it-together) to resolve a friendship conflict</a:t>
                      </a:r>
                      <a:endParaRPr lang="en-GB" sz="1100" kern="1200" dirty="0">
                        <a:solidFill>
                          <a:schemeClr val="dk1"/>
                        </a:solidFill>
                        <a:effectLst/>
                        <a:latin typeface="+mn-lt"/>
                        <a:ea typeface="+mn-ea"/>
                        <a:cs typeface="+mn-cs"/>
                      </a:endParaRPr>
                    </a:p>
                    <a:p>
                      <a:pPr lvl="0"/>
                      <a:r>
                        <a:rPr lang="en-US" sz="1100" kern="1200" dirty="0">
                          <a:solidFill>
                            <a:schemeClr val="dk1"/>
                          </a:solidFill>
                          <a:effectLst/>
                          <a:latin typeface="+mn-lt"/>
                          <a:ea typeface="+mn-ea"/>
                          <a:cs typeface="+mn-cs"/>
                        </a:rPr>
                        <a:t>Can identify the negative feelings associated with keeping a worry secret</a:t>
                      </a:r>
                      <a:endParaRPr lang="en-GB" sz="1100" kern="1200" dirty="0">
                        <a:solidFill>
                          <a:schemeClr val="dk1"/>
                        </a:solidFill>
                        <a:effectLst/>
                        <a:latin typeface="+mn-lt"/>
                        <a:ea typeface="+mn-ea"/>
                        <a:cs typeface="+mn-cs"/>
                      </a:endParaRPr>
                    </a:p>
                    <a:p>
                      <a:pPr lvl="0"/>
                      <a:r>
                        <a:rPr lang="en-US" sz="1100" kern="1200" dirty="0">
                          <a:solidFill>
                            <a:schemeClr val="dk1"/>
                          </a:solidFill>
                          <a:effectLst/>
                          <a:latin typeface="+mn-lt"/>
                          <a:ea typeface="+mn-ea"/>
                          <a:cs typeface="+mn-cs"/>
                        </a:rPr>
                        <a:t>Can identify who they trust in their own relationships</a:t>
                      </a:r>
                      <a:endParaRPr lang="en-GB" sz="1100" kern="1200" dirty="0">
                        <a:solidFill>
                          <a:schemeClr val="dk1"/>
                        </a:solidFill>
                        <a:effectLst/>
                        <a:latin typeface="+mn-lt"/>
                        <a:ea typeface="+mn-ea"/>
                        <a:cs typeface="+mn-cs"/>
                      </a:endParaRPr>
                    </a:p>
                    <a:p>
                      <a:pPr lvl="0"/>
                      <a:r>
                        <a:rPr lang="en-US" sz="1100" kern="1200" dirty="0">
                          <a:solidFill>
                            <a:schemeClr val="dk1"/>
                          </a:solidFill>
                          <a:effectLst/>
                          <a:latin typeface="+mn-lt"/>
                          <a:ea typeface="+mn-ea"/>
                          <a:cs typeface="+mn-cs"/>
                        </a:rPr>
                        <a:t>Can give and receive compliments</a:t>
                      </a:r>
                      <a:endParaRPr lang="en-GB" sz="1100" kern="1200" dirty="0">
                        <a:solidFill>
                          <a:schemeClr val="dk1"/>
                        </a:solidFill>
                        <a:effectLst/>
                        <a:latin typeface="+mn-lt"/>
                        <a:ea typeface="+mn-ea"/>
                        <a:cs typeface="+mn-cs"/>
                      </a:endParaRPr>
                    </a:p>
                    <a:p>
                      <a:r>
                        <a:rPr lang="en-US" sz="1100" kern="1200" dirty="0">
                          <a:solidFill>
                            <a:schemeClr val="dk1"/>
                          </a:solidFill>
                          <a:effectLst/>
                          <a:latin typeface="+mn-lt"/>
                          <a:ea typeface="+mn-ea"/>
                          <a:cs typeface="+mn-cs"/>
                        </a:rPr>
                        <a:t>Can say who they would go to for help if they were worried or scared</a:t>
                      </a:r>
                      <a:endParaRPr lang="en-GB" sz="1100" dirty="0">
                        <a:effectLst/>
                        <a:latin typeface="+mn-lt"/>
                        <a:ea typeface="Times New Roman" panose="02020603050405020304" pitchFamily="18"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9" name="Picture 8" descr="Shape&#10;&#10;Description automatically generated">
            <a:extLst>
              <a:ext uri="{FF2B5EF4-FFF2-40B4-BE49-F238E27FC236}">
                <a16:creationId xmlns:a16="http://schemas.microsoft.com/office/drawing/2014/main" id="{E1CDE14E-03EC-45B7-8D85-CC17EE8819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5149270"/>
            <a:ext cx="1056957" cy="919093"/>
          </a:xfrm>
          <a:prstGeom prst="rect">
            <a:avLst/>
          </a:prstGeom>
        </p:spPr>
      </p:pic>
      <p:pic>
        <p:nvPicPr>
          <p:cNvPr id="7" name="Picture 6" descr="Shape&#10;&#10;Description automatically generated">
            <a:extLst>
              <a:ext uri="{FF2B5EF4-FFF2-40B4-BE49-F238E27FC236}">
                <a16:creationId xmlns:a16="http://schemas.microsoft.com/office/drawing/2014/main" id="{73D59CA6-7DB9-4681-B31B-40718A429261}"/>
              </a:ext>
            </a:extLst>
          </p:cNvPr>
          <p:cNvPicPr>
            <a:picLocks noChangeAspect="1"/>
          </p:cNvPicPr>
          <p:nvPr/>
        </p:nvPicPr>
        <p:blipFill>
          <a:blip r:embed="rId4"/>
          <a:stretch>
            <a:fillRect/>
          </a:stretch>
        </p:blipFill>
        <p:spPr>
          <a:xfrm>
            <a:off x="1763688" y="2996952"/>
            <a:ext cx="1562334" cy="1656184"/>
          </a:xfrm>
          <a:prstGeom prst="rect">
            <a:avLst/>
          </a:prstGeom>
        </p:spPr>
      </p:pic>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326022" y="3429000"/>
            <a:ext cx="3478226"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26466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681986264"/>
              </p:ext>
            </p:extLst>
          </p:nvPr>
        </p:nvGraphicFramePr>
        <p:xfrm>
          <a:off x="323528" y="993902"/>
          <a:ext cx="8424935" cy="4310638"/>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290420">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Y1</a:t>
                      </a:r>
                    </a:p>
                  </a:txBody>
                  <a:tcPr>
                    <a:solidFill>
                      <a:srgbClr val="002060"/>
                    </a:solidFill>
                  </a:tcPr>
                </a:tc>
                <a:extLst>
                  <a:ext uri="{0D108BD9-81ED-4DB2-BD59-A6C34878D82A}">
                    <a16:rowId xmlns:a16="http://schemas.microsoft.com/office/drawing/2014/main" val="1337627115"/>
                  </a:ext>
                </a:extLst>
              </a:tr>
              <a:tr h="3944878">
                <a:tc>
                  <a:txBody>
                    <a:bodyPr/>
                    <a:lstStyle/>
                    <a:p>
                      <a:endParaRPr lang="en-GB" sz="1100" dirty="0"/>
                    </a:p>
                    <a:p>
                      <a:endParaRPr lang="en-GB" sz="1100" dirty="0"/>
                    </a:p>
                    <a:p>
                      <a:r>
                        <a:rPr lang="en-GB" sz="1100" dirty="0"/>
                        <a:t>Know that everyone’s family is different.</a:t>
                      </a:r>
                    </a:p>
                    <a:p>
                      <a:r>
                        <a:rPr lang="en-GB" sz="1100" dirty="0"/>
                        <a:t>Know that there are lots of different types of families. </a:t>
                      </a:r>
                    </a:p>
                    <a:p>
                      <a:r>
                        <a:rPr lang="en-GB" sz="1100" dirty="0"/>
                        <a:t>Know that families are founded on belonging, love and care.</a:t>
                      </a:r>
                    </a:p>
                    <a:p>
                      <a:r>
                        <a:rPr lang="en-GB" sz="1100" dirty="0"/>
                        <a:t>Know how to make a friend.</a:t>
                      </a:r>
                    </a:p>
                    <a:p>
                      <a:r>
                        <a:rPr lang="en-GB" sz="1100" dirty="0"/>
                        <a:t>Know the characteristics of healthy and safe friends.</a:t>
                      </a:r>
                    </a:p>
                    <a:p>
                      <a:r>
                        <a:rPr lang="en-GB" sz="1100" dirty="0"/>
                        <a:t>Know that physical contact can be used as a greeting.</a:t>
                      </a:r>
                    </a:p>
                    <a:p>
                      <a:r>
                        <a:rPr lang="en-GB" sz="1100" dirty="0"/>
                        <a:t>Know about different people in the school community and how they help. </a:t>
                      </a:r>
                    </a:p>
                    <a:p>
                      <a:r>
                        <a:rPr lang="en-GB" sz="1100" dirty="0"/>
                        <a:t>Know who to ask for help in the school community.</a:t>
                      </a:r>
                    </a:p>
                    <a:p>
                      <a:endParaRPr lang="en-GB" dirty="0"/>
                    </a:p>
                    <a:p>
                      <a:endParaRPr lang="en-GB" dirty="0"/>
                    </a:p>
                    <a:p>
                      <a:endParaRPr lang="en-GB" dirty="0"/>
                    </a:p>
                    <a:p>
                      <a:endParaRPr lang="en-GB" dirty="0"/>
                    </a:p>
                  </a:txBody>
                  <a:tcPr/>
                </a:tc>
                <a:tc>
                  <a:txBody>
                    <a:bodyPr/>
                    <a:lstStyle/>
                    <a:p>
                      <a:endParaRPr lang="en-GB" dirty="0"/>
                    </a:p>
                    <a:p>
                      <a:r>
                        <a:rPr lang="en-GB" dirty="0"/>
                        <a:t>People who help us in the community. </a:t>
                      </a:r>
                    </a:p>
                    <a:p>
                      <a:r>
                        <a:rPr lang="en-GB" dirty="0"/>
                        <a:t>Friendships.</a:t>
                      </a:r>
                    </a:p>
                    <a:p>
                      <a:r>
                        <a:rPr lang="en-GB" dirty="0"/>
                        <a:t>School values. </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endParaRPr lang="en-GB" dirty="0"/>
                    </a:p>
                    <a:p>
                      <a:r>
                        <a:rPr lang="en-GB" sz="1100" dirty="0"/>
                        <a:t>Children’s breadth of relationships is widened to include people they may ﬁnd in their school community. They consider their own signiﬁcant relationships</a:t>
                      </a:r>
                    </a:p>
                    <a:p>
                      <a:r>
                        <a:rPr lang="en-GB" sz="1100" dirty="0"/>
                        <a:t>(family, friends and school community) and why these are special and important. As part of the learning on healthy and safe relationships, children learn</a:t>
                      </a:r>
                    </a:p>
                    <a:p>
                      <a:r>
                        <a:rPr lang="en-GB" sz="1100" dirty="0"/>
                        <a:t>that touch can be used in kind and unkind ways. This supports later work on safeguarding. Pupils also consider their own personal attributes as a friend,</a:t>
                      </a:r>
                    </a:p>
                    <a:p>
                      <a:r>
                        <a:rPr lang="en-GB" sz="1100" dirty="0"/>
                        <a:t>family member and as part of a community, and are encouraged to celebrate these.</a:t>
                      </a:r>
                    </a:p>
                    <a:p>
                      <a:endParaRPr lang="en-GB" dirty="0"/>
                    </a:p>
                    <a:p>
                      <a:endParaRPr lang="en-GB" dirty="0"/>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3" name="Picture 2">
            <a:extLst>
              <a:ext uri="{FF2B5EF4-FFF2-40B4-BE49-F238E27FC236}">
                <a16:creationId xmlns:a16="http://schemas.microsoft.com/office/drawing/2014/main" id="{A1718BE0-5223-4710-A028-66E11DAF0816}"/>
              </a:ext>
            </a:extLst>
          </p:cNvPr>
          <p:cNvPicPr>
            <a:picLocks noChangeAspect="1"/>
          </p:cNvPicPr>
          <p:nvPr/>
        </p:nvPicPr>
        <p:blipFill>
          <a:blip r:embed="rId3"/>
          <a:stretch>
            <a:fillRect/>
          </a:stretch>
        </p:blipFill>
        <p:spPr>
          <a:xfrm>
            <a:off x="3441094" y="2996952"/>
            <a:ext cx="2261812" cy="1969179"/>
          </a:xfrm>
          <a:prstGeom prst="rect">
            <a:avLst/>
          </a:prstGeom>
        </p:spPr>
      </p:pic>
    </p:spTree>
    <p:extLst>
      <p:ext uri="{BB962C8B-B14F-4D97-AF65-F5344CB8AC3E}">
        <p14:creationId xmlns:p14="http://schemas.microsoft.com/office/powerpoint/2010/main" val="839289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3       PSHE Knowledge Mat          Relationships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3311209685"/>
              </p:ext>
            </p:extLst>
          </p:nvPr>
        </p:nvGraphicFramePr>
        <p:xfrm>
          <a:off x="107503" y="438640"/>
          <a:ext cx="8928993" cy="6321786"/>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271792">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Relationships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Relationship</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way in which two or more people.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5">
                  <a:txBody>
                    <a:bodyPr/>
                    <a:lstStyle/>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What</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jobs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do</a:t>
                      </a:r>
                      <a:r>
                        <a:rPr lang="en-US" sz="1100" spc="-55" dirty="0">
                          <a:solidFill>
                            <a:srgbClr val="231F20"/>
                          </a:solidFill>
                          <a:effectLst/>
                          <a:latin typeface="Arial" panose="020B0604020202020204" pitchFamily="34" charset="0"/>
                          <a:ea typeface="Arial" panose="020B0604020202020204" pitchFamily="34" charset="0"/>
                        </a:rPr>
                        <a:t>es everyone do in the house? </a:t>
                      </a:r>
                    </a:p>
                    <a:p>
                      <a:pPr marL="0" marR="260985"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US" sz="1100" dirty="0">
                          <a:solidFill>
                            <a:srgbClr val="231F20"/>
                          </a:solidFill>
                          <a:effectLst/>
                          <a:latin typeface="Arial" panose="020B0604020202020204" pitchFamily="34" charset="0"/>
                          <a:ea typeface="Arial" panose="020B0604020202020204" pitchFamily="34" charset="0"/>
                        </a:rPr>
                        <a:t>What</a:t>
                      </a:r>
                      <a:r>
                        <a:rPr lang="en-US" sz="1100" spc="-1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makes</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a:t>
                      </a:r>
                      <a:r>
                        <a:rPr lang="en-US" sz="1100" spc="-1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good</a:t>
                      </a:r>
                      <a:r>
                        <a:rPr lang="en-US" sz="1100" spc="-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friend?</a:t>
                      </a:r>
                      <a:endParaRPr lang="en-GB" sz="1600" dirty="0">
                        <a:effectLst/>
                        <a:latin typeface="Arial" panose="020B0604020202020204" pitchFamily="34" charset="0"/>
                        <a:ea typeface="Arial" panose="020B0604020202020204" pitchFamily="34" charset="0"/>
                      </a:endParaRPr>
                    </a:p>
                    <a:p>
                      <a:pPr marL="0" marR="316865" lvl="0" indent="0">
                        <a:lnSpc>
                          <a:spcPct val="91000"/>
                        </a:lnSpc>
                        <a:spcBef>
                          <a:spcPts val="405"/>
                        </a:spcBef>
                        <a:spcAft>
                          <a:spcPts val="0"/>
                        </a:spcAft>
                        <a:buClr>
                          <a:srgbClr val="BED249"/>
                        </a:buClr>
                        <a:buSzPts val="900"/>
                        <a:buFont typeface="Arial" panose="020B0604020202020204" pitchFamily="34" charset="0"/>
                        <a:buNone/>
                        <a:tabLst>
                          <a:tab pos="216535" algn="l"/>
                        </a:tabLst>
                      </a:pPr>
                      <a:r>
                        <a:rPr lang="en-US" sz="1100" dirty="0">
                          <a:solidFill>
                            <a:srgbClr val="231F20"/>
                          </a:solidFill>
                          <a:effectLst/>
                          <a:latin typeface="Arial" panose="020B0604020202020204" pitchFamily="34" charset="0"/>
                          <a:ea typeface="Arial" panose="020B0604020202020204" pitchFamily="34" charset="0"/>
                        </a:rPr>
                        <a:t>Can you tell me about a time when you </a:t>
                      </a:r>
                      <a:r>
                        <a:rPr lang="en-US" sz="1100" spc="-10" dirty="0">
                          <a:solidFill>
                            <a:srgbClr val="231F20"/>
                          </a:solidFill>
                          <a:effectLst/>
                          <a:latin typeface="Arial" panose="020B0604020202020204" pitchFamily="34" charset="0"/>
                          <a:ea typeface="Arial" panose="020B0604020202020204" pitchFamily="34" charset="0"/>
                        </a:rPr>
                        <a:t>were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really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good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sharing</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taking</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turns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 listening?</a:t>
                      </a:r>
                      <a:endParaRPr lang="en-GB" sz="1600" dirty="0">
                        <a:effectLst/>
                        <a:latin typeface="Arial" panose="020B0604020202020204" pitchFamily="34" charset="0"/>
                        <a:ea typeface="Arial" panose="020B0604020202020204" pitchFamily="34" charset="0"/>
                      </a:endParaRPr>
                    </a:p>
                    <a:p>
                      <a:pPr marL="0" marR="226695" lvl="0" indent="0">
                        <a:lnSpc>
                          <a:spcPct val="91000"/>
                        </a:lnSpc>
                        <a:spcBef>
                          <a:spcPts val="420"/>
                        </a:spcBef>
                        <a:spcAft>
                          <a:spcPts val="0"/>
                        </a:spcAft>
                        <a:buClr>
                          <a:srgbClr val="BED249"/>
                        </a:buClr>
                        <a:buSzPts val="900"/>
                        <a:buFont typeface="Arial" panose="020B0604020202020204" pitchFamily="34" charset="0"/>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How</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can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stay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safe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online?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What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should </a:t>
                      </a:r>
                      <a:r>
                        <a:rPr lang="en-US" sz="1100" dirty="0">
                          <a:solidFill>
                            <a:srgbClr val="231F20"/>
                          </a:solidFill>
                          <a:effectLst/>
                          <a:latin typeface="Arial" panose="020B0604020202020204" pitchFamily="34" charset="0"/>
                          <a:ea typeface="Arial" panose="020B0604020202020204" pitchFamily="34" charset="0"/>
                        </a:rPr>
                        <a:t>our rules be?</a:t>
                      </a:r>
                      <a:endParaRPr lang="en-GB" sz="1600" dirty="0">
                        <a:effectLst/>
                        <a:latin typeface="Arial" panose="020B0604020202020204" pitchFamily="34" charset="0"/>
                        <a:ea typeface="Arial" panose="020B0604020202020204" pitchFamily="34" charset="0"/>
                      </a:endParaRPr>
                    </a:p>
                    <a:p>
                      <a:pPr marL="0" marR="128905" lvl="0" indent="0">
                        <a:lnSpc>
                          <a:spcPct val="91000"/>
                        </a:lnSpc>
                        <a:spcBef>
                          <a:spcPts val="420"/>
                        </a:spcBef>
                        <a:spcAft>
                          <a:spcPts val="0"/>
                        </a:spcAft>
                        <a:buClr>
                          <a:srgbClr val="BED249"/>
                        </a:buClr>
                        <a:buSzPts val="900"/>
                        <a:buFont typeface="Arial" panose="020B0604020202020204" pitchFamily="34" charset="0"/>
                        <a:buNone/>
                        <a:tabLst>
                          <a:tab pos="216535" algn="l"/>
                        </a:tabLst>
                      </a:pPr>
                      <a:r>
                        <a:rPr lang="en-US" sz="1100" dirty="0">
                          <a:solidFill>
                            <a:srgbClr val="231F20"/>
                          </a:solidFill>
                          <a:effectLst/>
                          <a:latin typeface="Arial" panose="020B0604020202020204" pitchFamily="34" charset="0"/>
                          <a:ea typeface="Arial" panose="020B0604020202020204" pitchFamily="34" charset="0"/>
                        </a:rPr>
                        <a:t>What would you do if you saw or heard </a:t>
                      </a:r>
                      <a:r>
                        <a:rPr lang="en-US" sz="1100" spc="-10" dirty="0">
                          <a:solidFill>
                            <a:srgbClr val="231F20"/>
                          </a:solidFill>
                          <a:effectLst/>
                          <a:latin typeface="Arial" panose="020B0604020202020204" pitchFamily="34" charset="0"/>
                          <a:ea typeface="Arial" panose="020B0604020202020204" pitchFamily="34" charset="0"/>
                        </a:rPr>
                        <a:t>something</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online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that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made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feel</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worried?</a:t>
                      </a:r>
                      <a:endParaRPr lang="en-GB" sz="1600" dirty="0">
                        <a:effectLst/>
                        <a:latin typeface="Arial" panose="020B0604020202020204" pitchFamily="34" charset="0"/>
                        <a:ea typeface="Arial" panose="020B0604020202020204" pitchFamily="34" charset="0"/>
                      </a:endParaRPr>
                    </a:p>
                    <a:p>
                      <a:pPr marL="0" lvl="0" indent="0">
                        <a:spcBef>
                          <a:spcPts val="355"/>
                        </a:spcBef>
                        <a:buClr>
                          <a:srgbClr val="BED249"/>
                        </a:buClr>
                        <a:buSzPts val="900"/>
                        <a:buFont typeface="Arial" panose="020B0604020202020204" pitchFamily="34" charset="0"/>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What</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rights</a:t>
                      </a:r>
                      <a:r>
                        <a:rPr lang="en-US" sz="1100" spc="-4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do</a:t>
                      </a:r>
                      <a:r>
                        <a:rPr lang="en-US" sz="1100" spc="-4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children</a:t>
                      </a:r>
                      <a:r>
                        <a:rPr lang="en-US" sz="1100" spc="-4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have?</a:t>
                      </a:r>
                      <a:endParaRPr lang="en-GB" sz="1600" dirty="0">
                        <a:effectLst/>
                        <a:latin typeface="Arial" panose="020B0604020202020204" pitchFamily="34" charset="0"/>
                        <a:ea typeface="Arial" panose="020B0604020202020204" pitchFamily="34" charset="0"/>
                      </a:endParaRPr>
                    </a:p>
                    <a:p>
                      <a:r>
                        <a:rPr lang="en-US" sz="1100" dirty="0">
                          <a:solidFill>
                            <a:srgbClr val="231F20"/>
                          </a:solidFill>
                          <a:effectLst/>
                          <a:latin typeface="Arial" panose="020B0604020202020204" pitchFamily="34" charset="0"/>
                          <a:ea typeface="Arial" panose="020B0604020202020204" pitchFamily="34" charset="0"/>
                        </a:rPr>
                        <a:t>How</a:t>
                      </a:r>
                      <a:r>
                        <a:rPr lang="en-US" sz="1100" spc="-1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could</a:t>
                      </a:r>
                      <a:r>
                        <a:rPr lang="en-US" sz="1100" spc="-1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we</a:t>
                      </a:r>
                      <a:r>
                        <a:rPr lang="en-US" sz="1100" spc="-1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use</a:t>
                      </a:r>
                      <a:r>
                        <a:rPr lang="en-US" sz="1100" spc="-1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a:t>
                      </a:r>
                      <a:r>
                        <a:rPr lang="en-US" sz="1100" spc="-1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Solve-it-together technique at home?</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US" sz="1400" spc="-10" dirty="0">
                          <a:solidFill>
                            <a:schemeClr val="bg1"/>
                          </a:solidFill>
                          <a:effectLst/>
                          <a:latin typeface="Arial" panose="020B0604020202020204" pitchFamily="34" charset="0"/>
                          <a:ea typeface="Arial" panose="020B0604020202020204" pitchFamily="34" charset="0"/>
                        </a:rPr>
                        <a:t>Unisex</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i="0" dirty="0">
                          <a:solidFill>
                            <a:srgbClr val="202124"/>
                          </a:solidFill>
                          <a:effectLst/>
                          <a:latin typeface="arial" panose="020B0604020202020204" pitchFamily="34" charset="0"/>
                        </a:rPr>
                        <a:t>Designed to be suitable for both sexes</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6">
                  <a:txBody>
                    <a:bodyPr/>
                    <a:lstStyle/>
                    <a:p>
                      <a:pPr marL="0" marR="94615" lvl="0" indent="0" algn="ctr">
                        <a:lnSpc>
                          <a:spcPct val="91000"/>
                        </a:lnSpc>
                        <a:spcBef>
                          <a:spcPts val="675"/>
                        </a:spcBef>
                        <a:spcAft>
                          <a:spcPts val="0"/>
                        </a:spcAft>
                        <a:buClr>
                          <a:srgbClr val="BED249"/>
                        </a:buClr>
                        <a:buSzPts val="900"/>
                        <a:buFont typeface="Arial" panose="020B0604020202020204" pitchFamily="34" charset="0"/>
                        <a:buNone/>
                        <a:tabLst>
                          <a:tab pos="216535" algn="l"/>
                        </a:tabLst>
                      </a:pPr>
                      <a:r>
                        <a:rPr lang="en-US" sz="1100" b="1" dirty="0">
                          <a:solidFill>
                            <a:srgbClr val="231F20"/>
                          </a:solidFill>
                          <a:effectLst/>
                          <a:latin typeface="Arial" panose="020B0604020202020204" pitchFamily="34" charset="0"/>
                          <a:ea typeface="Arial" panose="020B0604020202020204" pitchFamily="34" charset="0"/>
                        </a:rPr>
                        <a:t>Know</a:t>
                      </a:r>
                      <a:r>
                        <a:rPr lang="en-US" sz="1100" b="1" spc="-4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that</a:t>
                      </a:r>
                      <a:r>
                        <a:rPr lang="en-US" sz="1100" b="1" spc="-4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different</a:t>
                      </a:r>
                      <a:r>
                        <a:rPr lang="en-US" sz="1100" b="1" spc="-4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family</a:t>
                      </a:r>
                      <a:r>
                        <a:rPr lang="en-US" sz="1100" b="1" spc="-4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members</a:t>
                      </a:r>
                      <a:r>
                        <a:rPr lang="en-US" sz="1100" b="1" spc="-4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carry</a:t>
                      </a:r>
                      <a:r>
                        <a:rPr lang="en-US" sz="1100" b="1" spc="-4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out </a:t>
                      </a:r>
                      <a:r>
                        <a:rPr lang="en-US" sz="1100" b="1" spc="-10" dirty="0">
                          <a:solidFill>
                            <a:srgbClr val="231F20"/>
                          </a:solidFill>
                          <a:effectLst/>
                          <a:latin typeface="Arial" panose="020B0604020202020204" pitchFamily="34" charset="0"/>
                          <a:ea typeface="Arial" panose="020B0604020202020204" pitchFamily="34" charset="0"/>
                        </a:rPr>
                        <a:t>different</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roles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or</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have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different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responsibilities </a:t>
                      </a:r>
                      <a:r>
                        <a:rPr lang="en-US" sz="1100" b="1" dirty="0">
                          <a:solidFill>
                            <a:srgbClr val="231F20"/>
                          </a:solidFill>
                          <a:effectLst/>
                          <a:latin typeface="Arial" panose="020B0604020202020204" pitchFamily="34" charset="0"/>
                          <a:ea typeface="Arial" panose="020B0604020202020204" pitchFamily="34" charset="0"/>
                        </a:rPr>
                        <a:t>within the family</a:t>
                      </a:r>
                      <a:endParaRPr lang="en-GB" sz="1600" b="1" dirty="0">
                        <a:effectLst/>
                        <a:latin typeface="Arial" panose="020B0604020202020204" pitchFamily="34" charset="0"/>
                        <a:ea typeface="Arial" panose="020B0604020202020204" pitchFamily="34" charset="0"/>
                      </a:endParaRPr>
                    </a:p>
                    <a:p>
                      <a:pPr marL="0" lvl="0" indent="0" algn="ctr">
                        <a:lnSpc>
                          <a:spcPts val="990"/>
                        </a:lnSpc>
                        <a:spcBef>
                          <a:spcPts val="350"/>
                        </a:spcBef>
                        <a:buClr>
                          <a:srgbClr val="BED249"/>
                        </a:buClr>
                        <a:buSzPts val="900"/>
                        <a:buFont typeface="Arial" panose="020B0604020202020204" pitchFamily="34" charset="0"/>
                        <a:buNone/>
                        <a:tabLst>
                          <a:tab pos="216535" algn="l"/>
                        </a:tabLst>
                      </a:pPr>
                      <a:r>
                        <a:rPr lang="en-US" sz="1100" b="1" dirty="0">
                          <a:solidFill>
                            <a:srgbClr val="231F20"/>
                          </a:solidFill>
                          <a:effectLst/>
                          <a:latin typeface="Arial" panose="020B0604020202020204" pitchFamily="34" charset="0"/>
                          <a:ea typeface="Arial" panose="020B0604020202020204" pitchFamily="34" charset="0"/>
                        </a:rPr>
                        <a:t>Know that</a:t>
                      </a:r>
                      <a:r>
                        <a:rPr lang="en-US" sz="1100" b="1" spc="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gender stereotypes</a:t>
                      </a:r>
                      <a:r>
                        <a:rPr lang="en-US" sz="1100" b="1" spc="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can be</a:t>
                      </a:r>
                      <a:r>
                        <a:rPr lang="en-US" sz="1100" b="1" spc="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unfair</a:t>
                      </a:r>
                      <a:endParaRPr lang="en-GB" sz="1600" b="1" dirty="0">
                        <a:effectLst/>
                        <a:latin typeface="Arial" panose="020B0604020202020204" pitchFamily="34" charset="0"/>
                        <a:ea typeface="Arial" panose="020B0604020202020204" pitchFamily="34" charset="0"/>
                      </a:endParaRPr>
                    </a:p>
                    <a:p>
                      <a:pPr marL="215900" marR="149860" indent="-108585" algn="ctr">
                        <a:lnSpc>
                          <a:spcPct val="91000"/>
                        </a:lnSpc>
                        <a:spcBef>
                          <a:spcPts val="25"/>
                        </a:spcBef>
                        <a:spcAft>
                          <a:spcPts val="0"/>
                        </a:spcAft>
                      </a:pPr>
                      <a:r>
                        <a:rPr lang="en-US" sz="1100" b="1" dirty="0">
                          <a:solidFill>
                            <a:srgbClr val="231F20"/>
                          </a:solidFill>
                          <a:effectLst/>
                          <a:latin typeface="Arial" panose="020B0604020202020204" pitchFamily="34" charset="0"/>
                          <a:ea typeface="Arial" panose="020B0604020202020204" pitchFamily="34" charset="0"/>
                        </a:rPr>
                        <a:t>e.g.</a:t>
                      </a:r>
                      <a:r>
                        <a:rPr lang="en-US" sz="1100" b="1" spc="-4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Mum</a:t>
                      </a:r>
                      <a:r>
                        <a:rPr lang="en-US" sz="1100" b="1" spc="-4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is</a:t>
                      </a:r>
                      <a:r>
                        <a:rPr lang="en-US" sz="1100" b="1" spc="-4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always</a:t>
                      </a:r>
                      <a:r>
                        <a:rPr lang="en-US" sz="1100" b="1" spc="-4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the</a:t>
                      </a:r>
                      <a:r>
                        <a:rPr lang="en-US" sz="1100" b="1" spc="-40" dirty="0">
                          <a:solidFill>
                            <a:srgbClr val="231F20"/>
                          </a:solidFill>
                          <a:effectLst/>
                          <a:latin typeface="Arial" panose="020B0604020202020204" pitchFamily="34" charset="0"/>
                          <a:ea typeface="Arial" panose="020B0604020202020204" pitchFamily="34" charset="0"/>
                        </a:rPr>
                        <a:t> </a:t>
                      </a:r>
                      <a:r>
                        <a:rPr lang="en-US" sz="1100" b="1" dirty="0" err="1">
                          <a:solidFill>
                            <a:srgbClr val="231F20"/>
                          </a:solidFill>
                          <a:effectLst/>
                          <a:latin typeface="Arial" panose="020B0604020202020204" pitchFamily="34" charset="0"/>
                          <a:ea typeface="Arial" panose="020B0604020202020204" pitchFamily="34" charset="0"/>
                        </a:rPr>
                        <a:t>carer</a:t>
                      </a:r>
                      <a:r>
                        <a:rPr lang="en-US" sz="1100" b="1" dirty="0">
                          <a:solidFill>
                            <a:srgbClr val="231F20"/>
                          </a:solidFill>
                          <a:effectLst/>
                          <a:latin typeface="Arial" panose="020B0604020202020204" pitchFamily="34" charset="0"/>
                          <a:ea typeface="Arial" panose="020B0604020202020204" pitchFamily="34" charset="0"/>
                        </a:rPr>
                        <a:t>,</a:t>
                      </a:r>
                      <a:r>
                        <a:rPr lang="en-US" sz="1100" b="1" spc="-40" dirty="0">
                          <a:solidFill>
                            <a:srgbClr val="231F20"/>
                          </a:solidFill>
                          <a:effectLst/>
                          <a:latin typeface="Arial" panose="020B0604020202020204" pitchFamily="34" charset="0"/>
                          <a:ea typeface="Arial" panose="020B0604020202020204" pitchFamily="34" charset="0"/>
                        </a:rPr>
                        <a:t> </a:t>
                      </a:r>
                    </a:p>
                    <a:p>
                      <a:pPr marL="215900" marR="149860" indent="-108585" algn="ctr">
                        <a:lnSpc>
                          <a:spcPct val="91000"/>
                        </a:lnSpc>
                        <a:spcBef>
                          <a:spcPts val="25"/>
                        </a:spcBef>
                        <a:spcAft>
                          <a:spcPts val="0"/>
                        </a:spcAf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some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of</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skills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of</a:t>
                      </a:r>
                      <a:r>
                        <a:rPr lang="en-US" sz="1100" b="1" spc="-2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friendship,</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e.g. </a:t>
                      </a:r>
                      <a:r>
                        <a:rPr lang="en-US" sz="1100" b="1" dirty="0">
                          <a:solidFill>
                            <a:srgbClr val="231F20"/>
                          </a:solidFill>
                          <a:effectLst/>
                          <a:latin typeface="Arial" panose="020B0604020202020204" pitchFamily="34" charset="0"/>
                          <a:ea typeface="Arial" panose="020B0604020202020204" pitchFamily="34" charset="0"/>
                        </a:rPr>
                        <a:t>taking turns, being a good listener</a:t>
                      </a:r>
                      <a:endParaRPr lang="en-GB" sz="1600" b="1" dirty="0">
                        <a:effectLst/>
                        <a:latin typeface="Arial" panose="020B0604020202020204" pitchFamily="34" charset="0"/>
                        <a:ea typeface="Arial" panose="020B0604020202020204" pitchFamily="34" charset="0"/>
                      </a:endParaRPr>
                    </a:p>
                    <a:p>
                      <a:pPr marL="0" marR="107950" lvl="0" indent="0" algn="ctr">
                        <a:lnSpc>
                          <a:spcPct val="91000"/>
                        </a:lnSpc>
                        <a:spcBef>
                          <a:spcPts val="425"/>
                        </a:spcBef>
                        <a:spcAft>
                          <a:spcPts val="0"/>
                        </a:spcAft>
                        <a:buClr>
                          <a:srgbClr val="BED249"/>
                        </a:buClr>
                        <a:buSzPts val="900"/>
                        <a:buFont typeface="Arial" panose="020B0604020202020204" pitchFamily="34" charset="0"/>
                        <a:buNone/>
                        <a:tabLst>
                          <a:tab pos="216535" algn="l"/>
                        </a:tabLst>
                      </a:pPr>
                      <a:r>
                        <a:rPr lang="en-US" sz="1100" b="1" dirty="0">
                          <a:solidFill>
                            <a:srgbClr val="231F20"/>
                          </a:solidFill>
                          <a:effectLst/>
                          <a:latin typeface="Arial" panose="020B0604020202020204" pitchFamily="34" charset="0"/>
                          <a:ea typeface="Arial" panose="020B0604020202020204" pitchFamily="34" charset="0"/>
                        </a:rPr>
                        <a:t>Know some strategies for keeping themselves safe</a:t>
                      </a:r>
                      <a:r>
                        <a:rPr lang="en-US" sz="1100" b="1" spc="-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online</a:t>
                      </a:r>
                      <a:endParaRPr lang="en-GB" sz="1600" b="1" dirty="0">
                        <a:effectLst/>
                        <a:latin typeface="Arial" panose="020B0604020202020204" pitchFamily="34" charset="0"/>
                        <a:ea typeface="Arial" panose="020B0604020202020204" pitchFamily="34" charset="0"/>
                      </a:endParaRPr>
                    </a:p>
                    <a:p>
                      <a:pPr marL="0" marR="247015" lvl="0" indent="0" algn="ctr">
                        <a:lnSpc>
                          <a:spcPct val="91000"/>
                        </a:lnSpc>
                        <a:spcBef>
                          <a:spcPts val="420"/>
                        </a:spcBef>
                        <a:spcAft>
                          <a:spcPts val="0"/>
                        </a:spcAft>
                        <a:buClr>
                          <a:srgbClr val="BED249"/>
                        </a:buClr>
                        <a:buSzPts val="900"/>
                        <a:buFont typeface="Arial" panose="020B0604020202020204" pitchFamily="34" charset="0"/>
                        <a:buNone/>
                        <a:tabLst>
                          <a:tab pos="216535" algn="l"/>
                        </a:tabLst>
                      </a:pPr>
                      <a:r>
                        <a:rPr lang="en-US" sz="1100" b="1" dirty="0">
                          <a:solidFill>
                            <a:srgbClr val="231F20"/>
                          </a:solidFill>
                          <a:effectLst/>
                          <a:latin typeface="Arial" panose="020B0604020202020204" pitchFamily="34" charset="0"/>
                          <a:ea typeface="Arial" panose="020B0604020202020204" pitchFamily="34" charset="0"/>
                        </a:rPr>
                        <a:t>Know</a:t>
                      </a:r>
                      <a:r>
                        <a:rPr lang="en-US" sz="1100" b="1" spc="-7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how</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some</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of</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the</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actions</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and</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work</a:t>
                      </a:r>
                      <a:r>
                        <a:rPr lang="en-US" sz="1100" b="1" spc="-7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of </a:t>
                      </a:r>
                      <a:r>
                        <a:rPr lang="en-US" sz="1100" b="1" spc="-10" dirty="0">
                          <a:solidFill>
                            <a:srgbClr val="231F20"/>
                          </a:solidFill>
                          <a:effectLst/>
                          <a:latin typeface="Arial" panose="020B0604020202020204" pitchFamily="34" charset="0"/>
                          <a:ea typeface="Arial" panose="020B0604020202020204" pitchFamily="34" charset="0"/>
                        </a:rPr>
                        <a:t>people</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around</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world</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help</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and</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influence </a:t>
                      </a:r>
                      <a:r>
                        <a:rPr lang="en-US" sz="1100" b="1" dirty="0">
                          <a:solidFill>
                            <a:srgbClr val="231F20"/>
                          </a:solidFill>
                          <a:effectLst/>
                          <a:latin typeface="Arial" panose="020B0604020202020204" pitchFamily="34" charset="0"/>
                          <a:ea typeface="Arial" panose="020B0604020202020204" pitchFamily="34" charset="0"/>
                        </a:rPr>
                        <a:t>my</a:t>
                      </a:r>
                      <a:r>
                        <a:rPr lang="en-US" sz="1100" b="1" spc="-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life</a:t>
                      </a:r>
                      <a:endParaRPr lang="en-GB" sz="1600" b="1" dirty="0">
                        <a:effectLst/>
                        <a:latin typeface="Arial" panose="020B0604020202020204" pitchFamily="34" charset="0"/>
                        <a:ea typeface="Arial" panose="020B0604020202020204" pitchFamily="34" charset="0"/>
                      </a:endParaRPr>
                    </a:p>
                    <a:p>
                      <a:pPr marL="0" marR="291465" lvl="0" indent="0" algn="ctr">
                        <a:lnSpc>
                          <a:spcPct val="91000"/>
                        </a:lnSpc>
                        <a:spcBef>
                          <a:spcPts val="420"/>
                        </a:spcBef>
                        <a:spcAft>
                          <a:spcPts val="0"/>
                        </a:spcAft>
                        <a:buClr>
                          <a:srgbClr val="BED249"/>
                        </a:buClr>
                        <a:buSzPts val="900"/>
                        <a:buFont typeface="Arial" panose="020B0604020202020204" pitchFamily="34" charset="0"/>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they</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and</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all</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children</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have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rights (UNCRC)</a:t>
                      </a:r>
                      <a:endParaRPr lang="en-GB" sz="1600" b="1" dirty="0">
                        <a:effectLst/>
                        <a:latin typeface="Arial" panose="020B0604020202020204" pitchFamily="34" charset="0"/>
                        <a:ea typeface="Arial" panose="020B0604020202020204" pitchFamily="34" charset="0"/>
                      </a:endParaRPr>
                    </a:p>
                    <a:p>
                      <a:pPr algn="ct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lives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of</a:t>
                      </a:r>
                      <a:r>
                        <a:rPr lang="en-US" sz="1100" b="1" spc="1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children</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around</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world </a:t>
                      </a:r>
                      <a:r>
                        <a:rPr lang="en-US" sz="1100" b="1" dirty="0">
                          <a:solidFill>
                            <a:srgbClr val="231F20"/>
                          </a:solidFill>
                          <a:effectLst/>
                          <a:latin typeface="Arial" panose="020B0604020202020204" pitchFamily="34" charset="0"/>
                          <a:ea typeface="Arial" panose="020B0604020202020204" pitchFamily="34" charset="0"/>
                        </a:rPr>
                        <a:t>can be different from their own</a:t>
                      </a:r>
                    </a:p>
                    <a:p>
                      <a:pPr algn="ctr"/>
                      <a:endParaRPr lang="en-US" sz="1100" b="1" dirty="0">
                        <a:solidFill>
                          <a:srgbClr val="231F20"/>
                        </a:solidFill>
                        <a:effectLst/>
                        <a:latin typeface="Arial" panose="020B0604020202020204" pitchFamily="34" charset="0"/>
                        <a:ea typeface="Arial" panose="020B0604020202020204" pitchFamily="34" charset="0"/>
                      </a:endParaRPr>
                    </a:p>
                    <a:p>
                      <a:pPr marL="107950" marR="154305" indent="-108585">
                        <a:lnSpc>
                          <a:spcPct val="91000"/>
                        </a:lnSpc>
                        <a:spcBef>
                          <a:spcPts val="440"/>
                        </a:spcBef>
                        <a:spcAft>
                          <a:spcPts val="0"/>
                        </a:spcAft>
                      </a:pPr>
                      <a:r>
                        <a:rPr lang="en-US" sz="1100" dirty="0">
                          <a:solidFill>
                            <a:srgbClr val="231F20"/>
                          </a:solidFill>
                          <a:effectLst/>
                          <a:latin typeface="Arial" panose="020B0604020202020204" pitchFamily="34" charset="0"/>
                          <a:ea typeface="Arial" panose="020B0604020202020204" pitchFamily="34" charset="0"/>
                        </a:rPr>
                        <a:t>Children</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revisit</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family</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relationships</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and</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identify</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 different</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expectations</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and</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roles</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that</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exist</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within</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family</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home.</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They</a:t>
                      </a:r>
                      <a:r>
                        <a:rPr lang="en-US" sz="1100" spc="-6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identify</a:t>
                      </a:r>
                      <a:r>
                        <a:rPr lang="en-US" sz="1100" spc="-6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stereotypes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also</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look</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careers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why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stereotypes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can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be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unfair in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this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context.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learn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that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families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should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be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founded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love,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respect,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appreciation,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trust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cooperation.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Children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are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reminded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about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solve-it-</a:t>
                      </a:r>
                      <a:r>
                        <a:rPr lang="en-US" sz="1100" dirty="0">
                          <a:solidFill>
                            <a:srgbClr val="231F20"/>
                          </a:solidFill>
                          <a:effectLst/>
                          <a:latin typeface="Arial" panose="020B0604020202020204" pitchFamily="34" charset="0"/>
                          <a:ea typeface="Arial" panose="020B0604020202020204" pitchFamily="34" charset="0"/>
                        </a:rPr>
                        <a:t>together</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technique</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for</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negotiating</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conflict</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situations</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and</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concept</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of a</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win-win</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outcome</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is</a:t>
                      </a:r>
                      <a:r>
                        <a:rPr lang="en-US" sz="1100" spc="-4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introduced.</a:t>
                      </a:r>
                      <a:endParaRPr lang="en-GB" sz="1600" dirty="0">
                        <a:effectLst/>
                        <a:latin typeface="Arial" panose="020B0604020202020204" pitchFamily="34" charset="0"/>
                        <a:ea typeface="Arial" panose="020B0604020202020204" pitchFamily="34" charset="0"/>
                      </a:endParaRPr>
                    </a:p>
                    <a:p>
                      <a:r>
                        <a:rPr lang="en-US" sz="1100" spc="-10" dirty="0">
                          <a:solidFill>
                            <a:srgbClr val="231F20"/>
                          </a:solidFill>
                          <a:effectLst/>
                          <a:latin typeface="Arial" panose="020B0604020202020204" pitchFamily="34" charset="0"/>
                          <a:ea typeface="Arial" panose="020B0604020202020204" pitchFamily="34" charset="0"/>
                        </a:rPr>
                        <a:t>Online</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relationships</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through</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gaming</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Apps</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is</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explored</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children</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are</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introduced</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to</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some</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rules</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for</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staying</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safe</a:t>
                      </a:r>
                      <a:r>
                        <a:rPr lang="en-US" sz="1100" spc="-4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online.</a:t>
                      </a:r>
                      <a:r>
                        <a:rPr lang="en-US" sz="1100" spc="-45" dirty="0">
                          <a:solidFill>
                            <a:srgbClr val="231F20"/>
                          </a:solidFill>
                          <a:effectLst/>
                          <a:latin typeface="Arial" panose="020B0604020202020204" pitchFamily="34" charset="0"/>
                          <a:ea typeface="Arial" panose="020B0604020202020204" pitchFamily="34" charset="0"/>
                        </a:rPr>
                        <a:t> </a:t>
                      </a:r>
                      <a:endParaRPr lang="en-US" sz="11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Stereotype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i="0" dirty="0">
                          <a:solidFill>
                            <a:srgbClr val="202124"/>
                          </a:solidFill>
                          <a:effectLst/>
                          <a:latin typeface="arial" panose="020B0604020202020204" pitchFamily="34" charset="0"/>
                        </a:rPr>
                        <a:t>A widely held but fixed and oversimplified image or idea of a particular type of person or thing.</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r>
                        <a:rPr lang="en-GB" sz="1400" dirty="0">
                          <a:latin typeface="+mn-lt"/>
                        </a:rPr>
                        <a:t>Rights</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4">
                  <a:txBody>
                    <a:bodyPr/>
                    <a:lstStyle/>
                    <a:p>
                      <a:pPr algn="l">
                        <a:lnSpc>
                          <a:spcPct val="115000"/>
                        </a:lnSpc>
                        <a:spcAft>
                          <a:spcPts val="0"/>
                        </a:spcAft>
                      </a:pPr>
                      <a:r>
                        <a:rPr lang="en-GB" sz="1100" b="0" i="0" dirty="0">
                          <a:solidFill>
                            <a:srgbClr val="202124"/>
                          </a:solidFill>
                          <a:effectLst/>
                          <a:latin typeface="arial" panose="020B0604020202020204" pitchFamily="34" charset="0"/>
                        </a:rPr>
                        <a:t>A moral or legal entitlement to have or do something.</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604961">
                <a:tc rowSpan="3">
                  <a:txBody>
                    <a:bodyPr/>
                    <a:lstStyle/>
                    <a:p>
                      <a:pPr marL="107950" marR="327660" indent="-108585" algn="ctr">
                        <a:lnSpc>
                          <a:spcPct val="91000"/>
                        </a:lnSpc>
                        <a:spcBef>
                          <a:spcPts val="410"/>
                        </a:spcBef>
                        <a:spcAft>
                          <a:spcPts val="0"/>
                        </a:spcAft>
                      </a:pP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Male,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Female,</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Career,</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Job,</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Responsibilities,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Respect,</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Differences,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Similarities,</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Conflict,</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Win-win,</a:t>
                      </a:r>
                      <a:r>
                        <a:rPr lang="en-US" sz="1000" spc="-55" dirty="0">
                          <a:solidFill>
                            <a:schemeClr val="bg1"/>
                          </a:solidFill>
                          <a:effectLst/>
                          <a:latin typeface="Arial" panose="020B0604020202020204" pitchFamily="34" charset="0"/>
                          <a:ea typeface="Arial" panose="020B0604020202020204" pitchFamily="34" charset="0"/>
                        </a:rPr>
                        <a:t> </a:t>
                      </a:r>
                      <a:r>
                        <a:rPr lang="en-US" sz="1000" spc="-10" dirty="0">
                          <a:solidFill>
                            <a:schemeClr val="bg1"/>
                          </a:solidFill>
                          <a:effectLst/>
                          <a:latin typeface="Arial" panose="020B0604020202020204" pitchFamily="34" charset="0"/>
                          <a:ea typeface="Arial" panose="020B0604020202020204" pitchFamily="34" charset="0"/>
                        </a:rPr>
                        <a:t>Solution,</a:t>
                      </a:r>
                      <a:r>
                        <a:rPr lang="en-US" sz="1000" dirty="0">
                          <a:solidFill>
                            <a:schemeClr val="bg1"/>
                          </a:solidFill>
                          <a:effectLst/>
                          <a:latin typeface="Arial" panose="020B0604020202020204" pitchFamily="34" charset="0"/>
                          <a:ea typeface="Arial" panose="020B0604020202020204" pitchFamily="34" charset="0"/>
                        </a:rPr>
                        <a:t>,</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Internet,</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Social</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media,</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Online,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Risky,</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Gaming,</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Safe,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Unsafe,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Private</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messaging</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Direct</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messaging</a:t>
                      </a:r>
                      <a:r>
                        <a:rPr lang="en-US" sz="1000" spc="-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Global,</a:t>
                      </a:r>
                      <a:endParaRPr lang="en-GB" sz="1000" dirty="0">
                        <a:solidFill>
                          <a:schemeClr val="bg1"/>
                        </a:solidFill>
                        <a:effectLst/>
                        <a:latin typeface="Arial" panose="020B0604020202020204" pitchFamily="34" charset="0"/>
                        <a:ea typeface="Arial" panose="020B0604020202020204" pitchFamily="34" charset="0"/>
                      </a:endParaRPr>
                    </a:p>
                    <a:p>
                      <a:pPr algn="ctr"/>
                      <a:r>
                        <a:rPr lang="en-US" sz="1000" dirty="0">
                          <a:solidFill>
                            <a:schemeClr val="bg1"/>
                          </a:solidFill>
                          <a:effectLst/>
                          <a:latin typeface="Arial" panose="020B0604020202020204" pitchFamily="34" charset="0"/>
                          <a:ea typeface="Arial" panose="020B0604020202020204" pitchFamily="34" charset="0"/>
                        </a:rPr>
                        <a:t>Communication,</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Fair</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trade,</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Inequality,</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Food</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journey,</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Climate,</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Transport,</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Exploitation,</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Needs,</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Wants,</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Justice,</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United</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Nations,</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Equality,</a:t>
                      </a:r>
                      <a:r>
                        <a:rPr lang="en-US" sz="1000" spc="-10"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Deprivation, Hardship,</a:t>
                      </a:r>
                      <a:r>
                        <a:rPr lang="en-US" sz="1000" spc="-3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Appreciation,</a:t>
                      </a:r>
                      <a:r>
                        <a:rPr lang="en-US" sz="1000" spc="-3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Gratitude,</a:t>
                      </a:r>
                      <a:r>
                        <a:rPr lang="en-US" sz="1000" spc="-3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Celebrate</a:t>
                      </a:r>
                      <a:r>
                        <a:rPr lang="en-GB" sz="1000" dirty="0">
                          <a:effectLst/>
                          <a:latin typeface="+mn-lt"/>
                          <a:ea typeface="Calibri"/>
                          <a:cs typeface="Times New Roman"/>
                        </a:rPr>
                        <a:t>.</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tc>
                <a:tc vMerge="1">
                  <a:txBody>
                    <a:bodyPr/>
                    <a:lstStyle/>
                    <a:p>
                      <a:endParaRPr lang="en-GB"/>
                    </a:p>
                  </a:txBody>
                  <a:tcPr/>
                </a:tc>
                <a:tc vMerge="1">
                  <a:txBody>
                    <a:bodyPr/>
                    <a:lstStyle/>
                    <a:p>
                      <a:pPr marL="0" indent="0" algn="l">
                        <a:lnSpc>
                          <a:spcPct val="115000"/>
                        </a:lnSpc>
                        <a:spcAft>
                          <a:spcPts val="0"/>
                        </a:spcAft>
                        <a:buFontTx/>
                        <a:buNone/>
                      </a:pP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32049510"/>
                  </a:ext>
                </a:extLst>
              </a:tr>
              <a:tr h="332647">
                <a:tc vMerge="1">
                  <a:txBody>
                    <a:bodyPr/>
                    <a:lstStyle/>
                    <a:p>
                      <a:pPr algn="ctr">
                        <a:lnSpc>
                          <a:spcPct val="115000"/>
                        </a:lnSpc>
                        <a:spcAft>
                          <a:spcPts val="0"/>
                        </a:spcAft>
                      </a:pPr>
                      <a:endParaRPr lang="en-GB" sz="1400" dirty="0">
                        <a:latin typeface="+mn-lt"/>
                      </a:endParaRPr>
                    </a:p>
                    <a:p>
                      <a:pPr algn="ctr">
                        <a:lnSpc>
                          <a:spcPct val="115000"/>
                        </a:lnSpc>
                        <a:spcAft>
                          <a:spcPts val="0"/>
                        </a:spcAft>
                      </a:pPr>
                      <a:r>
                        <a:rPr lang="en-GB" sz="1400" dirty="0">
                          <a:effectLst/>
                          <a:latin typeface="+mn-lt"/>
                          <a:ea typeface="Calibri"/>
                          <a:cs typeface="Times New Roman"/>
                        </a:rPr>
                        <a:t>Family, Jobs, Lonely, Fall-out, Words, Angry, Upset, Calm me, Breathing.</a:t>
                      </a: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p>
                      <a:pPr algn="ctr">
                        <a:lnSpc>
                          <a:spcPct val="115000"/>
                        </a:lnSpc>
                        <a:spcAft>
                          <a:spcPts val="0"/>
                        </a:spcAft>
                      </a:pP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Children reflect</a:t>
                      </a:r>
                    </a:p>
                    <a:p>
                      <a:pPr marL="0" marR="0" indent="0" algn="ctr" defTabSz="914400" rtl="0" eaLnBrk="1" fontAlgn="auto" latinLnBrk="0" hangingPunct="1">
                        <a:lnSpc>
                          <a:spcPct val="115000"/>
                        </a:lnSpc>
                        <a:spcBef>
                          <a:spcPts val="0"/>
                        </a:spcBef>
                        <a:spcAft>
                          <a:spcPts val="0"/>
                        </a:spcAft>
                        <a:buClrTx/>
                        <a:buSzTx/>
                        <a:buFontTx/>
                        <a:buNone/>
                        <a:tabLst/>
                        <a:defRPr/>
                      </a:pPr>
                      <a:r>
                        <a:rPr lang="en-GB" sz="1100" b="0" baseline="0" dirty="0">
                          <a:effectLst/>
                          <a:latin typeface="+mn-lt"/>
                          <a:ea typeface="Calibri"/>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p>
                      <a:pPr marL="0" marR="0" indent="0" algn="ctr" defTabSz="914400" rtl="0" eaLnBrk="1" fontAlgn="auto" latinLnBrk="0" hangingPunct="1">
                        <a:lnSpc>
                          <a:spcPct val="115000"/>
                        </a:lnSpc>
                        <a:spcBef>
                          <a:spcPts val="0"/>
                        </a:spcBef>
                        <a:spcAft>
                          <a:spcPts val="0"/>
                        </a:spcAft>
                        <a:buClrTx/>
                        <a:buSzTx/>
                        <a:buFontTx/>
                        <a:buNone/>
                        <a:tabLst/>
                        <a:defRPr/>
                      </a:pPr>
                      <a:endParaRPr lang="en-GB" sz="1100" b="0" baseline="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baseline="0" dirty="0">
                          <a:solidFill>
                            <a:schemeClr val="bg1"/>
                          </a:solidFill>
                          <a:effectLst/>
                          <a:latin typeface="+mn-lt"/>
                          <a:ea typeface="Calibri"/>
                          <a:cs typeface="Times New Roman"/>
                        </a:rPr>
                        <a:t>Skills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solidFill>
                      <a:srgbClr val="002060"/>
                    </a:solidFill>
                  </a:tcPr>
                </a:tc>
                <a:extLst>
                  <a:ext uri="{0D108BD9-81ED-4DB2-BD59-A6C34878D82A}">
                    <a16:rowId xmlns:a16="http://schemas.microsoft.com/office/drawing/2014/main" val="10006"/>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331470" lvl="0" indent="0">
                        <a:lnSpc>
                          <a:spcPct val="91000"/>
                        </a:lnSpc>
                        <a:spcBef>
                          <a:spcPts val="675"/>
                        </a:spcBef>
                        <a:spcAft>
                          <a:spcPts val="0"/>
                        </a:spcAft>
                        <a:buClr>
                          <a:srgbClr val="BED249"/>
                        </a:buClr>
                        <a:buSzPts val="900"/>
                        <a:buFont typeface="Arial" panose="020B0604020202020204" pitchFamily="34" charset="0"/>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identify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responsibilities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they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have </a:t>
                      </a:r>
                      <a:r>
                        <a:rPr lang="en-US" sz="1000" dirty="0">
                          <a:solidFill>
                            <a:srgbClr val="231F20"/>
                          </a:solidFill>
                          <a:effectLst/>
                          <a:latin typeface="Arial" panose="020B0604020202020204" pitchFamily="34" charset="0"/>
                          <a:ea typeface="Arial" panose="020B0604020202020204" pitchFamily="34" charset="0"/>
                        </a:rPr>
                        <a:t>within their family</a:t>
                      </a:r>
                      <a:endParaRPr lang="en-GB" sz="1000" dirty="0">
                        <a:effectLst/>
                        <a:latin typeface="Arial" panose="020B0604020202020204" pitchFamily="34" charset="0"/>
                        <a:ea typeface="Arial" panose="020B0604020202020204" pitchFamily="34" charset="0"/>
                      </a:endParaRPr>
                    </a:p>
                    <a:p>
                      <a:pPr marL="0" marR="548640" lvl="0" indent="0">
                        <a:lnSpc>
                          <a:spcPct val="91000"/>
                        </a:lnSpc>
                        <a:spcBef>
                          <a:spcPts val="420"/>
                        </a:spcBef>
                        <a:spcAft>
                          <a:spcPts val="0"/>
                        </a:spcAft>
                        <a:buClr>
                          <a:srgbClr val="BED249"/>
                        </a:buClr>
                        <a:buSzPts val="900"/>
                        <a:buFont typeface="Arial" panose="020B0604020202020204" pitchFamily="34" charset="0"/>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use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Solve-it-together</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in</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conflict </a:t>
                      </a:r>
                      <a:r>
                        <a:rPr lang="en-US" sz="1000" dirty="0">
                          <a:solidFill>
                            <a:srgbClr val="231F20"/>
                          </a:solidFill>
                          <a:effectLst/>
                          <a:latin typeface="Arial" panose="020B0604020202020204" pitchFamily="34" charset="0"/>
                          <a:ea typeface="Arial" panose="020B0604020202020204" pitchFamily="34" charset="0"/>
                        </a:rPr>
                        <a:t>scenario</a:t>
                      </a:r>
                      <a:r>
                        <a:rPr lang="en-US" sz="1000" spc="-7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and</a:t>
                      </a:r>
                      <a:r>
                        <a:rPr lang="en-US" sz="1000" spc="-6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find</a:t>
                      </a:r>
                      <a:r>
                        <a:rPr lang="en-US" sz="1000" spc="-6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a</a:t>
                      </a:r>
                      <a:r>
                        <a:rPr lang="en-US" sz="1000" spc="-6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win-win</a:t>
                      </a:r>
                      <a:r>
                        <a:rPr lang="en-US" sz="1000" spc="-6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outcome</a:t>
                      </a:r>
                      <a:endParaRPr lang="en-GB" sz="1000" dirty="0">
                        <a:effectLst/>
                        <a:latin typeface="Arial" panose="020B0604020202020204" pitchFamily="34" charset="0"/>
                        <a:ea typeface="Arial" panose="020B0604020202020204" pitchFamily="34" charset="0"/>
                      </a:endParaRPr>
                    </a:p>
                    <a:p>
                      <a:pPr marL="0" marR="153670" lvl="0" indent="0">
                        <a:lnSpc>
                          <a:spcPct val="91000"/>
                        </a:lnSpc>
                        <a:spcBef>
                          <a:spcPts val="420"/>
                        </a:spcBef>
                        <a:spcAft>
                          <a:spcPts val="0"/>
                        </a:spcAft>
                        <a:buClr>
                          <a:srgbClr val="BED249"/>
                        </a:buClr>
                        <a:buSzPts val="900"/>
                        <a:buFont typeface="Arial" panose="020B0604020202020204" pitchFamily="34" charset="0"/>
                        <a:buNone/>
                        <a:tabLst>
                          <a:tab pos="216535" algn="l"/>
                        </a:tabLst>
                      </a:pPr>
                      <a:r>
                        <a:rPr lang="en-US" sz="1000" dirty="0">
                          <a:solidFill>
                            <a:srgbClr val="231F20"/>
                          </a:solidFill>
                          <a:effectLst/>
                          <a:latin typeface="Arial" panose="020B0604020202020204" pitchFamily="34" charset="0"/>
                          <a:ea typeface="Arial" panose="020B0604020202020204" pitchFamily="34" charset="0"/>
                        </a:rPr>
                        <a:t>Know how to access help if they are </a:t>
                      </a:r>
                      <a:r>
                        <a:rPr lang="en-US" sz="1000" spc="-10" dirty="0">
                          <a:solidFill>
                            <a:srgbClr val="231F20"/>
                          </a:solidFill>
                          <a:effectLst/>
                          <a:latin typeface="Arial" panose="020B0604020202020204" pitchFamily="34" charset="0"/>
                          <a:ea typeface="Arial" panose="020B0604020202020204" pitchFamily="34" charset="0"/>
                        </a:rPr>
                        <a:t>concerned</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about</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anything</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on</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social</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media</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or </a:t>
                      </a:r>
                      <a:r>
                        <a:rPr lang="en-US" sz="1000" dirty="0">
                          <a:solidFill>
                            <a:srgbClr val="231F20"/>
                          </a:solidFill>
                          <a:effectLst/>
                          <a:latin typeface="Arial" panose="020B0604020202020204" pitchFamily="34" charset="0"/>
                          <a:ea typeface="Arial" panose="020B0604020202020204" pitchFamily="34" charset="0"/>
                        </a:rPr>
                        <a:t>the</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internet</a:t>
                      </a:r>
                      <a:endParaRPr lang="en-GB" sz="1000" dirty="0">
                        <a:effectLst/>
                        <a:latin typeface="Arial" panose="020B0604020202020204" pitchFamily="34" charset="0"/>
                        <a:ea typeface="Arial" panose="020B0604020202020204" pitchFamily="34" charset="0"/>
                      </a:endParaRPr>
                    </a:p>
                    <a:p>
                      <a:pPr marL="0" marR="282575" lvl="0" indent="0">
                        <a:lnSpc>
                          <a:spcPct val="91000"/>
                        </a:lnSpc>
                        <a:spcBef>
                          <a:spcPts val="420"/>
                        </a:spcBef>
                        <a:spcAft>
                          <a:spcPts val="0"/>
                        </a:spcAft>
                        <a:buClr>
                          <a:srgbClr val="BED249"/>
                        </a:buClr>
                        <a:buSzPts val="900"/>
                        <a:buFont typeface="Arial" panose="020B0604020202020204" pitchFamily="34" charset="0"/>
                        <a:buNone/>
                        <a:tabLst>
                          <a:tab pos="216535" algn="l"/>
                        </a:tabLst>
                      </a:pPr>
                      <a:r>
                        <a:rPr lang="en-US" sz="1000" dirty="0">
                          <a:solidFill>
                            <a:srgbClr val="231F20"/>
                          </a:solidFill>
                          <a:effectLst/>
                          <a:latin typeface="Arial" panose="020B0604020202020204" pitchFamily="34" charset="0"/>
                          <a:ea typeface="Arial" panose="020B0604020202020204" pitchFamily="34" charset="0"/>
                        </a:rPr>
                        <a:t>Can </a:t>
                      </a:r>
                      <a:r>
                        <a:rPr lang="en-US" sz="1000" dirty="0" err="1">
                          <a:solidFill>
                            <a:srgbClr val="231F20"/>
                          </a:solidFill>
                          <a:effectLst/>
                          <a:latin typeface="Arial" panose="020B0604020202020204" pitchFamily="34" charset="0"/>
                          <a:ea typeface="Arial" panose="020B0604020202020204" pitchFamily="34" charset="0"/>
                        </a:rPr>
                        <a:t>empathise</a:t>
                      </a:r>
                      <a:r>
                        <a:rPr lang="en-US" sz="1000" dirty="0">
                          <a:solidFill>
                            <a:srgbClr val="231F20"/>
                          </a:solidFill>
                          <a:effectLst/>
                          <a:latin typeface="Arial" panose="020B0604020202020204" pitchFamily="34" charset="0"/>
                          <a:ea typeface="Arial" panose="020B0604020202020204" pitchFamily="34" charset="0"/>
                        </a:rPr>
                        <a:t> with people from other </a:t>
                      </a:r>
                      <a:r>
                        <a:rPr lang="en-US" sz="1000" spc="-10" dirty="0">
                          <a:solidFill>
                            <a:srgbClr val="231F20"/>
                          </a:solidFill>
                          <a:effectLst/>
                          <a:latin typeface="Arial" panose="020B0604020202020204" pitchFamily="34" charset="0"/>
                          <a:ea typeface="Arial" panose="020B0604020202020204" pitchFamily="34" charset="0"/>
                        </a:rPr>
                        <a:t>countries</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who</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may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not</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have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fair</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job/</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less fortunate</a:t>
                      </a:r>
                      <a:endParaRPr lang="en-GB" sz="1000" dirty="0">
                        <a:effectLst/>
                        <a:latin typeface="Arial" panose="020B0604020202020204" pitchFamily="34" charset="0"/>
                        <a:ea typeface="Arial" panose="020B0604020202020204" pitchFamily="34" charset="0"/>
                      </a:endParaRPr>
                    </a:p>
                    <a:p>
                      <a:pPr marL="0" marR="310515" lvl="0" indent="0">
                        <a:lnSpc>
                          <a:spcPct val="91000"/>
                        </a:lnSpc>
                        <a:spcBef>
                          <a:spcPts val="420"/>
                        </a:spcBef>
                        <a:spcAft>
                          <a:spcPts val="0"/>
                        </a:spcAft>
                        <a:buClr>
                          <a:srgbClr val="BED249"/>
                        </a:buClr>
                        <a:buSzPts val="900"/>
                        <a:buFont typeface="Arial" panose="020B0604020202020204" pitchFamily="34" charset="0"/>
                        <a:buNone/>
                        <a:tabLst>
                          <a:tab pos="216535" algn="l"/>
                        </a:tabLst>
                      </a:pPr>
                      <a:r>
                        <a:rPr lang="en-US" sz="1000" dirty="0">
                          <a:solidFill>
                            <a:srgbClr val="231F20"/>
                          </a:solidFill>
                          <a:effectLst/>
                          <a:latin typeface="Arial" panose="020B0604020202020204" pitchFamily="34" charset="0"/>
                          <a:ea typeface="Arial" panose="020B0604020202020204" pitchFamily="34" charset="0"/>
                        </a:rPr>
                        <a:t>Understand that they are connected to the global</a:t>
                      </a:r>
                      <a:r>
                        <a:rPr lang="en-US" sz="1000" spc="-4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community</a:t>
                      </a:r>
                      <a:r>
                        <a:rPr lang="en-US" sz="1000" spc="-4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in</a:t>
                      </a:r>
                      <a:r>
                        <a:rPr lang="en-US" sz="1000" spc="-4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many</a:t>
                      </a:r>
                      <a:r>
                        <a:rPr lang="en-US" sz="1000" spc="-4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different</a:t>
                      </a:r>
                      <a:r>
                        <a:rPr lang="en-US" sz="1000" spc="-4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ways</a:t>
                      </a:r>
                      <a:endParaRPr lang="en-GB" sz="1000" dirty="0">
                        <a:effectLst/>
                        <a:latin typeface="Arial" panose="020B0604020202020204" pitchFamily="34" charset="0"/>
                        <a:ea typeface="Arial" panose="020B0604020202020204" pitchFamily="34" charset="0"/>
                      </a:endParaRPr>
                    </a:p>
                    <a:p>
                      <a:pPr marL="0" marR="316230" lvl="0" indent="0">
                        <a:lnSpc>
                          <a:spcPct val="91000"/>
                        </a:lnSpc>
                        <a:spcBef>
                          <a:spcPts val="420"/>
                        </a:spcBef>
                        <a:spcAft>
                          <a:spcPts val="0"/>
                        </a:spcAft>
                        <a:buClr>
                          <a:srgbClr val="BED249"/>
                        </a:buClr>
                        <a:buSzPts val="900"/>
                        <a:buFont typeface="Arial" panose="020B0604020202020204" pitchFamily="34" charset="0"/>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identify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similarities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in</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children’s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rights </a:t>
                      </a:r>
                      <a:r>
                        <a:rPr lang="en-US" sz="1000" dirty="0">
                          <a:solidFill>
                            <a:srgbClr val="231F20"/>
                          </a:solidFill>
                          <a:effectLst/>
                          <a:latin typeface="Arial" panose="020B0604020202020204" pitchFamily="34" charset="0"/>
                          <a:ea typeface="Arial" panose="020B0604020202020204" pitchFamily="34" charset="0"/>
                        </a:rPr>
                        <a:t>around the world</a:t>
                      </a:r>
                      <a:endParaRPr lang="en-GB" sz="1000" dirty="0">
                        <a:effectLst/>
                        <a:latin typeface="Arial" panose="020B0604020202020204" pitchFamily="34" charset="0"/>
                        <a:ea typeface="Arial" panose="020B0604020202020204" pitchFamily="34" charset="0"/>
                      </a:endParaRPr>
                    </a:p>
                    <a:p>
                      <a:endParaRPr lang="en-GB" sz="1100" dirty="0">
                        <a:effectLst/>
                        <a:latin typeface="+mn-lt"/>
                        <a:ea typeface="Times New Roman" panose="02020603050405020304" pitchFamily="18"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9" name="Picture 8" descr="Shape&#10;&#10;Description automatically generated">
            <a:extLst>
              <a:ext uri="{FF2B5EF4-FFF2-40B4-BE49-F238E27FC236}">
                <a16:creationId xmlns:a16="http://schemas.microsoft.com/office/drawing/2014/main" id="{E1CDE14E-03EC-45B7-8D85-CC17EE8819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31432" y="6106282"/>
            <a:ext cx="720080" cy="626156"/>
          </a:xfrm>
          <a:prstGeom prst="rect">
            <a:avLst/>
          </a:prstGeom>
        </p:spPr>
      </p:pic>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03848" y="3933056"/>
            <a:ext cx="3478226" cy="0"/>
          </a:xfrm>
          <a:prstGeom prst="line">
            <a:avLst/>
          </a:prstGeom>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01735429-8E9A-4A10-ACFB-616BEA46C1C4}"/>
              </a:ext>
            </a:extLst>
          </p:cNvPr>
          <p:cNvSpPr txBox="1"/>
          <p:nvPr/>
        </p:nvSpPr>
        <p:spPr>
          <a:xfrm>
            <a:off x="1835696" y="4437112"/>
            <a:ext cx="1368152" cy="2292935"/>
          </a:xfrm>
          <a:prstGeom prst="rect">
            <a:avLst/>
          </a:prstGeom>
          <a:noFill/>
        </p:spPr>
        <p:txBody>
          <a:bodyPr wrap="square" rtlCol="0">
            <a:spAutoFit/>
          </a:bodyPr>
          <a:lstStyle/>
          <a:p>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also</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learn</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 are</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part</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a:t>
            </a:r>
            <a:r>
              <a:rPr kumimoji="0" lang="en-US" sz="1100" b="0" i="0" u="none" strike="noStrike" kern="1200" cap="none" spc="2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global</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community</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connected</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others in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many</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ways</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e.g.</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through</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global</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trade.</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investigate</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wants</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 needs of others.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Children’s</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universal</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rights</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also</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revisited.</a:t>
            </a:r>
            <a:endParaRPr lang="en-GB" dirty="0"/>
          </a:p>
        </p:txBody>
      </p:sp>
      <p:pic>
        <p:nvPicPr>
          <p:cNvPr id="8" name="Picture 7" descr="A picture containing shape&#10;&#10;Description automatically generated">
            <a:extLst>
              <a:ext uri="{FF2B5EF4-FFF2-40B4-BE49-F238E27FC236}">
                <a16:creationId xmlns:a16="http://schemas.microsoft.com/office/drawing/2014/main" id="{CF5A0EBF-83C4-4F9A-8CDD-A26AFBEB8E34}"/>
              </a:ext>
            </a:extLst>
          </p:cNvPr>
          <p:cNvPicPr>
            <a:picLocks noChangeAspect="1"/>
          </p:cNvPicPr>
          <p:nvPr/>
        </p:nvPicPr>
        <p:blipFill>
          <a:blip r:embed="rId4"/>
          <a:stretch>
            <a:fillRect/>
          </a:stretch>
        </p:blipFill>
        <p:spPr>
          <a:xfrm>
            <a:off x="1704040" y="3140969"/>
            <a:ext cx="1499808" cy="1152125"/>
          </a:xfrm>
          <a:prstGeom prst="rect">
            <a:avLst/>
          </a:prstGeom>
        </p:spPr>
      </p:pic>
    </p:spTree>
    <p:extLst>
      <p:ext uri="{BB962C8B-B14F-4D97-AF65-F5344CB8AC3E}">
        <p14:creationId xmlns:p14="http://schemas.microsoft.com/office/powerpoint/2010/main" val="91723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nvGraphicFramePr>
        <p:xfrm>
          <a:off x="467544" y="980728"/>
          <a:ext cx="8424935" cy="4962906"/>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Y2</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100" dirty="0"/>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Know that everyone's family is different.</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Know that families function well when there is trust, respect, care, love and cooperation.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Know that there are lots of forms of physical contact within family.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Know how to say stop if someone is hurting them.</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Know some reasons why friend have conflict.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Know that friendships have ups and downs and some change with time. </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Know how to use the Mending Friendships or Solve-it-together problem-solving methods.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1100" b="1" i="0" u="none" strike="noStrike" kern="1200" cap="none" spc="0" normalizeH="0" baseline="0" noProof="0" dirty="0">
                          <a:ln>
                            <a:noFill/>
                          </a:ln>
                          <a:solidFill>
                            <a:prstClr val="black"/>
                          </a:solidFill>
                          <a:effectLst/>
                          <a:uLnTx/>
                          <a:uFillTx/>
                          <a:latin typeface="+mn-lt"/>
                          <a:ea typeface="Calibri"/>
                          <a:cs typeface="Times New Roman"/>
                        </a:rPr>
                        <a:t>Know there are good secrets and worry secrets and why it is important to share worry secrets</a:t>
                      </a:r>
                      <a:r>
                        <a:rPr kumimoji="0" lang="en-GB" sz="1100" b="0" i="0" u="none" strike="noStrike" kern="1200" cap="none" spc="0" normalizeH="0" baseline="0" noProof="0" dirty="0">
                          <a:ln>
                            <a:noFill/>
                          </a:ln>
                          <a:solidFill>
                            <a:prstClr val="black"/>
                          </a:solidFill>
                          <a:effectLst/>
                          <a:uLnTx/>
                          <a:uFillTx/>
                          <a:latin typeface="+mn-lt"/>
                          <a:ea typeface="Calibri"/>
                          <a:cs typeface="Times New Roman"/>
                        </a:rPr>
                        <a:t>. </a:t>
                      </a:r>
                    </a:p>
                    <a:p>
                      <a:endParaRPr lang="en-GB" dirty="0"/>
                    </a:p>
                    <a:p>
                      <a:endParaRPr lang="en-GB" dirty="0"/>
                    </a:p>
                    <a:p>
                      <a:endParaRPr lang="en-GB" dirty="0"/>
                    </a:p>
                    <a:p>
                      <a:endParaRPr lang="en-GB" dirty="0"/>
                    </a:p>
                  </a:txBody>
                  <a:tcPr/>
                </a:tc>
                <a:tc>
                  <a:txBody>
                    <a:bodyPr/>
                    <a:lstStyle/>
                    <a:p>
                      <a:endParaRPr lang="en-GB" dirty="0"/>
                    </a:p>
                    <a:p>
                      <a:r>
                        <a:rPr lang="en-GB" dirty="0"/>
                        <a:t>People who help us in the community. </a:t>
                      </a:r>
                    </a:p>
                    <a:p>
                      <a:r>
                        <a:rPr lang="en-GB" dirty="0"/>
                        <a:t>Conflict at home, school and in the community.</a:t>
                      </a:r>
                    </a:p>
                    <a:p>
                      <a:r>
                        <a:rPr lang="en-GB" dirty="0"/>
                        <a:t>School values. </a:t>
                      </a:r>
                    </a:p>
                    <a:p>
                      <a:endParaRPr lang="en-GB" dirty="0"/>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Learning about family relationships widens to include roles and responsibilities in a family and the importance of co-operation, appreciation and trust. Friendships are also revisited with a focus on falling out and mending friendships. This becomes more formalised and the children learn and practise two different strategies for conflict resolution (Solve-it-together and Mending Friendships). Children consider the importance of trust in relationships and what this feels like. They also learn about two types of secret, and why ‘worry secrets’ should always be shared with a trusted adult. Children reflect</a:t>
                      </a:r>
                    </a:p>
                    <a:p>
                      <a:pPr marL="0" marR="0" lvl="0" indent="0" algn="l" defTabSz="914400" rtl="0" eaLnBrk="1" fontAlgn="auto" latinLnBrk="0" hangingPunct="1">
                        <a:lnSpc>
                          <a:spcPct val="115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Times New Roman"/>
                        </a:rPr>
                        <a:t>upon different types of physical contact in relationships, which are acceptable and which ones are not. They practise strategies for being assertive when someone is hurting them or being unkind. The children also discuss people who can help them if they are worried or scared.</a:t>
                      </a:r>
                    </a:p>
                    <a:p>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sp>
        <p:nvSpPr>
          <p:cNvPr id="5" name="TextBox 4">
            <a:extLst>
              <a:ext uri="{FF2B5EF4-FFF2-40B4-BE49-F238E27FC236}">
                <a16:creationId xmlns:a16="http://schemas.microsoft.com/office/drawing/2014/main" id="{4AA95856-42C0-4B9F-9261-ADE04E060852}"/>
              </a:ext>
            </a:extLst>
          </p:cNvPr>
          <p:cNvSpPr txBox="1"/>
          <p:nvPr/>
        </p:nvSpPr>
        <p:spPr>
          <a:xfrm>
            <a:off x="3514936" y="2270886"/>
            <a:ext cx="559853" cy="366025"/>
          </a:xfrm>
          <a:prstGeom prst="rect">
            <a:avLst/>
          </a:prstGeom>
          <a:noFill/>
        </p:spPr>
        <p:txBody>
          <a:bodyPr wrap="square" rtlCol="0">
            <a:spAutoFit/>
          </a:bodyPr>
          <a:lstStyle/>
          <a:p>
            <a:endParaRPr lang="en-GB" dirty="0"/>
          </a:p>
        </p:txBody>
      </p:sp>
      <p:pic>
        <p:nvPicPr>
          <p:cNvPr id="6" name="Picture 5">
            <a:extLst>
              <a:ext uri="{FF2B5EF4-FFF2-40B4-BE49-F238E27FC236}">
                <a16:creationId xmlns:a16="http://schemas.microsoft.com/office/drawing/2014/main" id="{9F842697-E57F-47A7-9897-7F47A8A0E1AB}"/>
              </a:ext>
            </a:extLst>
          </p:cNvPr>
          <p:cNvPicPr>
            <a:picLocks noChangeAspect="1"/>
          </p:cNvPicPr>
          <p:nvPr/>
        </p:nvPicPr>
        <p:blipFill>
          <a:blip r:embed="rId3"/>
          <a:stretch>
            <a:fillRect/>
          </a:stretch>
        </p:blipFill>
        <p:spPr>
          <a:xfrm>
            <a:off x="3514936" y="3087815"/>
            <a:ext cx="2137184" cy="2253606"/>
          </a:xfrm>
          <a:prstGeom prst="rect">
            <a:avLst/>
          </a:prstGeom>
        </p:spPr>
      </p:pic>
    </p:spTree>
    <p:extLst>
      <p:ext uri="{BB962C8B-B14F-4D97-AF65-F5344CB8AC3E}">
        <p14:creationId xmlns:p14="http://schemas.microsoft.com/office/powerpoint/2010/main" val="15737415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9944" y="-117893"/>
            <a:ext cx="7920880" cy="797538"/>
          </a:xfrm>
        </p:spPr>
        <p:txBody>
          <a:bodyPr>
            <a:noAutofit/>
          </a:bodyPr>
          <a:lstStyle/>
          <a:p>
            <a:r>
              <a:rPr lang="en-GB" sz="2400" dirty="0">
                <a:latin typeface="Twinkl Cursive Looped" panose="02000000000000000000" pitchFamily="2" charset="0"/>
              </a:rPr>
              <a:t>        </a:t>
            </a:r>
            <a:r>
              <a:rPr lang="en-GB" sz="1400" b="1" dirty="0">
                <a:solidFill>
                  <a:srgbClr val="002060"/>
                </a:solidFill>
                <a:latin typeface="Comic Sans MS" panose="030F0702030302020204" pitchFamily="66" charset="0"/>
              </a:rPr>
              <a:t>Year 4       PSHE Knowledge Mat          Relationships </a:t>
            </a:r>
            <a:endParaRPr lang="en-GB" sz="1400" dirty="0">
              <a:solidFill>
                <a:srgbClr val="002060"/>
              </a:solidFill>
              <a:latin typeface="Comic Sans MS" panose="030F0702030302020204" pitchFamily="66" charset="0"/>
            </a:endParaRPr>
          </a:p>
        </p:txBody>
      </p:sp>
      <p:pic>
        <p:nvPicPr>
          <p:cNvPr id="4" name="Picture 3" descr="C:\Users\barbara.flitcroft\AppData\Local\Microsoft\Windows\Temporary Internet Files\Content.IE5\8QXROI2M\crest.jp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5799" y="51593"/>
            <a:ext cx="432048" cy="484123"/>
          </a:xfrm>
          <a:prstGeom prst="rect">
            <a:avLst/>
          </a:prstGeom>
          <a:noFill/>
          <a:ln>
            <a:noFill/>
          </a:ln>
        </p:spPr>
      </p:pic>
      <p:graphicFrame>
        <p:nvGraphicFramePr>
          <p:cNvPr id="6" name="Table 5"/>
          <p:cNvGraphicFramePr>
            <a:graphicFrameLocks noGrp="1"/>
          </p:cNvGraphicFramePr>
          <p:nvPr>
            <p:extLst>
              <p:ext uri="{D42A27DB-BD31-4B8C-83A1-F6EECF244321}">
                <p14:modId xmlns:p14="http://schemas.microsoft.com/office/powerpoint/2010/main" val="2084756897"/>
              </p:ext>
            </p:extLst>
          </p:nvPr>
        </p:nvGraphicFramePr>
        <p:xfrm>
          <a:off x="107503" y="535716"/>
          <a:ext cx="8928993" cy="6172137"/>
        </p:xfrm>
        <a:graphic>
          <a:graphicData uri="http://schemas.openxmlformats.org/drawingml/2006/table">
            <a:tbl>
              <a:tblPr firstRow="1" firstCol="1" bandRow="1">
                <a:tableStyleId>{5C22544A-7EE6-4342-B048-85BDC9FD1C3A}</a:tableStyleId>
              </a:tblPr>
              <a:tblGrid>
                <a:gridCol w="1551084">
                  <a:extLst>
                    <a:ext uri="{9D8B030D-6E8A-4147-A177-3AD203B41FA5}">
                      <a16:colId xmlns:a16="http://schemas.microsoft.com/office/drawing/2014/main" val="20000"/>
                    </a:ext>
                  </a:extLst>
                </a:gridCol>
                <a:gridCol w="1587171">
                  <a:extLst>
                    <a:ext uri="{9D8B030D-6E8A-4147-A177-3AD203B41FA5}">
                      <a16:colId xmlns:a16="http://schemas.microsoft.com/office/drawing/2014/main" val="20001"/>
                    </a:ext>
                  </a:extLst>
                </a:gridCol>
                <a:gridCol w="3575066">
                  <a:extLst>
                    <a:ext uri="{9D8B030D-6E8A-4147-A177-3AD203B41FA5}">
                      <a16:colId xmlns:a16="http://schemas.microsoft.com/office/drawing/2014/main" val="20002"/>
                    </a:ext>
                  </a:extLst>
                </a:gridCol>
                <a:gridCol w="2215672">
                  <a:extLst>
                    <a:ext uri="{9D8B030D-6E8A-4147-A177-3AD203B41FA5}">
                      <a16:colId xmlns:a16="http://schemas.microsoft.com/office/drawing/2014/main" val="20004"/>
                    </a:ext>
                  </a:extLst>
                </a:gridCol>
              </a:tblGrid>
              <a:tr h="373004">
                <a:tc gridSpan="2">
                  <a:txBody>
                    <a:bodyPr/>
                    <a:lstStyle/>
                    <a:p>
                      <a:pPr algn="ctr">
                        <a:lnSpc>
                          <a:spcPct val="115000"/>
                        </a:lnSpc>
                        <a:spcAft>
                          <a:spcPts val="0"/>
                        </a:spcAft>
                      </a:pPr>
                      <a:r>
                        <a:rPr lang="en-GB" sz="1100" dirty="0">
                          <a:effectLst/>
                          <a:latin typeface="+mn-lt"/>
                        </a:rPr>
                        <a:t>Subject Specific Vocabulary</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hMerge="1">
                  <a:txBody>
                    <a:bodyPr/>
                    <a:lstStyle/>
                    <a:p>
                      <a:endParaRPr lang="en-GB"/>
                    </a:p>
                  </a:txBody>
                  <a:tcPr/>
                </a:tc>
                <a:tc>
                  <a:txBody>
                    <a:bodyPr/>
                    <a:lstStyle/>
                    <a:p>
                      <a:pPr marL="0" marR="0" indent="0" algn="ctr" defTabSz="914400" rtl="0" eaLnBrk="1" fontAlgn="auto" latinLnBrk="0" hangingPunct="1">
                        <a:lnSpc>
                          <a:spcPct val="115000"/>
                        </a:lnSpc>
                        <a:spcBef>
                          <a:spcPts val="0"/>
                        </a:spcBef>
                        <a:spcAft>
                          <a:spcPts val="0"/>
                        </a:spcAft>
                        <a:buClrTx/>
                        <a:buSzTx/>
                        <a:buFontTx/>
                        <a:buNone/>
                        <a:tabLst/>
                        <a:defRPr/>
                      </a:pPr>
                      <a:r>
                        <a:rPr lang="en-GB" sz="1100" b="1" dirty="0">
                          <a:solidFill>
                            <a:srgbClr val="002060"/>
                          </a:solidFill>
                          <a:effectLst/>
                          <a:latin typeface="+mn-lt"/>
                          <a:ea typeface="Calibri"/>
                          <a:cs typeface="Times New Roman"/>
                        </a:rPr>
                        <a:t>Relationships</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ctr">
                        <a:lnSpc>
                          <a:spcPct val="115000"/>
                        </a:lnSpc>
                        <a:spcAft>
                          <a:spcPts val="0"/>
                        </a:spcAft>
                      </a:pPr>
                      <a:r>
                        <a:rPr lang="en-GB" sz="1100" dirty="0">
                          <a:effectLst/>
                          <a:latin typeface="+mn-lt"/>
                          <a:ea typeface="Calibri"/>
                          <a:cs typeface="Times New Roman"/>
                        </a:rPr>
                        <a:t>Key</a:t>
                      </a:r>
                      <a:r>
                        <a:rPr lang="en-GB" sz="1100" baseline="0" dirty="0">
                          <a:effectLst/>
                          <a:latin typeface="+mn-lt"/>
                          <a:ea typeface="Calibri"/>
                          <a:cs typeface="Times New Roman"/>
                        </a:rPr>
                        <a:t> Questions</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0000"/>
                  </a:ext>
                </a:extLst>
              </a:tr>
              <a:tr h="383262">
                <a:tc>
                  <a:txBody>
                    <a:bodyPr/>
                    <a:lstStyle/>
                    <a:p>
                      <a:pPr algn="ctr"/>
                      <a:r>
                        <a:rPr lang="en-GB" sz="1400" dirty="0">
                          <a:latin typeface="+mn-lt"/>
                        </a:rPr>
                        <a:t>Relationship</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dirty="0">
                          <a:effectLst/>
                          <a:latin typeface="+mn-lt"/>
                          <a:ea typeface="Calibri"/>
                          <a:cs typeface="Times New Roman"/>
                        </a:rPr>
                        <a:t>The way in which two or more people.</a:t>
                      </a: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r>
                        <a:rPr lang="en-GB" sz="1100" b="1" u="sng" dirty="0">
                          <a:solidFill>
                            <a:schemeClr val="tx1"/>
                          </a:solidFill>
                          <a:effectLst/>
                          <a:latin typeface="+mn-lt"/>
                          <a:ea typeface="Calibri"/>
                          <a:cs typeface="Times New Roman"/>
                        </a:rPr>
                        <a:t>Knowledge</a:t>
                      </a: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marR="295910" lvl="0" indent="0">
                        <a:lnSpc>
                          <a:spcPct val="96000"/>
                        </a:lnSpc>
                        <a:spcBef>
                          <a:spcPts val="635"/>
                        </a:spcBef>
                        <a:spcAft>
                          <a:spcPts val="0"/>
                        </a:spcAft>
                        <a:buClr>
                          <a:srgbClr val="BED249"/>
                        </a:buClr>
                        <a:buSzPts val="900"/>
                        <a:buFont typeface="Arial" panose="020B0604020202020204" pitchFamily="34" charset="0"/>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Can</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tell</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me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about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time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when</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felt </a:t>
                      </a:r>
                      <a:r>
                        <a:rPr lang="en-US" sz="1100" dirty="0">
                          <a:solidFill>
                            <a:srgbClr val="231F20"/>
                          </a:solidFill>
                          <a:effectLst/>
                          <a:latin typeface="Arial" panose="020B0604020202020204" pitchFamily="34" charset="0"/>
                          <a:ea typeface="Arial" panose="020B0604020202020204" pitchFamily="34" charset="0"/>
                        </a:rPr>
                        <a:t>jealous? Did it affect how you behaved?</a:t>
                      </a:r>
                      <a:endParaRPr lang="en-GB" sz="1600" dirty="0">
                        <a:effectLst/>
                        <a:latin typeface="Arial" panose="020B0604020202020204" pitchFamily="34" charset="0"/>
                        <a:ea typeface="Arial" panose="020B0604020202020204" pitchFamily="34" charset="0"/>
                      </a:endParaRPr>
                    </a:p>
                    <a:p>
                      <a:pPr marL="0" marR="259715" lvl="0" indent="0">
                        <a:lnSpc>
                          <a:spcPct val="96000"/>
                        </a:lnSpc>
                        <a:spcBef>
                          <a:spcPts val="415"/>
                        </a:spcBef>
                        <a:buClr>
                          <a:srgbClr val="BED249"/>
                        </a:buClr>
                        <a:buSzPts val="900"/>
                        <a:buFont typeface="Arial" panose="020B0604020202020204" pitchFamily="34" charset="0"/>
                        <a:buNone/>
                        <a:tabLst>
                          <a:tab pos="216535" algn="l"/>
                        </a:tabLst>
                      </a:pPr>
                      <a:r>
                        <a:rPr lang="en-US" sz="1100" spc="-20" dirty="0">
                          <a:solidFill>
                            <a:srgbClr val="231F20"/>
                          </a:solidFill>
                          <a:effectLst/>
                          <a:latin typeface="Arial" panose="020B0604020202020204" pitchFamily="34" charset="0"/>
                          <a:ea typeface="Arial" panose="020B0604020202020204" pitchFamily="34" charset="0"/>
                        </a:rPr>
                        <a:t>Can</a:t>
                      </a:r>
                      <a:r>
                        <a:rPr lang="en-US" sz="1100" spc="-40" dirty="0">
                          <a:solidFill>
                            <a:srgbClr val="231F20"/>
                          </a:solidFill>
                          <a:effectLst/>
                          <a:latin typeface="Arial" panose="020B0604020202020204" pitchFamily="34" charset="0"/>
                          <a:ea typeface="Arial" panose="020B0604020202020204" pitchFamily="34" charset="0"/>
                        </a:rPr>
                        <a:t> </a:t>
                      </a:r>
                      <a:r>
                        <a:rPr lang="en-US" sz="1100" spc="-20" dirty="0">
                          <a:solidFill>
                            <a:srgbClr val="231F20"/>
                          </a:solidFill>
                          <a:effectLst/>
                          <a:latin typeface="Arial" panose="020B0604020202020204" pitchFamily="34" charset="0"/>
                          <a:ea typeface="Arial" panose="020B0604020202020204" pitchFamily="34" charset="0"/>
                        </a:rPr>
                        <a:t>we</a:t>
                      </a:r>
                      <a:r>
                        <a:rPr lang="en-US" sz="1100" spc="-40" dirty="0">
                          <a:solidFill>
                            <a:srgbClr val="231F20"/>
                          </a:solidFill>
                          <a:effectLst/>
                          <a:latin typeface="Arial" panose="020B0604020202020204" pitchFamily="34" charset="0"/>
                          <a:ea typeface="Arial" panose="020B0604020202020204" pitchFamily="34" charset="0"/>
                        </a:rPr>
                        <a:t> </a:t>
                      </a:r>
                      <a:r>
                        <a:rPr lang="en-US" sz="1100" spc="-20" dirty="0">
                          <a:solidFill>
                            <a:srgbClr val="231F20"/>
                          </a:solidFill>
                          <a:effectLst/>
                          <a:latin typeface="Arial" panose="020B0604020202020204" pitchFamily="34" charset="0"/>
                          <a:ea typeface="Arial" panose="020B0604020202020204" pitchFamily="34" charset="0"/>
                        </a:rPr>
                        <a:t>tell</a:t>
                      </a:r>
                      <a:r>
                        <a:rPr lang="en-US" sz="1100" spc="-40" dirty="0">
                          <a:solidFill>
                            <a:srgbClr val="231F20"/>
                          </a:solidFill>
                          <a:effectLst/>
                          <a:latin typeface="Arial" panose="020B0604020202020204" pitchFamily="34" charset="0"/>
                          <a:ea typeface="Arial" panose="020B0604020202020204" pitchFamily="34" charset="0"/>
                        </a:rPr>
                        <a:t> </a:t>
                      </a:r>
                      <a:r>
                        <a:rPr lang="en-US" sz="1100" spc="-20" dirty="0">
                          <a:solidFill>
                            <a:srgbClr val="231F20"/>
                          </a:solidFill>
                          <a:effectLst/>
                          <a:latin typeface="Arial" panose="020B0604020202020204" pitchFamily="34" charset="0"/>
                          <a:ea typeface="Arial" panose="020B0604020202020204" pitchFamily="34" charset="0"/>
                        </a:rPr>
                        <a:t>each</a:t>
                      </a:r>
                      <a:r>
                        <a:rPr lang="en-US" sz="1100" spc="-40" dirty="0">
                          <a:solidFill>
                            <a:srgbClr val="231F20"/>
                          </a:solidFill>
                          <a:effectLst/>
                          <a:latin typeface="Arial" panose="020B0604020202020204" pitchFamily="34" charset="0"/>
                          <a:ea typeface="Arial" panose="020B0604020202020204" pitchFamily="34" charset="0"/>
                        </a:rPr>
                        <a:t> </a:t>
                      </a:r>
                      <a:r>
                        <a:rPr lang="en-US" sz="1100" spc="-20" dirty="0">
                          <a:solidFill>
                            <a:srgbClr val="231F20"/>
                          </a:solidFill>
                          <a:effectLst/>
                          <a:latin typeface="Arial" panose="020B0604020202020204" pitchFamily="34" charset="0"/>
                          <a:ea typeface="Arial" panose="020B0604020202020204" pitchFamily="34" charset="0"/>
                        </a:rPr>
                        <a:t>other</a:t>
                      </a:r>
                      <a:r>
                        <a:rPr lang="en-US" sz="1100" spc="-40" dirty="0">
                          <a:solidFill>
                            <a:srgbClr val="231F20"/>
                          </a:solidFill>
                          <a:effectLst/>
                          <a:latin typeface="Arial" panose="020B0604020202020204" pitchFamily="34" charset="0"/>
                          <a:ea typeface="Arial" panose="020B0604020202020204" pitchFamily="34" charset="0"/>
                        </a:rPr>
                        <a:t> </a:t>
                      </a:r>
                      <a:r>
                        <a:rPr lang="en-US" sz="1100" spc="-20" dirty="0">
                          <a:solidFill>
                            <a:srgbClr val="231F20"/>
                          </a:solidFill>
                          <a:effectLst/>
                          <a:latin typeface="Arial" panose="020B0604020202020204" pitchFamily="34" charset="0"/>
                          <a:ea typeface="Arial" panose="020B0604020202020204" pitchFamily="34" charset="0"/>
                        </a:rPr>
                        <a:t>about</a:t>
                      </a:r>
                      <a:r>
                        <a:rPr lang="en-US" sz="1100" spc="-40" dirty="0">
                          <a:solidFill>
                            <a:srgbClr val="231F20"/>
                          </a:solidFill>
                          <a:effectLst/>
                          <a:latin typeface="Arial" panose="020B0604020202020204" pitchFamily="34" charset="0"/>
                          <a:ea typeface="Arial" panose="020B0604020202020204" pitchFamily="34" charset="0"/>
                        </a:rPr>
                        <a:t> </a:t>
                      </a:r>
                      <a:r>
                        <a:rPr lang="en-US" sz="1100" spc="-20" dirty="0">
                          <a:solidFill>
                            <a:srgbClr val="231F20"/>
                          </a:solidFill>
                          <a:effectLst/>
                          <a:latin typeface="Arial" panose="020B0604020202020204" pitchFamily="34" charset="0"/>
                          <a:ea typeface="Arial" panose="020B0604020202020204" pitchFamily="34" charset="0"/>
                        </a:rPr>
                        <a:t>the</a:t>
                      </a:r>
                      <a:r>
                        <a:rPr lang="en-US" sz="1100" spc="-40" dirty="0">
                          <a:solidFill>
                            <a:srgbClr val="231F20"/>
                          </a:solidFill>
                          <a:effectLst/>
                          <a:latin typeface="Arial" panose="020B0604020202020204" pitchFamily="34" charset="0"/>
                          <a:ea typeface="Arial" panose="020B0604020202020204" pitchFamily="34" charset="0"/>
                        </a:rPr>
                        <a:t> </a:t>
                      </a:r>
                      <a:r>
                        <a:rPr lang="en-US" sz="1100" spc="-20" dirty="0">
                          <a:solidFill>
                            <a:srgbClr val="231F20"/>
                          </a:solidFill>
                          <a:effectLst/>
                          <a:latin typeface="Arial" panose="020B0604020202020204" pitchFamily="34" charset="0"/>
                          <a:ea typeface="Arial" panose="020B0604020202020204" pitchFamily="34" charset="0"/>
                        </a:rPr>
                        <a:t>people</a:t>
                      </a:r>
                      <a:r>
                        <a:rPr lang="en-US" sz="1100" spc="-40" dirty="0">
                          <a:solidFill>
                            <a:srgbClr val="231F20"/>
                          </a:solidFill>
                          <a:effectLst/>
                          <a:latin typeface="Arial" panose="020B0604020202020204" pitchFamily="34" charset="0"/>
                          <a:ea typeface="Arial" panose="020B0604020202020204" pitchFamily="34" charset="0"/>
                        </a:rPr>
                        <a:t> </a:t>
                      </a:r>
                      <a:r>
                        <a:rPr lang="en-US" sz="1100" spc="-20" dirty="0">
                          <a:solidFill>
                            <a:srgbClr val="231F20"/>
                          </a:solidFill>
                          <a:effectLst/>
                          <a:latin typeface="Arial" panose="020B0604020202020204" pitchFamily="34" charset="0"/>
                          <a:ea typeface="Arial" panose="020B0604020202020204" pitchFamily="34" charset="0"/>
                        </a:rPr>
                        <a:t>we love?</a:t>
                      </a:r>
                      <a:endParaRPr lang="en-GB" sz="1600" dirty="0">
                        <a:effectLst/>
                        <a:latin typeface="Arial" panose="020B0604020202020204" pitchFamily="34" charset="0"/>
                        <a:ea typeface="Arial" panose="020B0604020202020204" pitchFamily="34" charset="0"/>
                      </a:endParaRPr>
                    </a:p>
                    <a:p>
                      <a:pPr marL="0" lvl="0" indent="0">
                        <a:spcBef>
                          <a:spcPts val="395"/>
                        </a:spcBef>
                        <a:buClr>
                          <a:srgbClr val="BED249"/>
                        </a:buClr>
                        <a:buSzPts val="900"/>
                        <a:buFont typeface="Arial" panose="020B0604020202020204" pitchFamily="34" charset="0"/>
                        <a:buNone/>
                        <a:tabLst>
                          <a:tab pos="216535" algn="l"/>
                        </a:tabLst>
                      </a:pPr>
                      <a:r>
                        <a:rPr lang="en-US" sz="1100" dirty="0">
                          <a:solidFill>
                            <a:srgbClr val="231F20"/>
                          </a:solidFill>
                          <a:effectLst/>
                          <a:latin typeface="Arial" panose="020B0604020202020204" pitchFamily="34" charset="0"/>
                          <a:ea typeface="Arial" panose="020B0604020202020204" pitchFamily="34" charset="0"/>
                        </a:rPr>
                        <a:t>Do</a:t>
                      </a:r>
                      <a:r>
                        <a:rPr lang="en-US" sz="1100" spc="1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you</a:t>
                      </a:r>
                      <a:r>
                        <a:rPr lang="en-US" sz="1100" spc="1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miss</a:t>
                      </a:r>
                      <a:r>
                        <a:rPr lang="en-US" sz="1100" spc="10"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seeing</a:t>
                      </a:r>
                      <a:r>
                        <a:rPr lang="en-US" sz="1100" spc="1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anyone?</a:t>
                      </a:r>
                      <a:endParaRPr lang="en-GB" sz="1600" dirty="0">
                        <a:effectLst/>
                        <a:latin typeface="Arial" panose="020B0604020202020204" pitchFamily="34" charset="0"/>
                        <a:ea typeface="Arial" panose="020B0604020202020204" pitchFamily="34" charset="0"/>
                      </a:endParaRPr>
                    </a:p>
                    <a:p>
                      <a:pPr marL="0" lvl="0" indent="0">
                        <a:spcBef>
                          <a:spcPts val="390"/>
                        </a:spcBef>
                        <a:buClr>
                          <a:srgbClr val="BED249"/>
                        </a:buClr>
                        <a:buSzPts val="900"/>
                        <a:buFont typeface="Arial" panose="020B0604020202020204" pitchFamily="34" charset="0"/>
                        <a:buNone/>
                        <a:tabLst>
                          <a:tab pos="216535" algn="l"/>
                        </a:tabLst>
                      </a:pPr>
                      <a:r>
                        <a:rPr lang="en-US" sz="1100" dirty="0">
                          <a:solidFill>
                            <a:srgbClr val="231F20"/>
                          </a:solidFill>
                          <a:effectLst/>
                          <a:latin typeface="Arial" panose="020B0604020202020204" pitchFamily="34" charset="0"/>
                          <a:ea typeface="Arial" panose="020B0604020202020204" pitchFamily="34" charset="0"/>
                        </a:rPr>
                        <a:t>Who</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could</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we</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make</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memory</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box</a:t>
                      </a:r>
                      <a:r>
                        <a:rPr lang="en-US" sz="1100" spc="5" dirty="0">
                          <a:solidFill>
                            <a:srgbClr val="231F20"/>
                          </a:solidFill>
                          <a:effectLst/>
                          <a:latin typeface="Arial" panose="020B0604020202020204" pitchFamily="34" charset="0"/>
                          <a:ea typeface="Arial" panose="020B0604020202020204" pitchFamily="34" charset="0"/>
                        </a:rPr>
                        <a:t> </a:t>
                      </a:r>
                      <a:r>
                        <a:rPr lang="en-US" sz="1100" spc="-20" dirty="0">
                          <a:solidFill>
                            <a:srgbClr val="231F20"/>
                          </a:solidFill>
                          <a:effectLst/>
                          <a:latin typeface="Arial" panose="020B0604020202020204" pitchFamily="34" charset="0"/>
                          <a:ea typeface="Arial" panose="020B0604020202020204" pitchFamily="34" charset="0"/>
                        </a:rPr>
                        <a:t>for?</a:t>
                      </a:r>
                      <a:endParaRPr lang="en-GB" sz="1600" dirty="0">
                        <a:effectLst/>
                        <a:latin typeface="Arial" panose="020B0604020202020204" pitchFamily="34" charset="0"/>
                        <a:ea typeface="Arial" panose="020B0604020202020204" pitchFamily="34" charset="0"/>
                      </a:endParaRPr>
                    </a:p>
                    <a:p>
                      <a:pPr marL="0" marR="380365" lvl="0" indent="0">
                        <a:lnSpc>
                          <a:spcPct val="96000"/>
                        </a:lnSpc>
                        <a:spcBef>
                          <a:spcPts val="415"/>
                        </a:spcBef>
                        <a:buClr>
                          <a:srgbClr val="BED249"/>
                        </a:buClr>
                        <a:buSzPts val="900"/>
                        <a:buFont typeface="Arial" panose="020B0604020202020204" pitchFamily="34" charset="0"/>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Have</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ever</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fallen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out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with</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of</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your </a:t>
                      </a:r>
                      <a:r>
                        <a:rPr lang="en-US" sz="1100" dirty="0">
                          <a:solidFill>
                            <a:srgbClr val="231F20"/>
                          </a:solidFill>
                          <a:effectLst/>
                          <a:latin typeface="Arial" panose="020B0604020202020204" pitchFamily="34" charset="0"/>
                          <a:ea typeface="Arial" panose="020B0604020202020204" pitchFamily="34" charset="0"/>
                        </a:rPr>
                        <a:t>friends?</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What</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happened?</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How</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did</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you resolve</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it?</a:t>
                      </a:r>
                      <a:endParaRPr lang="en-GB" sz="1600" dirty="0">
                        <a:effectLst/>
                        <a:latin typeface="Arial" panose="020B0604020202020204" pitchFamily="34" charset="0"/>
                        <a:ea typeface="Arial" panose="020B0604020202020204" pitchFamily="34" charset="0"/>
                      </a:endParaRPr>
                    </a:p>
                    <a:p>
                      <a:pPr marL="0" marR="167640" lvl="0" indent="0">
                        <a:lnSpc>
                          <a:spcPct val="96000"/>
                        </a:lnSpc>
                        <a:spcBef>
                          <a:spcPts val="410"/>
                        </a:spcBef>
                        <a:spcAft>
                          <a:spcPts val="0"/>
                        </a:spcAft>
                        <a:buClr>
                          <a:srgbClr val="BED249"/>
                        </a:buClr>
                        <a:buSzPts val="900"/>
                        <a:buFont typeface="Arial" panose="020B0604020202020204" pitchFamily="34" charset="0"/>
                        <a:buNone/>
                        <a:tabLst>
                          <a:tab pos="216535" algn="l"/>
                        </a:tabLst>
                      </a:pPr>
                      <a:r>
                        <a:rPr lang="en-US" sz="1100" spc="-10" dirty="0">
                          <a:solidFill>
                            <a:srgbClr val="231F20"/>
                          </a:solidFill>
                          <a:effectLst/>
                          <a:latin typeface="Arial" panose="020B0604020202020204" pitchFamily="34" charset="0"/>
                          <a:ea typeface="Arial" panose="020B0604020202020204" pitchFamily="34" charset="0"/>
                        </a:rPr>
                        <a:t>Do</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have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friends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that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you</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fall</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out</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with </a:t>
                      </a:r>
                      <a:r>
                        <a:rPr lang="en-US" sz="1100" dirty="0">
                          <a:solidFill>
                            <a:srgbClr val="231F20"/>
                          </a:solidFill>
                          <a:effectLst/>
                          <a:latin typeface="Arial" panose="020B0604020202020204" pitchFamily="34" charset="0"/>
                          <a:ea typeface="Arial" panose="020B0604020202020204" pitchFamily="34" charset="0"/>
                        </a:rPr>
                        <a:t>a</a:t>
                      </a:r>
                      <a:r>
                        <a:rPr lang="en-US" sz="1100" spc="-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lot?</a:t>
                      </a:r>
                      <a:endParaRPr lang="en-GB" sz="1600" dirty="0">
                        <a:effectLst/>
                        <a:latin typeface="Arial" panose="020B0604020202020204" pitchFamily="34" charset="0"/>
                        <a:ea typeface="Arial" panose="020B0604020202020204" pitchFamily="34" charset="0"/>
                      </a:endParaRPr>
                    </a:p>
                    <a:p>
                      <a:pPr marL="0" indent="0">
                        <a:buFont typeface="Arial" panose="020B0604020202020204" pitchFamily="34" charset="0"/>
                        <a:buNone/>
                      </a:pPr>
                      <a:r>
                        <a:rPr lang="en-US" sz="1100" dirty="0">
                          <a:solidFill>
                            <a:srgbClr val="231F20"/>
                          </a:solidFill>
                          <a:effectLst/>
                          <a:latin typeface="Arial" panose="020B0604020202020204" pitchFamily="34" charset="0"/>
                          <a:ea typeface="Arial" panose="020B0604020202020204" pitchFamily="34" charset="0"/>
                        </a:rPr>
                        <a:t>Does Calm Me time help you stay </a:t>
                      </a:r>
                      <a:r>
                        <a:rPr lang="en-US" sz="1100" spc="-10" dirty="0">
                          <a:solidFill>
                            <a:srgbClr val="231F20"/>
                          </a:solidFill>
                          <a:effectLst/>
                          <a:latin typeface="Arial" panose="020B0604020202020204" pitchFamily="34" charset="0"/>
                          <a:ea typeface="Arial" panose="020B0604020202020204" pitchFamily="34" charset="0"/>
                        </a:rPr>
                        <a:t>calm?</a:t>
                      </a:r>
                      <a:endParaRPr lang="en-GB" sz="11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464293">
                <a:tc>
                  <a:txBody>
                    <a:bodyPr/>
                    <a:lstStyle/>
                    <a:p>
                      <a:pPr algn="ctr">
                        <a:lnSpc>
                          <a:spcPct val="115000"/>
                        </a:lnSpc>
                        <a:spcAft>
                          <a:spcPts val="0"/>
                        </a:spcAft>
                      </a:pPr>
                      <a:r>
                        <a:rPr lang="en-GB" sz="1400">
                          <a:effectLst/>
                          <a:latin typeface="+mn-lt"/>
                          <a:ea typeface="Calibri"/>
                          <a:cs typeface="Times New Roman"/>
                        </a:rPr>
                        <a:t>Jealousy</a:t>
                      </a:r>
                      <a:endParaRPr lang="en-GB" sz="1400" dirty="0">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i="0">
                          <a:solidFill>
                            <a:srgbClr val="202124"/>
                          </a:solidFill>
                          <a:effectLst/>
                          <a:latin typeface="arial" panose="020B0604020202020204" pitchFamily="34" charset="0"/>
                        </a:rPr>
                        <a:t>Feeling or showing an envious resentment of someone or their achievements, possessions, or advantages.</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5">
                  <a:txBody>
                    <a:bodyPr/>
                    <a:lstStyle/>
                    <a:p>
                      <a:pPr marL="0" lvl="0" indent="0" algn="ctr">
                        <a:spcBef>
                          <a:spcPts val="610"/>
                        </a:spcBef>
                        <a:buClr>
                          <a:srgbClr val="BED249"/>
                        </a:buClr>
                        <a:buSzPts val="900"/>
                        <a:buFont typeface="Arial" panose="020B0604020202020204" pitchFamily="34" charset="0"/>
                        <a:buNone/>
                        <a:tabLst>
                          <a:tab pos="216535" algn="l"/>
                        </a:tabLst>
                      </a:pPr>
                      <a:r>
                        <a:rPr lang="en-US" sz="1100" b="1" dirty="0">
                          <a:solidFill>
                            <a:srgbClr val="231F20"/>
                          </a:solidFill>
                          <a:effectLst/>
                          <a:latin typeface="Arial" panose="020B0604020202020204" pitchFamily="34" charset="0"/>
                          <a:ea typeface="Arial" panose="020B0604020202020204" pitchFamily="34" charset="0"/>
                        </a:rPr>
                        <a:t>Know</a:t>
                      </a:r>
                      <a:r>
                        <a:rPr lang="en-US" sz="1100" b="1" spc="1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some</a:t>
                      </a:r>
                      <a:r>
                        <a:rPr lang="en-US" sz="1100" b="1" spc="1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reasons</a:t>
                      </a:r>
                      <a:r>
                        <a:rPr lang="en-US" sz="1100" b="1" spc="1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why</a:t>
                      </a:r>
                      <a:r>
                        <a:rPr lang="en-US" sz="1100" b="1" spc="1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people</a:t>
                      </a:r>
                      <a:r>
                        <a:rPr lang="en-US" sz="1100" b="1" spc="1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feel</a:t>
                      </a:r>
                      <a:r>
                        <a:rPr lang="en-US" sz="1100" b="1" spc="1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jealousy</a:t>
                      </a:r>
                      <a:endParaRPr lang="en-GB" sz="1600" b="1" dirty="0">
                        <a:effectLst/>
                        <a:latin typeface="Arial" panose="020B0604020202020204" pitchFamily="34" charset="0"/>
                        <a:ea typeface="Arial" panose="020B0604020202020204" pitchFamily="34" charset="0"/>
                      </a:endParaRPr>
                    </a:p>
                    <a:p>
                      <a:pPr marL="0" marR="449580" lvl="0" indent="0" algn="ctr">
                        <a:lnSpc>
                          <a:spcPct val="96000"/>
                        </a:lnSpc>
                        <a:spcBef>
                          <a:spcPts val="415"/>
                        </a:spcBef>
                        <a:buClr>
                          <a:srgbClr val="BED249"/>
                        </a:buClr>
                        <a:buSzPts val="900"/>
                        <a:buFont typeface="Arial" panose="020B0604020202020204" pitchFamily="34" charset="0"/>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jealousy</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can</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be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damaging</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to relationships</a:t>
                      </a:r>
                      <a:endParaRPr lang="en-GB" sz="1600" b="1" dirty="0">
                        <a:effectLst/>
                        <a:latin typeface="Arial" panose="020B0604020202020204" pitchFamily="34" charset="0"/>
                        <a:ea typeface="Arial" panose="020B0604020202020204" pitchFamily="34" charset="0"/>
                      </a:endParaRPr>
                    </a:p>
                    <a:p>
                      <a:pPr marL="0" marR="746125" lvl="0" indent="0" algn="ctr">
                        <a:lnSpc>
                          <a:spcPct val="96000"/>
                        </a:lnSpc>
                        <a:spcBef>
                          <a:spcPts val="415"/>
                        </a:spcBef>
                        <a:buClr>
                          <a:srgbClr val="BED249"/>
                        </a:buClr>
                        <a:buSzPts val="900"/>
                        <a:buFont typeface="Arial" panose="020B0604020202020204" pitchFamily="34" charset="0"/>
                        <a:buNone/>
                        <a:tabLst>
                          <a:tab pos="216535" algn="l"/>
                        </a:tabLst>
                      </a:pPr>
                      <a:r>
                        <a:rPr lang="en-US" sz="1100" b="1" dirty="0">
                          <a:solidFill>
                            <a:srgbClr val="231F20"/>
                          </a:solidFill>
                          <a:effectLst/>
                          <a:latin typeface="Arial" panose="020B0604020202020204" pitchFamily="34" charset="0"/>
                          <a:ea typeface="Arial" panose="020B0604020202020204" pitchFamily="34" charset="0"/>
                        </a:rPr>
                        <a:t>Know</a:t>
                      </a:r>
                      <a:r>
                        <a:rPr lang="en-US" sz="1100" b="1" spc="-7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that</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loss</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is</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a</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normal</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part</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of </a:t>
                      </a:r>
                      <a:r>
                        <a:rPr lang="en-US" sz="1100" b="1" spc="-10" dirty="0">
                          <a:solidFill>
                            <a:srgbClr val="231F20"/>
                          </a:solidFill>
                          <a:effectLst/>
                          <a:latin typeface="Arial" panose="020B0604020202020204" pitchFamily="34" charset="0"/>
                          <a:ea typeface="Arial" panose="020B0604020202020204" pitchFamily="34" charset="0"/>
                        </a:rPr>
                        <a:t>relationships</a:t>
                      </a:r>
                      <a:endParaRPr lang="en-GB" sz="1600" b="1" dirty="0">
                        <a:effectLst/>
                        <a:latin typeface="Arial" panose="020B0604020202020204" pitchFamily="34" charset="0"/>
                        <a:ea typeface="Arial" panose="020B0604020202020204" pitchFamily="34" charset="0"/>
                      </a:endParaRPr>
                    </a:p>
                    <a:p>
                      <a:pPr marL="0" marR="143510" lvl="0" indent="0" algn="ctr">
                        <a:lnSpc>
                          <a:spcPct val="96000"/>
                        </a:lnSpc>
                        <a:spcBef>
                          <a:spcPts val="420"/>
                        </a:spcBef>
                        <a:spcAft>
                          <a:spcPts val="0"/>
                        </a:spcAft>
                        <a:buClr>
                          <a:srgbClr val="BED249"/>
                        </a:buClr>
                        <a:buSzPts val="900"/>
                        <a:buFont typeface="Arial" panose="020B0604020202020204" pitchFamily="34" charset="0"/>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negative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feelings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are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normal</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part </a:t>
                      </a:r>
                      <a:r>
                        <a:rPr lang="en-US" sz="1100" b="1" dirty="0">
                          <a:solidFill>
                            <a:srgbClr val="231F20"/>
                          </a:solidFill>
                          <a:effectLst/>
                          <a:latin typeface="Arial" panose="020B0604020202020204" pitchFamily="34" charset="0"/>
                          <a:ea typeface="Arial" panose="020B0604020202020204" pitchFamily="34" charset="0"/>
                        </a:rPr>
                        <a:t>of loss</a:t>
                      </a:r>
                      <a:endParaRPr lang="en-GB" sz="1600" b="1" dirty="0">
                        <a:effectLst/>
                        <a:latin typeface="Arial" panose="020B0604020202020204" pitchFamily="34" charset="0"/>
                        <a:ea typeface="Arial" panose="020B0604020202020204" pitchFamily="34" charset="0"/>
                      </a:endParaRPr>
                    </a:p>
                    <a:p>
                      <a:pPr marL="0" marR="125730" lvl="0" indent="0" algn="ctr">
                        <a:lnSpc>
                          <a:spcPct val="96000"/>
                        </a:lnSpc>
                        <a:spcBef>
                          <a:spcPts val="415"/>
                        </a:spcBef>
                        <a:buClr>
                          <a:srgbClr val="BED249"/>
                        </a:buClr>
                        <a:buSzPts val="900"/>
                        <a:buFont typeface="Arial" panose="020B0604020202020204" pitchFamily="34" charset="0"/>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memories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can</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support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us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when</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we </a:t>
                      </a:r>
                      <a:r>
                        <a:rPr lang="en-US" sz="1100" b="1" dirty="0">
                          <a:solidFill>
                            <a:srgbClr val="231F20"/>
                          </a:solidFill>
                          <a:effectLst/>
                          <a:latin typeface="Arial" panose="020B0604020202020204" pitchFamily="34" charset="0"/>
                          <a:ea typeface="Arial" panose="020B0604020202020204" pitchFamily="34" charset="0"/>
                        </a:rPr>
                        <a:t>lose a special person or animal</a:t>
                      </a:r>
                      <a:endParaRPr lang="en-GB" sz="1600" b="1" dirty="0">
                        <a:effectLst/>
                        <a:latin typeface="Arial" panose="020B0604020202020204" pitchFamily="34" charset="0"/>
                        <a:ea typeface="Arial" panose="020B0604020202020204" pitchFamily="34" charset="0"/>
                      </a:endParaRPr>
                    </a:p>
                    <a:p>
                      <a:pPr marL="0" marR="584200" lvl="0" indent="0" algn="ctr">
                        <a:lnSpc>
                          <a:spcPct val="96000"/>
                        </a:lnSpc>
                        <a:spcBef>
                          <a:spcPts val="420"/>
                        </a:spcBef>
                        <a:spcAft>
                          <a:spcPts val="0"/>
                        </a:spcAft>
                        <a:buClr>
                          <a:srgbClr val="BED249"/>
                        </a:buClr>
                        <a:buSzPts val="900"/>
                        <a:buFont typeface="Arial" panose="020B0604020202020204" pitchFamily="34" charset="0"/>
                        <a:buNone/>
                        <a:tabLst>
                          <a:tab pos="216535" algn="l"/>
                        </a:tabLst>
                      </a:pPr>
                      <a:r>
                        <a:rPr lang="en-US" sz="1100" b="1" spc="-10" dirty="0">
                          <a:solidFill>
                            <a:srgbClr val="231F20"/>
                          </a:solidFill>
                          <a:effectLst/>
                          <a:latin typeface="Arial" panose="020B0604020202020204" pitchFamily="34" charset="0"/>
                          <a:ea typeface="Arial" panose="020B0604020202020204" pitchFamily="34" charset="0"/>
                        </a:rPr>
                        <a:t>Know</a:t>
                      </a:r>
                      <a:r>
                        <a:rPr lang="en-US" sz="1100" b="1" spc="-60"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that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change</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is</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a</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natural</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part</a:t>
                      </a:r>
                      <a:r>
                        <a:rPr lang="en-US" sz="1100" b="1" spc="-55" dirty="0">
                          <a:solidFill>
                            <a:srgbClr val="231F20"/>
                          </a:solidFill>
                          <a:effectLst/>
                          <a:latin typeface="Arial" panose="020B0604020202020204" pitchFamily="34" charset="0"/>
                          <a:ea typeface="Arial" panose="020B0604020202020204" pitchFamily="34" charset="0"/>
                        </a:rPr>
                        <a:t> </a:t>
                      </a:r>
                      <a:r>
                        <a:rPr lang="en-US" sz="1100" b="1" spc="-10" dirty="0">
                          <a:solidFill>
                            <a:srgbClr val="231F20"/>
                          </a:solidFill>
                          <a:effectLst/>
                          <a:latin typeface="Arial" panose="020B0604020202020204" pitchFamily="34" charset="0"/>
                          <a:ea typeface="Arial" panose="020B0604020202020204" pitchFamily="34" charset="0"/>
                        </a:rPr>
                        <a:t>of </a:t>
                      </a:r>
                      <a:r>
                        <a:rPr lang="en-US" sz="1100" b="1" dirty="0">
                          <a:solidFill>
                            <a:srgbClr val="231F20"/>
                          </a:solidFill>
                          <a:effectLst/>
                          <a:latin typeface="Arial" panose="020B0604020202020204" pitchFamily="34" charset="0"/>
                          <a:ea typeface="Arial" panose="020B0604020202020204" pitchFamily="34" charset="0"/>
                        </a:rPr>
                        <a:t>relationships/</a:t>
                      </a:r>
                      <a:r>
                        <a:rPr lang="en-US" sz="1100" b="1" spc="-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friendship</a:t>
                      </a:r>
                      <a:endParaRPr lang="en-GB" sz="1600" b="1" dirty="0">
                        <a:effectLst/>
                        <a:latin typeface="Arial" panose="020B0604020202020204" pitchFamily="34" charset="0"/>
                        <a:ea typeface="Arial" panose="020B0604020202020204" pitchFamily="34" charset="0"/>
                      </a:endParaRPr>
                    </a:p>
                    <a:p>
                      <a:pPr marL="0" indent="0" algn="ctr">
                        <a:buFont typeface="Arial" panose="020B0604020202020204" pitchFamily="34" charset="0"/>
                        <a:buNone/>
                      </a:pPr>
                      <a:r>
                        <a:rPr lang="en-US" sz="1100" b="1" dirty="0">
                          <a:solidFill>
                            <a:srgbClr val="231F20"/>
                          </a:solidFill>
                          <a:effectLst/>
                          <a:latin typeface="Arial" panose="020B0604020202020204" pitchFamily="34" charset="0"/>
                          <a:ea typeface="Arial" panose="020B0604020202020204" pitchFamily="34" charset="0"/>
                        </a:rPr>
                        <a:t>Know that sometimes it is better for a friendship/</a:t>
                      </a:r>
                      <a:r>
                        <a:rPr lang="en-US" sz="1100" b="1" spc="-70"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relationship</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to</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end</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if</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it</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is</a:t>
                      </a:r>
                      <a:r>
                        <a:rPr lang="en-US" sz="1100" b="1" spc="-65" dirty="0">
                          <a:solidFill>
                            <a:srgbClr val="231F20"/>
                          </a:solidFill>
                          <a:effectLst/>
                          <a:latin typeface="Arial" panose="020B0604020202020204" pitchFamily="34" charset="0"/>
                          <a:ea typeface="Arial" panose="020B0604020202020204" pitchFamily="34" charset="0"/>
                        </a:rPr>
                        <a:t> </a:t>
                      </a:r>
                      <a:r>
                        <a:rPr lang="en-US" sz="1100" b="1" dirty="0">
                          <a:solidFill>
                            <a:srgbClr val="231F20"/>
                          </a:solidFill>
                          <a:effectLst/>
                          <a:latin typeface="Arial" panose="020B0604020202020204" pitchFamily="34" charset="0"/>
                          <a:ea typeface="Arial" panose="020B0604020202020204" pitchFamily="34" charset="0"/>
                        </a:rPr>
                        <a:t>causing negative feelings or is unsafe</a:t>
                      </a:r>
                    </a:p>
                    <a:p>
                      <a:pPr marL="107950" marR="327660" indent="-108585" algn="l">
                        <a:lnSpc>
                          <a:spcPct val="96000"/>
                        </a:lnSpc>
                        <a:spcBef>
                          <a:spcPts val="685"/>
                        </a:spcBef>
                        <a:spcAft>
                          <a:spcPts val="0"/>
                        </a:spcAft>
                      </a:pPr>
                      <a:r>
                        <a:rPr lang="en-US" sz="1100" dirty="0">
                          <a:solidFill>
                            <a:srgbClr val="231F20"/>
                          </a:solidFill>
                          <a:effectLst/>
                          <a:latin typeface="Arial" panose="020B0604020202020204" pitchFamily="34" charset="0"/>
                          <a:ea typeface="Arial" panose="020B0604020202020204" pitchFamily="34" charset="0"/>
                        </a:rPr>
                        <a:t>Children are </a:t>
                      </a:r>
                      <a:r>
                        <a:rPr lang="en-US" sz="1100" dirty="0" err="1">
                          <a:solidFill>
                            <a:srgbClr val="231F20"/>
                          </a:solidFill>
                          <a:effectLst/>
                          <a:latin typeface="Arial" panose="020B0604020202020204" pitchFamily="34" charset="0"/>
                          <a:ea typeface="Arial" panose="020B0604020202020204" pitchFamily="34" charset="0"/>
                        </a:rPr>
                        <a:t>focussing</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on</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the</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emotional</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aspects</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of relationships</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and</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friendships.</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With</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this</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in</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mind,</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children</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explore</a:t>
                      </a:r>
                      <a:r>
                        <a:rPr lang="en-US" sz="1100" spc="-55" dirty="0">
                          <a:solidFill>
                            <a:srgbClr val="231F20"/>
                          </a:solidFill>
                          <a:effectLst/>
                          <a:latin typeface="Arial" panose="020B0604020202020204" pitchFamily="34" charset="0"/>
                          <a:ea typeface="Arial" panose="020B0604020202020204" pitchFamily="34" charset="0"/>
                        </a:rPr>
                        <a:t> </a:t>
                      </a:r>
                      <a:r>
                        <a:rPr lang="en-US" sz="1100" dirty="0">
                          <a:solidFill>
                            <a:srgbClr val="231F20"/>
                          </a:solidFill>
                          <a:effectLst/>
                          <a:latin typeface="Arial" panose="020B0604020202020204" pitchFamily="34" charset="0"/>
                          <a:ea typeface="Arial" panose="020B0604020202020204" pitchFamily="34" charset="0"/>
                        </a:rPr>
                        <a:t>jealousy </a:t>
                      </a:r>
                      <a:r>
                        <a:rPr lang="en-US" sz="1100" spc="-10" dirty="0">
                          <a:solidFill>
                            <a:srgbClr val="231F20"/>
                          </a:solidFill>
                          <a:effectLst/>
                          <a:latin typeface="Arial" panose="020B0604020202020204" pitchFamily="34" charset="0"/>
                          <a:ea typeface="Arial" panose="020B0604020202020204" pitchFamily="34" charset="0"/>
                        </a:rPr>
                        <a:t>and</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loss/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bereavement.</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identify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emotions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associated</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with</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these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relationship</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changes,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possible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reasons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for</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change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strategies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for coping</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with</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change.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children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learn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that</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change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natural</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in</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relationships</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and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they</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will</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experience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(or</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may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have</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already</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experienced)</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some</a:t>
                      </a:r>
                      <a:r>
                        <a:rPr lang="en-US" sz="1100" spc="-6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of these</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changes.</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Children</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revisit</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skills</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of</a:t>
                      </a:r>
                      <a:r>
                        <a:rPr lang="en-US" sz="1100" spc="4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negotiation</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particularly</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to</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help</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manage</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change</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in</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relationship.</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They</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also</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learn</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that</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sometimes</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it</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is</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better</a:t>
                      </a:r>
                      <a:r>
                        <a:rPr lang="en-US" sz="1100" spc="-3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if relationships</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end,</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especially</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if</a:t>
                      </a:r>
                      <a:r>
                        <a:rPr lang="en-US" sz="1100" spc="55"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they</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are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causing</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negative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feelings</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or</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they</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are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unsafe.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Children</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are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taught</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that</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relationship</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endings</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can</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be</a:t>
                      </a:r>
                      <a:r>
                        <a:rPr lang="en-US" sz="1100" spc="-20" dirty="0">
                          <a:solidFill>
                            <a:srgbClr val="231F20"/>
                          </a:solidFill>
                          <a:effectLst/>
                          <a:latin typeface="Arial" panose="020B0604020202020204" pitchFamily="34" charset="0"/>
                          <a:ea typeface="Arial" panose="020B0604020202020204" pitchFamily="34" charset="0"/>
                        </a:rPr>
                        <a:t> </a:t>
                      </a:r>
                      <a:r>
                        <a:rPr lang="en-US" sz="1100" spc="-10" dirty="0">
                          <a:solidFill>
                            <a:srgbClr val="231F20"/>
                          </a:solidFill>
                          <a:effectLst/>
                          <a:latin typeface="Arial" panose="020B0604020202020204" pitchFamily="34" charset="0"/>
                          <a:ea typeface="Arial" panose="020B0604020202020204" pitchFamily="34" charset="0"/>
                        </a:rPr>
                        <a:t>amicable.</a:t>
                      </a:r>
                      <a:endParaRPr lang="en-US" sz="1100" b="1" dirty="0">
                        <a:solidFill>
                          <a:srgbClr val="231F20"/>
                        </a:solidFill>
                        <a:effectLst/>
                        <a:latin typeface="Arial" panose="020B0604020202020204" pitchFamily="34" charset="0"/>
                        <a:ea typeface="Arial" panose="020B060402020202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2"/>
                  </a:ext>
                </a:extLst>
              </a:tr>
              <a:tr h="778097">
                <a:tc>
                  <a:txBody>
                    <a:bodyPr/>
                    <a:lstStyle/>
                    <a:p>
                      <a:pPr algn="ctr">
                        <a:lnSpc>
                          <a:spcPct val="115000"/>
                        </a:lnSpc>
                        <a:spcAft>
                          <a:spcPts val="0"/>
                        </a:spcAft>
                      </a:pPr>
                      <a:r>
                        <a:rPr lang="en-GB" sz="1400" dirty="0">
                          <a:effectLst/>
                          <a:latin typeface="+mn-lt"/>
                          <a:ea typeface="Calibri"/>
                          <a:cs typeface="Times New Roman"/>
                        </a:rPr>
                        <a:t>Empathy</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l">
                        <a:lnSpc>
                          <a:spcPct val="115000"/>
                        </a:lnSpc>
                        <a:spcAft>
                          <a:spcPts val="0"/>
                        </a:spcAft>
                      </a:pPr>
                      <a:r>
                        <a:rPr lang="en-GB" sz="1100" b="0" i="0">
                          <a:solidFill>
                            <a:srgbClr val="202124"/>
                          </a:solidFill>
                          <a:effectLst/>
                          <a:latin typeface="arial" panose="020B0604020202020204" pitchFamily="34" charset="0"/>
                        </a:rPr>
                        <a:t>The ability to understand and share the feelings of another.</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marL="0" marR="0" indent="0" algn="ctr" defTabSz="914400" rtl="0" eaLnBrk="1" fontAlgn="auto" latinLnBrk="0" hangingPunct="1">
                        <a:lnSpc>
                          <a:spcPct val="115000"/>
                        </a:lnSpc>
                        <a:spcBef>
                          <a:spcPts val="0"/>
                        </a:spcBef>
                        <a:spcAft>
                          <a:spcPts val="0"/>
                        </a:spcAft>
                        <a:buClrTx/>
                        <a:buSzTx/>
                        <a:buFontTx/>
                        <a:buNone/>
                        <a:tabLst/>
                        <a:defRPr/>
                      </a:pP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0003"/>
                  </a:ext>
                </a:extLst>
              </a:tr>
              <a:tr h="521663">
                <a:tc>
                  <a:txBody>
                    <a:bodyPr/>
                    <a:lstStyle/>
                    <a:p>
                      <a:pPr algn="ctr"/>
                      <a:r>
                        <a:rPr lang="en-GB" sz="1400" dirty="0">
                          <a:latin typeface="+mn-lt"/>
                        </a:rPr>
                        <a:t>Compromise</a:t>
                      </a: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rowSpan="3">
                  <a:txBody>
                    <a:bodyPr/>
                    <a:lstStyle/>
                    <a:p>
                      <a:pPr algn="l">
                        <a:lnSpc>
                          <a:spcPct val="115000"/>
                        </a:lnSpc>
                        <a:spcAft>
                          <a:spcPts val="0"/>
                        </a:spcAft>
                      </a:pPr>
                      <a:r>
                        <a:rPr lang="en-GB" sz="1100" b="0" i="0" dirty="0">
                          <a:solidFill>
                            <a:srgbClr val="202124"/>
                          </a:solidFill>
                          <a:effectLst/>
                          <a:latin typeface="arial" panose="020B0604020202020204" pitchFamily="34" charset="0"/>
                        </a:rPr>
                        <a:t>An agreement or settlement of a dispute that is reached by each side</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endParaRPr lang="en-GB"/>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0004"/>
                  </a:ext>
                </a:extLst>
              </a:tr>
              <a:tr h="306153">
                <a:tc rowSpan="2">
                  <a:txBody>
                    <a:bodyPr/>
                    <a:lstStyle/>
                    <a:p>
                      <a:pPr marL="107950" marR="327660" indent="-108585" algn="ctr">
                        <a:lnSpc>
                          <a:spcPct val="91000"/>
                        </a:lnSpc>
                        <a:spcBef>
                          <a:spcPts val="410"/>
                        </a:spcBef>
                        <a:spcAft>
                          <a:spcPts val="0"/>
                        </a:spcAft>
                      </a:pPr>
                      <a:r>
                        <a:rPr lang="en-US" sz="1000" dirty="0">
                          <a:solidFill>
                            <a:schemeClr val="bg1"/>
                          </a:solidFill>
                          <a:effectLst/>
                          <a:latin typeface="Arial" panose="020B0604020202020204" pitchFamily="34" charset="0"/>
                          <a:ea typeface="Arial" panose="020B0604020202020204" pitchFamily="34" charset="0"/>
                        </a:rPr>
                        <a:t>Close,</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Problem-solve,</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Emotions,</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Positive,</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Negative,</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Loss,</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Shock,</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Disbelief,</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Numb,</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Denial,</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Anger,</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Guilt,</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Sadness,</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Pain,</a:t>
                      </a:r>
                      <a:r>
                        <a:rPr lang="en-US" sz="1000" spc="-2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Despair, Hope,</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Souvenir,</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Memento,</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Memorial,</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Acceptance,</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Relief,</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Remember,</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Negotiate,</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Trust,</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Loyal,</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Betrayal,</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Amicable,</a:t>
                      </a:r>
                      <a:r>
                        <a:rPr lang="en-US" sz="1000" spc="-15" dirty="0">
                          <a:solidFill>
                            <a:schemeClr val="bg1"/>
                          </a:solidFill>
                          <a:effectLst/>
                          <a:latin typeface="Arial" panose="020B0604020202020204" pitchFamily="34" charset="0"/>
                          <a:ea typeface="Arial" panose="020B0604020202020204" pitchFamily="34" charset="0"/>
                        </a:rPr>
                        <a:t> </a:t>
                      </a:r>
                      <a:r>
                        <a:rPr lang="en-US" sz="1000" dirty="0">
                          <a:solidFill>
                            <a:schemeClr val="bg1"/>
                          </a:solidFill>
                          <a:effectLst/>
                          <a:latin typeface="Arial" panose="020B0604020202020204" pitchFamily="34" charset="0"/>
                          <a:ea typeface="Arial" panose="020B0604020202020204" pitchFamily="34" charset="0"/>
                        </a:rPr>
                        <a:t>Appreciation, </a:t>
                      </a:r>
                      <a:r>
                        <a:rPr lang="en-US" sz="1000" spc="-20" dirty="0">
                          <a:solidFill>
                            <a:schemeClr val="bg1"/>
                          </a:solidFill>
                          <a:effectLst/>
                          <a:latin typeface="Arial" panose="020B0604020202020204" pitchFamily="34" charset="0"/>
                          <a:ea typeface="Arial" panose="020B0604020202020204" pitchFamily="34" charset="0"/>
                        </a:rPr>
                        <a:t>Love.</a:t>
                      </a:r>
                      <a:endParaRPr lang="en-GB" sz="1000" dirty="0">
                        <a:solidFill>
                          <a:schemeClr val="bg1"/>
                        </a:solidFill>
                        <a:effectLst/>
                        <a:latin typeface="+mn-lt"/>
                        <a:ea typeface="Calibri"/>
                        <a:cs typeface="Times New Roman"/>
                      </a:endParaRPr>
                    </a:p>
                  </a:txBody>
                  <a:tcPr marL="56485" marR="56485" marT="0" marB="0">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endParaRPr lang="en-GB"/>
                    </a:p>
                  </a:txBody>
                  <a:tcPr>
                    <a:lnT w="12700" cap="flat" cmpd="sng" algn="ctr">
                      <a:solidFill>
                        <a:schemeClr val="tx1"/>
                      </a:solidFill>
                      <a:prstDash val="solid"/>
                      <a:round/>
                      <a:headEnd type="none" w="med" len="med"/>
                      <a:tailEnd type="none" w="med" len="med"/>
                    </a:lnT>
                  </a:tcPr>
                </a:tc>
                <a:tc vMerge="1">
                  <a:txBody>
                    <a:bodyPr/>
                    <a:lstStyle/>
                    <a:p>
                      <a:endParaRPr lang="en-GB"/>
                    </a:p>
                  </a:txBody>
                  <a:tcPr>
                    <a:lnT w="12700" cap="flat" cmpd="sng" algn="ctr">
                      <a:solidFill>
                        <a:schemeClr val="tx1"/>
                      </a:solidFill>
                      <a:prstDash val="solid"/>
                      <a:round/>
                      <a:headEnd type="none" w="med" len="med"/>
                      <a:tailEnd type="none" w="med" len="med"/>
                    </a:lnT>
                  </a:tcPr>
                </a:tc>
                <a:tc>
                  <a:txBody>
                    <a:bodyPr/>
                    <a:lstStyle/>
                    <a:p>
                      <a:pPr marL="0" indent="0" algn="l">
                        <a:lnSpc>
                          <a:spcPct val="115000"/>
                        </a:lnSpc>
                        <a:spcAft>
                          <a:spcPts val="0"/>
                        </a:spcAft>
                        <a:buFontTx/>
                        <a:buNone/>
                      </a:pPr>
                      <a:r>
                        <a:rPr lang="en-GB" sz="1100" b="1" baseline="0" dirty="0">
                          <a:solidFill>
                            <a:schemeClr val="bg1"/>
                          </a:solidFill>
                          <a:effectLst/>
                          <a:latin typeface="+mn-lt"/>
                          <a:ea typeface="Calibri"/>
                          <a:cs typeface="Times New Roman"/>
                        </a:rPr>
                        <a:t>Skills</a:t>
                      </a:r>
                      <a:endParaRPr lang="en-GB" sz="1100" dirty="0">
                        <a:effectLst/>
                        <a:latin typeface="+mn-lt"/>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32049510"/>
                  </a:ext>
                </a:extLst>
              </a:tr>
              <a:tr h="2630781">
                <a:tc vMerge="1">
                  <a:txBody>
                    <a:bodyPr/>
                    <a:lstStyle/>
                    <a:p>
                      <a:pPr algn="ctr">
                        <a:lnSpc>
                          <a:spcPct val="115000"/>
                        </a:lnSpc>
                        <a:spcAft>
                          <a:spcPts val="0"/>
                        </a:spcAft>
                      </a:pPr>
                      <a:endParaRPr lang="en-GB" sz="1200" dirty="0">
                        <a:effectLst/>
                        <a:latin typeface="Calibri"/>
                        <a:ea typeface="Calibri"/>
                        <a:cs typeface="Times New Roman"/>
                      </a:endParaRPr>
                    </a:p>
                  </a:txBody>
                  <a:tcPr marL="56485" marR="56485" marT="0" marB="0">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vMerge="1">
                  <a:txBody>
                    <a:bodyPr/>
                    <a:lstStyle/>
                    <a:p>
                      <a:pPr algn="l">
                        <a:lnSpc>
                          <a:spcPct val="115000"/>
                        </a:lnSpc>
                        <a:spcAft>
                          <a:spcPts val="0"/>
                        </a:spcAft>
                      </a:pPr>
                      <a:endParaRPr lang="en-GB" sz="1200" dirty="0">
                        <a:effectLst/>
                        <a:latin typeface="Calibri"/>
                        <a:ea typeface="Calibri"/>
                        <a:cs typeface="Times New Roman"/>
                      </a:endParaRPr>
                    </a:p>
                  </a:txBody>
                  <a:tcPr marL="56485" marR="56485" marT="0" marB="0">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vMerge="1">
                  <a:txBody>
                    <a:bodyPr/>
                    <a:lstStyle/>
                    <a:p>
                      <a:pPr algn="ctr"/>
                      <a:endParaRPr lang="en-GB" sz="1050" dirty="0">
                        <a:latin typeface="Comic Sans MS" panose="030F0702030302020204" pitchFamily="66" charset="0"/>
                      </a:endParaRPr>
                    </a:p>
                  </a:txBody>
                  <a:tcPr marL="56485" marR="5648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469900" lvl="0" indent="0" algn="l">
                        <a:lnSpc>
                          <a:spcPct val="96000"/>
                        </a:lnSpc>
                        <a:spcBef>
                          <a:spcPts val="635"/>
                        </a:spcBef>
                        <a:spcAft>
                          <a:spcPts val="0"/>
                        </a:spcAft>
                        <a:buClr>
                          <a:srgbClr val="BED249"/>
                        </a:buClr>
                        <a:buSzPts val="900"/>
                        <a:buFont typeface="Arial" panose="020B0604020202020204" pitchFamily="34" charset="0"/>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identify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feelings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and</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emotions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that </a:t>
                      </a:r>
                      <a:r>
                        <a:rPr lang="en-US" sz="1000" dirty="0">
                          <a:solidFill>
                            <a:srgbClr val="231F20"/>
                          </a:solidFill>
                          <a:effectLst/>
                          <a:latin typeface="Arial" panose="020B0604020202020204" pitchFamily="34" charset="0"/>
                          <a:ea typeface="Arial" panose="020B0604020202020204" pitchFamily="34" charset="0"/>
                        </a:rPr>
                        <a:t>accompany</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jealousy</a:t>
                      </a:r>
                      <a:endParaRPr lang="en-GB" sz="1000" dirty="0">
                        <a:effectLst/>
                        <a:latin typeface="Arial" panose="020B0604020202020204" pitchFamily="34" charset="0"/>
                        <a:ea typeface="Arial" panose="020B0604020202020204" pitchFamily="34" charset="0"/>
                      </a:endParaRPr>
                    </a:p>
                    <a:p>
                      <a:pPr marL="0" marR="150495" lvl="0" indent="0" algn="l">
                        <a:lnSpc>
                          <a:spcPct val="96000"/>
                        </a:lnSpc>
                        <a:spcBef>
                          <a:spcPts val="415"/>
                        </a:spcBef>
                        <a:buClr>
                          <a:srgbClr val="BED249"/>
                        </a:buClr>
                        <a:buSzPts val="900"/>
                        <a:buFont typeface="Arial" panose="020B0604020202020204" pitchFamily="34" charset="0"/>
                        <a:buNone/>
                        <a:tabLst>
                          <a:tab pos="216535" algn="l"/>
                        </a:tabLst>
                      </a:pPr>
                      <a:r>
                        <a:rPr lang="en-US" sz="1000" spc="-20" dirty="0">
                          <a:solidFill>
                            <a:srgbClr val="231F20"/>
                          </a:solidFill>
                          <a:effectLst/>
                          <a:latin typeface="Arial" panose="020B0604020202020204" pitchFamily="34" charset="0"/>
                          <a:ea typeface="Arial" panose="020B0604020202020204" pitchFamily="34" charset="0"/>
                        </a:rPr>
                        <a:t>Can suggest positive strategies for managing </a:t>
                      </a:r>
                      <a:r>
                        <a:rPr lang="en-US" sz="1000" spc="-10" dirty="0">
                          <a:solidFill>
                            <a:srgbClr val="231F20"/>
                          </a:solidFill>
                          <a:effectLst/>
                          <a:latin typeface="Arial" panose="020B0604020202020204" pitchFamily="34" charset="0"/>
                          <a:ea typeface="Arial" panose="020B0604020202020204" pitchFamily="34" charset="0"/>
                        </a:rPr>
                        <a:t>jealousy</a:t>
                      </a:r>
                      <a:endParaRPr lang="en-GB" sz="1000" dirty="0">
                        <a:effectLst/>
                        <a:latin typeface="Arial" panose="020B0604020202020204" pitchFamily="34" charset="0"/>
                        <a:ea typeface="Arial" panose="020B0604020202020204" pitchFamily="34" charset="0"/>
                      </a:endParaRPr>
                    </a:p>
                    <a:p>
                      <a:pPr marL="0" marR="227965" lvl="0" indent="0" algn="l">
                        <a:lnSpc>
                          <a:spcPct val="96000"/>
                        </a:lnSpc>
                        <a:spcBef>
                          <a:spcPts val="420"/>
                        </a:spcBef>
                        <a:spcAft>
                          <a:spcPts val="0"/>
                        </a:spcAft>
                        <a:buClr>
                          <a:srgbClr val="BED249"/>
                        </a:buClr>
                        <a:buSzPts val="900"/>
                        <a:buFont typeface="Arial" panose="020B0604020202020204" pitchFamily="34" charset="0"/>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identify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people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who</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are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special</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to</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them </a:t>
                      </a:r>
                      <a:r>
                        <a:rPr lang="en-US" sz="1000" dirty="0">
                          <a:solidFill>
                            <a:srgbClr val="231F20"/>
                          </a:solidFill>
                          <a:effectLst/>
                          <a:latin typeface="Arial" panose="020B0604020202020204" pitchFamily="34" charset="0"/>
                          <a:ea typeface="Arial" panose="020B0604020202020204" pitchFamily="34" charset="0"/>
                        </a:rPr>
                        <a:t>and express why</a:t>
                      </a:r>
                      <a:endParaRPr lang="en-GB" sz="1000" dirty="0">
                        <a:effectLst/>
                        <a:latin typeface="Arial" panose="020B0604020202020204" pitchFamily="34" charset="0"/>
                        <a:ea typeface="Arial" panose="020B0604020202020204" pitchFamily="34" charset="0"/>
                      </a:endParaRPr>
                    </a:p>
                    <a:p>
                      <a:pPr marL="0" marR="278765" lvl="0" indent="0" algn="l">
                        <a:lnSpc>
                          <a:spcPct val="96000"/>
                        </a:lnSpc>
                        <a:spcBef>
                          <a:spcPts val="415"/>
                        </a:spcBef>
                        <a:buClr>
                          <a:srgbClr val="BED249"/>
                        </a:buClr>
                        <a:buSzPts val="900"/>
                        <a:buFont typeface="Arial" panose="020B0604020202020204" pitchFamily="34" charset="0"/>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identify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feelings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and</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emotions</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that </a:t>
                      </a:r>
                      <a:r>
                        <a:rPr lang="en-US" sz="1000" dirty="0">
                          <a:solidFill>
                            <a:srgbClr val="231F20"/>
                          </a:solidFill>
                          <a:effectLst/>
                          <a:latin typeface="Arial" panose="020B0604020202020204" pitchFamily="34" charset="0"/>
                          <a:ea typeface="Arial" panose="020B0604020202020204" pitchFamily="34" charset="0"/>
                        </a:rPr>
                        <a:t>accompany</a:t>
                      </a:r>
                      <a:r>
                        <a:rPr lang="en-US" sz="1000" spc="-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loss</a:t>
                      </a:r>
                      <a:endParaRPr lang="en-GB" sz="1000" dirty="0">
                        <a:effectLst/>
                        <a:latin typeface="Arial" panose="020B0604020202020204" pitchFamily="34" charset="0"/>
                        <a:ea typeface="Arial" panose="020B0604020202020204" pitchFamily="34" charset="0"/>
                      </a:endParaRPr>
                    </a:p>
                    <a:p>
                      <a:pPr marL="0" lvl="0" indent="0" algn="l">
                        <a:spcBef>
                          <a:spcPts val="390"/>
                        </a:spcBef>
                        <a:buClr>
                          <a:srgbClr val="BED249"/>
                        </a:buClr>
                        <a:buSzPts val="900"/>
                        <a:buFont typeface="Arial" panose="020B0604020202020204" pitchFamily="34" charset="0"/>
                        <a:buNone/>
                        <a:tabLst>
                          <a:tab pos="216535" algn="l"/>
                        </a:tabLst>
                      </a:pPr>
                      <a:r>
                        <a:rPr lang="en-US" sz="1000" dirty="0">
                          <a:solidFill>
                            <a:srgbClr val="231F20"/>
                          </a:solidFill>
                          <a:effectLst/>
                          <a:latin typeface="Arial" panose="020B0604020202020204" pitchFamily="34" charset="0"/>
                          <a:ea typeface="Arial" panose="020B0604020202020204" pitchFamily="34" charset="0"/>
                        </a:rPr>
                        <a:t>Can</a:t>
                      </a:r>
                      <a:r>
                        <a:rPr lang="en-US" sz="1000" spc="2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suggest</a:t>
                      </a:r>
                      <a:r>
                        <a:rPr lang="en-US" sz="1000" spc="2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strategies</a:t>
                      </a:r>
                      <a:r>
                        <a:rPr lang="en-US" sz="1000" spc="2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for</a:t>
                      </a:r>
                      <a:r>
                        <a:rPr lang="en-US" sz="1000" spc="25"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managing</a:t>
                      </a:r>
                      <a:r>
                        <a:rPr lang="en-US" sz="1000" spc="20" dirty="0">
                          <a:solidFill>
                            <a:srgbClr val="231F20"/>
                          </a:solidFill>
                          <a:effectLst/>
                          <a:latin typeface="Arial" panose="020B0604020202020204" pitchFamily="34" charset="0"/>
                          <a:ea typeface="Arial" panose="020B0604020202020204" pitchFamily="34" charset="0"/>
                        </a:rPr>
                        <a:t> </a:t>
                      </a:r>
                      <a:r>
                        <a:rPr lang="en-US" sz="1000" spc="-20" dirty="0">
                          <a:solidFill>
                            <a:srgbClr val="231F20"/>
                          </a:solidFill>
                          <a:effectLst/>
                          <a:latin typeface="Arial" panose="020B0604020202020204" pitchFamily="34" charset="0"/>
                          <a:ea typeface="Arial" panose="020B0604020202020204" pitchFamily="34" charset="0"/>
                        </a:rPr>
                        <a:t>loss</a:t>
                      </a:r>
                      <a:endParaRPr lang="en-GB" sz="1000" dirty="0">
                        <a:effectLst/>
                        <a:latin typeface="Arial" panose="020B0604020202020204" pitchFamily="34" charset="0"/>
                        <a:ea typeface="Arial" panose="020B0604020202020204" pitchFamily="34" charset="0"/>
                      </a:endParaRPr>
                    </a:p>
                    <a:p>
                      <a:pPr marL="0" marR="267335" lvl="0" indent="0" algn="l">
                        <a:lnSpc>
                          <a:spcPct val="96000"/>
                        </a:lnSpc>
                        <a:spcBef>
                          <a:spcPts val="420"/>
                        </a:spcBef>
                        <a:spcAft>
                          <a:spcPts val="0"/>
                        </a:spcAft>
                        <a:buClr>
                          <a:srgbClr val="BED249"/>
                        </a:buClr>
                        <a:buSzPts val="900"/>
                        <a:buFont typeface="Arial" panose="020B0604020202020204" pitchFamily="34" charset="0"/>
                        <a:buNone/>
                        <a:tabLst>
                          <a:tab pos="216535" algn="l"/>
                        </a:tabLst>
                      </a:pPr>
                      <a:r>
                        <a:rPr lang="en-US" sz="1000" spc="-10" dirty="0">
                          <a:solidFill>
                            <a:srgbClr val="231F20"/>
                          </a:solidFill>
                          <a:effectLst/>
                          <a:latin typeface="Arial" panose="020B0604020202020204" pitchFamily="34" charset="0"/>
                          <a:ea typeface="Arial" panose="020B0604020202020204" pitchFamily="34" charset="0"/>
                        </a:rPr>
                        <a:t>Can</a:t>
                      </a:r>
                      <a:r>
                        <a:rPr lang="en-US" sz="1000" spc="-60"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tell</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you</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about</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someone</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they</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no</a:t>
                      </a:r>
                      <a:r>
                        <a:rPr lang="en-US" sz="1000" spc="-55" dirty="0">
                          <a:solidFill>
                            <a:srgbClr val="231F20"/>
                          </a:solidFill>
                          <a:effectLst/>
                          <a:latin typeface="Arial" panose="020B0604020202020204" pitchFamily="34" charset="0"/>
                          <a:ea typeface="Arial" panose="020B0604020202020204" pitchFamily="34" charset="0"/>
                        </a:rPr>
                        <a:t> </a:t>
                      </a:r>
                      <a:r>
                        <a:rPr lang="en-US" sz="1000" spc="-10" dirty="0">
                          <a:solidFill>
                            <a:srgbClr val="231F20"/>
                          </a:solidFill>
                          <a:effectLst/>
                          <a:latin typeface="Arial" panose="020B0604020202020204" pitchFamily="34" charset="0"/>
                          <a:ea typeface="Arial" panose="020B0604020202020204" pitchFamily="34" charset="0"/>
                        </a:rPr>
                        <a:t>longer </a:t>
                      </a:r>
                      <a:r>
                        <a:rPr lang="en-US" sz="1000" spc="-20" dirty="0">
                          <a:solidFill>
                            <a:srgbClr val="231F20"/>
                          </a:solidFill>
                          <a:effectLst/>
                          <a:latin typeface="Arial" panose="020B0604020202020204" pitchFamily="34" charset="0"/>
                          <a:ea typeface="Arial" panose="020B0604020202020204" pitchFamily="34" charset="0"/>
                        </a:rPr>
                        <a:t>see</a:t>
                      </a:r>
                      <a:endParaRPr lang="en-GB" sz="1000" dirty="0">
                        <a:effectLst/>
                        <a:latin typeface="Arial" panose="020B0604020202020204" pitchFamily="34" charset="0"/>
                        <a:ea typeface="Arial" panose="020B0604020202020204" pitchFamily="34" charset="0"/>
                      </a:endParaRPr>
                    </a:p>
                    <a:p>
                      <a:pPr marL="0" indent="0" algn="l">
                        <a:buFont typeface="Arial" panose="020B0604020202020204" pitchFamily="34" charset="0"/>
                        <a:buNone/>
                      </a:pPr>
                      <a:r>
                        <a:rPr lang="en-US" sz="1000" dirty="0">
                          <a:solidFill>
                            <a:srgbClr val="231F20"/>
                          </a:solidFill>
                          <a:effectLst/>
                          <a:latin typeface="Arial" panose="020B0604020202020204" pitchFamily="34" charset="0"/>
                          <a:ea typeface="Arial" panose="020B0604020202020204" pitchFamily="34" charset="0"/>
                        </a:rPr>
                        <a:t>Can</a:t>
                      </a:r>
                      <a:r>
                        <a:rPr lang="en-US" sz="1000" spc="-1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suggest</a:t>
                      </a:r>
                      <a:r>
                        <a:rPr lang="en-US" sz="1000" spc="-1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ways</a:t>
                      </a:r>
                      <a:r>
                        <a:rPr lang="en-US" sz="1000" spc="-1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to</a:t>
                      </a:r>
                      <a:r>
                        <a:rPr lang="en-US" sz="1000" spc="-1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manage</a:t>
                      </a:r>
                      <a:r>
                        <a:rPr lang="en-US" sz="1000" spc="-10" dirty="0">
                          <a:solidFill>
                            <a:srgbClr val="231F20"/>
                          </a:solidFill>
                          <a:effectLst/>
                          <a:latin typeface="Arial" panose="020B0604020202020204" pitchFamily="34" charset="0"/>
                          <a:ea typeface="Arial" panose="020B0604020202020204" pitchFamily="34" charset="0"/>
                        </a:rPr>
                        <a:t> </a:t>
                      </a:r>
                      <a:r>
                        <a:rPr lang="en-US" sz="1000" dirty="0">
                          <a:solidFill>
                            <a:srgbClr val="231F20"/>
                          </a:solidFill>
                          <a:effectLst/>
                          <a:latin typeface="Arial" panose="020B0604020202020204" pitchFamily="34" charset="0"/>
                          <a:ea typeface="Arial" panose="020B0604020202020204" pitchFamily="34" charset="0"/>
                        </a:rPr>
                        <a:t>relationship changes including how to negotiate</a:t>
                      </a:r>
                      <a:endParaRPr lang="en-GB" sz="1000" dirty="0">
                        <a:effectLst/>
                        <a:latin typeface="+mn-lt"/>
                        <a:ea typeface="Times New Roman" panose="02020603050405020304" pitchFamily="18"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bl>
          </a:graphicData>
        </a:graphic>
      </p:graphicFrame>
      <p:pic>
        <p:nvPicPr>
          <p:cNvPr id="9" name="Picture 8" descr="Shape&#10;&#10;Description automatically generated">
            <a:extLst>
              <a:ext uri="{FF2B5EF4-FFF2-40B4-BE49-F238E27FC236}">
                <a16:creationId xmlns:a16="http://schemas.microsoft.com/office/drawing/2014/main" id="{E1CDE14E-03EC-45B7-8D85-CC17EE88193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7704" y="5723864"/>
            <a:ext cx="1008112" cy="876618"/>
          </a:xfrm>
          <a:prstGeom prst="rect">
            <a:avLst/>
          </a:prstGeom>
        </p:spPr>
      </p:pic>
      <p:cxnSp>
        <p:nvCxnSpPr>
          <p:cNvPr id="12" name="Straight Connector 11">
            <a:extLst>
              <a:ext uri="{FF2B5EF4-FFF2-40B4-BE49-F238E27FC236}">
                <a16:creationId xmlns:a16="http://schemas.microsoft.com/office/drawing/2014/main" id="{AE0947A1-C5E7-4685-A36E-A7E953DB96D8}"/>
              </a:ext>
            </a:extLst>
          </p:cNvPr>
          <p:cNvCxnSpPr>
            <a:cxnSpLocks/>
          </p:cNvCxnSpPr>
          <p:nvPr/>
        </p:nvCxnSpPr>
        <p:spPr>
          <a:xfrm>
            <a:off x="3274334" y="3906146"/>
            <a:ext cx="3478226" cy="0"/>
          </a:xfrm>
          <a:prstGeom prst="line">
            <a:avLst/>
          </a:prstGeom>
        </p:spPr>
        <p:style>
          <a:lnRef idx="1">
            <a:schemeClr val="accent1"/>
          </a:lnRef>
          <a:fillRef idx="0">
            <a:schemeClr val="accent1"/>
          </a:fillRef>
          <a:effectRef idx="0">
            <a:schemeClr val="accent1"/>
          </a:effectRef>
          <a:fontRef idx="minor">
            <a:schemeClr val="tx1"/>
          </a:fontRef>
        </p:style>
      </p:cxnSp>
      <p:pic>
        <p:nvPicPr>
          <p:cNvPr id="7" name="Picture 6" descr="A picture containing text, vector graphics&#10;&#10;Description automatically generated">
            <a:extLst>
              <a:ext uri="{FF2B5EF4-FFF2-40B4-BE49-F238E27FC236}">
                <a16:creationId xmlns:a16="http://schemas.microsoft.com/office/drawing/2014/main" id="{A14AD2BD-E2B3-4015-AB51-BA2F570B792B}"/>
              </a:ext>
            </a:extLst>
          </p:cNvPr>
          <p:cNvPicPr>
            <a:picLocks noChangeAspect="1"/>
          </p:cNvPicPr>
          <p:nvPr/>
        </p:nvPicPr>
        <p:blipFill>
          <a:blip r:embed="rId4"/>
          <a:stretch>
            <a:fillRect/>
          </a:stretch>
        </p:blipFill>
        <p:spPr>
          <a:xfrm>
            <a:off x="1332545" y="3906146"/>
            <a:ext cx="1941789" cy="1728192"/>
          </a:xfrm>
          <a:prstGeom prst="rect">
            <a:avLst/>
          </a:prstGeom>
        </p:spPr>
      </p:pic>
    </p:spTree>
    <p:extLst>
      <p:ext uri="{BB962C8B-B14F-4D97-AF65-F5344CB8AC3E}">
        <p14:creationId xmlns:p14="http://schemas.microsoft.com/office/powerpoint/2010/main" val="2050886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2">
            <a:extLst>
              <a:ext uri="{FF2B5EF4-FFF2-40B4-BE49-F238E27FC236}">
                <a16:creationId xmlns:a16="http://schemas.microsoft.com/office/drawing/2014/main" id="{64C121DE-1535-4765-BCC1-E69890C1365F}"/>
              </a:ext>
            </a:extLst>
          </p:cNvPr>
          <p:cNvGraphicFramePr>
            <a:graphicFrameLocks noGrp="1"/>
          </p:cNvGraphicFramePr>
          <p:nvPr>
            <p:extLst>
              <p:ext uri="{D42A27DB-BD31-4B8C-83A1-F6EECF244321}">
                <p14:modId xmlns:p14="http://schemas.microsoft.com/office/powerpoint/2010/main" val="773550054"/>
              </p:ext>
            </p:extLst>
          </p:nvPr>
        </p:nvGraphicFramePr>
        <p:xfrm>
          <a:off x="467544" y="980728"/>
          <a:ext cx="8424935" cy="4817852"/>
        </p:xfrm>
        <a:graphic>
          <a:graphicData uri="http://schemas.openxmlformats.org/drawingml/2006/table">
            <a:tbl>
              <a:tblPr firstRow="1" bandRow="1">
                <a:tableStyleId>{5940675A-B579-460E-94D1-54222C63F5DA}</a:tableStyleId>
              </a:tblPr>
              <a:tblGrid>
                <a:gridCol w="2808311">
                  <a:extLst>
                    <a:ext uri="{9D8B030D-6E8A-4147-A177-3AD203B41FA5}">
                      <a16:colId xmlns:a16="http://schemas.microsoft.com/office/drawing/2014/main" val="413967249"/>
                    </a:ext>
                  </a:extLst>
                </a:gridCol>
                <a:gridCol w="2808312">
                  <a:extLst>
                    <a:ext uri="{9D8B030D-6E8A-4147-A177-3AD203B41FA5}">
                      <a16:colId xmlns:a16="http://schemas.microsoft.com/office/drawing/2014/main" val="2355315434"/>
                    </a:ext>
                  </a:extLst>
                </a:gridCol>
                <a:gridCol w="2808312">
                  <a:extLst>
                    <a:ext uri="{9D8B030D-6E8A-4147-A177-3AD203B41FA5}">
                      <a16:colId xmlns:a16="http://schemas.microsoft.com/office/drawing/2014/main" val="989950975"/>
                    </a:ext>
                  </a:extLst>
                </a:gridCol>
              </a:tblGrid>
              <a:tr h="300436">
                <a:tc>
                  <a:txBody>
                    <a:bodyPr/>
                    <a:lstStyle/>
                    <a:p>
                      <a:pPr algn="ctr"/>
                      <a:r>
                        <a:rPr lang="en-GB" b="1" dirty="0">
                          <a:solidFill>
                            <a:schemeClr val="bg1"/>
                          </a:solidFill>
                          <a:latin typeface="Comic Sans MS" panose="030F0702030302020204" pitchFamily="66" charset="0"/>
                        </a:rPr>
                        <a:t>Prior Learning</a:t>
                      </a:r>
                    </a:p>
                  </a:txBody>
                  <a:tcPr>
                    <a:solidFill>
                      <a:srgbClr val="002060"/>
                    </a:solidFill>
                  </a:tcPr>
                </a:tc>
                <a:tc>
                  <a:txBody>
                    <a:bodyPr/>
                    <a:lstStyle/>
                    <a:p>
                      <a:pPr algn="ctr"/>
                      <a:r>
                        <a:rPr lang="en-GB" b="1" dirty="0">
                          <a:solidFill>
                            <a:schemeClr val="bg1"/>
                          </a:solidFill>
                          <a:latin typeface="Comic Sans MS" panose="030F0702030302020204" pitchFamily="66" charset="0"/>
                        </a:rPr>
                        <a:t>Local /National</a:t>
                      </a:r>
                    </a:p>
                  </a:txBody>
                  <a:tcPr>
                    <a:solidFill>
                      <a:srgbClr val="002060"/>
                    </a:solidFill>
                  </a:tcPr>
                </a:tc>
                <a:tc>
                  <a:txBody>
                    <a:bodyPr/>
                    <a:lstStyle/>
                    <a:p>
                      <a:pPr algn="ctr"/>
                      <a:r>
                        <a:rPr lang="en-GB" b="1" dirty="0">
                          <a:solidFill>
                            <a:schemeClr val="bg1"/>
                          </a:solidFill>
                          <a:latin typeface="Comic Sans MS" panose="030F0702030302020204" pitchFamily="66" charset="0"/>
                        </a:rPr>
                        <a:t>Unit Objective  Y3</a:t>
                      </a:r>
                    </a:p>
                  </a:txBody>
                  <a:tcPr>
                    <a:solidFill>
                      <a:srgbClr val="002060"/>
                    </a:solidFill>
                  </a:tcPr>
                </a:tc>
                <a:extLst>
                  <a:ext uri="{0D108BD9-81ED-4DB2-BD59-A6C34878D82A}">
                    <a16:rowId xmlns:a16="http://schemas.microsoft.com/office/drawing/2014/main" val="1337627115"/>
                  </a:ext>
                </a:extLst>
              </a:tr>
              <a:tr h="4452092">
                <a:tc>
                  <a:txBody>
                    <a:bodyPr/>
                    <a:lstStyle/>
                    <a:p>
                      <a:endParaRPr lang="en-GB" sz="1100" dirty="0"/>
                    </a:p>
                    <a:p>
                      <a:endParaRPr lang="en-GB" sz="1100" dirty="0"/>
                    </a:p>
                    <a:p>
                      <a:pPr marL="0" marR="94615" lvl="0" indent="0" algn="ctr" defTabSz="914400" rtl="0" eaLnBrk="1" fontAlgn="auto" latinLnBrk="0" hangingPunct="1">
                        <a:lnSpc>
                          <a:spcPct val="91000"/>
                        </a:lnSpc>
                        <a:spcBef>
                          <a:spcPts val="675"/>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different</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family</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members</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carry</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out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different</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roles</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or</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have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different</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responsibilities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within the family</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0" algn="ctr" defTabSz="914400" rtl="0" eaLnBrk="1" fontAlgn="auto" latinLnBrk="0" hangingPunct="1">
                        <a:lnSpc>
                          <a:spcPts val="990"/>
                        </a:lnSpc>
                        <a:spcBef>
                          <a:spcPts val="350"/>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that</a:t>
                      </a:r>
                      <a:r>
                        <a:rPr kumimoji="0" lang="en-US" sz="1100" b="1" i="0" u="none" strike="noStrike" kern="1200" cap="none" spc="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gender stereotypes</a:t>
                      </a:r>
                      <a:r>
                        <a:rPr kumimoji="0" lang="en-US" sz="1100" b="1" i="0" u="none" strike="noStrike" kern="1200" cap="none" spc="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can be</a:t>
                      </a:r>
                      <a:r>
                        <a:rPr kumimoji="0" lang="en-US" sz="1100" b="1" i="0" u="none" strike="noStrike" kern="1200" cap="none" spc="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unfair</a:t>
                      </a:r>
                      <a:r>
                        <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e.g.</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Mum</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is</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always</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err="1">
                          <a:ln>
                            <a:noFill/>
                          </a:ln>
                          <a:solidFill>
                            <a:srgbClr val="231F20"/>
                          </a:solidFill>
                          <a:effectLst/>
                          <a:uLnTx/>
                          <a:uFillTx/>
                          <a:latin typeface="Arial" panose="020B0604020202020204" pitchFamily="34" charset="0"/>
                          <a:ea typeface="Arial" panose="020B0604020202020204" pitchFamily="34" charset="0"/>
                          <a:cs typeface="+mn-cs"/>
                        </a:rPr>
                        <a:t>carer</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t>
                      </a:r>
                      <a:r>
                        <a:rPr kumimoji="0" lang="en-US" sz="1100" b="1"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p>
                    <a:p>
                      <a:pPr marL="215900" marR="149860" lvl="0" indent="-108585" algn="ctr" defTabSz="914400" rtl="0" eaLnBrk="1" fontAlgn="auto" latinLnBrk="0" hangingPunct="1">
                        <a:lnSpc>
                          <a:spcPct val="91000"/>
                        </a:lnSpc>
                        <a:spcBef>
                          <a:spcPts val="25"/>
                        </a:spcBef>
                        <a:spcAft>
                          <a:spcPts val="0"/>
                        </a:spcAft>
                        <a:buClrTx/>
                        <a:buSzTx/>
                        <a:buFontTx/>
                        <a:buNone/>
                        <a:tabLst/>
                        <a:defRPr/>
                      </a:pPr>
                      <a:endPar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215900" marR="149860" lvl="0" indent="-108585" algn="ctr" defTabSz="914400" rtl="0" eaLnBrk="1" fontAlgn="auto" latinLnBrk="0" hangingPunct="1">
                        <a:lnSpc>
                          <a:spcPct val="91000"/>
                        </a:lnSpc>
                        <a:spcBef>
                          <a:spcPts val="25"/>
                        </a:spcBef>
                        <a:spcAft>
                          <a:spcPts val="0"/>
                        </a:spcAft>
                        <a:buClrTx/>
                        <a:buSzTx/>
                        <a:buFontTx/>
                        <a:buNone/>
                        <a:tabLst/>
                        <a:defRPr/>
                      </a:pP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some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skills</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a:t>
                      </a:r>
                      <a:r>
                        <a:rPr kumimoji="0" lang="en-US" sz="1100" b="1" i="0" u="none" strike="noStrike" kern="1200" cap="none" spc="-2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friendship,</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e.g.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taking turns, being a good listener</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107950" lvl="0" indent="0" algn="ctr" defTabSz="914400" rtl="0" eaLnBrk="1" fontAlgn="auto" latinLnBrk="0" hangingPunct="1">
                        <a:lnSpc>
                          <a:spcPct val="91000"/>
                        </a:lnSpc>
                        <a:spcBef>
                          <a:spcPts val="425"/>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 some strategies for keeping themselves safe</a:t>
                      </a:r>
                      <a:r>
                        <a:rPr kumimoji="0" lang="en-US" sz="1100" b="1" i="0" u="none" strike="noStrike" kern="1200" cap="none" spc="-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online</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247015" lvl="0" indent="0" algn="ctr" defTabSz="914400" rtl="0" eaLnBrk="1" fontAlgn="auto" latinLnBrk="0" hangingPunct="1">
                        <a:lnSpc>
                          <a:spcPct val="91000"/>
                        </a:lnSpc>
                        <a:spcBef>
                          <a:spcPts val="420"/>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7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how</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some</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actions</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1"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work</a:t>
                      </a:r>
                      <a:r>
                        <a:rPr kumimoji="0" lang="en-US" sz="1100" b="1" i="0" u="none" strike="noStrike" kern="1200" cap="none" spc="-7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people</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around</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world</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help</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influence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my</a:t>
                      </a:r>
                      <a:r>
                        <a:rPr kumimoji="0" lang="en-US" sz="1100" b="1" i="0" u="none" strike="noStrike" kern="1200" cap="none" spc="-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life</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291465" lvl="0" indent="0" algn="ctr" defTabSz="914400" rtl="0" eaLnBrk="1" fontAlgn="auto" latinLnBrk="0" hangingPunct="1">
                        <a:lnSpc>
                          <a:spcPct val="91000"/>
                        </a:lnSpc>
                        <a:spcBef>
                          <a:spcPts val="420"/>
                        </a:spcBef>
                        <a:spcAft>
                          <a:spcPts val="0"/>
                        </a:spcAft>
                        <a:buClr>
                          <a:srgbClr val="BED249"/>
                        </a:buClr>
                        <a:buSzPts val="900"/>
                        <a:buFont typeface="Arial" panose="020B0604020202020204" pitchFamily="34" charset="0"/>
                        <a:buNone/>
                        <a:tabLst>
                          <a:tab pos="216535" algn="l"/>
                        </a:tabLst>
                        <a:defRPr/>
                      </a:pP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6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all</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have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rights (UNCRC)</a:t>
                      </a:r>
                      <a:endParaRPr kumimoji="0" lang="en-GB" sz="1600" b="1"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Know</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lives</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around</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1"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1"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world </a:t>
                      </a:r>
                      <a:r>
                        <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can be different from their own</a:t>
                      </a:r>
                    </a:p>
                    <a:p>
                      <a:endParaRPr lang="en-GB" dirty="0"/>
                    </a:p>
                    <a:p>
                      <a:endParaRPr lang="en-GB" dirty="0"/>
                    </a:p>
                    <a:p>
                      <a:endParaRPr lang="en-GB" dirty="0"/>
                    </a:p>
                  </a:txBody>
                  <a:tcPr/>
                </a:tc>
                <a:tc>
                  <a:txBody>
                    <a:bodyPr/>
                    <a:lstStyle/>
                    <a:p>
                      <a:endParaRPr lang="en-GB" dirty="0"/>
                    </a:p>
                    <a:p>
                      <a:r>
                        <a:rPr lang="en-GB" dirty="0"/>
                        <a:t>People who help us in the community. </a:t>
                      </a:r>
                    </a:p>
                    <a:p>
                      <a:r>
                        <a:rPr lang="en-GB" dirty="0"/>
                        <a:t>Right respecting- Children's rights Globally. </a:t>
                      </a:r>
                    </a:p>
                    <a:p>
                      <a:endParaRPr lang="en-GB" dirty="0"/>
                    </a:p>
                    <a:p>
                      <a:endParaRPr lang="en-GB" dirty="0"/>
                    </a:p>
                    <a:p>
                      <a:endParaRPr lang="en-GB" dirty="0"/>
                    </a:p>
                    <a:p>
                      <a:endParaRPr lang="en-GB" dirty="0"/>
                    </a:p>
                    <a:p>
                      <a:endParaRPr lang="en-GB" dirty="0"/>
                    </a:p>
                    <a:p>
                      <a:endParaRPr lang="en-GB" dirty="0"/>
                    </a:p>
                    <a:p>
                      <a:endParaRPr lang="en-GB" dirty="0"/>
                    </a:p>
                  </a:txBody>
                  <a:tcPr/>
                </a:tc>
                <a:tc>
                  <a:txBody>
                    <a:bodyPr/>
                    <a:lstStyle/>
                    <a:p>
                      <a:endParaRPr lang="en-GB" sz="1200" dirty="0"/>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107950" marR="154305" lvl="0" indent="-108585" algn="l" defTabSz="914400" rtl="0" eaLnBrk="1" fontAlgn="auto" latinLnBrk="0" hangingPunct="1">
                        <a:lnSpc>
                          <a:spcPct val="91000"/>
                        </a:lnSpc>
                        <a:spcBef>
                          <a:spcPts val="440"/>
                        </a:spcBef>
                        <a:spcAft>
                          <a:spcPts val="0"/>
                        </a:spcAft>
                        <a:buClrTx/>
                        <a:buSzTx/>
                        <a:buFontTx/>
                        <a:buNone/>
                        <a:tabLst/>
                        <a:defRPr/>
                      </a:pP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Revisit</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family</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relationships</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identify</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 different</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expectations</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roles</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exist</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within</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family</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home.</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identify</a:t>
                      </a:r>
                      <a:r>
                        <a:rPr kumimoji="0" lang="en-US" sz="1100" b="0" i="0" u="none" strike="noStrike" kern="1200" cap="none" spc="-6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stereotypes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also</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look</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at</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careers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why</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stereotypes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can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be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unfair in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this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context.</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They</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learn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that</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families</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should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be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founded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love,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respect,</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appreciation,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trust</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cooperation.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reminded</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about</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5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solve-it-</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together</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technique</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for</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negotiating</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conflict</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situations</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the</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concept</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of a</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win-win</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outcome</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is</a:t>
                      </a:r>
                      <a:r>
                        <a:rPr kumimoji="0" lang="en-US" sz="1100" b="0" i="0" u="none" strike="noStrike" kern="1200" cap="none" spc="-4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introduced.</a:t>
                      </a:r>
                      <a:endParaRPr kumimoji="0" lang="en-GB" sz="1600" b="0" i="0" u="none" strike="noStrike" kern="1200" cap="none" spc="0" normalizeH="0" baseline="0" noProof="0" dirty="0">
                        <a:ln>
                          <a:noFill/>
                        </a:ln>
                        <a:solidFill>
                          <a:prstClr val="black"/>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Online</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relationships</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through</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gaming</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Apps</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is</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explored</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and</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children</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are</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introduced</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to</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some</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rules</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for</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staying</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safe</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r>
                        <a:rPr kumimoji="0" lang="en-US" sz="1100" b="0" i="0" u="none" strike="noStrike" kern="1200" cap="none" spc="-1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online.</a:t>
                      </a:r>
                      <a:r>
                        <a:rPr kumimoji="0" lang="en-US" sz="1100" b="0" i="0" u="none" strike="noStrike" kern="1200" cap="none" spc="-45"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rPr>
                        <a:t> </a:t>
                      </a:r>
                      <a:endParaRPr kumimoji="0" lang="en-US" sz="1100" b="1" i="0" u="none" strike="noStrike" kern="1200" cap="none" spc="0" normalizeH="0" baseline="0" noProof="0" dirty="0">
                        <a:ln>
                          <a:noFill/>
                        </a:ln>
                        <a:solidFill>
                          <a:srgbClr val="231F20"/>
                        </a:solidFill>
                        <a:effectLst/>
                        <a:uLnTx/>
                        <a:uFillTx/>
                        <a:latin typeface="Arial" panose="020B0604020202020204" pitchFamily="34" charset="0"/>
                        <a:ea typeface="Arial" panose="020B0604020202020204" pitchFamily="34" charset="0"/>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dirty="0">
                        <a:ln>
                          <a:noFill/>
                        </a:ln>
                        <a:solidFill>
                          <a:prstClr val="black"/>
                        </a:solidFill>
                        <a:effectLst/>
                        <a:uLnTx/>
                        <a:uFillTx/>
                        <a:latin typeface="+mn-lt"/>
                        <a:ea typeface="+mn-ea"/>
                        <a:cs typeface="+mn-cs"/>
                      </a:endParaRPr>
                    </a:p>
                    <a:p>
                      <a:pPr marL="0" marR="0" lvl="0" indent="0" algn="l" defTabSz="914400" rtl="0" eaLnBrk="1" fontAlgn="auto" latinLnBrk="0" hangingPunct="1">
                        <a:lnSpc>
                          <a:spcPct val="115000"/>
                        </a:lnSpc>
                        <a:spcBef>
                          <a:spcPts val="0"/>
                        </a:spcBef>
                        <a:spcAft>
                          <a:spcPts val="0"/>
                        </a:spcAft>
                        <a:buClrTx/>
                        <a:buSzTx/>
                        <a:buFontTx/>
                        <a:buNone/>
                        <a:tabLst/>
                        <a:defRPr/>
                      </a:pPr>
                      <a:endParaRPr lang="en-GB" dirty="0"/>
                    </a:p>
                  </a:txBody>
                  <a:tcPr/>
                </a:tc>
                <a:extLst>
                  <a:ext uri="{0D108BD9-81ED-4DB2-BD59-A6C34878D82A}">
                    <a16:rowId xmlns:a16="http://schemas.microsoft.com/office/drawing/2014/main" val="1549484623"/>
                  </a:ext>
                </a:extLst>
              </a:tr>
            </a:tbl>
          </a:graphicData>
        </a:graphic>
      </p:graphicFrame>
      <p:pic>
        <p:nvPicPr>
          <p:cNvPr id="4" name="Picture 3" descr="A blue and yellow logo&#10;&#10;Description automatically generated with low confidence">
            <a:extLst>
              <a:ext uri="{FF2B5EF4-FFF2-40B4-BE49-F238E27FC236}">
                <a16:creationId xmlns:a16="http://schemas.microsoft.com/office/drawing/2014/main" id="{0B1B333A-AFEE-4A42-8AF9-239B68CAF33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240559" y="134178"/>
            <a:ext cx="590873" cy="702534"/>
          </a:xfrm>
          <a:prstGeom prst="rect">
            <a:avLst/>
          </a:prstGeom>
        </p:spPr>
      </p:pic>
      <p:pic>
        <p:nvPicPr>
          <p:cNvPr id="7" name="Picture 6">
            <a:extLst>
              <a:ext uri="{FF2B5EF4-FFF2-40B4-BE49-F238E27FC236}">
                <a16:creationId xmlns:a16="http://schemas.microsoft.com/office/drawing/2014/main" id="{0D9BBDD6-8704-435E-9CD6-784989782D71}"/>
              </a:ext>
            </a:extLst>
          </p:cNvPr>
          <p:cNvPicPr>
            <a:picLocks noChangeAspect="1"/>
          </p:cNvPicPr>
          <p:nvPr/>
        </p:nvPicPr>
        <p:blipFill>
          <a:blip r:embed="rId3"/>
          <a:stretch>
            <a:fillRect/>
          </a:stretch>
        </p:blipFill>
        <p:spPr>
          <a:xfrm>
            <a:off x="3491880" y="3140968"/>
            <a:ext cx="2436917" cy="1872266"/>
          </a:xfrm>
          <a:prstGeom prst="rect">
            <a:avLst/>
          </a:prstGeom>
        </p:spPr>
      </p:pic>
    </p:spTree>
    <p:extLst>
      <p:ext uri="{BB962C8B-B14F-4D97-AF65-F5344CB8AC3E}">
        <p14:creationId xmlns:p14="http://schemas.microsoft.com/office/powerpoint/2010/main" val="14043850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50c1468e-7deb-4d11-ad38-6c583b2a0204" xsi:nil="true"/>
    <lcf76f155ced4ddcb4097134ff3c332f xmlns="591cfa15-4cd3-4a55-b9f7-6f85be7cf638">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08E4DD3FB08284B982165C47A3C3115" ma:contentTypeVersion="16" ma:contentTypeDescription="Create a new document." ma:contentTypeScope="" ma:versionID="7225221436330eb7e61f509d7ea3c163">
  <xsd:schema xmlns:xsd="http://www.w3.org/2001/XMLSchema" xmlns:xs="http://www.w3.org/2001/XMLSchema" xmlns:p="http://schemas.microsoft.com/office/2006/metadata/properties" xmlns:ns2="591cfa15-4cd3-4a55-b9f7-6f85be7cf638" xmlns:ns3="50c1468e-7deb-4d11-ad38-6c583b2a0204" targetNamespace="http://schemas.microsoft.com/office/2006/metadata/properties" ma:root="true" ma:fieldsID="b6cae39a0f18e1df703a5a2512429f03" ns2:_="" ns3:_="">
    <xsd:import namespace="591cfa15-4cd3-4a55-b9f7-6f85be7cf638"/>
    <xsd:import namespace="50c1468e-7deb-4d11-ad38-6c583b2a0204"/>
    <xsd:element name="properties">
      <xsd:complexType>
        <xsd:sequence>
          <xsd:element name="documentManagement">
            <xsd:complexType>
              <xsd:all>
                <xsd:element ref="ns2:MediaServiceMetadata" minOccurs="0"/>
                <xsd:element ref="ns2:MediaServiceFastMetadata" minOccurs="0"/>
                <xsd:element ref="ns2:MediaLengthInSeconds" minOccurs="0"/>
                <xsd:element ref="ns2:MediaServiceDateTaken" minOccurs="0"/>
                <xsd:element ref="ns2:MediaServiceAutoTag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91cfa15-4cd3-4a55-b9f7-6f85be7cf63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0" nillable="true" ma:displayName="Length (seconds)" ma:internalName="MediaLengthInSeconds" ma:readOnly="true">
      <xsd:simpleType>
        <xsd:restriction base="dms:Unknown"/>
      </xsd:simpleType>
    </xsd:element>
    <xsd:element name="MediaServiceDateTaken" ma:index="11" nillable="true" ma:displayName="MediaServiceDateTaken" ma:hidden="true" ma:internalName="MediaServiceDateTaken" ma:readOnly="true">
      <xsd:simpleType>
        <xsd:restriction base="dms:Text"/>
      </xsd:simpleType>
    </xsd:element>
    <xsd:element name="MediaServiceAutoTags" ma:index="12" nillable="true" ma:displayName="Tags" ma:internalName="MediaServiceAutoTags"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8e03970a-e55d-4629-b0e7-91e18418f62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50c1468e-7deb-4d11-ad38-6c583b2a0204"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3d677ac1-5098-46b0-9a18-c66528dd80a9}" ma:internalName="TaxCatchAll" ma:showField="CatchAllData" ma:web="50c1468e-7deb-4d11-ad38-6c583b2a020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B5D95446-70FE-41E8-8170-ABF9DD33B9AA}">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163C76BF-4037-41AB-87E3-FE2E57B53978}">
  <ds:schemaRefs>
    <ds:schemaRef ds:uri="http://schemas.microsoft.com/sharepoint/v3/contenttype/forms"/>
  </ds:schemaRefs>
</ds:datastoreItem>
</file>

<file path=customXml/itemProps3.xml><?xml version="1.0" encoding="utf-8"?>
<ds:datastoreItem xmlns:ds="http://schemas.openxmlformats.org/officeDocument/2006/customXml" ds:itemID="{31295572-A619-4716-B69B-6894B1EDDDF4}"/>
</file>

<file path=docProps/app.xml><?xml version="1.0" encoding="utf-8"?>
<Properties xmlns="http://schemas.openxmlformats.org/officeDocument/2006/extended-properties" xmlns:vt="http://schemas.openxmlformats.org/officeDocument/2006/docPropsVTypes">
  <TotalTime>3242</TotalTime>
  <Words>4688</Words>
  <Application>Microsoft Office PowerPoint</Application>
  <PresentationFormat>On-screen Show (4:3)</PresentationFormat>
  <Paragraphs>446</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arial</vt:lpstr>
      <vt:lpstr>Calibri</vt:lpstr>
      <vt:lpstr>Comic Sans MS</vt:lpstr>
      <vt:lpstr>Twinkl Cursive Looped</vt:lpstr>
      <vt:lpstr>Office Theme</vt:lpstr>
      <vt:lpstr>        Year R        PSHE Knowledge Mat          Relationships </vt:lpstr>
      <vt:lpstr>        Year 1       PSHE Knowledge Mat          Relationships </vt:lpstr>
      <vt:lpstr>PowerPoint Presentation</vt:lpstr>
      <vt:lpstr>        Year 2       PSHE Knowledge Mat          Relationships </vt:lpstr>
      <vt:lpstr>PowerPoint Presentation</vt:lpstr>
      <vt:lpstr>        Year 3       PSHE Knowledge Mat          Relationships </vt:lpstr>
      <vt:lpstr>PowerPoint Presentation</vt:lpstr>
      <vt:lpstr>        Year 4       PSHE Knowledge Mat          Relationships </vt:lpstr>
      <vt:lpstr>PowerPoint Presentation</vt:lpstr>
      <vt:lpstr>        Year 5       PSHE Knowledge Mat          Relationships </vt:lpstr>
      <vt:lpstr>PowerPoint Presentation</vt:lpstr>
      <vt:lpstr>        Year 6       PSHE Knowledge Mat          Relationships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Ruth Vinyard</dc:creator>
  <cp:lastModifiedBy>Donna Harrison</cp:lastModifiedBy>
  <cp:revision>49</cp:revision>
  <cp:lastPrinted>2022-02-08T08:14:32Z</cp:lastPrinted>
  <dcterms:created xsi:type="dcterms:W3CDTF">2019-07-09T19:27:49Z</dcterms:created>
  <dcterms:modified xsi:type="dcterms:W3CDTF">2022-04-24T17:28:02Z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0x010100008E4DD3FB08284B982165C47A3C3115</vt:lpwstr>
  </property>
</Properties>
</file>