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AB3999-CFF5-419A-B0C4-B00E2FACFB3E}" v="74" dt="2023-03-06T13:46:18.5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81533" autoAdjust="0"/>
  </p:normalViewPr>
  <p:slideViewPr>
    <p:cSldViewPr>
      <p:cViewPr varScale="1">
        <p:scale>
          <a:sx n="70" d="100"/>
          <a:sy n="70" d="100"/>
        </p:scale>
        <p:origin x="1776"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E3AB3999-CFF5-419A-B0C4-B00E2FACFB3E}"/>
    <pc:docChg chg="undo custSel modSld">
      <pc:chgData name="Donna Harrison" userId="6c7c1377-a09a-42d0-bb67-1611e27214ca" providerId="ADAL" clId="{E3AB3999-CFF5-419A-B0C4-B00E2FACFB3E}" dt="2023-03-06T13:48:30.620" v="2487" actId="20577"/>
      <pc:docMkLst>
        <pc:docMk/>
      </pc:docMkLst>
      <pc:sldChg chg="addSp delSp modSp mod">
        <pc:chgData name="Donna Harrison" userId="6c7c1377-a09a-42d0-bb67-1611e27214ca" providerId="ADAL" clId="{E3AB3999-CFF5-419A-B0C4-B00E2FACFB3E}" dt="2023-03-06T09:49:17.732" v="558" actId="14100"/>
        <pc:sldMkLst>
          <pc:docMk/>
          <pc:sldMk cId="1700096379" sldId="257"/>
        </pc:sldMkLst>
        <pc:spChg chg="mod">
          <ac:chgData name="Donna Harrison" userId="6c7c1377-a09a-42d0-bb67-1611e27214ca" providerId="ADAL" clId="{E3AB3999-CFF5-419A-B0C4-B00E2FACFB3E}" dt="2023-03-06T09:25:51.673" v="30" actId="20577"/>
          <ac:spMkLst>
            <pc:docMk/>
            <pc:sldMk cId="1700096379" sldId="257"/>
            <ac:spMk id="2" creationId="{00000000-0000-0000-0000-000000000000}"/>
          </ac:spMkLst>
        </pc:spChg>
        <pc:graphicFrameChg chg="mod modGraphic">
          <ac:chgData name="Donna Harrison" userId="6c7c1377-a09a-42d0-bb67-1611e27214ca" providerId="ADAL" clId="{E3AB3999-CFF5-419A-B0C4-B00E2FACFB3E}" dt="2023-03-06T09:49:17.732" v="558" actId="14100"/>
          <ac:graphicFrameMkLst>
            <pc:docMk/>
            <pc:sldMk cId="1700096379" sldId="257"/>
            <ac:graphicFrameMk id="6" creationId="{00000000-0000-0000-0000-000000000000}"/>
          </ac:graphicFrameMkLst>
        </pc:graphicFrameChg>
        <pc:picChg chg="add mod">
          <ac:chgData name="Donna Harrison" userId="6c7c1377-a09a-42d0-bb67-1611e27214ca" providerId="ADAL" clId="{E3AB3999-CFF5-419A-B0C4-B00E2FACFB3E}" dt="2023-03-06T09:42:06.016" v="407" actId="1076"/>
          <ac:picMkLst>
            <pc:docMk/>
            <pc:sldMk cId="1700096379" sldId="257"/>
            <ac:picMk id="5" creationId="{BB1668F5-C5EB-42D1-BA25-A209F677CC48}"/>
          </ac:picMkLst>
        </pc:picChg>
        <pc:picChg chg="del">
          <ac:chgData name="Donna Harrison" userId="6c7c1377-a09a-42d0-bb67-1611e27214ca" providerId="ADAL" clId="{E3AB3999-CFF5-419A-B0C4-B00E2FACFB3E}" dt="2023-03-06T09:26:53.234" v="44" actId="478"/>
          <ac:picMkLst>
            <pc:docMk/>
            <pc:sldMk cId="1700096379" sldId="257"/>
            <ac:picMk id="9" creationId="{E1CDE14E-03EC-45B7-8D85-CC17EE881930}"/>
          </ac:picMkLst>
        </pc:picChg>
        <pc:picChg chg="mod">
          <ac:chgData name="Donna Harrison" userId="6c7c1377-a09a-42d0-bb67-1611e27214ca" providerId="ADAL" clId="{E3AB3999-CFF5-419A-B0C4-B00E2FACFB3E}" dt="2023-03-06T09:32:39.487" v="137" actId="1076"/>
          <ac:picMkLst>
            <pc:docMk/>
            <pc:sldMk cId="1700096379" sldId="257"/>
            <ac:picMk id="11" creationId="{74E932DE-745A-4A78-A6AD-CD25E5F28566}"/>
          </ac:picMkLst>
        </pc:picChg>
      </pc:sldChg>
      <pc:sldChg chg="modSp mod">
        <pc:chgData name="Donna Harrison" userId="6c7c1377-a09a-42d0-bb67-1611e27214ca" providerId="ADAL" clId="{E3AB3999-CFF5-419A-B0C4-B00E2FACFB3E}" dt="2023-03-06T12:15:49.234" v="1211" actId="1076"/>
        <pc:sldMkLst>
          <pc:docMk/>
          <pc:sldMk cId="839289921" sldId="258"/>
        </pc:sldMkLst>
        <pc:graphicFrameChg chg="mod modGraphic">
          <ac:chgData name="Donna Harrison" userId="6c7c1377-a09a-42d0-bb67-1611e27214ca" providerId="ADAL" clId="{E3AB3999-CFF5-419A-B0C4-B00E2FACFB3E}" dt="2023-03-06T12:15:47.115" v="1210"/>
          <ac:graphicFrameMkLst>
            <pc:docMk/>
            <pc:sldMk cId="839289921" sldId="258"/>
            <ac:graphicFrameMk id="2" creationId="{64C121DE-1535-4765-BCC1-E69890C1365F}"/>
          </ac:graphicFrameMkLst>
        </pc:graphicFrameChg>
        <pc:picChg chg="mod">
          <ac:chgData name="Donna Harrison" userId="6c7c1377-a09a-42d0-bb67-1611e27214ca" providerId="ADAL" clId="{E3AB3999-CFF5-419A-B0C4-B00E2FACFB3E}" dt="2023-03-06T12:15:49.234" v="1211" actId="1076"/>
          <ac:picMkLst>
            <pc:docMk/>
            <pc:sldMk cId="839289921" sldId="258"/>
            <ac:picMk id="3" creationId="{A1718BE0-5223-4710-A028-66E11DAF0816}"/>
          </ac:picMkLst>
        </pc:picChg>
      </pc:sldChg>
      <pc:sldChg chg="addSp delSp modSp mod">
        <pc:chgData name="Donna Harrison" userId="6c7c1377-a09a-42d0-bb67-1611e27214ca" providerId="ADAL" clId="{E3AB3999-CFF5-419A-B0C4-B00E2FACFB3E}" dt="2023-03-06T09:50:30.951" v="616" actId="20577"/>
        <pc:sldMkLst>
          <pc:docMk/>
          <pc:sldMk cId="3458303467" sldId="260"/>
        </pc:sldMkLst>
        <pc:spChg chg="mod">
          <ac:chgData name="Donna Harrison" userId="6c7c1377-a09a-42d0-bb67-1611e27214ca" providerId="ADAL" clId="{E3AB3999-CFF5-419A-B0C4-B00E2FACFB3E}" dt="2023-03-06T09:39:25.706" v="331" actId="20577"/>
          <ac:spMkLst>
            <pc:docMk/>
            <pc:sldMk cId="3458303467" sldId="260"/>
            <ac:spMk id="2" creationId="{00000000-0000-0000-0000-000000000000}"/>
          </ac:spMkLst>
        </pc:spChg>
        <pc:graphicFrameChg chg="mod modGraphic">
          <ac:chgData name="Donna Harrison" userId="6c7c1377-a09a-42d0-bb67-1611e27214ca" providerId="ADAL" clId="{E3AB3999-CFF5-419A-B0C4-B00E2FACFB3E}" dt="2023-03-06T09:50:30.951" v="616" actId="20577"/>
          <ac:graphicFrameMkLst>
            <pc:docMk/>
            <pc:sldMk cId="3458303467" sldId="260"/>
            <ac:graphicFrameMk id="6" creationId="{00000000-0000-0000-0000-000000000000}"/>
          </ac:graphicFrameMkLst>
        </pc:graphicFrameChg>
        <pc:picChg chg="add mod">
          <ac:chgData name="Donna Harrison" userId="6c7c1377-a09a-42d0-bb67-1611e27214ca" providerId="ADAL" clId="{E3AB3999-CFF5-419A-B0C4-B00E2FACFB3E}" dt="2023-03-06T09:45:27.723" v="498" actId="1076"/>
          <ac:picMkLst>
            <pc:docMk/>
            <pc:sldMk cId="3458303467" sldId="260"/>
            <ac:picMk id="3" creationId="{88F01B6D-A772-4B3D-B258-5CDE76751041}"/>
          </ac:picMkLst>
        </pc:picChg>
        <pc:picChg chg="mod">
          <ac:chgData name="Donna Harrison" userId="6c7c1377-a09a-42d0-bb67-1611e27214ca" providerId="ADAL" clId="{E3AB3999-CFF5-419A-B0C4-B00E2FACFB3E}" dt="2023-03-06T09:45:25.240" v="497" actId="1076"/>
          <ac:picMkLst>
            <pc:docMk/>
            <pc:sldMk cId="3458303467" sldId="260"/>
            <ac:picMk id="5" creationId="{2A287CCF-3DF9-41B3-A6A3-83E4CF523592}"/>
          </ac:picMkLst>
        </pc:picChg>
        <pc:picChg chg="del mod">
          <ac:chgData name="Donna Harrison" userId="6c7c1377-a09a-42d0-bb67-1611e27214ca" providerId="ADAL" clId="{E3AB3999-CFF5-419A-B0C4-B00E2FACFB3E}" dt="2023-03-06T09:41:17.848" v="398" actId="478"/>
          <ac:picMkLst>
            <pc:docMk/>
            <pc:sldMk cId="3458303467" sldId="260"/>
            <ac:picMk id="9" creationId="{E1CDE14E-03EC-45B7-8D85-CC17EE881930}"/>
          </ac:picMkLst>
        </pc:picChg>
      </pc:sldChg>
      <pc:sldChg chg="addSp delSp modSp mod">
        <pc:chgData name="Donna Harrison" userId="6c7c1377-a09a-42d0-bb67-1611e27214ca" providerId="ADAL" clId="{E3AB3999-CFF5-419A-B0C4-B00E2FACFB3E}" dt="2023-03-06T12:13:09.594" v="1202" actId="20577"/>
        <pc:sldMkLst>
          <pc:docMk/>
          <pc:sldMk cId="4152646609" sldId="262"/>
        </pc:sldMkLst>
        <pc:spChg chg="mod">
          <ac:chgData name="Donna Harrison" userId="6c7c1377-a09a-42d0-bb67-1611e27214ca" providerId="ADAL" clId="{E3AB3999-CFF5-419A-B0C4-B00E2FACFB3E}" dt="2023-03-06T09:53:45.626" v="844" actId="20577"/>
          <ac:spMkLst>
            <pc:docMk/>
            <pc:sldMk cId="4152646609" sldId="262"/>
            <ac:spMk id="2" creationId="{00000000-0000-0000-0000-000000000000}"/>
          </ac:spMkLst>
        </pc:spChg>
        <pc:graphicFrameChg chg="mod modGraphic">
          <ac:chgData name="Donna Harrison" userId="6c7c1377-a09a-42d0-bb67-1611e27214ca" providerId="ADAL" clId="{E3AB3999-CFF5-419A-B0C4-B00E2FACFB3E}" dt="2023-03-06T12:13:09.594" v="1202" actId="20577"/>
          <ac:graphicFrameMkLst>
            <pc:docMk/>
            <pc:sldMk cId="4152646609" sldId="262"/>
            <ac:graphicFrameMk id="6" creationId="{00000000-0000-0000-0000-000000000000}"/>
          </ac:graphicFrameMkLst>
        </pc:graphicFrameChg>
        <pc:picChg chg="add mod">
          <ac:chgData name="Donna Harrison" userId="6c7c1377-a09a-42d0-bb67-1611e27214ca" providerId="ADAL" clId="{E3AB3999-CFF5-419A-B0C4-B00E2FACFB3E}" dt="2023-03-06T12:12:31.734" v="1158" actId="1076"/>
          <ac:picMkLst>
            <pc:docMk/>
            <pc:sldMk cId="4152646609" sldId="262"/>
            <ac:picMk id="3" creationId="{F9CBC4C9-A18A-4BCD-B3E9-7A8C94D854D3}"/>
          </ac:picMkLst>
        </pc:picChg>
        <pc:picChg chg="mod">
          <ac:chgData name="Donna Harrison" userId="6c7c1377-a09a-42d0-bb67-1611e27214ca" providerId="ADAL" clId="{E3AB3999-CFF5-419A-B0C4-B00E2FACFB3E}" dt="2023-03-06T12:12:33.336" v="1159" actId="1076"/>
          <ac:picMkLst>
            <pc:docMk/>
            <pc:sldMk cId="4152646609" sldId="262"/>
            <ac:picMk id="7" creationId="{73D59CA6-7DB9-4681-B31B-40718A429261}"/>
          </ac:picMkLst>
        </pc:picChg>
        <pc:picChg chg="del">
          <ac:chgData name="Donna Harrison" userId="6c7c1377-a09a-42d0-bb67-1611e27214ca" providerId="ADAL" clId="{E3AB3999-CFF5-419A-B0C4-B00E2FACFB3E}" dt="2023-03-06T09:53:52.276" v="846" actId="478"/>
          <ac:picMkLst>
            <pc:docMk/>
            <pc:sldMk cId="4152646609" sldId="262"/>
            <ac:picMk id="9" creationId="{E1CDE14E-03EC-45B7-8D85-CC17EE881930}"/>
          </ac:picMkLst>
        </pc:picChg>
      </pc:sldChg>
      <pc:sldChg chg="modSp mod">
        <pc:chgData name="Donna Harrison" userId="6c7c1377-a09a-42d0-bb67-1611e27214ca" providerId="ADAL" clId="{E3AB3999-CFF5-419A-B0C4-B00E2FACFB3E}" dt="2023-03-06T13:48:30.620" v="2487" actId="20577"/>
        <pc:sldMkLst>
          <pc:docMk/>
          <pc:sldMk cId="1012975014" sldId="263"/>
        </pc:sldMkLst>
        <pc:graphicFrameChg chg="mod modGraphic">
          <ac:chgData name="Donna Harrison" userId="6c7c1377-a09a-42d0-bb67-1611e27214ca" providerId="ADAL" clId="{E3AB3999-CFF5-419A-B0C4-B00E2FACFB3E}" dt="2023-03-06T13:48:30.620" v="2487" actId="20577"/>
          <ac:graphicFrameMkLst>
            <pc:docMk/>
            <pc:sldMk cId="1012975014" sldId="263"/>
            <ac:graphicFrameMk id="2" creationId="{64C121DE-1535-4765-BCC1-E69890C1365F}"/>
          </ac:graphicFrameMkLst>
        </pc:graphicFrameChg>
      </pc:sldChg>
      <pc:sldChg chg="addSp delSp modSp mod">
        <pc:chgData name="Donna Harrison" userId="6c7c1377-a09a-42d0-bb67-1611e27214ca" providerId="ADAL" clId="{E3AB3999-CFF5-419A-B0C4-B00E2FACFB3E}" dt="2023-03-06T12:29:08.513" v="1469" actId="20577"/>
        <pc:sldMkLst>
          <pc:docMk/>
          <pc:sldMk cId="91723127" sldId="264"/>
        </pc:sldMkLst>
        <pc:spChg chg="mod">
          <ac:chgData name="Donna Harrison" userId="6c7c1377-a09a-42d0-bb67-1611e27214ca" providerId="ADAL" clId="{E3AB3999-CFF5-419A-B0C4-B00E2FACFB3E}" dt="2023-03-06T12:16:04.029" v="1234" actId="20577"/>
          <ac:spMkLst>
            <pc:docMk/>
            <pc:sldMk cId="91723127" sldId="264"/>
            <ac:spMk id="2" creationId="{00000000-0000-0000-0000-000000000000}"/>
          </ac:spMkLst>
        </pc:spChg>
        <pc:spChg chg="del mod">
          <ac:chgData name="Donna Harrison" userId="6c7c1377-a09a-42d0-bb67-1611e27214ca" providerId="ADAL" clId="{E3AB3999-CFF5-419A-B0C4-B00E2FACFB3E}" dt="2023-03-06T12:20:11.821" v="1249" actId="478"/>
          <ac:spMkLst>
            <pc:docMk/>
            <pc:sldMk cId="91723127" sldId="264"/>
            <ac:spMk id="3" creationId="{01735429-8E9A-4A10-ACFB-616BEA46C1C4}"/>
          </ac:spMkLst>
        </pc:spChg>
        <pc:graphicFrameChg chg="mod modGraphic">
          <ac:chgData name="Donna Harrison" userId="6c7c1377-a09a-42d0-bb67-1611e27214ca" providerId="ADAL" clId="{E3AB3999-CFF5-419A-B0C4-B00E2FACFB3E}" dt="2023-03-06T12:29:08.513" v="1469" actId="20577"/>
          <ac:graphicFrameMkLst>
            <pc:docMk/>
            <pc:sldMk cId="91723127" sldId="264"/>
            <ac:graphicFrameMk id="6" creationId="{00000000-0000-0000-0000-000000000000}"/>
          </ac:graphicFrameMkLst>
        </pc:graphicFrameChg>
        <pc:picChg chg="add mod">
          <ac:chgData name="Donna Harrison" userId="6c7c1377-a09a-42d0-bb67-1611e27214ca" providerId="ADAL" clId="{E3AB3999-CFF5-419A-B0C4-B00E2FACFB3E}" dt="2023-03-06T12:23:19.963" v="1304" actId="1076"/>
          <ac:picMkLst>
            <pc:docMk/>
            <pc:sldMk cId="91723127" sldId="264"/>
            <ac:picMk id="5" creationId="{B417A48F-2815-4D23-8E1D-67344EC1E73E}"/>
          </ac:picMkLst>
        </pc:picChg>
        <pc:picChg chg="mod">
          <ac:chgData name="Donna Harrison" userId="6c7c1377-a09a-42d0-bb67-1611e27214ca" providerId="ADAL" clId="{E3AB3999-CFF5-419A-B0C4-B00E2FACFB3E}" dt="2023-03-06T12:20:18.453" v="1250" actId="1076"/>
          <ac:picMkLst>
            <pc:docMk/>
            <pc:sldMk cId="91723127" sldId="264"/>
            <ac:picMk id="8" creationId="{CF5A0EBF-83C4-4F9A-8CDD-A26AFBEB8E34}"/>
          </ac:picMkLst>
        </pc:picChg>
        <pc:picChg chg="del">
          <ac:chgData name="Donna Harrison" userId="6c7c1377-a09a-42d0-bb67-1611e27214ca" providerId="ADAL" clId="{E3AB3999-CFF5-419A-B0C4-B00E2FACFB3E}" dt="2023-03-06T12:19:57.547" v="1246" actId="478"/>
          <ac:picMkLst>
            <pc:docMk/>
            <pc:sldMk cId="91723127" sldId="264"/>
            <ac:picMk id="9" creationId="{E1CDE14E-03EC-45B7-8D85-CC17EE881930}"/>
          </ac:picMkLst>
        </pc:picChg>
      </pc:sldChg>
      <pc:sldChg chg="modSp mod">
        <pc:chgData name="Donna Harrison" userId="6c7c1377-a09a-42d0-bb67-1611e27214ca" providerId="ADAL" clId="{E3AB3999-CFF5-419A-B0C4-B00E2FACFB3E}" dt="2023-03-06T13:47:44.934" v="2483" actId="20577"/>
        <pc:sldMkLst>
          <pc:docMk/>
          <pc:sldMk cId="1404385009" sldId="265"/>
        </pc:sldMkLst>
        <pc:graphicFrameChg chg="mod modGraphic">
          <ac:chgData name="Donna Harrison" userId="6c7c1377-a09a-42d0-bb67-1611e27214ca" providerId="ADAL" clId="{E3AB3999-CFF5-419A-B0C4-B00E2FACFB3E}" dt="2023-03-06T13:47:44.934" v="2483" actId="20577"/>
          <ac:graphicFrameMkLst>
            <pc:docMk/>
            <pc:sldMk cId="1404385009" sldId="265"/>
            <ac:graphicFrameMk id="2" creationId="{64C121DE-1535-4765-BCC1-E69890C1365F}"/>
          </ac:graphicFrameMkLst>
        </pc:graphicFrameChg>
        <pc:picChg chg="mod">
          <ac:chgData name="Donna Harrison" userId="6c7c1377-a09a-42d0-bb67-1611e27214ca" providerId="ADAL" clId="{E3AB3999-CFF5-419A-B0C4-B00E2FACFB3E}" dt="2023-03-06T13:25:22.869" v="1801" actId="1076"/>
          <ac:picMkLst>
            <pc:docMk/>
            <pc:sldMk cId="1404385009" sldId="265"/>
            <ac:picMk id="7" creationId="{0D9BBDD6-8704-435E-9CD6-784989782D71}"/>
          </ac:picMkLst>
        </pc:picChg>
      </pc:sldChg>
      <pc:sldChg chg="addSp delSp modSp mod">
        <pc:chgData name="Donna Harrison" userId="6c7c1377-a09a-42d0-bb67-1611e27214ca" providerId="ADAL" clId="{E3AB3999-CFF5-419A-B0C4-B00E2FACFB3E}" dt="2023-03-06T13:26:09.078" v="1808" actId="1076"/>
        <pc:sldMkLst>
          <pc:docMk/>
          <pc:sldMk cId="2050886286" sldId="266"/>
        </pc:sldMkLst>
        <pc:spChg chg="mod">
          <ac:chgData name="Donna Harrison" userId="6c7c1377-a09a-42d0-bb67-1611e27214ca" providerId="ADAL" clId="{E3AB3999-CFF5-419A-B0C4-B00E2FACFB3E}" dt="2023-03-06T12:47:39.891" v="1511" actId="20577"/>
          <ac:spMkLst>
            <pc:docMk/>
            <pc:sldMk cId="2050886286" sldId="266"/>
            <ac:spMk id="2" creationId="{00000000-0000-0000-0000-000000000000}"/>
          </ac:spMkLst>
        </pc:spChg>
        <pc:graphicFrameChg chg="mod modGraphic">
          <ac:chgData name="Donna Harrison" userId="6c7c1377-a09a-42d0-bb67-1611e27214ca" providerId="ADAL" clId="{E3AB3999-CFF5-419A-B0C4-B00E2FACFB3E}" dt="2023-03-06T13:24:14.610" v="1787" actId="20577"/>
          <ac:graphicFrameMkLst>
            <pc:docMk/>
            <pc:sldMk cId="2050886286" sldId="266"/>
            <ac:graphicFrameMk id="6" creationId="{00000000-0000-0000-0000-000000000000}"/>
          </ac:graphicFrameMkLst>
        </pc:graphicFrameChg>
        <pc:picChg chg="add del">
          <ac:chgData name="Donna Harrison" userId="6c7c1377-a09a-42d0-bb67-1611e27214ca" providerId="ADAL" clId="{E3AB3999-CFF5-419A-B0C4-B00E2FACFB3E}" dt="2023-03-06T13:25:46.895" v="1804" actId="22"/>
          <ac:picMkLst>
            <pc:docMk/>
            <pc:sldMk cId="2050886286" sldId="266"/>
            <ac:picMk id="5" creationId="{ABB1F0F7-4B8E-490A-B503-E9811F61A630}"/>
          </ac:picMkLst>
        </pc:picChg>
        <pc:picChg chg="mod">
          <ac:chgData name="Donna Harrison" userId="6c7c1377-a09a-42d0-bb67-1611e27214ca" providerId="ADAL" clId="{E3AB3999-CFF5-419A-B0C4-B00E2FACFB3E}" dt="2023-03-06T13:26:09.078" v="1808" actId="1076"/>
          <ac:picMkLst>
            <pc:docMk/>
            <pc:sldMk cId="2050886286" sldId="266"/>
            <ac:picMk id="7" creationId="{A14AD2BD-E2B3-4015-AB51-BA2F570B792B}"/>
          </ac:picMkLst>
        </pc:picChg>
        <pc:picChg chg="add mod">
          <ac:chgData name="Donna Harrison" userId="6c7c1377-a09a-42d0-bb67-1611e27214ca" providerId="ADAL" clId="{E3AB3999-CFF5-419A-B0C4-B00E2FACFB3E}" dt="2023-03-06T13:26:07.736" v="1807" actId="1076"/>
          <ac:picMkLst>
            <pc:docMk/>
            <pc:sldMk cId="2050886286" sldId="266"/>
            <ac:picMk id="8" creationId="{5FA1AEAB-F2D6-4E90-9590-08F0DFB5D1A2}"/>
          </ac:picMkLst>
        </pc:picChg>
        <pc:picChg chg="del">
          <ac:chgData name="Donna Harrison" userId="6c7c1377-a09a-42d0-bb67-1611e27214ca" providerId="ADAL" clId="{E3AB3999-CFF5-419A-B0C4-B00E2FACFB3E}" dt="2023-03-06T13:17:35.145" v="1540" actId="478"/>
          <ac:picMkLst>
            <pc:docMk/>
            <pc:sldMk cId="2050886286" sldId="266"/>
            <ac:picMk id="9" creationId="{E1CDE14E-03EC-45B7-8D85-CC17EE881930}"/>
          </ac:picMkLst>
        </pc:picChg>
      </pc:sldChg>
      <pc:sldChg chg="addSp delSp modSp mod">
        <pc:chgData name="Donna Harrison" userId="6c7c1377-a09a-42d0-bb67-1611e27214ca" providerId="ADAL" clId="{E3AB3999-CFF5-419A-B0C4-B00E2FACFB3E}" dt="2023-03-06T13:25:33.599" v="1802" actId="1076"/>
        <pc:sldMkLst>
          <pc:docMk/>
          <pc:sldMk cId="157374157" sldId="267"/>
        </pc:sldMkLst>
        <pc:graphicFrameChg chg="mod modGraphic">
          <ac:chgData name="Donna Harrison" userId="6c7c1377-a09a-42d0-bb67-1611e27214ca" providerId="ADAL" clId="{E3AB3999-CFF5-419A-B0C4-B00E2FACFB3E}" dt="2023-03-06T13:25:33.599" v="1802" actId="1076"/>
          <ac:graphicFrameMkLst>
            <pc:docMk/>
            <pc:sldMk cId="157374157" sldId="267"/>
            <ac:graphicFrameMk id="2" creationId="{64C121DE-1535-4765-BCC1-E69890C1365F}"/>
          </ac:graphicFrameMkLst>
        </pc:graphicFrameChg>
        <pc:picChg chg="add del">
          <ac:chgData name="Donna Harrison" userId="6c7c1377-a09a-42d0-bb67-1611e27214ca" providerId="ADAL" clId="{E3AB3999-CFF5-419A-B0C4-B00E2FACFB3E}" dt="2023-03-06T12:30:17.354" v="1474" actId="22"/>
          <ac:picMkLst>
            <pc:docMk/>
            <pc:sldMk cId="157374157" sldId="267"/>
            <ac:picMk id="7" creationId="{1FC8B5E5-A384-410E-AF09-A5F048FAA4E3}"/>
          </ac:picMkLst>
        </pc:picChg>
      </pc:sldChg>
      <pc:sldChg chg="addSp delSp modSp mod">
        <pc:chgData name="Donna Harrison" userId="6c7c1377-a09a-42d0-bb67-1611e27214ca" providerId="ADAL" clId="{E3AB3999-CFF5-419A-B0C4-B00E2FACFB3E}" dt="2023-03-06T13:35:04.504" v="2176" actId="20577"/>
        <pc:sldMkLst>
          <pc:docMk/>
          <pc:sldMk cId="220426777" sldId="268"/>
        </pc:sldMkLst>
        <pc:spChg chg="mod">
          <ac:chgData name="Donna Harrison" userId="6c7c1377-a09a-42d0-bb67-1611e27214ca" providerId="ADAL" clId="{E3AB3999-CFF5-419A-B0C4-B00E2FACFB3E}" dt="2023-03-06T13:26:29.360" v="1831" actId="20577"/>
          <ac:spMkLst>
            <pc:docMk/>
            <pc:sldMk cId="220426777" sldId="268"/>
            <ac:spMk id="2" creationId="{00000000-0000-0000-0000-000000000000}"/>
          </ac:spMkLst>
        </pc:spChg>
        <pc:graphicFrameChg chg="mod modGraphic">
          <ac:chgData name="Donna Harrison" userId="6c7c1377-a09a-42d0-bb67-1611e27214ca" providerId="ADAL" clId="{E3AB3999-CFF5-419A-B0C4-B00E2FACFB3E}" dt="2023-03-06T13:35:04.504" v="2176" actId="20577"/>
          <ac:graphicFrameMkLst>
            <pc:docMk/>
            <pc:sldMk cId="220426777" sldId="268"/>
            <ac:graphicFrameMk id="6" creationId="{00000000-0000-0000-0000-000000000000}"/>
          </ac:graphicFrameMkLst>
        </pc:graphicFrameChg>
        <pc:picChg chg="add mod">
          <ac:chgData name="Donna Harrison" userId="6c7c1377-a09a-42d0-bb67-1611e27214ca" providerId="ADAL" clId="{E3AB3999-CFF5-419A-B0C4-B00E2FACFB3E}" dt="2023-03-06T13:35:01.956" v="2174" actId="1076"/>
          <ac:picMkLst>
            <pc:docMk/>
            <pc:sldMk cId="220426777" sldId="268"/>
            <ac:picMk id="3" creationId="{9C7C1B05-8772-4FE9-8828-57CB8A394DCA}"/>
          </ac:picMkLst>
        </pc:picChg>
        <pc:picChg chg="del">
          <ac:chgData name="Donna Harrison" userId="6c7c1377-a09a-42d0-bb67-1611e27214ca" providerId="ADAL" clId="{E3AB3999-CFF5-419A-B0C4-B00E2FACFB3E}" dt="2023-03-06T13:26:51.846" v="1837" actId="478"/>
          <ac:picMkLst>
            <pc:docMk/>
            <pc:sldMk cId="220426777" sldId="268"/>
            <ac:picMk id="9" creationId="{E1CDE14E-03EC-45B7-8D85-CC17EE881930}"/>
          </ac:picMkLst>
        </pc:picChg>
        <pc:picChg chg="mod">
          <ac:chgData name="Donna Harrison" userId="6c7c1377-a09a-42d0-bb67-1611e27214ca" providerId="ADAL" clId="{E3AB3999-CFF5-419A-B0C4-B00E2FACFB3E}" dt="2023-03-06T13:32:31.117" v="1975" actId="1076"/>
          <ac:picMkLst>
            <pc:docMk/>
            <pc:sldMk cId="220426777" sldId="268"/>
            <ac:picMk id="10" creationId="{C7884658-3100-4971-A505-43B91E290A7D}"/>
          </ac:picMkLst>
        </pc:picChg>
        <pc:cxnChg chg="mod">
          <ac:chgData name="Donna Harrison" userId="6c7c1377-a09a-42d0-bb67-1611e27214ca" providerId="ADAL" clId="{E3AB3999-CFF5-419A-B0C4-B00E2FACFB3E}" dt="2023-03-06T13:28:20.579" v="1845" actId="1076"/>
          <ac:cxnSpMkLst>
            <pc:docMk/>
            <pc:sldMk cId="220426777" sldId="268"/>
            <ac:cxnSpMk id="12" creationId="{AE0947A1-C5E7-4685-A36E-A7E953DB96D8}"/>
          </ac:cxnSpMkLst>
        </pc:cxnChg>
      </pc:sldChg>
      <pc:sldChg chg="modSp mod">
        <pc:chgData name="Donna Harrison" userId="6c7c1377-a09a-42d0-bb67-1611e27214ca" providerId="ADAL" clId="{E3AB3999-CFF5-419A-B0C4-B00E2FACFB3E}" dt="2023-03-06T13:47:12.919" v="2478" actId="20577"/>
        <pc:sldMkLst>
          <pc:docMk/>
          <pc:sldMk cId="2792443977" sldId="269"/>
        </pc:sldMkLst>
        <pc:graphicFrameChg chg="mod modGraphic">
          <ac:chgData name="Donna Harrison" userId="6c7c1377-a09a-42d0-bb67-1611e27214ca" providerId="ADAL" clId="{E3AB3999-CFF5-419A-B0C4-B00E2FACFB3E}" dt="2023-03-06T13:47:12.919" v="2478" actId="20577"/>
          <ac:graphicFrameMkLst>
            <pc:docMk/>
            <pc:sldMk cId="2792443977" sldId="269"/>
            <ac:graphicFrameMk id="2" creationId="{64C121DE-1535-4765-BCC1-E69890C1365F}"/>
          </ac:graphicFrameMkLst>
        </pc:graphicFrameChg>
        <pc:picChg chg="mod">
          <ac:chgData name="Donna Harrison" userId="6c7c1377-a09a-42d0-bb67-1611e27214ca" providerId="ADAL" clId="{E3AB3999-CFF5-419A-B0C4-B00E2FACFB3E}" dt="2023-03-06T13:45:27.021" v="2452" actId="1076"/>
          <ac:picMkLst>
            <pc:docMk/>
            <pc:sldMk cId="2792443977" sldId="269"/>
            <ac:picMk id="5" creationId="{0E9EBC3E-FE07-4B75-9AEB-E54667ACA9DD}"/>
          </ac:picMkLst>
        </pc:picChg>
      </pc:sldChg>
      <pc:sldChg chg="addSp delSp modSp mod">
        <pc:chgData name="Donna Harrison" userId="6c7c1377-a09a-42d0-bb67-1611e27214ca" providerId="ADAL" clId="{E3AB3999-CFF5-419A-B0C4-B00E2FACFB3E}" dt="2023-03-06T13:46:25.356" v="2459" actId="1076"/>
        <pc:sldMkLst>
          <pc:docMk/>
          <pc:sldMk cId="328798506" sldId="270"/>
        </pc:sldMkLst>
        <pc:spChg chg="mod">
          <ac:chgData name="Donna Harrison" userId="6c7c1377-a09a-42d0-bb67-1611e27214ca" providerId="ADAL" clId="{E3AB3999-CFF5-419A-B0C4-B00E2FACFB3E}" dt="2023-03-06T13:36:33.818" v="2211" actId="20577"/>
          <ac:spMkLst>
            <pc:docMk/>
            <pc:sldMk cId="328798506" sldId="270"/>
            <ac:spMk id="2" creationId="{00000000-0000-0000-0000-000000000000}"/>
          </ac:spMkLst>
        </pc:spChg>
        <pc:spChg chg="del mod">
          <ac:chgData name="Donna Harrison" userId="6c7c1377-a09a-42d0-bb67-1611e27214ca" providerId="ADAL" clId="{E3AB3999-CFF5-419A-B0C4-B00E2FACFB3E}" dt="2023-03-06T13:45:14.563" v="2448"/>
          <ac:spMkLst>
            <pc:docMk/>
            <pc:sldMk cId="328798506" sldId="270"/>
            <ac:spMk id="11" creationId="{78282D14-CC97-4DEF-929D-ABBCFB5248C1}"/>
          </ac:spMkLst>
        </pc:spChg>
        <pc:graphicFrameChg chg="mod modGraphic">
          <ac:chgData name="Donna Harrison" userId="6c7c1377-a09a-42d0-bb67-1611e27214ca" providerId="ADAL" clId="{E3AB3999-CFF5-419A-B0C4-B00E2FACFB3E}" dt="2023-03-06T13:45:09.659" v="2446" actId="20577"/>
          <ac:graphicFrameMkLst>
            <pc:docMk/>
            <pc:sldMk cId="328798506" sldId="270"/>
            <ac:graphicFrameMk id="6" creationId="{00000000-0000-0000-0000-000000000000}"/>
          </ac:graphicFrameMkLst>
        </pc:graphicFrameChg>
        <pc:picChg chg="add mod">
          <ac:chgData name="Donna Harrison" userId="6c7c1377-a09a-42d0-bb67-1611e27214ca" providerId="ADAL" clId="{E3AB3999-CFF5-419A-B0C4-B00E2FACFB3E}" dt="2023-03-06T13:46:25.356" v="2459" actId="1076"/>
          <ac:picMkLst>
            <pc:docMk/>
            <pc:sldMk cId="328798506" sldId="270"/>
            <ac:picMk id="3" creationId="{CB392909-D6DC-42E0-AFC5-26DE221F91DF}"/>
          </ac:picMkLst>
        </pc:picChg>
        <pc:picChg chg="del">
          <ac:chgData name="Donna Harrison" userId="6c7c1377-a09a-42d0-bb67-1611e27214ca" providerId="ADAL" clId="{E3AB3999-CFF5-419A-B0C4-B00E2FACFB3E}" dt="2023-03-06T13:36:46.056" v="2236" actId="478"/>
          <ac:picMkLst>
            <pc:docMk/>
            <pc:sldMk cId="328798506" sldId="270"/>
            <ac:picMk id="9" creationId="{E1CDE14E-03EC-45B7-8D85-CC17EE881930}"/>
          </ac:picMkLst>
        </pc:picChg>
        <pc:picChg chg="mod">
          <ac:chgData name="Donna Harrison" userId="6c7c1377-a09a-42d0-bb67-1611e27214ca" providerId="ADAL" clId="{E3AB3999-CFF5-419A-B0C4-B00E2FACFB3E}" dt="2023-03-06T13:46:21.866" v="2458" actId="1076"/>
          <ac:picMkLst>
            <pc:docMk/>
            <pc:sldMk cId="328798506" sldId="270"/>
            <ac:picMk id="14" creationId="{E27EAEC4-B1A5-4522-A6D8-3C15525065D2}"/>
          </ac:picMkLst>
        </pc:picChg>
      </pc:sldChg>
      <pc:sldChg chg="modSp mod">
        <pc:chgData name="Donna Harrison" userId="6c7c1377-a09a-42d0-bb67-1611e27214ca" providerId="ADAL" clId="{E3AB3999-CFF5-419A-B0C4-B00E2FACFB3E}" dt="2023-03-06T13:36:17.132" v="2188" actId="5793"/>
        <pc:sldMkLst>
          <pc:docMk/>
          <pc:sldMk cId="1483165932" sldId="271"/>
        </pc:sldMkLst>
        <pc:graphicFrameChg chg="mod modGraphic">
          <ac:chgData name="Donna Harrison" userId="6c7c1377-a09a-42d0-bb67-1611e27214ca" providerId="ADAL" clId="{E3AB3999-CFF5-419A-B0C4-B00E2FACFB3E}" dt="2023-03-06T13:36:17.132" v="2188" actId="5793"/>
          <ac:graphicFrameMkLst>
            <pc:docMk/>
            <pc:sldMk cId="1483165932" sldId="271"/>
            <ac:graphicFrameMk id="2" creationId="{64C121DE-1535-4765-BCC1-E69890C1365F}"/>
          </ac:graphicFrameMkLst>
        </pc:graphicFrameChg>
        <pc:picChg chg="mod">
          <ac:chgData name="Donna Harrison" userId="6c7c1377-a09a-42d0-bb67-1611e27214ca" providerId="ADAL" clId="{E3AB3999-CFF5-419A-B0C4-B00E2FACFB3E}" dt="2023-03-06T13:36:05.012" v="2187" actId="1076"/>
          <ac:picMkLst>
            <pc:docMk/>
            <pc:sldMk cId="1483165932" sldId="271"/>
            <ac:picMk id="3" creationId="{DB93168E-B9B9-4D69-B706-833CACD96AA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E83D55A-3266-4626-B716-4E5F15633D5F}" type="datetimeFigureOut">
              <a:rPr lang="en-GB" smtClean="0"/>
              <a:t>06/03/2023</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61D910F-71B0-40C2-A798-F0D6708BA543}" type="slidenum">
              <a:rPr lang="en-GB" smtClean="0"/>
              <a:t>‹#›</a:t>
            </a:fld>
            <a:endParaRPr lang="en-GB"/>
          </a:p>
        </p:txBody>
      </p:sp>
    </p:spTree>
    <p:extLst>
      <p:ext uri="{BB962C8B-B14F-4D97-AF65-F5344CB8AC3E}">
        <p14:creationId xmlns:p14="http://schemas.microsoft.com/office/powerpoint/2010/main" val="3208073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1D910F-71B0-40C2-A798-F0D6708BA543}" type="slidenum">
              <a:rPr lang="en-GB" smtClean="0"/>
              <a:t>1</a:t>
            </a:fld>
            <a:endParaRPr lang="en-GB"/>
          </a:p>
        </p:txBody>
      </p:sp>
    </p:spTree>
    <p:extLst>
      <p:ext uri="{BB962C8B-B14F-4D97-AF65-F5344CB8AC3E}">
        <p14:creationId xmlns:p14="http://schemas.microsoft.com/office/powerpoint/2010/main" val="2452959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1D910F-71B0-40C2-A798-F0D6708BA543}" type="slidenum">
              <a:rPr lang="en-GB" smtClean="0"/>
              <a:t>4</a:t>
            </a:fld>
            <a:endParaRPr lang="en-GB"/>
          </a:p>
        </p:txBody>
      </p:sp>
    </p:spTree>
    <p:extLst>
      <p:ext uri="{BB962C8B-B14F-4D97-AF65-F5344CB8AC3E}">
        <p14:creationId xmlns:p14="http://schemas.microsoft.com/office/powerpoint/2010/main" val="3126788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06/03/2023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06/03/2023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06/03/2023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06/03/2023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06/03/2023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06/03/2023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06/03/2023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06/03/2023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06/03/2023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06/03/2023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06/03/2023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06/03/2023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783845403"/>
              </p:ext>
            </p:extLst>
          </p:nvPr>
        </p:nvGraphicFramePr>
        <p:xfrm>
          <a:off x="179512" y="535718"/>
          <a:ext cx="8856983" cy="6061949"/>
        </p:xfrm>
        <a:graphic>
          <a:graphicData uri="http://schemas.openxmlformats.org/drawingml/2006/table">
            <a:tbl>
              <a:tblPr firstRow="1" firstCol="1" bandRow="1">
                <a:tableStyleId>{5C22544A-7EE6-4342-B048-85BDC9FD1C3A}</a:tableStyleId>
              </a:tblPr>
              <a:tblGrid>
                <a:gridCol w="1369102">
                  <a:extLst>
                    <a:ext uri="{9D8B030D-6E8A-4147-A177-3AD203B41FA5}">
                      <a16:colId xmlns:a16="http://schemas.microsoft.com/office/drawing/2014/main" val="20000"/>
                    </a:ext>
                  </a:extLst>
                </a:gridCol>
                <a:gridCol w="2032223">
                  <a:extLst>
                    <a:ext uri="{9D8B030D-6E8A-4147-A177-3AD203B41FA5}">
                      <a16:colId xmlns:a16="http://schemas.microsoft.com/office/drawing/2014/main" val="20001"/>
                    </a:ext>
                  </a:extLst>
                </a:gridCol>
                <a:gridCol w="3317630">
                  <a:extLst>
                    <a:ext uri="{9D8B030D-6E8A-4147-A177-3AD203B41FA5}">
                      <a16:colId xmlns:a16="http://schemas.microsoft.com/office/drawing/2014/main" val="20002"/>
                    </a:ext>
                  </a:extLst>
                </a:gridCol>
                <a:gridCol w="2138028">
                  <a:extLst>
                    <a:ext uri="{9D8B030D-6E8A-4147-A177-3AD203B41FA5}">
                      <a16:colId xmlns:a16="http://schemas.microsoft.com/office/drawing/2014/main" val="20004"/>
                    </a:ext>
                  </a:extLst>
                </a:gridCol>
              </a:tblGrid>
              <a:tr h="434770">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rPr>
                        <a:t>Knowledge</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1" dirty="0">
                        <a:solidFill>
                          <a:srgbClr val="002060"/>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2129168">
                <a:tc>
                  <a:txBody>
                    <a:bodyPr/>
                    <a:lstStyle/>
                    <a:p>
                      <a:pPr algn="ctr"/>
                      <a:r>
                        <a:rPr lang="en-GB" sz="1400" dirty="0">
                          <a:latin typeface="+mn-lt"/>
                        </a:rPr>
                        <a:t>Healthy</a:t>
                      </a:r>
                    </a:p>
                    <a:p>
                      <a:pPr algn="ctr"/>
                      <a:endParaRPr lang="en-GB" sz="1400" dirty="0">
                        <a:latin typeface="+mn-lt"/>
                      </a:endParaRPr>
                    </a:p>
                    <a:p>
                      <a:pPr algn="ctr"/>
                      <a:endParaRPr lang="en-GB" sz="1400" dirty="0">
                        <a:latin typeface="+mn-lt"/>
                      </a:endParaRPr>
                    </a:p>
                    <a:p>
                      <a:pPr algn="ctr"/>
                      <a:r>
                        <a:rPr lang="en-GB" sz="1400" dirty="0">
                          <a:latin typeface="+mn-lt"/>
                        </a:rPr>
                        <a:t>Exercise</a:t>
                      </a:r>
                    </a:p>
                    <a:p>
                      <a:pPr algn="ctr"/>
                      <a:endParaRPr lang="en-GB" sz="1400" dirty="0">
                        <a:latin typeface="+mn-lt"/>
                      </a:endParaRPr>
                    </a:p>
                    <a:p>
                      <a:pPr algn="ctr"/>
                      <a:endParaRPr lang="en-GB" sz="1400" dirty="0">
                        <a:latin typeface="+mn-lt"/>
                      </a:endParaRPr>
                    </a:p>
                    <a:p>
                      <a:pPr algn="ctr"/>
                      <a:r>
                        <a:rPr lang="en-GB" sz="1400" dirty="0">
                          <a:latin typeface="+mn-lt"/>
                        </a:rPr>
                        <a:t>Stranger</a:t>
                      </a:r>
                    </a:p>
                    <a:p>
                      <a:pPr algn="ctr"/>
                      <a:endParaRPr lang="en-GB" sz="1400" dirty="0">
                        <a:latin typeface="+mn-lt"/>
                      </a:endParaRPr>
                    </a:p>
                    <a:p>
                      <a:pPr algn="ctr"/>
                      <a:endParaRPr lang="en-GB" sz="1400" dirty="0">
                        <a:latin typeface="+mn-lt"/>
                      </a:endParaRPr>
                    </a:p>
                    <a:p>
                      <a:pPr algn="ctr"/>
                      <a:r>
                        <a:rPr lang="en-GB" sz="1400" dirty="0">
                          <a:latin typeface="+mn-lt"/>
                        </a:rPr>
                        <a:t>Trust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In good health, body, mind and spirit. </a:t>
                      </a: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r>
                        <a:rPr lang="en-GB" sz="1100" dirty="0">
                          <a:effectLst/>
                          <a:latin typeface="+mn-lt"/>
                          <a:ea typeface="Calibri"/>
                          <a:cs typeface="Times New Roman"/>
                        </a:rPr>
                        <a:t>Activity that needs lots of effort.</a:t>
                      </a: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r>
                        <a:rPr lang="en-GB" sz="1100" dirty="0">
                          <a:effectLst/>
                          <a:latin typeface="+mn-lt"/>
                          <a:ea typeface="Calibri"/>
                          <a:cs typeface="Times New Roman"/>
                        </a:rPr>
                        <a:t>A person that you do not know. </a:t>
                      </a: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endParaRPr lang="en-GB" sz="1100" dirty="0">
                        <a:effectLst/>
                        <a:latin typeface="+mn-lt"/>
                        <a:ea typeface="Calibri"/>
                        <a:cs typeface="Times New Roman"/>
                      </a:endParaRPr>
                    </a:p>
                    <a:p>
                      <a:pPr algn="l">
                        <a:lnSpc>
                          <a:spcPct val="115000"/>
                        </a:lnSpc>
                        <a:spcAft>
                          <a:spcPts val="0"/>
                        </a:spcAft>
                      </a:pPr>
                      <a:r>
                        <a:rPr lang="en-GB" sz="1100" dirty="0">
                          <a:effectLst/>
                          <a:latin typeface="+mn-lt"/>
                          <a:ea typeface="Calibri"/>
                          <a:cs typeface="Times New Roman"/>
                        </a:rPr>
                        <a:t>To believe someone or believe the truth.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Healthy Me</a:t>
                      </a:r>
                    </a:p>
                    <a:p>
                      <a:pPr algn="ctr"/>
                      <a:r>
                        <a:rPr lang="en-GB" sz="1100" b="1" u="sng" dirty="0">
                          <a:solidFill>
                            <a:schemeClr val="tx1"/>
                          </a:solidFill>
                          <a:effectLst/>
                          <a:latin typeface="+mn-lt"/>
                          <a:ea typeface="Calibri"/>
                          <a:cs typeface="Times New Roman"/>
                        </a:rPr>
                        <a:t> </a:t>
                      </a:r>
                      <a:r>
                        <a:rPr lang="en-GB" sz="1100" b="1" u="none" dirty="0">
                          <a:solidFill>
                            <a:schemeClr val="tx1"/>
                          </a:solidFill>
                          <a:effectLst/>
                          <a:latin typeface="+mn-lt"/>
                          <a:ea typeface="Calibri"/>
                          <a:cs typeface="Times New Roman"/>
                        </a:rPr>
                        <a:t>Know the names for some parts of their body</a:t>
                      </a:r>
                    </a:p>
                    <a:p>
                      <a:pPr algn="ctr"/>
                      <a:r>
                        <a:rPr lang="en-GB" sz="1100" b="1" u="none" dirty="0">
                          <a:solidFill>
                            <a:schemeClr val="tx1"/>
                          </a:solidFill>
                          <a:effectLst/>
                          <a:latin typeface="+mn-lt"/>
                          <a:ea typeface="Calibri"/>
                          <a:cs typeface="Times New Roman"/>
                        </a:rPr>
                        <a:t>• Know what the word ‘healthy’ means</a:t>
                      </a:r>
                    </a:p>
                    <a:p>
                      <a:pPr algn="ctr"/>
                      <a:r>
                        <a:rPr lang="en-GB" sz="1100" b="1" u="none" dirty="0">
                          <a:solidFill>
                            <a:schemeClr val="tx1"/>
                          </a:solidFill>
                          <a:effectLst/>
                          <a:latin typeface="+mn-lt"/>
                          <a:ea typeface="Calibri"/>
                          <a:cs typeface="Times New Roman"/>
                        </a:rPr>
                        <a:t>• Know some things that they need to do to </a:t>
                      </a:r>
                    </a:p>
                    <a:p>
                      <a:pPr algn="ctr"/>
                      <a:r>
                        <a:rPr lang="en-GB" sz="1100" b="1" u="none" dirty="0">
                          <a:solidFill>
                            <a:schemeClr val="tx1"/>
                          </a:solidFill>
                          <a:effectLst/>
                          <a:latin typeface="+mn-lt"/>
                          <a:ea typeface="Calibri"/>
                          <a:cs typeface="Times New Roman"/>
                        </a:rPr>
                        <a:t>keep healthy </a:t>
                      </a:r>
                    </a:p>
                    <a:p>
                      <a:pPr algn="ctr"/>
                      <a:r>
                        <a:rPr lang="en-GB" sz="1100" b="1" u="none" dirty="0">
                          <a:solidFill>
                            <a:schemeClr val="tx1"/>
                          </a:solidFill>
                          <a:effectLst/>
                          <a:latin typeface="+mn-lt"/>
                          <a:ea typeface="Calibri"/>
                          <a:cs typeface="Times New Roman"/>
                        </a:rPr>
                        <a:t>• Know that they need to exercise to keep </a:t>
                      </a:r>
                    </a:p>
                    <a:p>
                      <a:pPr algn="ctr"/>
                      <a:r>
                        <a:rPr lang="en-GB" sz="1100" b="1" u="none" dirty="0">
                          <a:solidFill>
                            <a:schemeClr val="tx1"/>
                          </a:solidFill>
                          <a:effectLst/>
                          <a:latin typeface="+mn-lt"/>
                          <a:ea typeface="Calibri"/>
                          <a:cs typeface="Times New Roman"/>
                        </a:rPr>
                        <a:t>healthy</a:t>
                      </a:r>
                    </a:p>
                    <a:p>
                      <a:pPr algn="ctr"/>
                      <a:r>
                        <a:rPr lang="en-GB" sz="1100" b="1" u="none" dirty="0">
                          <a:solidFill>
                            <a:schemeClr val="tx1"/>
                          </a:solidFill>
                          <a:effectLst/>
                          <a:latin typeface="+mn-lt"/>
                          <a:ea typeface="Calibri"/>
                          <a:cs typeface="Times New Roman"/>
                        </a:rPr>
                        <a:t>• Know how to help themselves go to sleep and </a:t>
                      </a:r>
                    </a:p>
                    <a:p>
                      <a:pPr algn="ctr"/>
                      <a:r>
                        <a:rPr lang="en-GB" sz="1100" b="1" u="none" dirty="0">
                          <a:solidFill>
                            <a:schemeClr val="tx1"/>
                          </a:solidFill>
                          <a:effectLst/>
                          <a:latin typeface="+mn-lt"/>
                          <a:ea typeface="Calibri"/>
                          <a:cs typeface="Times New Roman"/>
                        </a:rPr>
                        <a:t>that sleep is good for them</a:t>
                      </a:r>
                    </a:p>
                    <a:p>
                      <a:pPr algn="ctr"/>
                      <a:r>
                        <a:rPr lang="en-GB" sz="1100" b="1" u="none" dirty="0">
                          <a:solidFill>
                            <a:schemeClr val="tx1"/>
                          </a:solidFill>
                          <a:effectLst/>
                          <a:latin typeface="+mn-lt"/>
                          <a:ea typeface="Calibri"/>
                          <a:cs typeface="Times New Roman"/>
                        </a:rPr>
                        <a:t>• Know when and how to wash their hands </a:t>
                      </a:r>
                    </a:p>
                    <a:p>
                      <a:pPr algn="ctr"/>
                      <a:r>
                        <a:rPr lang="en-GB" sz="1100" b="1" u="none" dirty="0">
                          <a:solidFill>
                            <a:schemeClr val="tx1"/>
                          </a:solidFill>
                          <a:effectLst/>
                          <a:latin typeface="+mn-lt"/>
                          <a:ea typeface="Calibri"/>
                          <a:cs typeface="Times New Roman"/>
                        </a:rPr>
                        <a:t>properly</a:t>
                      </a:r>
                    </a:p>
                    <a:p>
                      <a:pPr algn="ctr"/>
                      <a:r>
                        <a:rPr lang="en-GB" sz="1100" b="1" u="none" dirty="0">
                          <a:solidFill>
                            <a:schemeClr val="tx1"/>
                          </a:solidFill>
                          <a:effectLst/>
                          <a:latin typeface="+mn-lt"/>
                          <a:ea typeface="Calibri"/>
                          <a:cs typeface="Times New Roman"/>
                        </a:rPr>
                        <a:t>• Know what to do if they get lost </a:t>
                      </a:r>
                    </a:p>
                    <a:p>
                      <a:pPr algn="ctr"/>
                      <a:r>
                        <a:rPr lang="en-GB" sz="1100" b="1" u="none" dirty="0">
                          <a:solidFill>
                            <a:schemeClr val="tx1"/>
                          </a:solidFill>
                          <a:effectLst/>
                          <a:latin typeface="+mn-lt"/>
                          <a:ea typeface="Calibri"/>
                          <a:cs typeface="Times New Roman"/>
                        </a:rPr>
                        <a:t>• Know how to say No to strangers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indent="0" algn="l">
                        <a:lnSpc>
                          <a:spcPct val="115000"/>
                        </a:lnSpc>
                        <a:spcAft>
                          <a:spcPts val="0"/>
                        </a:spcAft>
                        <a:buFontTx/>
                        <a:buNone/>
                      </a:pPr>
                      <a:r>
                        <a:rPr lang="en-GB" sz="1100" dirty="0">
                          <a:effectLst/>
                          <a:latin typeface="+mn-lt"/>
                          <a:ea typeface="Calibri"/>
                          <a:cs typeface="Times New Roman"/>
                        </a:rPr>
                        <a:t>• Can you tell me which parts of the body you </a:t>
                      </a:r>
                    </a:p>
                    <a:p>
                      <a:pPr marL="0" indent="0" algn="l">
                        <a:lnSpc>
                          <a:spcPct val="115000"/>
                        </a:lnSpc>
                        <a:spcAft>
                          <a:spcPts val="0"/>
                        </a:spcAft>
                        <a:buFontTx/>
                        <a:buNone/>
                      </a:pPr>
                      <a:r>
                        <a:rPr lang="en-GB" sz="1100" dirty="0">
                          <a:effectLst/>
                          <a:latin typeface="+mn-lt"/>
                          <a:ea typeface="Calibri"/>
                          <a:cs typeface="Times New Roman"/>
                        </a:rPr>
                        <a:t>know the names for</a:t>
                      </a:r>
                    </a:p>
                    <a:p>
                      <a:pPr marL="0" indent="0" algn="l">
                        <a:lnSpc>
                          <a:spcPct val="115000"/>
                        </a:lnSpc>
                        <a:spcAft>
                          <a:spcPts val="0"/>
                        </a:spcAft>
                        <a:buFontTx/>
                        <a:buNone/>
                      </a:pPr>
                      <a:r>
                        <a:rPr lang="en-GB" sz="1100" dirty="0">
                          <a:effectLst/>
                          <a:latin typeface="+mn-lt"/>
                          <a:ea typeface="Calibri"/>
                          <a:cs typeface="Times New Roman"/>
                        </a:rPr>
                        <a:t>• What do we need to do to be healthy?</a:t>
                      </a:r>
                    </a:p>
                    <a:p>
                      <a:pPr marL="0" indent="0" algn="l">
                        <a:lnSpc>
                          <a:spcPct val="115000"/>
                        </a:lnSpc>
                        <a:spcAft>
                          <a:spcPts val="0"/>
                        </a:spcAft>
                        <a:buFontTx/>
                        <a:buNone/>
                      </a:pPr>
                      <a:r>
                        <a:rPr lang="en-GB" sz="1100" dirty="0">
                          <a:effectLst/>
                          <a:latin typeface="+mn-lt"/>
                          <a:ea typeface="Calibri"/>
                          <a:cs typeface="Times New Roman"/>
                        </a:rPr>
                        <a:t>• What food do we eat that is healthy?</a:t>
                      </a:r>
                    </a:p>
                    <a:p>
                      <a:pPr marL="0" indent="0" algn="l">
                        <a:lnSpc>
                          <a:spcPct val="115000"/>
                        </a:lnSpc>
                        <a:spcAft>
                          <a:spcPts val="0"/>
                        </a:spcAft>
                        <a:buFontTx/>
                        <a:buNone/>
                      </a:pPr>
                      <a:r>
                        <a:rPr lang="en-GB" sz="1100" dirty="0">
                          <a:effectLst/>
                          <a:latin typeface="+mn-lt"/>
                          <a:ea typeface="Calibri"/>
                          <a:cs typeface="Times New Roman"/>
                        </a:rPr>
                        <a:t>• What can you do to help yourself get to </a:t>
                      </a:r>
                    </a:p>
                    <a:p>
                      <a:pPr marL="0" indent="0" algn="l">
                        <a:lnSpc>
                          <a:spcPct val="115000"/>
                        </a:lnSpc>
                        <a:spcAft>
                          <a:spcPts val="0"/>
                        </a:spcAft>
                        <a:buFontTx/>
                        <a:buNone/>
                      </a:pPr>
                      <a:r>
                        <a:rPr lang="en-GB" sz="1100" dirty="0">
                          <a:effectLst/>
                          <a:latin typeface="+mn-lt"/>
                          <a:ea typeface="Calibri"/>
                          <a:cs typeface="Times New Roman"/>
                        </a:rPr>
                        <a:t>sleep?</a:t>
                      </a:r>
                    </a:p>
                    <a:p>
                      <a:pPr marL="0" indent="0" algn="l">
                        <a:lnSpc>
                          <a:spcPct val="115000"/>
                        </a:lnSpc>
                        <a:spcAft>
                          <a:spcPts val="0"/>
                        </a:spcAft>
                        <a:buFontTx/>
                        <a:buNone/>
                      </a:pPr>
                      <a:r>
                        <a:rPr lang="en-GB" sz="1100" dirty="0">
                          <a:effectLst/>
                          <a:latin typeface="+mn-lt"/>
                          <a:ea typeface="Calibri"/>
                          <a:cs typeface="Times New Roman"/>
                        </a:rPr>
                        <a:t>• What would you do if a stranger approached </a:t>
                      </a:r>
                    </a:p>
                    <a:p>
                      <a:pPr marL="0" indent="0" algn="l">
                        <a:lnSpc>
                          <a:spcPct val="115000"/>
                        </a:lnSpc>
                        <a:spcAft>
                          <a:spcPts val="0"/>
                        </a:spcAft>
                        <a:buFontTx/>
                        <a:buNone/>
                      </a:pPr>
                      <a:r>
                        <a:rPr lang="en-GB" sz="1100" dirty="0">
                          <a:effectLst/>
                          <a:latin typeface="+mn-lt"/>
                          <a:ea typeface="Calibri"/>
                          <a:cs typeface="Times New Roman"/>
                        </a:rPr>
                        <a:t>you? (discuss a few different locations, park, </a:t>
                      </a:r>
                    </a:p>
                    <a:p>
                      <a:pPr marL="0" indent="0" algn="l">
                        <a:lnSpc>
                          <a:spcPct val="115000"/>
                        </a:lnSpc>
                        <a:spcAft>
                          <a:spcPts val="0"/>
                        </a:spcAft>
                        <a:buFontTx/>
                        <a:buNone/>
                      </a:pPr>
                      <a:r>
                        <a:rPr lang="en-GB" sz="1100" dirty="0">
                          <a:effectLst/>
                          <a:latin typeface="+mn-lt"/>
                          <a:ea typeface="Calibri"/>
                          <a:cs typeface="Times New Roman"/>
                        </a:rPr>
                        <a:t>shop etc)</a:t>
                      </a:r>
                    </a:p>
                    <a:p>
                      <a:pPr marL="0" indent="0" algn="l">
                        <a:lnSpc>
                          <a:spcPct val="115000"/>
                        </a:lnSpc>
                        <a:spcAft>
                          <a:spcPts val="0"/>
                        </a:spcAft>
                        <a:buFontTx/>
                        <a:buNone/>
                      </a:pPr>
                      <a:r>
                        <a:rPr lang="en-GB" sz="1100" dirty="0">
                          <a:effectLst/>
                          <a:latin typeface="+mn-lt"/>
                          <a:ea typeface="Calibri"/>
                          <a:cs typeface="Times New Roman"/>
                        </a:rPr>
                        <a:t>• How does Jigsaw </a:t>
                      </a:r>
                      <a:r>
                        <a:rPr lang="en-GB" sz="1100" dirty="0" err="1">
                          <a:effectLst/>
                          <a:latin typeface="+mn-lt"/>
                          <a:ea typeface="Calibri"/>
                          <a:cs typeface="Times New Roman"/>
                        </a:rPr>
                        <a:t>Jenie</a:t>
                      </a:r>
                      <a:r>
                        <a:rPr lang="en-GB" sz="1100" dirty="0">
                          <a:effectLst/>
                          <a:latin typeface="+mn-lt"/>
                          <a:ea typeface="Calibri"/>
                          <a:cs typeface="Times New Roman"/>
                        </a:rPr>
                        <a:t> help you at school?</a:t>
                      </a:r>
                    </a:p>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63375">
                <a:tc>
                  <a:txBody>
                    <a:bodyPr/>
                    <a:lstStyle/>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Children learn about their bodies; the names of some key parts as well as how to stay healthy. They talk about food and that some foods are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healthier than others. They discuss the importance of sleep and what they can do to help themselves get to sleep. They talk about hand washing and why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it is important. The class also discuss stranger danger and what they should do if approached by someone they don’t know.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318287">
                <a:tc rowSpan="2">
                  <a:txBody>
                    <a:bodyPr/>
                    <a:lstStyle/>
                    <a:p>
                      <a:pPr algn="ctr">
                        <a:lnSpc>
                          <a:spcPct val="115000"/>
                        </a:lnSpc>
                        <a:spcAft>
                          <a:spcPts val="0"/>
                        </a:spcAft>
                      </a:pPr>
                      <a:r>
                        <a:rPr lang="en-GB" sz="1400" dirty="0">
                          <a:latin typeface="+mn-lt"/>
                        </a:rPr>
                        <a:t>Head, Shoulders, Knees, Toes, Sleep, Wash, Clean, Stranger, Scared,</a:t>
                      </a: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406563">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200" dirty="0"/>
                        <a:t>• Recognise how exercise makes them feel • Recognise how different foods can make them feel • Can explain what they need to do to stay healthy • Can give examples of healthy food • Can explain how they might feel if they don’t get enough sleep • Can explain what to do if a stranger approaches them</a:t>
                      </a:r>
                      <a:endParaRPr lang="en-GB" sz="12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4"/>
          <a:stretch>
            <a:fillRect/>
          </a:stretch>
        </p:blipFill>
        <p:spPr>
          <a:xfrm>
            <a:off x="1835696" y="3212976"/>
            <a:ext cx="1566664" cy="1399553"/>
          </a:xfrm>
          <a:prstGeom prst="rect">
            <a:avLst/>
          </a:prstGeom>
        </p:spPr>
      </p:pic>
      <p:pic>
        <p:nvPicPr>
          <p:cNvPr id="5" name="Picture 4" descr="Icon&#10;&#10;Description automatically generated">
            <a:extLst>
              <a:ext uri="{FF2B5EF4-FFF2-40B4-BE49-F238E27FC236}">
                <a16:creationId xmlns:a16="http://schemas.microsoft.com/office/drawing/2014/main" id="{BB1668F5-C5EB-42D1-BA25-A209F677CC4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80384" y="4941168"/>
            <a:ext cx="1465984" cy="1519618"/>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082922899"/>
              </p:ext>
            </p:extLst>
          </p:nvPr>
        </p:nvGraphicFramePr>
        <p:xfrm>
          <a:off x="115887" y="472133"/>
          <a:ext cx="8928993" cy="6197875"/>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64579">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Choices </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Act of choosing between one or more possibilities.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GB" sz="1100" dirty="0"/>
                        <a:t>• What are the risks of smoking / misusing alcohol? • What emergency procedures have you learnt? • How do you contact the police / ambulance service / fire department? • Why do some people have eating problems? • Can you tell me about a time when someone tried to make you do something you didn’t want to? • What can you do if a group of children are trying to convince you to do something you don’t want to do or know you shouldn’t do? • What do you enjoy about how we try to keep healthy in our family? • Are there ways we could be healthier?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Healthy Behaviour</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Actions we take to improve our health.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the health risks of smoking</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how smoking tobacco affects the lungs,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liver and heart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some of the risks linked to misusing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alcohol, including antisocial behaviour</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basic emergency procedures including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the recovery position</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how to get help in emergency situations</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the media, social media and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celebrity culture promotes certain body types</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the different roles food can play in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people’s lives and know that people can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develop eating problems / disorders related to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body image pressure </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what makes a healthy lifestyle</a:t>
                      </a:r>
                    </a:p>
                    <a:p>
                      <a:pPr marL="0" indent="0" algn="ctr">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ctr">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The class look at the risks linked to smoking and how this affects the lungs, liver and heart. They do the same with the risks associated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with alcohol misuse. They are taught a range of basic emergency procedures (including the recovery position) and learn how to contact the emergency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services when needed. The children look at how body types are portrayed in the media, social media and celebrity culture. They also talk about eating </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disorders and people’s relationships with food and how this can be linked to negative body image pressures.</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Unhealthy Behaviour</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Actions we take that will harm our health.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678604">
                <a:tc>
                  <a:txBody>
                    <a:bodyPr/>
                    <a:lstStyle/>
                    <a:p>
                      <a:pPr algn="ctr"/>
                      <a:r>
                        <a:rPr lang="en-GB" sz="1400" dirty="0">
                          <a:latin typeface="+mn-lt"/>
                        </a:rPr>
                        <a:t>Informed decision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Deciding based on facts and information.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444946">
                <a:tc rowSpan="3">
                  <a:txBody>
                    <a:bodyPr/>
                    <a:lstStyle/>
                    <a:p>
                      <a:pPr algn="ctr"/>
                      <a:r>
                        <a:rPr lang="en-GB" sz="1400" dirty="0"/>
                        <a:t> Pressure, Media, Influence, Emergency, Procedure, Recovery position, Calm, Level headed, Body image, Media, Social media, Celebrity, Altered, Self-respect, Comparison, Eating problem, Eating disorder, Respect, Debate, Opinion, Fact, Motivation</a:t>
                      </a: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245220"/>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Can make informed decisions about whether or not they choose to smoke or drink when they are older </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ways to keep themselves calm in an emergency</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Can reflect on their own body image and know how important it is that this is positive</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Accept and respect themselves for who they are</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Respect and value their own bodies</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Be motivated to keep themselves healthy and happy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3861048"/>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3"/>
          <a:stretch>
            <a:fillRect/>
          </a:stretch>
        </p:blipFill>
        <p:spPr>
          <a:xfrm>
            <a:off x="1907704" y="5253145"/>
            <a:ext cx="1034553" cy="1132722"/>
          </a:xfrm>
          <a:prstGeom prst="rect">
            <a:avLst/>
          </a:prstGeom>
        </p:spPr>
      </p:pic>
      <p:pic>
        <p:nvPicPr>
          <p:cNvPr id="3" name="Picture 2">
            <a:extLst>
              <a:ext uri="{FF2B5EF4-FFF2-40B4-BE49-F238E27FC236}">
                <a16:creationId xmlns:a16="http://schemas.microsoft.com/office/drawing/2014/main" id="{9C7C1B05-8772-4FE9-8828-57CB8A394DCA}"/>
              </a:ext>
            </a:extLst>
          </p:cNvPr>
          <p:cNvPicPr>
            <a:picLocks noChangeAspect="1"/>
          </p:cNvPicPr>
          <p:nvPr/>
        </p:nvPicPr>
        <p:blipFill>
          <a:blip r:embed="rId4"/>
          <a:stretch>
            <a:fillRect/>
          </a:stretch>
        </p:blipFill>
        <p:spPr>
          <a:xfrm>
            <a:off x="1690348" y="3346792"/>
            <a:ext cx="1469263" cy="1524132"/>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936776499"/>
              </p:ext>
            </p:extLst>
          </p:nvPr>
        </p:nvGraphicFramePr>
        <p:xfrm>
          <a:off x="539552" y="980728"/>
          <a:ext cx="8352927" cy="4854893"/>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327660" lvl="0" indent="0" algn="l" defTabSz="914400" rtl="0" eaLnBrk="1" fontAlgn="auto" latinLnBrk="0" hangingPunct="1">
                        <a:lnSpc>
                          <a:spcPct val="96000"/>
                        </a:lnSpc>
                        <a:spcBef>
                          <a:spcPts val="685"/>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Know how different friendship groups are formed and how they fit into them • Know which friends they value most • Know that there are leaders and followers in groups • Know that they can take on different roles according to the situation • Know the facts about smoking and its effects on health • Know some of the reasons some people start to smoke • Know the facts about alcohol and its effects on health, particularly the liver • Know some of the reasons some people drink alcohol • Know ways to resist when people are putting pressure on them • Know what they think is right and wrong.</a:t>
                      </a:r>
                    </a:p>
                    <a:p>
                      <a:pPr marL="0" marR="327660" lvl="0" indent="0" algn="l" defTabSz="914400" rtl="0" eaLnBrk="1" fontAlgn="auto" latinLnBrk="0" hangingPunct="1">
                        <a:lnSpc>
                          <a:spcPct val="96000"/>
                        </a:lnSpc>
                        <a:spcBef>
                          <a:spcPts val="685"/>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srgbClr val="231F20"/>
                        </a:solidFill>
                        <a:effectLst/>
                        <a:uLnTx/>
                        <a:uFillTx/>
                        <a:latin typeface="Arial" panose="020B0604020202020204" pitchFamily="34" charset="0"/>
                        <a:ea typeface="+mn-ea"/>
                        <a:cs typeface="+mn-cs"/>
                      </a:endParaRPr>
                    </a:p>
                    <a:p>
                      <a:endParaRPr lang="en-GB" dirty="0"/>
                    </a:p>
                    <a:p>
                      <a:endParaRPr lang="en-GB" dirty="0"/>
                    </a:p>
                  </a:txBody>
                  <a:tcPr/>
                </a:tc>
                <a:tc>
                  <a:txBody>
                    <a:bodyPr/>
                    <a:lstStyle/>
                    <a:p>
                      <a:endParaRPr lang="en-GB" dirty="0"/>
                    </a:p>
                    <a:p>
                      <a:endParaRPr lang="en-GB" dirty="0"/>
                    </a:p>
                    <a:p>
                      <a:r>
                        <a:rPr lang="en-GB" dirty="0"/>
                        <a:t>Link to UNICEF rights.</a:t>
                      </a:r>
                    </a:p>
                    <a:p>
                      <a:r>
                        <a:rPr lang="en-GB" dirty="0"/>
                        <a:t>Safeguarding in school and the community. Science- my body and my senses. ICT- Keeping myself safe- cyber safety.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231F20"/>
                          </a:solidFill>
                          <a:effectLst/>
                          <a:uLnTx/>
                          <a:uFillTx/>
                          <a:latin typeface="Arial" panose="020B0604020202020204" pitchFamily="34" charset="0"/>
                          <a:ea typeface="+mn-ea"/>
                          <a:cs typeface="+mn-cs"/>
                        </a:rPr>
                        <a:t>T</a:t>
                      </a:r>
                      <a:r>
                        <a:rPr kumimoji="0" lang="en-GB" sz="1400" b="0" i="0" u="none" strike="noStrike" kern="1200" cap="none" spc="0" normalizeH="0" baseline="0" noProof="0" dirty="0">
                          <a:ln>
                            <a:noFill/>
                          </a:ln>
                          <a:solidFill>
                            <a:prstClr val="black"/>
                          </a:solidFill>
                          <a:effectLst/>
                          <a:uLnTx/>
                          <a:uFillTx/>
                          <a:latin typeface="+mn-lt"/>
                          <a:ea typeface="+mn-ea"/>
                          <a:cs typeface="+mn-cs"/>
                        </a:rPr>
                        <a:t>he class look at the friendship groups that they are part of, how they are formed, how they have leaders and followers and how they fit into them. The children are asked to reflect on their friendships, how different people make them feel and which friends they value the most. The class also look at smoking and its effects on health, they do the same with alcohol and then look at the reasons why people might drink or smoke. Finally, they talk about peer pressure and how to deal with it. </a:t>
                      </a:r>
                      <a:endParaRPr kumimoji="0" lang="en-US" sz="14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3602652" y="3789040"/>
            <a:ext cx="1938696" cy="1725318"/>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650851088"/>
              </p:ext>
            </p:extLst>
          </p:nvPr>
        </p:nvGraphicFramePr>
        <p:xfrm>
          <a:off x="123326" y="457658"/>
          <a:ext cx="8897348" cy="6355655"/>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Responsibility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Having a duty, role or job.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lgn="l">
                        <a:spcBef>
                          <a:spcPts val="610"/>
                        </a:spcBef>
                        <a:buClr>
                          <a:srgbClr val="BED249"/>
                        </a:buClr>
                        <a:buSzPts val="900"/>
                        <a:buFontTx/>
                        <a:buNone/>
                        <a:tabLst>
                          <a:tab pos="216535" algn="l"/>
                        </a:tabLst>
                      </a:pPr>
                      <a:r>
                        <a:rPr lang="en-GB" sz="1100" dirty="0"/>
                        <a:t>What can you do to keep yourself physically / mentally well? • What types of drugs do you know about? • What makes you feel stressed? • What helps you when you feel stressed? • Can we share a Calm me time together? • Does Calm Me time help you stay calm and manage stress? • Can you recognise when anyone in our family is stressed? • What can you do if someone is putting pressure on you? • Does Jigsaw Jerrie Cat factor in your lessons?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41265">
                <a:tc>
                  <a:txBody>
                    <a:bodyPr/>
                    <a:lstStyle/>
                    <a:p>
                      <a:pPr algn="ctr">
                        <a:lnSpc>
                          <a:spcPct val="115000"/>
                        </a:lnSpc>
                        <a:spcAft>
                          <a:spcPts val="0"/>
                        </a:spcAft>
                      </a:pPr>
                      <a:r>
                        <a:rPr lang="en-GB" sz="1400" dirty="0">
                          <a:effectLst/>
                          <a:latin typeface="+mn-lt"/>
                          <a:ea typeface="Calibri"/>
                          <a:cs typeface="Times New Roman"/>
                        </a:rPr>
                        <a:t>Choice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202124"/>
                          </a:solidFill>
                          <a:effectLst/>
                          <a:latin typeface="arial" panose="020B0604020202020204" pitchFamily="34" charset="0"/>
                        </a:rPr>
                        <a:t>An act of choosing between two or more possibilities.</a:t>
                      </a: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193675"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200" dirty="0"/>
                        <a:t>Know how to take responsibility for their own health • Know how to make choices that benefit their own health and well-being • Know about different types of drugs and their uses • Know how these different types of drugs can affect people’s bodies, especially their liver and heart • Know that some people can be exploited and made to do things that are against the law • Know why some people join gangs and the risk that this can involve • Know what it means to be emotionally well • Know that stress can be triggered by a range of things • Know that being stressed can cause drug and alcohol misuse</a:t>
                      </a:r>
                    </a:p>
                    <a:p>
                      <a:pPr marL="0" marR="193675" lvl="0" indent="0" algn="ctr">
                        <a:lnSpc>
                          <a:spcPct val="96000"/>
                        </a:lnSpc>
                        <a:spcBef>
                          <a:spcPts val="635"/>
                        </a:spcBef>
                        <a:spcAft>
                          <a:spcPts val="0"/>
                        </a:spcAft>
                        <a:buClr>
                          <a:srgbClr val="BED249"/>
                        </a:buClr>
                        <a:buSzPts val="900"/>
                        <a:buFont typeface="Arial" panose="020B0604020202020204" pitchFamily="34" charset="0"/>
                        <a:buNone/>
                        <a:tabLst>
                          <a:tab pos="216535" algn="l"/>
                        </a:tabLst>
                      </a:pPr>
                      <a:endParaRPr lang="en-GB" sz="1100" b="1" dirty="0">
                        <a:solidFill>
                          <a:srgbClr val="231F20"/>
                        </a:solidFill>
                        <a:effectLst/>
                        <a:latin typeface="Arial" panose="020B0604020202020204" pitchFamily="34" charset="0"/>
                        <a:ea typeface="Arial" panose="020B0604020202020204" pitchFamily="34" charset="0"/>
                      </a:endParaRPr>
                    </a:p>
                    <a:p>
                      <a:pPr marL="0" marR="193675"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200" b="1" dirty="0">
                          <a:solidFill>
                            <a:srgbClr val="231F20"/>
                          </a:solidFill>
                          <a:effectLst/>
                          <a:latin typeface="Arial" panose="020B0604020202020204" pitchFamily="34" charset="0"/>
                          <a:ea typeface="Arial" panose="020B0604020202020204" pitchFamily="34" charset="0"/>
                        </a:rPr>
                        <a:t>The children discuss taking responsibility for their own physical and emotional health and the choices linked to this. They talk about different types of drugs and the effects these can have on people’s bodies. The class discuss exploitation as well as gang culture and the associated risks. They also talk about mental health / illness and that people have different attitudes towards this. They learn to recognise the triggers for and feelings of being stressed and that there are strategies they can use when they are feeling stressed.</a:t>
                      </a:r>
                      <a:endParaRPr lang="en-US" sz="12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25922">
                <a:tc rowSpan="2">
                  <a:txBody>
                    <a:bodyPr/>
                    <a:lstStyle/>
                    <a:p>
                      <a:pPr algn="ctr">
                        <a:lnSpc>
                          <a:spcPct val="115000"/>
                        </a:lnSpc>
                        <a:spcAft>
                          <a:spcPts val="0"/>
                        </a:spcAft>
                      </a:pPr>
                      <a:r>
                        <a:rPr lang="en-GB" sz="1400" dirty="0">
                          <a:effectLst/>
                          <a:latin typeface="+mn-lt"/>
                          <a:ea typeface="Calibri"/>
                          <a:cs typeface="Times New Roman"/>
                        </a:rPr>
                        <a:t>Immunisation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r>
                        <a:rPr lang="en-GB" sz="1100" b="0" dirty="0">
                          <a:effectLst/>
                          <a:latin typeface="+mn-lt"/>
                          <a:ea typeface="Calibri"/>
                          <a:cs typeface="Times New Roman"/>
                        </a:rPr>
                        <a:t>Protection against some infectious diseases.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223074">
                <a:tc vMerge="1">
                  <a:txBody>
                    <a:bodyPr/>
                    <a:lstStyle/>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rowSpan="2">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136001">
                <a:tc rowSpan="2">
                  <a:txBody>
                    <a:bodyPr/>
                    <a:lstStyle/>
                    <a:p>
                      <a:pPr algn="ctr"/>
                      <a:r>
                        <a:rPr lang="en-GB" sz="1400" dirty="0">
                          <a:latin typeface="+mn-lt"/>
                        </a:rPr>
                        <a:t>Prevention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r>
                        <a:rPr lang="en-GB" sz="1100" b="0" dirty="0">
                          <a:effectLst/>
                          <a:latin typeface="+mn-lt"/>
                          <a:ea typeface="Calibri"/>
                          <a:cs typeface="Times New Roman"/>
                        </a:rPr>
                        <a:t>Stopping something from happening.</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502363">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rowSpan="2">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400" dirty="0"/>
                        <a:t>Are motivated to care for their own physical and emotional health • Are motivated to find ways to be happy • Identify ways that someone who is being exploited could help themselves • Suggest strategies someone could use to avoid being pressured • Recognise that people have different attitudes towards mental health / illness • Can use different strategies to manage stress and pressure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r h="1121485">
                <a:tc>
                  <a:txBody>
                    <a:bodyPr/>
                    <a:lstStyle/>
                    <a:p>
                      <a:pPr algn="ctr"/>
                      <a:r>
                        <a:rPr lang="en-GB" sz="1000" dirty="0"/>
                        <a:t>Drugs, Effects, Motivation, Prescribed, Unrestricted, Over-the-counter, Restricted, Illegal, Volatile substances, ‘Legal highs’, Exploited, Vulnerable, Criminal, Gangs, Pressure, Strategies, Reputation, Anti-social behaviour, Crime, Mental health, Emotional health, Mental illness, Symptoms, Stress, Triggers, Strategies, Managing stress, Pressure</a:t>
                      </a: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21824578"/>
                  </a:ext>
                </a:extLst>
              </a:tr>
            </a:tbl>
          </a:graphicData>
        </a:graphic>
      </p:graphicFrame>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3"/>
          <a:stretch>
            <a:fillRect/>
          </a:stretch>
        </p:blipFill>
        <p:spPr>
          <a:xfrm>
            <a:off x="1763688" y="5589240"/>
            <a:ext cx="1349076" cy="1049454"/>
          </a:xfrm>
          <a:prstGeom prst="rect">
            <a:avLst/>
          </a:prstGeom>
        </p:spPr>
      </p:pic>
      <p:pic>
        <p:nvPicPr>
          <p:cNvPr id="3" name="Picture 2">
            <a:extLst>
              <a:ext uri="{FF2B5EF4-FFF2-40B4-BE49-F238E27FC236}">
                <a16:creationId xmlns:a16="http://schemas.microsoft.com/office/drawing/2014/main" id="{CB392909-D6DC-42E0-AFC5-26DE221F91DF}"/>
              </a:ext>
            </a:extLst>
          </p:cNvPr>
          <p:cNvPicPr>
            <a:picLocks noChangeAspect="1"/>
          </p:cNvPicPr>
          <p:nvPr/>
        </p:nvPicPr>
        <p:blipFill>
          <a:blip r:embed="rId4"/>
          <a:stretch>
            <a:fillRect/>
          </a:stretch>
        </p:blipFill>
        <p:spPr>
          <a:xfrm>
            <a:off x="1703594" y="3897994"/>
            <a:ext cx="1469263" cy="1524132"/>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527672615"/>
              </p:ext>
            </p:extLst>
          </p:nvPr>
        </p:nvGraphicFramePr>
        <p:xfrm>
          <a:off x="539552" y="980728"/>
          <a:ext cx="8352927" cy="553212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pPr algn="l"/>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the health risks of smoking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smoking tobacco affects the lungs, liver and heart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some of the risks linked to misusing alcohol, including antisocial behaviour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basic emergency procedures including the recovery position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to get help in emergency situations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the media, social media and celebrity culture promotes certain body types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the different roles food can play in people’s lives and know that people can develop eating problems / disorders related to body image pressure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what makes a healthy lifestyle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p>
                      <a:endParaRPr lang="en-GB" dirty="0"/>
                    </a:p>
                  </a:txBody>
                  <a:tcPr/>
                </a:tc>
                <a:tc>
                  <a:txBody>
                    <a:bodyPr/>
                    <a:lstStyle/>
                    <a:p>
                      <a:r>
                        <a:rPr lang="en-GB" dirty="0"/>
                        <a:t>Link to UNICEF rights.</a:t>
                      </a:r>
                    </a:p>
                    <a:p>
                      <a:r>
                        <a:rPr lang="en-GB" dirty="0"/>
                        <a:t>Safeguarding in school and the community. Science- my body and my senses. ICT- Keeping myself safe- cyber safety. First Aid.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 class look at the risks linked to smoking and how this affects the lungs, liver and heart. They do the same with the risks associated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 alcohol misuse. They are taught a range of basic emergency procedures (including the recovery position) and learn how to contact the emergency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services when needed. The children look at how body types are portrayed in the media, social media and celebrity culture. They also talk about eating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disorders and people’s relationships with food and how this can be linked to negative body image pressures.</a:t>
                      </a:r>
                      <a:endParaRPr kumimoji="0" lang="en-US"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3902553" y="3155913"/>
            <a:ext cx="1857758" cy="203260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989218420"/>
              </p:ext>
            </p:extLst>
          </p:nvPr>
        </p:nvGraphicFramePr>
        <p:xfrm>
          <a:off x="114469" y="476672"/>
          <a:ext cx="8915061" cy="7339092"/>
        </p:xfrm>
        <a:graphic>
          <a:graphicData uri="http://schemas.openxmlformats.org/drawingml/2006/table">
            <a:tbl>
              <a:tblPr firstRow="1" firstCol="1" bandRow="1">
                <a:tableStyleId>{5C22544A-7EE6-4342-B048-85BDC9FD1C3A}</a:tableStyleId>
              </a:tblPr>
              <a:tblGrid>
                <a:gridCol w="1265749">
                  <a:extLst>
                    <a:ext uri="{9D8B030D-6E8A-4147-A177-3AD203B41FA5}">
                      <a16:colId xmlns:a16="http://schemas.microsoft.com/office/drawing/2014/main" val="20000"/>
                    </a:ext>
                  </a:extLst>
                </a:gridCol>
                <a:gridCol w="2198793">
                  <a:extLst>
                    <a:ext uri="{9D8B030D-6E8A-4147-A177-3AD203B41FA5}">
                      <a16:colId xmlns:a16="http://schemas.microsoft.com/office/drawing/2014/main" val="20001"/>
                    </a:ext>
                  </a:extLst>
                </a:gridCol>
                <a:gridCol w="3390829">
                  <a:extLst>
                    <a:ext uri="{9D8B030D-6E8A-4147-A177-3AD203B41FA5}">
                      <a16:colId xmlns:a16="http://schemas.microsoft.com/office/drawing/2014/main" val="20002"/>
                    </a:ext>
                  </a:extLst>
                </a:gridCol>
                <a:gridCol w="2059690">
                  <a:extLst>
                    <a:ext uri="{9D8B030D-6E8A-4147-A177-3AD203B41FA5}">
                      <a16:colId xmlns:a16="http://schemas.microsoft.com/office/drawing/2014/main" val="20004"/>
                    </a:ext>
                  </a:extLst>
                </a:gridCol>
              </a:tblGrid>
              <a:tr h="443569">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566857">
                <a:tc>
                  <a:txBody>
                    <a:bodyPr/>
                    <a:lstStyle/>
                    <a:p>
                      <a:pPr algn="ctr"/>
                      <a:r>
                        <a:rPr lang="en-GB" sz="1400" dirty="0">
                          <a:latin typeface="+mn-lt"/>
                        </a:rPr>
                        <a:t>Healthy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In good health, body, mind and spirit. </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Can you give me an example of a healthy / unhealthy choice?</a:t>
                      </a:r>
                    </a:p>
                    <a:p>
                      <a:pPr marL="0" indent="0" algn="l">
                        <a:lnSpc>
                          <a:spcPct val="115000"/>
                        </a:lnSpc>
                        <a:spcAft>
                          <a:spcPts val="0"/>
                        </a:spcAft>
                        <a:buFontTx/>
                        <a:buNone/>
                      </a:pPr>
                      <a:r>
                        <a:rPr lang="en-GB" sz="1100" dirty="0">
                          <a:effectLst/>
                          <a:latin typeface="+mn-lt"/>
                          <a:ea typeface="Calibri"/>
                          <a:cs typeface="Times New Roman"/>
                        </a:rPr>
                        <a:t>• How do you feel when you make a healthy  choice?</a:t>
                      </a:r>
                    </a:p>
                    <a:p>
                      <a:pPr marL="0" indent="0" algn="l">
                        <a:lnSpc>
                          <a:spcPct val="115000"/>
                        </a:lnSpc>
                        <a:spcAft>
                          <a:spcPts val="0"/>
                        </a:spcAft>
                        <a:buFontTx/>
                        <a:buNone/>
                      </a:pPr>
                      <a:r>
                        <a:rPr lang="en-GB" sz="1100" dirty="0">
                          <a:effectLst/>
                          <a:latin typeface="+mn-lt"/>
                          <a:ea typeface="Calibri"/>
                          <a:cs typeface="Times New Roman"/>
                        </a:rPr>
                        <a:t>• Can you tell me something that is special about you?</a:t>
                      </a:r>
                    </a:p>
                    <a:p>
                      <a:pPr marL="0" indent="0" algn="l">
                        <a:lnSpc>
                          <a:spcPct val="115000"/>
                        </a:lnSpc>
                        <a:spcAft>
                          <a:spcPts val="0"/>
                        </a:spcAft>
                        <a:buFontTx/>
                        <a:buNone/>
                      </a:pPr>
                      <a:r>
                        <a:rPr lang="en-GB" sz="1100" dirty="0">
                          <a:effectLst/>
                          <a:latin typeface="+mn-lt"/>
                          <a:ea typeface="Calibri"/>
                          <a:cs typeface="Times New Roman"/>
                        </a:rPr>
                        <a:t>• Can I tell you something I think is special about you?</a:t>
                      </a:r>
                    </a:p>
                    <a:p>
                      <a:pPr marL="0" indent="0" algn="l">
                        <a:lnSpc>
                          <a:spcPct val="115000"/>
                        </a:lnSpc>
                        <a:spcAft>
                          <a:spcPts val="0"/>
                        </a:spcAft>
                        <a:buFontTx/>
                        <a:buNone/>
                      </a:pPr>
                      <a:r>
                        <a:rPr lang="en-GB" sz="1100" dirty="0">
                          <a:effectLst/>
                          <a:latin typeface="+mn-lt"/>
                          <a:ea typeface="Calibri"/>
                          <a:cs typeface="Times New Roman"/>
                        </a:rPr>
                        <a:t>• What can you do when you feel poorly?</a:t>
                      </a:r>
                    </a:p>
                    <a:p>
                      <a:pPr marL="0" indent="0" algn="l">
                        <a:lnSpc>
                          <a:spcPct val="115000"/>
                        </a:lnSpc>
                        <a:spcAft>
                          <a:spcPts val="0"/>
                        </a:spcAft>
                        <a:buFontTx/>
                        <a:buNone/>
                      </a:pPr>
                      <a:r>
                        <a:rPr lang="en-GB" sz="1100" dirty="0">
                          <a:effectLst/>
                          <a:latin typeface="+mn-lt"/>
                          <a:ea typeface="Calibri"/>
                          <a:cs typeface="Times New Roman"/>
                        </a:rPr>
                        <a:t>• Can you talk about a time when you felt frightened?</a:t>
                      </a:r>
                    </a:p>
                    <a:p>
                      <a:pPr marL="0" indent="0" algn="l">
                        <a:lnSpc>
                          <a:spcPct val="115000"/>
                        </a:lnSpc>
                        <a:spcAft>
                          <a:spcPts val="0"/>
                        </a:spcAft>
                        <a:buFontTx/>
                        <a:buNone/>
                      </a:pPr>
                      <a:r>
                        <a:rPr lang="en-GB" sz="1100" dirty="0">
                          <a:effectLst/>
                          <a:latin typeface="+mn-lt"/>
                          <a:ea typeface="Calibri"/>
                          <a:cs typeface="Times New Roman"/>
                        </a:rPr>
                        <a:t>• Who can you ask for help when you feel frightened?</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8975">
                <a:tc>
                  <a:txBody>
                    <a:bodyPr/>
                    <a:lstStyle/>
                    <a:p>
                      <a:pPr algn="ctr">
                        <a:lnSpc>
                          <a:spcPct val="115000"/>
                        </a:lnSpc>
                        <a:spcAft>
                          <a:spcPts val="0"/>
                        </a:spcAft>
                      </a:pPr>
                      <a:r>
                        <a:rPr lang="en-GB" sz="1400" dirty="0">
                          <a:effectLst/>
                          <a:latin typeface="+mn-lt"/>
                          <a:ea typeface="Calibri"/>
                          <a:cs typeface="Times New Roman"/>
                        </a:rPr>
                        <a:t>Unhealthy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Not having or showing good health.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the difference between being healthy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and unhealthy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some ways to keep healthy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how to make healthy lifestyle choices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how to keep themselves clean and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healthy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germs cause disease / illness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all household products, including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medicines, can be harmful if not used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properly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medicines can help them if they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feel poorly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how to keep safe when crossing the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road</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about people who can keep them safe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88975">
                <a:tc>
                  <a:txBody>
                    <a:bodyPr/>
                    <a:lstStyle/>
                    <a:p>
                      <a:pPr algn="ctr">
                        <a:lnSpc>
                          <a:spcPct val="115000"/>
                        </a:lnSpc>
                        <a:spcAft>
                          <a:spcPts val="0"/>
                        </a:spcAft>
                      </a:pPr>
                      <a:r>
                        <a:rPr lang="en-GB" sz="1400" dirty="0">
                          <a:effectLst/>
                          <a:latin typeface="+mn-lt"/>
                          <a:ea typeface="Calibri"/>
                          <a:cs typeface="Times New Roman"/>
                        </a:rPr>
                        <a:t>Balanced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Having things in good proportions.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994894">
                <a:tc>
                  <a:txBody>
                    <a:bodyPr/>
                    <a:lstStyle/>
                    <a:p>
                      <a:pPr algn="ctr"/>
                      <a:r>
                        <a:rPr lang="en-GB" sz="1400" dirty="0">
                          <a:latin typeface="+mn-lt"/>
                        </a:rPr>
                        <a:t>Exercise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Activity that needs a lot of effort.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4729">
                <a:tc rowSpan="2">
                  <a:txBody>
                    <a:bodyPr/>
                    <a:lstStyle/>
                    <a:p>
                      <a:pPr algn="ctr">
                        <a:lnSpc>
                          <a:spcPct val="115000"/>
                        </a:lnSpc>
                        <a:spcAft>
                          <a:spcPts val="0"/>
                        </a:spcAft>
                      </a:pPr>
                      <a:r>
                        <a:rPr lang="en-GB" sz="1200" dirty="0">
                          <a:effectLst/>
                          <a:latin typeface="+mn-lt"/>
                          <a:ea typeface="Calibri"/>
                          <a:cs typeface="Times New Roman"/>
                        </a:rPr>
                        <a:t>Sleep, Choices, Clean, Body parts, Keeping clean, Toiletry items (e.g. toothbrush, shampoo, soap), Hygienic, Safe </a:t>
                      </a:r>
                    </a:p>
                    <a:p>
                      <a:pPr algn="ctr">
                        <a:lnSpc>
                          <a:spcPct val="115000"/>
                        </a:lnSpc>
                        <a:spcAft>
                          <a:spcPts val="0"/>
                        </a:spcAft>
                      </a:pPr>
                      <a:r>
                        <a:rPr lang="en-GB" sz="1200" dirty="0">
                          <a:effectLst/>
                          <a:latin typeface="+mn-lt"/>
                          <a:ea typeface="Calibri"/>
                          <a:cs typeface="Times New Roman"/>
                        </a:rPr>
                        <a:t>Medicines, Trust, Safe, Safety, Green Cross Code, Eyes, Ears, Look, Listen, Wait.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en-GB" sz="1400" b="0" baseline="0" dirty="0">
                        <a:effectLst/>
                        <a:latin typeface="+mn-lt"/>
                        <a:ea typeface="Calibri"/>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ea typeface="Calibri"/>
                          <a:cs typeface="Times New Roman"/>
                        </a:rPr>
                        <a:t>The class talk healthy and unhealthy choices and how these choices make them feel. They talk about hygiene, keeping themselves clean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ea typeface="Calibri"/>
                          <a:cs typeface="Times New Roman"/>
                        </a:rPr>
                        <a:t>and that germs can make you unwell. The children learn about road safety as well as people who can help them to stay safe.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3397699">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Feel good about themselves when they make healthy choices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Realise that they are special</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Recognise ways to look after themselves if they feel poorly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Recognise when they feel frightened and know how to ask for help and keep themselves safe</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Recognise how being healthy helps them to feel happy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3"/>
          <a:stretch>
            <a:fillRect/>
          </a:stretch>
        </p:blipFill>
        <p:spPr>
          <a:xfrm>
            <a:off x="1547664" y="3140830"/>
            <a:ext cx="1978016" cy="1719080"/>
          </a:xfrm>
          <a:prstGeom prst="rect">
            <a:avLst/>
          </a:prstGeom>
        </p:spPr>
      </p:pic>
      <p:pic>
        <p:nvPicPr>
          <p:cNvPr id="3" name="Picture 2">
            <a:extLst>
              <a:ext uri="{FF2B5EF4-FFF2-40B4-BE49-F238E27FC236}">
                <a16:creationId xmlns:a16="http://schemas.microsoft.com/office/drawing/2014/main" id="{88F01B6D-A772-4B3D-B258-5CDE76751041}"/>
              </a:ext>
            </a:extLst>
          </p:cNvPr>
          <p:cNvPicPr>
            <a:picLocks noChangeAspect="1"/>
          </p:cNvPicPr>
          <p:nvPr/>
        </p:nvPicPr>
        <p:blipFill>
          <a:blip r:embed="rId4"/>
          <a:stretch>
            <a:fillRect/>
          </a:stretch>
        </p:blipFill>
        <p:spPr>
          <a:xfrm>
            <a:off x="1802040" y="5157192"/>
            <a:ext cx="1469263" cy="1524132"/>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584184535"/>
              </p:ext>
            </p:extLst>
          </p:nvPr>
        </p:nvGraphicFramePr>
        <p:xfrm>
          <a:off x="323527" y="993902"/>
          <a:ext cx="8424936" cy="454152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33855">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3338552">
                <a:tc>
                  <a:txBody>
                    <a:bodyPr/>
                    <a:lstStyle/>
                    <a:p>
                      <a:endParaRPr lang="en-GB" sz="1100" dirty="0"/>
                    </a:p>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prstClr val="black"/>
                          </a:solidFill>
                          <a:effectLst/>
                          <a:uLnTx/>
                          <a:uFillTx/>
                          <a:latin typeface="+mn-lt"/>
                          <a:ea typeface="Calibri"/>
                          <a:cs typeface="Times New Roman"/>
                        </a:rPr>
                        <a:t> </a:t>
                      </a: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Know the names for some parts of their body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what the word ‘healthy’ means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some things that they need to do to keep healthy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that they need to exercise to keep healthy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how to help themselves go to sleep and that sleep is good for them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when and how to wash their hands properly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what to do if they get lost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Calibri"/>
                          <a:cs typeface="Times New Roman"/>
                        </a:rPr>
                        <a:t>• Know how to say No to strangers</a:t>
                      </a:r>
                    </a:p>
                    <a:p>
                      <a:endParaRPr lang="en-GB" dirty="0"/>
                    </a:p>
                    <a:p>
                      <a:endParaRPr lang="en-GB" dirty="0"/>
                    </a:p>
                    <a:p>
                      <a:endParaRPr lang="en-GB" dirty="0"/>
                    </a:p>
                    <a:p>
                      <a:endParaRPr lang="en-GB" dirty="0"/>
                    </a:p>
                    <a:p>
                      <a:endParaRPr lang="en-GB" dirty="0"/>
                    </a:p>
                  </a:txBody>
                  <a:tcPr/>
                </a:tc>
                <a:tc>
                  <a:txBody>
                    <a:bodyPr/>
                    <a:lstStyle/>
                    <a:p>
                      <a:endParaRPr lang="en-GB" dirty="0"/>
                    </a:p>
                    <a:p>
                      <a:r>
                        <a:rPr lang="en-GB" dirty="0"/>
                        <a:t>Link to UNICEF rights.</a:t>
                      </a:r>
                    </a:p>
                    <a:p>
                      <a:r>
                        <a:rPr lang="en-GB" dirty="0"/>
                        <a:t>Safeguarding in school and the community. Science- my body and my senses. ICT- Keeping myself safe- cyber safety.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Children learn about their bodies; the names of some key parts as well as how to stay healthy. They talk about food and that some foods are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healthier than others. They discuss the importance of sleep and what they can do to help themselves get to sleep. They talk about hand washing and why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it is important. The class also discuss stranger danger and what they should do if approached by someone they don’t know.</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403213" y="3717032"/>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309260941"/>
              </p:ext>
            </p:extLst>
          </p:nvPr>
        </p:nvGraphicFramePr>
        <p:xfrm>
          <a:off x="255712" y="511099"/>
          <a:ext cx="8632575" cy="5869354"/>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gridCol w="2142118">
                  <a:extLst>
                    <a:ext uri="{9D8B030D-6E8A-4147-A177-3AD203B41FA5}">
                      <a16:colId xmlns:a16="http://schemas.microsoft.com/office/drawing/2014/main" val="20004"/>
                    </a:ext>
                  </a:extLst>
                </a:gridCol>
              </a:tblGrid>
              <a:tr h="26541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Healthy choices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Making choices that will help the health of your body, mind and spirit.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100" dirty="0"/>
                        <a:t>• What does your body need to stay healthy? • What does relaxed mean? • What makes you feel relaxed / stressed? • What types of medicine have I given you? What are they for? • What healthy snack shall we make and eat together? • What snacks could you eat before exercise? • How can Calm Me time help you stay healthy?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effectLst/>
                          <a:latin typeface="+mn-lt"/>
                          <a:ea typeface="Calibri"/>
                          <a:cs typeface="Times New Roman"/>
                        </a:rPr>
                        <a:t>Lifestyle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a person lives.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what their body needs to stay healthy</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what relaxed means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what makes them feel relaxed / stressed</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how medicines work in their bodies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that it is important to use medicines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safely</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how to make some healthy snacks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why healthy snacks are good for their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bodies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 Know which foods given their bodies energy</a:t>
                      </a:r>
                    </a:p>
                    <a:p>
                      <a:pPr marL="0" marR="0" indent="0" algn="l"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cs typeface="Times New Roman"/>
                        </a:rPr>
                        <a:t>The class learn about healthy food; they talk about having a healthy relationship with food and making healthy choices. The children talk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cs typeface="Times New Roman"/>
                        </a:rPr>
                        <a:t>about things that make them feel relaxed and stressed. They talk about medicines, how they work and how to use them safely. The children have a go at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cs typeface="Times New Roman"/>
                        </a:rPr>
                        <a:t>making healthy snacks and also discuss why they are good for their bodies.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effectLst/>
                          <a:latin typeface="+mn-lt"/>
                          <a:ea typeface="Calibri"/>
                          <a:cs typeface="Times New Roman"/>
                        </a:rPr>
                        <a:t>Motivation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reason to do something.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Nutritious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Food nourishing, good for you.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437754">
                <a:tc rowSpan="3">
                  <a:txBody>
                    <a:bodyPr/>
                    <a:lstStyle/>
                    <a:p>
                      <a:pPr algn="ctr">
                        <a:lnSpc>
                          <a:spcPct val="115000"/>
                        </a:lnSpc>
                        <a:spcAft>
                          <a:spcPts val="0"/>
                        </a:spcAft>
                      </a:pPr>
                      <a:r>
                        <a:rPr lang="en-GB" sz="1400" dirty="0"/>
                        <a:t> Relax, Relaxation, Tense, Calm, Healthy, Unhealthy, Dangerous, Medicines, Safe, Body, Balanced diet, Portion, Proportion, Energy, Fuel,</a:t>
                      </a:r>
                      <a:r>
                        <a:rPr lang="en-GB" sz="1400" dirty="0">
                          <a:effectLst/>
                          <a:latin typeface="+mn-lt"/>
                          <a:ea typeface="Calibri"/>
                          <a:cs typeface="Times New Roman"/>
                        </a:rPr>
                        <a:t>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92270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400" dirty="0">
                          <a:effectLst/>
                          <a:latin typeface="+mn-lt"/>
                          <a:ea typeface="Times New Roman" panose="02020603050405020304" pitchFamily="18" charset="0"/>
                          <a:cs typeface="Arial" panose="020B0604020202020204" pitchFamily="34" charset="0"/>
                        </a:rPr>
                        <a:t>• Desire to make healthy lifestyle choices</a:t>
                      </a:r>
                    </a:p>
                    <a:p>
                      <a:pPr lvl="0"/>
                      <a:r>
                        <a:rPr lang="en-GB" sz="1400" dirty="0">
                          <a:effectLst/>
                          <a:latin typeface="+mn-lt"/>
                          <a:ea typeface="Times New Roman" panose="02020603050405020304" pitchFamily="18" charset="0"/>
                          <a:cs typeface="Arial" panose="020B0604020202020204" pitchFamily="34" charset="0"/>
                        </a:rPr>
                        <a:t>• Identify when a feeling is weak and when a feeling is strong</a:t>
                      </a:r>
                    </a:p>
                    <a:p>
                      <a:pPr lvl="0"/>
                      <a:r>
                        <a:rPr lang="en-GB" sz="1400" dirty="0">
                          <a:effectLst/>
                          <a:latin typeface="+mn-lt"/>
                          <a:ea typeface="Times New Roman" panose="02020603050405020304" pitchFamily="18" charset="0"/>
                          <a:cs typeface="Arial" panose="020B0604020202020204" pitchFamily="34" charset="0"/>
                        </a:rPr>
                        <a:t>• Feel positive about caring for their bodies and keeping it healthy</a:t>
                      </a:r>
                    </a:p>
                    <a:p>
                      <a:pPr lvl="0"/>
                      <a:r>
                        <a:rPr lang="en-GB" sz="1400" dirty="0">
                          <a:effectLst/>
                          <a:latin typeface="+mn-lt"/>
                          <a:ea typeface="Times New Roman" panose="02020603050405020304" pitchFamily="18" charset="0"/>
                          <a:cs typeface="Arial" panose="020B0604020202020204" pitchFamily="34" charset="0"/>
                        </a:rPr>
                        <a:t>• Have a healthy relationship with food</a:t>
                      </a:r>
                    </a:p>
                    <a:p>
                      <a:pPr lvl="0"/>
                      <a:r>
                        <a:rPr lang="en-GB" sz="1400" dirty="0">
                          <a:effectLst/>
                          <a:latin typeface="+mn-lt"/>
                          <a:ea typeface="Times New Roman" panose="02020603050405020304" pitchFamily="18" charset="0"/>
                          <a:cs typeface="Arial" panose="020B0604020202020204" pitchFamily="34" charset="0"/>
                        </a:rPr>
                        <a:t>• Express how it feels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4"/>
          <a:stretch>
            <a:fillRect/>
          </a:stretch>
        </p:blipFill>
        <p:spPr>
          <a:xfrm>
            <a:off x="1678293" y="3032539"/>
            <a:ext cx="1562334" cy="1656184"/>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26022" y="3429000"/>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F9CBC4C9-A18A-4BCD-B3E9-7A8C94D854D3}"/>
              </a:ext>
            </a:extLst>
          </p:cNvPr>
          <p:cNvPicPr>
            <a:picLocks noChangeAspect="1"/>
          </p:cNvPicPr>
          <p:nvPr/>
        </p:nvPicPr>
        <p:blipFill>
          <a:blip r:embed="rId5"/>
          <a:stretch>
            <a:fillRect/>
          </a:stretch>
        </p:blipFill>
        <p:spPr>
          <a:xfrm>
            <a:off x="1771364" y="4715490"/>
            <a:ext cx="1469263" cy="1524132"/>
          </a:xfrm>
          <a:prstGeom prst="rect">
            <a:avLst/>
          </a:prstGeom>
        </p:spPr>
      </p:pic>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573404819"/>
              </p:ext>
            </p:extLst>
          </p:nvPr>
        </p:nvGraphicFramePr>
        <p:xfrm>
          <a:off x="323528" y="993902"/>
          <a:ext cx="8424935" cy="507492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endParaRPr lang="en-GB" sz="1100"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the difference between being healthy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and unhealthy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some ways to keep healthy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how to make healthy lifestyle choices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how to keep themselves clean and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healthy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that germs cause disease / illness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that all household products, including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medicines, can be harmful if not used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properly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that medicines can help them if they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feel poorly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how to keep safe when crossing the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road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 Know about people who can keep them safe</a:t>
                      </a:r>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Link to UNICEF rights.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Safeguarding in school and the community. Science- my body and my senses. ICT- Keeping myself safe- cyber safety.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dirty="0"/>
                    </a:p>
                    <a:p>
                      <a:endParaRPr lang="en-GB"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Calibri"/>
                          <a:cs typeface="Times New Roman"/>
                        </a:rPr>
                        <a:t>The class talk healthy and unhealthy choices and how these choices make them feel. They talk about hygiene, keeping themselves clean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Calibri"/>
                          <a:cs typeface="Times New Roman"/>
                        </a:rPr>
                        <a:t>and that germs can make you unwell. The children learn about road safety as well as people who can help them to stay safe. </a:t>
                      </a:r>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405089" y="3520476"/>
            <a:ext cx="2261812" cy="1969179"/>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662052645"/>
              </p:ext>
            </p:extLst>
          </p:nvPr>
        </p:nvGraphicFramePr>
        <p:xfrm>
          <a:off x="107503" y="438640"/>
          <a:ext cx="8928993" cy="6233157"/>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71792">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Oxygen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gas that we need in order to live.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t>• How does exercise affect your body? • What do your heart and lungs do? • What drugs do you know about? How do you feel about drugs? • Tell me about some things / places / people that you think might be dangerous. How can you keep yourself safe from these? • Can you tell me about a time when you felt unsafe? • Can we talk about how we keep each other safe in our family? • Can we share a Calm me time to feel peaceful together? • Shall we try an exercise session together?</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Energy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Physical and mental power. Produced by the body.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GB" sz="1100" b="1" dirty="0">
                          <a:solidFill>
                            <a:srgbClr val="231F20"/>
                          </a:solidFill>
                          <a:effectLst/>
                          <a:latin typeface="Arial" panose="020B0604020202020204" pitchFamily="34" charset="0"/>
                          <a:ea typeface="Arial" panose="020B0604020202020204" pitchFamily="34" charset="0"/>
                        </a:rPr>
                        <a:t> Know how exercise affects their bodies</a:t>
                      </a:r>
                    </a:p>
                    <a:p>
                      <a:pPr algn="ctr"/>
                      <a:r>
                        <a:rPr lang="en-GB" sz="1100" b="1" dirty="0">
                          <a:solidFill>
                            <a:srgbClr val="231F20"/>
                          </a:solidFill>
                          <a:effectLst/>
                          <a:latin typeface="Arial" panose="020B0604020202020204" pitchFamily="34" charset="0"/>
                          <a:ea typeface="Arial" panose="020B0604020202020204" pitchFamily="34" charset="0"/>
                        </a:rPr>
                        <a:t>• Know why their hearts and lungs are such </a:t>
                      </a:r>
                    </a:p>
                    <a:p>
                      <a:pPr algn="ctr"/>
                      <a:r>
                        <a:rPr lang="en-GB" sz="1100" b="1" dirty="0">
                          <a:solidFill>
                            <a:srgbClr val="231F20"/>
                          </a:solidFill>
                          <a:effectLst/>
                          <a:latin typeface="Arial" panose="020B0604020202020204" pitchFamily="34" charset="0"/>
                          <a:ea typeface="Arial" panose="020B0604020202020204" pitchFamily="34" charset="0"/>
                        </a:rPr>
                        <a:t>important organs</a:t>
                      </a:r>
                    </a:p>
                    <a:p>
                      <a:pPr algn="ctr"/>
                      <a:r>
                        <a:rPr lang="en-GB" sz="1100" b="1" dirty="0">
                          <a:solidFill>
                            <a:srgbClr val="231F20"/>
                          </a:solidFill>
                          <a:effectLst/>
                          <a:latin typeface="Arial" panose="020B0604020202020204" pitchFamily="34" charset="0"/>
                          <a:ea typeface="Arial" panose="020B0604020202020204" pitchFamily="34" charset="0"/>
                        </a:rPr>
                        <a:t>• Know that the amount of calories, fat and </a:t>
                      </a:r>
                    </a:p>
                    <a:p>
                      <a:pPr algn="ctr"/>
                      <a:r>
                        <a:rPr lang="en-GB" sz="1100" b="1" dirty="0">
                          <a:solidFill>
                            <a:srgbClr val="231F20"/>
                          </a:solidFill>
                          <a:effectLst/>
                          <a:latin typeface="Arial" panose="020B0604020202020204" pitchFamily="34" charset="0"/>
                          <a:ea typeface="Arial" panose="020B0604020202020204" pitchFamily="34" charset="0"/>
                        </a:rPr>
                        <a:t>sugar that they put into their bodies will affect </a:t>
                      </a:r>
                    </a:p>
                    <a:p>
                      <a:pPr algn="ctr"/>
                      <a:r>
                        <a:rPr lang="en-GB" sz="1100" b="1" dirty="0">
                          <a:solidFill>
                            <a:srgbClr val="231F20"/>
                          </a:solidFill>
                          <a:effectLst/>
                          <a:latin typeface="Arial" panose="020B0604020202020204" pitchFamily="34" charset="0"/>
                          <a:ea typeface="Arial" panose="020B0604020202020204" pitchFamily="34" charset="0"/>
                        </a:rPr>
                        <a:t>their health</a:t>
                      </a:r>
                    </a:p>
                    <a:p>
                      <a:pPr algn="ctr"/>
                      <a:r>
                        <a:rPr lang="en-GB" sz="1100" b="1" dirty="0">
                          <a:solidFill>
                            <a:srgbClr val="231F20"/>
                          </a:solidFill>
                          <a:effectLst/>
                          <a:latin typeface="Arial" panose="020B0604020202020204" pitchFamily="34" charset="0"/>
                          <a:ea typeface="Arial" panose="020B0604020202020204" pitchFamily="34" charset="0"/>
                        </a:rPr>
                        <a:t>• Know that there are different types of drugs</a:t>
                      </a:r>
                    </a:p>
                    <a:p>
                      <a:pPr algn="ctr"/>
                      <a:r>
                        <a:rPr lang="en-GB" sz="1100" b="1" dirty="0">
                          <a:solidFill>
                            <a:srgbClr val="231F20"/>
                          </a:solidFill>
                          <a:effectLst/>
                          <a:latin typeface="Arial" panose="020B0604020202020204" pitchFamily="34" charset="0"/>
                          <a:ea typeface="Arial" panose="020B0604020202020204" pitchFamily="34" charset="0"/>
                        </a:rPr>
                        <a:t>• Know that there are things, places and people </a:t>
                      </a:r>
                    </a:p>
                    <a:p>
                      <a:pPr algn="ctr"/>
                      <a:r>
                        <a:rPr lang="en-GB" sz="1100" b="1" dirty="0">
                          <a:solidFill>
                            <a:srgbClr val="231F20"/>
                          </a:solidFill>
                          <a:effectLst/>
                          <a:latin typeface="Arial" panose="020B0604020202020204" pitchFamily="34" charset="0"/>
                          <a:ea typeface="Arial" panose="020B0604020202020204" pitchFamily="34" charset="0"/>
                        </a:rPr>
                        <a:t>that can be dangerous</a:t>
                      </a:r>
                    </a:p>
                    <a:p>
                      <a:pPr algn="ctr"/>
                      <a:r>
                        <a:rPr lang="en-GB" sz="1100" b="1" dirty="0">
                          <a:solidFill>
                            <a:srgbClr val="231F20"/>
                          </a:solidFill>
                          <a:effectLst/>
                          <a:latin typeface="Arial" panose="020B0604020202020204" pitchFamily="34" charset="0"/>
                          <a:ea typeface="Arial" panose="020B0604020202020204" pitchFamily="34" charset="0"/>
                        </a:rPr>
                        <a:t>• Know a range of strategies to keep </a:t>
                      </a:r>
                    </a:p>
                    <a:p>
                      <a:pPr algn="ctr"/>
                      <a:r>
                        <a:rPr lang="en-GB" sz="1100" b="1" dirty="0">
                          <a:solidFill>
                            <a:srgbClr val="231F20"/>
                          </a:solidFill>
                          <a:effectLst/>
                          <a:latin typeface="Arial" panose="020B0604020202020204" pitchFamily="34" charset="0"/>
                          <a:ea typeface="Arial" panose="020B0604020202020204" pitchFamily="34" charset="0"/>
                        </a:rPr>
                        <a:t>themselves safe</a:t>
                      </a:r>
                    </a:p>
                    <a:p>
                      <a:pPr algn="ctr"/>
                      <a:r>
                        <a:rPr lang="en-GB" sz="1100" b="1" dirty="0">
                          <a:solidFill>
                            <a:srgbClr val="231F20"/>
                          </a:solidFill>
                          <a:effectLst/>
                          <a:latin typeface="Arial" panose="020B0604020202020204" pitchFamily="34" charset="0"/>
                          <a:ea typeface="Arial" panose="020B0604020202020204" pitchFamily="34" charset="0"/>
                        </a:rPr>
                        <a:t>• Know when something feels safe or unsafe </a:t>
                      </a:r>
                    </a:p>
                    <a:p>
                      <a:pPr algn="ctr"/>
                      <a:r>
                        <a:rPr lang="en-GB" sz="1100" b="1" dirty="0">
                          <a:solidFill>
                            <a:srgbClr val="231F20"/>
                          </a:solidFill>
                          <a:effectLst/>
                          <a:latin typeface="Arial" panose="020B0604020202020204" pitchFamily="34" charset="0"/>
                          <a:ea typeface="Arial" panose="020B0604020202020204" pitchFamily="34" charset="0"/>
                        </a:rPr>
                        <a:t>• Know that their bodies are complex and need </a:t>
                      </a:r>
                    </a:p>
                    <a:p>
                      <a:pPr algn="ctr"/>
                      <a:r>
                        <a:rPr lang="en-GB" sz="1100" b="1" dirty="0">
                          <a:solidFill>
                            <a:srgbClr val="231F20"/>
                          </a:solidFill>
                          <a:effectLst/>
                          <a:latin typeface="Arial" panose="020B0604020202020204" pitchFamily="34" charset="0"/>
                          <a:ea typeface="Arial" panose="020B0604020202020204" pitchFamily="34" charset="0"/>
                        </a:rPr>
                        <a:t>taking care of</a:t>
                      </a:r>
                    </a:p>
                    <a:p>
                      <a:pPr algn="ctr"/>
                      <a:endParaRPr lang="en-GB" sz="1100" b="1" dirty="0">
                        <a:solidFill>
                          <a:srgbClr val="231F20"/>
                        </a:solidFill>
                        <a:effectLst/>
                        <a:latin typeface="Arial" panose="020B0604020202020204" pitchFamily="34" charset="0"/>
                        <a:ea typeface="Arial" panose="020B0604020202020204" pitchFamily="34" charset="0"/>
                      </a:endParaRPr>
                    </a:p>
                    <a:p>
                      <a:pPr algn="ctr"/>
                      <a:endParaRPr lang="en-GB" sz="1100" b="1" dirty="0">
                        <a:solidFill>
                          <a:srgbClr val="231F20"/>
                        </a:solidFill>
                        <a:effectLst/>
                        <a:latin typeface="Arial" panose="020B0604020202020204" pitchFamily="34" charset="0"/>
                        <a:ea typeface="Arial" panose="020B0604020202020204" pitchFamily="34" charset="0"/>
                      </a:endParaRPr>
                    </a:p>
                    <a:p>
                      <a:pPr algn="ctr"/>
                      <a:endParaRPr lang="en-GB" sz="1100" b="1" dirty="0">
                        <a:solidFill>
                          <a:srgbClr val="231F20"/>
                        </a:solidFill>
                        <a:effectLst/>
                        <a:latin typeface="Arial" panose="020B0604020202020204" pitchFamily="34" charset="0"/>
                        <a:ea typeface="Arial" panose="020B0604020202020204" pitchFamily="34" charset="0"/>
                      </a:endParaRPr>
                    </a:p>
                    <a:p>
                      <a:pPr algn="ctr"/>
                      <a:endParaRPr lang="en-GB" sz="1100" b="1" dirty="0">
                        <a:solidFill>
                          <a:srgbClr val="231F20"/>
                        </a:solidFill>
                        <a:effectLst/>
                        <a:latin typeface="Arial" panose="020B0604020202020204" pitchFamily="34" charset="0"/>
                        <a:ea typeface="Arial" panose="020B0604020202020204" pitchFamily="34" charset="0"/>
                      </a:endParaRPr>
                    </a:p>
                    <a:p>
                      <a:pPr algn="ctr"/>
                      <a:r>
                        <a:rPr lang="en-GB" sz="1200" dirty="0"/>
                        <a:t>The class talk about the importance of exercise and how it helps your body to stay healthy. They also talk about their heart and lungs, discuss what they do and that they are very important. The children talk about calories, fat and sugar; they discuss what each of these are and how the amount they consume can affect their health. The class talk about different types of drugs, the ones you take to make you better as well as other drugs. The children think about things, places and people that are dangerous and link this to strategies for keeping themselves safe. </a:t>
                      </a:r>
                      <a:endParaRPr lang="en-US" sz="12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Calories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unit of energy.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Strategy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plan of action.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604961">
                <a:tc rowSpan="3">
                  <a:txBody>
                    <a:bodyPr/>
                    <a:lstStyle/>
                    <a:p>
                      <a:pPr marL="107950" marR="327660" indent="-108585" algn="ctr">
                        <a:lnSpc>
                          <a:spcPct val="91000"/>
                        </a:lnSpc>
                        <a:spcBef>
                          <a:spcPts val="410"/>
                        </a:spcBef>
                        <a:spcAft>
                          <a:spcPts val="0"/>
                        </a:spcAft>
                      </a:pPr>
                      <a:r>
                        <a:rPr lang="en-GB" sz="1200" dirty="0">
                          <a:effectLst/>
                          <a:latin typeface="+mn-lt"/>
                          <a:ea typeface="Calibri"/>
                          <a:cs typeface="Times New Roman"/>
                        </a:rPr>
                        <a:t> kilojoules, Heartbeat, Lungs, Heart, Fitness, Labels, Sugar, Fat, Saturated fat, Healthy, Drugs, Attitude, Safe, Anxious, Scared, </a:t>
                      </a:r>
                    </a:p>
                    <a:p>
                      <a:pPr marL="107950" marR="327660" indent="-108585" algn="ctr">
                        <a:lnSpc>
                          <a:spcPct val="91000"/>
                        </a:lnSpc>
                        <a:spcBef>
                          <a:spcPts val="410"/>
                        </a:spcBef>
                        <a:spcAft>
                          <a:spcPts val="0"/>
                        </a:spcAft>
                      </a:pPr>
                      <a:r>
                        <a:rPr lang="en-GB" sz="1200" dirty="0">
                          <a:effectLst/>
                          <a:latin typeface="+mn-lt"/>
                          <a:ea typeface="Calibri"/>
                          <a:cs typeface="Times New Roman"/>
                        </a:rPr>
                        <a:t>Advice, Harmful, Risk, Feelings, Complex, Appreciate, Body, Choice.</a:t>
                      </a:r>
                    </a:p>
                    <a:p>
                      <a:pPr marL="107950" marR="327660" indent="-108585" algn="ctr">
                        <a:lnSpc>
                          <a:spcPct val="91000"/>
                        </a:lnSpc>
                        <a:spcBef>
                          <a:spcPts val="410"/>
                        </a:spcBef>
                        <a:spcAft>
                          <a:spcPts val="0"/>
                        </a:spcAft>
                      </a:pPr>
                      <a:endParaRPr lang="en-GB" sz="10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400" dirty="0">
                          <a:effectLst/>
                          <a:latin typeface="+mn-lt"/>
                          <a:ea typeface="Times New Roman" panose="02020603050405020304" pitchFamily="18" charset="0"/>
                          <a:cs typeface="Arial" panose="020B0604020202020204" pitchFamily="34" charset="0"/>
                        </a:rPr>
                        <a:t>• Able to set themselves a fitness challenge</a:t>
                      </a:r>
                    </a:p>
                    <a:p>
                      <a:r>
                        <a:rPr lang="en-GB" sz="1400" dirty="0">
                          <a:effectLst/>
                          <a:latin typeface="+mn-lt"/>
                          <a:ea typeface="Times New Roman" panose="02020603050405020304" pitchFamily="18" charset="0"/>
                          <a:cs typeface="Arial" panose="020B0604020202020204" pitchFamily="34" charset="0"/>
                        </a:rPr>
                        <a:t>• Recognise what it feels like to make a healthy choice</a:t>
                      </a:r>
                    </a:p>
                    <a:p>
                      <a:r>
                        <a:rPr lang="en-GB" sz="1400" dirty="0">
                          <a:effectLst/>
                          <a:latin typeface="+mn-lt"/>
                          <a:ea typeface="Times New Roman" panose="02020603050405020304" pitchFamily="18" charset="0"/>
                          <a:cs typeface="Arial" panose="020B0604020202020204" pitchFamily="34" charset="0"/>
                        </a:rPr>
                        <a:t>• Identify how they feel about drugs</a:t>
                      </a:r>
                    </a:p>
                    <a:p>
                      <a:r>
                        <a:rPr lang="en-GB" sz="1400" dirty="0">
                          <a:effectLst/>
                          <a:latin typeface="+mn-lt"/>
                          <a:ea typeface="Times New Roman" panose="02020603050405020304" pitchFamily="18" charset="0"/>
                          <a:cs typeface="Arial" panose="020B0604020202020204" pitchFamily="34" charset="0"/>
                        </a:rPr>
                        <a:t>• Can express how being anxious or scared feels</a:t>
                      </a:r>
                    </a:p>
                    <a:p>
                      <a:r>
                        <a:rPr lang="en-GB" sz="1400" dirty="0">
                          <a:effectLst/>
                          <a:latin typeface="+mn-lt"/>
                          <a:ea typeface="Times New Roman" panose="02020603050405020304" pitchFamily="18" charset="0"/>
                          <a:cs typeface="Arial" panose="020B0604020202020204" pitchFamily="34" charset="0"/>
                        </a:rPr>
                        <a:t>• Can take responsibility for keeping </a:t>
                      </a:r>
                    </a:p>
                    <a:p>
                      <a:r>
                        <a:rPr lang="en-GB" sz="1400" dirty="0">
                          <a:effectLst/>
                          <a:latin typeface="+mn-lt"/>
                          <a:ea typeface="Times New Roman" panose="02020603050405020304" pitchFamily="18" charset="0"/>
                          <a:cs typeface="Arial" panose="020B0604020202020204" pitchFamily="34" charset="0"/>
                        </a:rPr>
                        <a:t>themselves and others safe</a:t>
                      </a:r>
                    </a:p>
                    <a:p>
                      <a:r>
                        <a:rPr lang="en-GB" sz="1400" dirty="0">
                          <a:effectLst/>
                          <a:latin typeface="+mn-lt"/>
                          <a:ea typeface="Times New Roman" panose="02020603050405020304" pitchFamily="18" charset="0"/>
                          <a:cs typeface="Arial" panose="020B0604020202020204" pitchFamily="34" charset="0"/>
                        </a:rPr>
                        <a:t>• Respect their own bodies and appreciate what they do</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03848" y="393305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704040" y="5085184"/>
            <a:ext cx="1499808" cy="1152125"/>
          </a:xfrm>
          <a:prstGeom prst="rect">
            <a:avLst/>
          </a:prstGeom>
        </p:spPr>
      </p:pic>
      <p:pic>
        <p:nvPicPr>
          <p:cNvPr id="5" name="Picture 4">
            <a:extLst>
              <a:ext uri="{FF2B5EF4-FFF2-40B4-BE49-F238E27FC236}">
                <a16:creationId xmlns:a16="http://schemas.microsoft.com/office/drawing/2014/main" id="{B417A48F-2815-4D23-8E1D-67344EC1E73E}"/>
              </a:ext>
            </a:extLst>
          </p:cNvPr>
          <p:cNvPicPr>
            <a:picLocks noChangeAspect="1"/>
          </p:cNvPicPr>
          <p:nvPr/>
        </p:nvPicPr>
        <p:blipFill>
          <a:blip r:embed="rId4"/>
          <a:stretch>
            <a:fillRect/>
          </a:stretch>
        </p:blipFill>
        <p:spPr>
          <a:xfrm>
            <a:off x="1704040" y="3170990"/>
            <a:ext cx="1469263" cy="1524132"/>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573881824"/>
              </p:ext>
            </p:extLst>
          </p:nvPr>
        </p:nvGraphicFramePr>
        <p:xfrm>
          <a:off x="323527" y="563880"/>
          <a:ext cx="8424935" cy="573024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r>
                        <a:rPr lang="en-GB" dirty="0"/>
                        <a:t> Know what their body needs to stay healthy</a:t>
                      </a:r>
                    </a:p>
                    <a:p>
                      <a:r>
                        <a:rPr lang="en-GB" dirty="0"/>
                        <a:t>• Know what relaxed means</a:t>
                      </a:r>
                    </a:p>
                    <a:p>
                      <a:r>
                        <a:rPr lang="en-GB" dirty="0"/>
                        <a:t>• Know what makes them feel relaxed / stressed</a:t>
                      </a:r>
                    </a:p>
                    <a:p>
                      <a:r>
                        <a:rPr lang="en-GB" dirty="0"/>
                        <a:t>• Know how medicines work in their bodies</a:t>
                      </a:r>
                    </a:p>
                    <a:p>
                      <a:r>
                        <a:rPr lang="en-GB" dirty="0"/>
                        <a:t>• Know that it is important to use medicines </a:t>
                      </a:r>
                    </a:p>
                    <a:p>
                      <a:r>
                        <a:rPr lang="en-GB" dirty="0"/>
                        <a:t>safely</a:t>
                      </a:r>
                    </a:p>
                    <a:p>
                      <a:r>
                        <a:rPr lang="en-GB" dirty="0"/>
                        <a:t>• Know how to make some healthy snacks</a:t>
                      </a:r>
                    </a:p>
                    <a:p>
                      <a:r>
                        <a:rPr lang="en-GB" dirty="0"/>
                        <a:t>• Know why healthy snacks are good for their </a:t>
                      </a:r>
                    </a:p>
                    <a:p>
                      <a:r>
                        <a:rPr lang="en-GB" dirty="0"/>
                        <a:t>bodies</a:t>
                      </a:r>
                    </a:p>
                    <a:p>
                      <a:r>
                        <a:rPr lang="en-GB" dirty="0"/>
                        <a:t>• Know which foods given their bodies energy</a:t>
                      </a:r>
                    </a:p>
                    <a:p>
                      <a:endParaRPr lang="en-GB" dirty="0"/>
                    </a:p>
                  </a:txBody>
                  <a:tcPr/>
                </a:tc>
                <a:tc>
                  <a:txBody>
                    <a:bodyPr/>
                    <a:lstStyle/>
                    <a:p>
                      <a:endParaRPr lang="en-GB" dirty="0"/>
                    </a:p>
                    <a:p>
                      <a:r>
                        <a:rPr lang="en-GB" dirty="0"/>
                        <a:t>Link to UNICEF rights.</a:t>
                      </a:r>
                    </a:p>
                    <a:p>
                      <a:r>
                        <a:rPr lang="en-GB" dirty="0"/>
                        <a:t>Safeguarding in school and the community. Science- my body and my senses. ICT- Keeping myself safe- cyber safety.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r>
                        <a:rPr lang="en-GB" dirty="0"/>
                        <a:t>The class learn about healthy food; they talk about having a healthy relationship with food and making healthy choices. The children talk </a:t>
                      </a:r>
                    </a:p>
                    <a:p>
                      <a:r>
                        <a:rPr lang="en-GB" dirty="0"/>
                        <a:t>about things that make them feel relaxed and stressed. They talk about medicines, how they work and how to use them safely. The children have a go at </a:t>
                      </a:r>
                    </a:p>
                    <a:p>
                      <a:r>
                        <a:rPr lang="en-GB" dirty="0"/>
                        <a:t>making healthy snacks and also discuss why they are good for their bodies.</a:t>
                      </a: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514936" y="3087815"/>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Mat          Healthy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009388719"/>
              </p:ext>
            </p:extLst>
          </p:nvPr>
        </p:nvGraphicFramePr>
        <p:xfrm>
          <a:off x="115887" y="402024"/>
          <a:ext cx="8928993" cy="6458292"/>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Healthy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Friendships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relationship between friends.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t>Who are your friends? How do they make you feel? • Which groups do you spend time with? How do you feel when you are with the different groups? • Can you tell me about a time when you were the leader / follower in the group? • How can smoking affect people’s health? • How can drinking affect people’s health? • What can you do if a group of children are trying to convince you to do something you don’t want to do or know you shouldn’t do? • How can you build your inner strength? • Does Calm me time help you feel stronger inside?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Emotions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Feelings or mood that can change.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170815" marR="327660" indent="-171450" algn="l">
                        <a:lnSpc>
                          <a:spcPct val="96000"/>
                        </a:lnSpc>
                        <a:spcBef>
                          <a:spcPts val="685"/>
                        </a:spcBef>
                        <a:spcAft>
                          <a:spcPts val="0"/>
                        </a:spcAft>
                        <a:buFont typeface="Arial" panose="020B0604020202020204" pitchFamily="34" charset="0"/>
                        <a:buChar char="•"/>
                      </a:pPr>
                      <a:r>
                        <a:rPr lang="en-GB" sz="1200" b="1" dirty="0"/>
                        <a:t>Know how different friendship groups are formed and how they fit into them • Know which friends they value most • Know that there are leaders and followers in groups • Know that they can take on different roles according to the situation • Know the facts about smoking and its effects on health • Know some of the reasons some people start to smoke • Know the facts about alcohol and its effects on health, particularly the liver • Know some of the reasons some people drink alcohol • Know ways to resist when people are putting pressure on them • Know what they think is right and wrong.</a:t>
                      </a:r>
                    </a:p>
                    <a:p>
                      <a:pPr marL="0" marR="327660" indent="0" algn="l">
                        <a:lnSpc>
                          <a:spcPct val="96000"/>
                        </a:lnSpc>
                        <a:spcBef>
                          <a:spcPts val="685"/>
                        </a:spcBef>
                        <a:spcAft>
                          <a:spcPts val="0"/>
                        </a:spcAft>
                        <a:buFont typeface="Arial" panose="020B0604020202020204" pitchFamily="34" charset="0"/>
                        <a:buNone/>
                      </a:pPr>
                      <a:endParaRPr lang="en-GB" sz="1200" b="1" dirty="0">
                        <a:solidFill>
                          <a:srgbClr val="231F20"/>
                        </a:solidFill>
                        <a:effectLst/>
                        <a:latin typeface="Arial" panose="020B0604020202020204" pitchFamily="34" charset="0"/>
                      </a:endParaRPr>
                    </a:p>
                    <a:p>
                      <a:pPr marL="0" marR="327660" indent="0" algn="l">
                        <a:lnSpc>
                          <a:spcPct val="96000"/>
                        </a:lnSpc>
                        <a:spcBef>
                          <a:spcPts val="685"/>
                        </a:spcBef>
                        <a:spcAft>
                          <a:spcPts val="0"/>
                        </a:spcAft>
                        <a:buFont typeface="Arial" panose="020B0604020202020204" pitchFamily="34" charset="0"/>
                        <a:buNone/>
                      </a:pPr>
                      <a:r>
                        <a:rPr lang="en-GB" sz="1200" b="0" dirty="0">
                          <a:solidFill>
                            <a:srgbClr val="231F20"/>
                          </a:solidFill>
                          <a:effectLst/>
                          <a:latin typeface="Arial" panose="020B0604020202020204" pitchFamily="34" charset="0"/>
                        </a:rPr>
                        <a:t>T</a:t>
                      </a:r>
                      <a:r>
                        <a:rPr lang="en-GB" sz="1200" b="0" dirty="0"/>
                        <a:t>he class look at the friendship groups that they are part of, how they are formed, how they have leaders and followers and how they fit into them. The children are asked to reflect on their friendships, how different people make them feel and which friends they value the most. The class also look at smoking and its effects on health, they do the same with alcohol and then look at the reasons why people might drink or smoke. Finally, they talk about peer pressure and how to deal with it. </a:t>
                      </a:r>
                      <a:endParaRPr lang="en-US" sz="1200" b="0"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Healthy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Being in good health in body, mind and spirit.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Relationships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r>
                        <a:rPr lang="en-GB" sz="1100" dirty="0">
                          <a:effectLst/>
                          <a:latin typeface="+mn-lt"/>
                          <a:ea typeface="Calibri"/>
                          <a:cs typeface="Times New Roman"/>
                        </a:rPr>
                        <a:t>The ways people  or thins are connected.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GB" sz="1000" dirty="0">
                          <a:solidFill>
                            <a:schemeClr val="bg1"/>
                          </a:solidFill>
                          <a:effectLst/>
                          <a:latin typeface="+mn-lt"/>
                          <a:ea typeface="Calibri"/>
                          <a:cs typeface="Times New Roman"/>
                        </a:rPr>
                        <a:t> </a:t>
                      </a:r>
                      <a:r>
                        <a:rPr lang="en-GB" sz="1200" dirty="0">
                          <a:solidFill>
                            <a:schemeClr val="bg1"/>
                          </a:solidFill>
                          <a:effectLst/>
                          <a:latin typeface="+mn-lt"/>
                          <a:ea typeface="Calibri"/>
                          <a:cs typeface="Times New Roman"/>
                        </a:rPr>
                        <a:t>Friendship groups, Value, Roles, Leader, Follower, Assertive, Agree, Disagree, Smoking, Pressure, Peers, </a:t>
                      </a:r>
                    </a:p>
                    <a:p>
                      <a:pPr marL="107950" marR="327660" indent="-108585" algn="ctr">
                        <a:lnSpc>
                          <a:spcPct val="91000"/>
                        </a:lnSpc>
                        <a:spcBef>
                          <a:spcPts val="410"/>
                        </a:spcBef>
                        <a:spcAft>
                          <a:spcPts val="0"/>
                        </a:spcAft>
                      </a:pPr>
                      <a:r>
                        <a:rPr lang="en-GB" sz="1200" dirty="0">
                          <a:solidFill>
                            <a:schemeClr val="bg1"/>
                          </a:solidFill>
                          <a:effectLst/>
                          <a:latin typeface="+mn-lt"/>
                          <a:ea typeface="Calibri"/>
                          <a:cs typeface="Times New Roman"/>
                        </a:rPr>
                        <a:t>Guilt, Advice, Alcohol, Liver, Disease, Anxiety, Fear, Believe, Assertive, Opinion, Right, Wrong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dirty="0">
                          <a:solidFill>
                            <a:schemeClr val="bg1"/>
                          </a:solidFill>
                          <a:effectLst/>
                          <a:latin typeface="+mn-lt"/>
                          <a:ea typeface="Calibri"/>
                          <a:cs typeface="Times New Roman"/>
                        </a:rPr>
                        <a:t>Skills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the feelings that they have about their friends and different friendship groups</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Recognise how different people and groups they interact with impact on them</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Identify which people they most want to be friends with</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Recognise negative feelings in peer pressure situations </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the feelings of anxiety and fear associated with peer pressure</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tap into their inner strength and know of how to be assertive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4334" y="390614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3"/>
          <a:stretch>
            <a:fillRect/>
          </a:stretch>
        </p:blipFill>
        <p:spPr>
          <a:xfrm>
            <a:off x="1332545" y="4725147"/>
            <a:ext cx="1941789" cy="1728192"/>
          </a:xfrm>
          <a:prstGeom prst="rect">
            <a:avLst/>
          </a:prstGeom>
        </p:spPr>
      </p:pic>
      <p:pic>
        <p:nvPicPr>
          <p:cNvPr id="8" name="Picture 7">
            <a:extLst>
              <a:ext uri="{FF2B5EF4-FFF2-40B4-BE49-F238E27FC236}">
                <a16:creationId xmlns:a16="http://schemas.microsoft.com/office/drawing/2014/main" id="{5FA1AEAB-F2D6-4E90-9590-08F0DFB5D1A2}"/>
              </a:ext>
            </a:extLst>
          </p:cNvPr>
          <p:cNvPicPr>
            <a:picLocks noChangeAspect="1"/>
          </p:cNvPicPr>
          <p:nvPr/>
        </p:nvPicPr>
        <p:blipFill>
          <a:blip r:embed="rId4"/>
          <a:stretch>
            <a:fillRect/>
          </a:stretch>
        </p:blipFill>
        <p:spPr>
          <a:xfrm>
            <a:off x="1691680" y="2869104"/>
            <a:ext cx="1469263" cy="1524132"/>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029713365"/>
              </p:ext>
            </p:extLst>
          </p:nvPr>
        </p:nvGraphicFramePr>
        <p:xfrm>
          <a:off x="467544" y="980728"/>
          <a:ext cx="8424935" cy="5199634"/>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exercise affects their bodies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why their hearts and lungs are such important organs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the amount of calories, fat and sugar that they put into their bodies will affect their health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there are different types of drugs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there are things, places and people that can be dangerous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a range of strategies to keep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themselves safe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when something feels safe or unsafe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their bodies are complex and need taking care of</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tc>
                  <a:txBody>
                    <a:bodyPr/>
                    <a:lstStyle/>
                    <a:p>
                      <a:endParaRPr lang="en-GB" dirty="0"/>
                    </a:p>
                    <a:p>
                      <a:r>
                        <a:rPr lang="en-GB" dirty="0"/>
                        <a:t>Link to UNICEF rights.</a:t>
                      </a:r>
                    </a:p>
                    <a:p>
                      <a:r>
                        <a:rPr lang="en-GB" dirty="0"/>
                        <a:t>Safeguarding in school and the community. Science- my body and my senses. ICT- Keeping myself safe- cyber safety.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The class talk about the importance of exercise and how it helps your body to stay healthy. They also talk about their heart and lungs, discuss what they do and that they are very important. The children talk about calories, fat and sugar; they discuss what each of these are and how the amount they consume can affect their health. The class talk about different types of drugs, the ones you take to make you better as well as other drugs. The children think about things, places and people that are dangerous and link this to strategies for keeping themselves safe. </a:t>
                      </a:r>
                      <a:endParaRPr kumimoji="0" lang="en-US"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461552" y="3589740"/>
            <a:ext cx="2436917" cy="1872266"/>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7" ma:contentTypeDescription="Create a new document." ma:contentTypeScope="" ma:versionID="08af5ecbbfaa6f28aabbf7910110eb87">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18717b9fd33c8770a9900b63579ac397"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2.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406AC0E-787B-4A2D-9E7F-15C8D668661E}"/>
</file>

<file path=docProps/app.xml><?xml version="1.0" encoding="utf-8"?>
<Properties xmlns="http://schemas.openxmlformats.org/officeDocument/2006/extended-properties" xmlns:vt="http://schemas.openxmlformats.org/officeDocument/2006/docPropsVTypes">
  <TotalTime>3505</TotalTime>
  <Words>4300</Words>
  <Application>Microsoft Office PowerPoint</Application>
  <PresentationFormat>On-screen Show (4:3)</PresentationFormat>
  <Paragraphs>434</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vt:lpstr>
      <vt:lpstr>Calibri</vt:lpstr>
      <vt:lpstr>Comic Sans MS</vt:lpstr>
      <vt:lpstr>Twinkl Cursive Looped</vt:lpstr>
      <vt:lpstr>Office Theme</vt:lpstr>
      <vt:lpstr>        Year R        PSHE Knowledge Mat          Healthy Me </vt:lpstr>
      <vt:lpstr>        Year 1       PSHE Knowledge Mat          Healthy Me </vt:lpstr>
      <vt:lpstr>PowerPoint Presentation</vt:lpstr>
      <vt:lpstr>        Year 2       PSHE Knowledge Mat          Healthy Me </vt:lpstr>
      <vt:lpstr>PowerPoint Presentation</vt:lpstr>
      <vt:lpstr>        Year 3       PSHE Knowledge Mat          Healthy Me </vt:lpstr>
      <vt:lpstr>PowerPoint Presentation</vt:lpstr>
      <vt:lpstr>        Year 4       PSHE Knowledge Mat          Healthy Me </vt:lpstr>
      <vt:lpstr>PowerPoint Presentation</vt:lpstr>
      <vt:lpstr>        Year 5       PSHE Knowledge Mat          Healthy Me </vt:lpstr>
      <vt:lpstr>PowerPoint Presentation</vt:lpstr>
      <vt:lpstr>        Year 6       PSHE Knowledge Mat          Healthy Me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50</cp:revision>
  <cp:lastPrinted>2022-02-08T08:14:32Z</cp:lastPrinted>
  <dcterms:created xsi:type="dcterms:W3CDTF">2019-07-09T19:27:49Z</dcterms:created>
  <dcterms:modified xsi:type="dcterms:W3CDTF">2023-03-06T13:48:35Z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ies>
</file>