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0" r:id="rId6"/>
    <p:sldId id="263" r:id="rId7"/>
    <p:sldId id="262" r:id="rId8"/>
    <p:sldId id="258" r:id="rId9"/>
    <p:sldId id="264" r:id="rId10"/>
    <p:sldId id="267" r:id="rId11"/>
    <p:sldId id="266" r:id="rId12"/>
    <p:sldId id="265" r:id="rId13"/>
    <p:sldId id="268" r:id="rId14"/>
    <p:sldId id="271" r:id="rId15"/>
    <p:sldId id="270" r:id="rId16"/>
    <p:sldId id="269"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E46FE1-C8C5-43D4-93EB-F3806C53955A}" v="66" dt="2023-01-04T13:26:17.6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975" autoAdjust="0"/>
  </p:normalViewPr>
  <p:slideViewPr>
    <p:cSldViewPr>
      <p:cViewPr varScale="1">
        <p:scale>
          <a:sx n="81" d="100"/>
          <a:sy n="81" d="100"/>
        </p:scale>
        <p:origin x="15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a Harrison" userId="6c7c1377-a09a-42d0-bb67-1611e27214ca" providerId="ADAL" clId="{C7E46FE1-C8C5-43D4-93EB-F3806C53955A}"/>
    <pc:docChg chg="undo custSel modSld">
      <pc:chgData name="Donna Harrison" userId="6c7c1377-a09a-42d0-bb67-1611e27214ca" providerId="ADAL" clId="{C7E46FE1-C8C5-43D4-93EB-F3806C53955A}" dt="2023-01-11T08:13:41.095" v="2251" actId="20577"/>
      <pc:docMkLst>
        <pc:docMk/>
      </pc:docMkLst>
      <pc:sldChg chg="addSp delSp modSp mod">
        <pc:chgData name="Donna Harrison" userId="6c7c1377-a09a-42d0-bb67-1611e27214ca" providerId="ADAL" clId="{C7E46FE1-C8C5-43D4-93EB-F3806C53955A}" dt="2023-01-04T12:56:37.410" v="1575" actId="20577"/>
        <pc:sldMkLst>
          <pc:docMk/>
          <pc:sldMk cId="1700096379" sldId="257"/>
        </pc:sldMkLst>
        <pc:spChg chg="mod">
          <ac:chgData name="Donna Harrison" userId="6c7c1377-a09a-42d0-bb67-1611e27214ca" providerId="ADAL" clId="{C7E46FE1-C8C5-43D4-93EB-F3806C53955A}" dt="2023-01-04T11:13:10.641" v="38" actId="20577"/>
          <ac:spMkLst>
            <pc:docMk/>
            <pc:sldMk cId="1700096379" sldId="257"/>
            <ac:spMk id="2" creationId="{00000000-0000-0000-0000-000000000000}"/>
          </ac:spMkLst>
        </pc:spChg>
        <pc:graphicFrameChg chg="mod modGraphic">
          <ac:chgData name="Donna Harrison" userId="6c7c1377-a09a-42d0-bb67-1611e27214ca" providerId="ADAL" clId="{C7E46FE1-C8C5-43D4-93EB-F3806C53955A}" dt="2023-01-04T12:56:37.410" v="1575" actId="20577"/>
          <ac:graphicFrameMkLst>
            <pc:docMk/>
            <pc:sldMk cId="1700096379" sldId="257"/>
            <ac:graphicFrameMk id="6" creationId="{00000000-0000-0000-0000-000000000000}"/>
          </ac:graphicFrameMkLst>
        </pc:graphicFrameChg>
        <pc:picChg chg="del">
          <ac:chgData name="Donna Harrison" userId="6c7c1377-a09a-42d0-bb67-1611e27214ca" providerId="ADAL" clId="{C7E46FE1-C8C5-43D4-93EB-F3806C53955A}" dt="2023-01-04T11:13:27.380" v="42" actId="478"/>
          <ac:picMkLst>
            <pc:docMk/>
            <pc:sldMk cId="1700096379" sldId="257"/>
            <ac:picMk id="5" creationId="{5C3021DD-FBCA-472D-A753-9E38758653E0}"/>
          </ac:picMkLst>
        </pc:picChg>
        <pc:picChg chg="add mod">
          <ac:chgData name="Donna Harrison" userId="6c7c1377-a09a-42d0-bb67-1611e27214ca" providerId="ADAL" clId="{C7E46FE1-C8C5-43D4-93EB-F3806C53955A}" dt="2023-01-04T12:39:53.862" v="1429" actId="1076"/>
          <ac:picMkLst>
            <pc:docMk/>
            <pc:sldMk cId="1700096379" sldId="257"/>
            <ac:picMk id="7" creationId="{13D8872D-F224-48C7-9865-FCB27694D6B0}"/>
          </ac:picMkLst>
        </pc:picChg>
        <pc:picChg chg="mod">
          <ac:chgData name="Donna Harrison" userId="6c7c1377-a09a-42d0-bb67-1611e27214ca" providerId="ADAL" clId="{C7E46FE1-C8C5-43D4-93EB-F3806C53955A}" dt="2023-01-04T11:22:42.467" v="154" actId="1076"/>
          <ac:picMkLst>
            <pc:docMk/>
            <pc:sldMk cId="1700096379" sldId="257"/>
            <ac:picMk id="11" creationId="{74E932DE-745A-4A78-A6AD-CD25E5F28566}"/>
          </ac:picMkLst>
        </pc:picChg>
      </pc:sldChg>
      <pc:sldChg chg="modSp mod">
        <pc:chgData name="Donna Harrison" userId="6c7c1377-a09a-42d0-bb67-1611e27214ca" providerId="ADAL" clId="{C7E46FE1-C8C5-43D4-93EB-F3806C53955A}" dt="2023-01-04T11:45:37.363" v="759" actId="20577"/>
        <pc:sldMkLst>
          <pc:docMk/>
          <pc:sldMk cId="839289921" sldId="258"/>
        </pc:sldMkLst>
        <pc:graphicFrameChg chg="mod modGraphic">
          <ac:chgData name="Donna Harrison" userId="6c7c1377-a09a-42d0-bb67-1611e27214ca" providerId="ADAL" clId="{C7E46FE1-C8C5-43D4-93EB-F3806C53955A}" dt="2023-01-04T11:45:37.363" v="759" actId="20577"/>
          <ac:graphicFrameMkLst>
            <pc:docMk/>
            <pc:sldMk cId="839289921" sldId="258"/>
            <ac:graphicFrameMk id="2" creationId="{64C121DE-1535-4765-BCC1-E69890C1365F}"/>
          </ac:graphicFrameMkLst>
        </pc:graphicFrameChg>
        <pc:picChg chg="mod">
          <ac:chgData name="Donna Harrison" userId="6c7c1377-a09a-42d0-bb67-1611e27214ca" providerId="ADAL" clId="{C7E46FE1-C8C5-43D4-93EB-F3806C53955A}" dt="2023-01-04T11:37:33.284" v="440" actId="1076"/>
          <ac:picMkLst>
            <pc:docMk/>
            <pc:sldMk cId="839289921" sldId="258"/>
            <ac:picMk id="3" creationId="{A1718BE0-5223-4710-A028-66E11DAF0816}"/>
          </ac:picMkLst>
        </pc:picChg>
      </pc:sldChg>
      <pc:sldChg chg="addSp delSp modSp mod">
        <pc:chgData name="Donna Harrison" userId="6c7c1377-a09a-42d0-bb67-1611e27214ca" providerId="ADAL" clId="{C7E46FE1-C8C5-43D4-93EB-F3806C53955A}" dt="2023-01-04T13:00:54.778" v="1686" actId="20577"/>
        <pc:sldMkLst>
          <pc:docMk/>
          <pc:sldMk cId="3458303467" sldId="260"/>
        </pc:sldMkLst>
        <pc:spChg chg="mod">
          <ac:chgData name="Donna Harrison" userId="6c7c1377-a09a-42d0-bb67-1611e27214ca" providerId="ADAL" clId="{C7E46FE1-C8C5-43D4-93EB-F3806C53955A}" dt="2023-01-04T11:24:49.306" v="192" actId="20577"/>
          <ac:spMkLst>
            <pc:docMk/>
            <pc:sldMk cId="3458303467" sldId="260"/>
            <ac:spMk id="2" creationId="{00000000-0000-0000-0000-000000000000}"/>
          </ac:spMkLst>
        </pc:spChg>
        <pc:graphicFrameChg chg="mod modGraphic">
          <ac:chgData name="Donna Harrison" userId="6c7c1377-a09a-42d0-bb67-1611e27214ca" providerId="ADAL" clId="{C7E46FE1-C8C5-43D4-93EB-F3806C53955A}" dt="2023-01-04T13:00:54.778" v="1686" actId="20577"/>
          <ac:graphicFrameMkLst>
            <pc:docMk/>
            <pc:sldMk cId="3458303467" sldId="260"/>
            <ac:graphicFrameMk id="6" creationId="{00000000-0000-0000-0000-000000000000}"/>
          </ac:graphicFrameMkLst>
        </pc:graphicFrameChg>
        <pc:picChg chg="add mod">
          <ac:chgData name="Donna Harrison" userId="6c7c1377-a09a-42d0-bb67-1611e27214ca" providerId="ADAL" clId="{C7E46FE1-C8C5-43D4-93EB-F3806C53955A}" dt="2023-01-04T12:40:11.601" v="1433" actId="1076"/>
          <ac:picMkLst>
            <pc:docMk/>
            <pc:sldMk cId="3458303467" sldId="260"/>
            <ac:picMk id="3" creationId="{33923E3D-E6B4-4A78-B1E8-B789441FB525}"/>
          </ac:picMkLst>
        </pc:picChg>
        <pc:picChg chg="mod">
          <ac:chgData name="Donna Harrison" userId="6c7c1377-a09a-42d0-bb67-1611e27214ca" providerId="ADAL" clId="{C7E46FE1-C8C5-43D4-93EB-F3806C53955A}" dt="2023-01-04T11:31:40.142" v="236" actId="1076"/>
          <ac:picMkLst>
            <pc:docMk/>
            <pc:sldMk cId="3458303467" sldId="260"/>
            <ac:picMk id="5" creationId="{2A287CCF-3DF9-41B3-A6A3-83E4CF523592}"/>
          </ac:picMkLst>
        </pc:picChg>
        <pc:picChg chg="del mod">
          <ac:chgData name="Donna Harrison" userId="6c7c1377-a09a-42d0-bb67-1611e27214ca" providerId="ADAL" clId="{C7E46FE1-C8C5-43D4-93EB-F3806C53955A}" dt="2023-01-04T11:25:34.634" v="198" actId="478"/>
          <ac:picMkLst>
            <pc:docMk/>
            <pc:sldMk cId="3458303467" sldId="260"/>
            <ac:picMk id="8" creationId="{6DD842B6-B74F-45B3-B129-ED0B8934AFC3}"/>
          </ac:picMkLst>
        </pc:picChg>
      </pc:sldChg>
      <pc:sldChg chg="addSp delSp modSp mod">
        <pc:chgData name="Donna Harrison" userId="6c7c1377-a09a-42d0-bb67-1611e27214ca" providerId="ADAL" clId="{C7E46FE1-C8C5-43D4-93EB-F3806C53955A}" dt="2023-01-04T13:05:33.900" v="1844" actId="20577"/>
        <pc:sldMkLst>
          <pc:docMk/>
          <pc:sldMk cId="4152646609" sldId="262"/>
        </pc:sldMkLst>
        <pc:spChg chg="mod">
          <ac:chgData name="Donna Harrison" userId="6c7c1377-a09a-42d0-bb67-1611e27214ca" providerId="ADAL" clId="{C7E46FE1-C8C5-43D4-93EB-F3806C53955A}" dt="2023-01-04T11:38:34.467" v="497" actId="20577"/>
          <ac:spMkLst>
            <pc:docMk/>
            <pc:sldMk cId="4152646609" sldId="262"/>
            <ac:spMk id="2" creationId="{00000000-0000-0000-0000-000000000000}"/>
          </ac:spMkLst>
        </pc:spChg>
        <pc:graphicFrameChg chg="mod modGraphic">
          <ac:chgData name="Donna Harrison" userId="6c7c1377-a09a-42d0-bb67-1611e27214ca" providerId="ADAL" clId="{C7E46FE1-C8C5-43D4-93EB-F3806C53955A}" dt="2023-01-04T13:05:33.900" v="1844" actId="20577"/>
          <ac:graphicFrameMkLst>
            <pc:docMk/>
            <pc:sldMk cId="4152646609" sldId="262"/>
            <ac:graphicFrameMk id="6" creationId="{00000000-0000-0000-0000-000000000000}"/>
          </ac:graphicFrameMkLst>
        </pc:graphicFrameChg>
        <pc:picChg chg="del">
          <ac:chgData name="Donna Harrison" userId="6c7c1377-a09a-42d0-bb67-1611e27214ca" providerId="ADAL" clId="{C7E46FE1-C8C5-43D4-93EB-F3806C53955A}" dt="2023-01-04T11:37:53.863" v="442" actId="478"/>
          <ac:picMkLst>
            <pc:docMk/>
            <pc:sldMk cId="4152646609" sldId="262"/>
            <ac:picMk id="3" creationId="{D830C986-84C2-4B40-8EB2-AFF96F117775}"/>
          </ac:picMkLst>
        </pc:picChg>
        <pc:picChg chg="add mod">
          <ac:chgData name="Donna Harrison" userId="6c7c1377-a09a-42d0-bb67-1611e27214ca" providerId="ADAL" clId="{C7E46FE1-C8C5-43D4-93EB-F3806C53955A}" dt="2023-01-04T12:40:23.378" v="1435" actId="1076"/>
          <ac:picMkLst>
            <pc:docMk/>
            <pc:sldMk cId="4152646609" sldId="262"/>
            <ac:picMk id="8" creationId="{4F1BA33F-722C-42F0-B64B-0B2CBD8D72B8}"/>
          </ac:picMkLst>
        </pc:picChg>
        <pc:cxnChg chg="mod">
          <ac:chgData name="Donna Harrison" userId="6c7c1377-a09a-42d0-bb67-1611e27214ca" providerId="ADAL" clId="{C7E46FE1-C8C5-43D4-93EB-F3806C53955A}" dt="2023-01-04T11:47:09.252" v="808" actId="14100"/>
          <ac:cxnSpMkLst>
            <pc:docMk/>
            <pc:sldMk cId="4152646609" sldId="262"/>
            <ac:cxnSpMk id="12" creationId="{AE0947A1-C5E7-4685-A36E-A7E953DB96D8}"/>
          </ac:cxnSpMkLst>
        </pc:cxnChg>
      </pc:sldChg>
      <pc:sldChg chg="modSp mod">
        <pc:chgData name="Donna Harrison" userId="6c7c1377-a09a-42d0-bb67-1611e27214ca" providerId="ADAL" clId="{C7E46FE1-C8C5-43D4-93EB-F3806C53955A}" dt="2023-01-04T11:36:14.510" v="431" actId="20577"/>
        <pc:sldMkLst>
          <pc:docMk/>
          <pc:sldMk cId="1012975014" sldId="263"/>
        </pc:sldMkLst>
        <pc:graphicFrameChg chg="mod modGraphic">
          <ac:chgData name="Donna Harrison" userId="6c7c1377-a09a-42d0-bb67-1611e27214ca" providerId="ADAL" clId="{C7E46FE1-C8C5-43D4-93EB-F3806C53955A}" dt="2023-01-04T11:36:14.510" v="431" actId="20577"/>
          <ac:graphicFrameMkLst>
            <pc:docMk/>
            <pc:sldMk cId="1012975014" sldId="263"/>
            <ac:graphicFrameMk id="2" creationId="{64C121DE-1535-4765-BCC1-E69890C1365F}"/>
          </ac:graphicFrameMkLst>
        </pc:graphicFrameChg>
      </pc:sldChg>
      <pc:sldChg chg="addSp delSp modSp mod">
        <pc:chgData name="Donna Harrison" userId="6c7c1377-a09a-42d0-bb67-1611e27214ca" providerId="ADAL" clId="{C7E46FE1-C8C5-43D4-93EB-F3806C53955A}" dt="2023-01-04T13:20:30.134" v="1970" actId="20577"/>
        <pc:sldMkLst>
          <pc:docMk/>
          <pc:sldMk cId="91723127" sldId="264"/>
        </pc:sldMkLst>
        <pc:spChg chg="mod">
          <ac:chgData name="Donna Harrison" userId="6c7c1377-a09a-42d0-bb67-1611e27214ca" providerId="ADAL" clId="{C7E46FE1-C8C5-43D4-93EB-F3806C53955A}" dt="2023-01-04T11:46:20.506" v="799" actId="20577"/>
          <ac:spMkLst>
            <pc:docMk/>
            <pc:sldMk cId="91723127" sldId="264"/>
            <ac:spMk id="2" creationId="{00000000-0000-0000-0000-000000000000}"/>
          </ac:spMkLst>
        </pc:spChg>
        <pc:graphicFrameChg chg="mod modGraphic">
          <ac:chgData name="Donna Harrison" userId="6c7c1377-a09a-42d0-bb67-1611e27214ca" providerId="ADAL" clId="{C7E46FE1-C8C5-43D4-93EB-F3806C53955A}" dt="2023-01-04T13:20:30.134" v="1970" actId="20577"/>
          <ac:graphicFrameMkLst>
            <pc:docMk/>
            <pc:sldMk cId="91723127" sldId="264"/>
            <ac:graphicFrameMk id="6" creationId="{00000000-0000-0000-0000-000000000000}"/>
          </ac:graphicFrameMkLst>
        </pc:graphicFrameChg>
        <pc:picChg chg="add mod">
          <ac:chgData name="Donna Harrison" userId="6c7c1377-a09a-42d0-bb67-1611e27214ca" providerId="ADAL" clId="{C7E46FE1-C8C5-43D4-93EB-F3806C53955A}" dt="2023-01-04T12:40:37.438" v="1437" actId="1076"/>
          <ac:picMkLst>
            <pc:docMk/>
            <pc:sldMk cId="91723127" sldId="264"/>
            <ac:picMk id="3" creationId="{FA0A2A98-B226-4B39-BB40-66717924AB93}"/>
          </ac:picMkLst>
        </pc:picChg>
        <pc:picChg chg="del">
          <ac:chgData name="Donna Harrison" userId="6c7c1377-a09a-42d0-bb67-1611e27214ca" providerId="ADAL" clId="{C7E46FE1-C8C5-43D4-93EB-F3806C53955A}" dt="2023-01-04T11:46:39.548" v="803" actId="478"/>
          <ac:picMkLst>
            <pc:docMk/>
            <pc:sldMk cId="91723127" sldId="264"/>
            <ac:picMk id="5" creationId="{F23EF112-2358-4295-9073-DC350BEC1EAD}"/>
          </ac:picMkLst>
        </pc:picChg>
        <pc:picChg chg="mod">
          <ac:chgData name="Donna Harrison" userId="6c7c1377-a09a-42d0-bb67-1611e27214ca" providerId="ADAL" clId="{C7E46FE1-C8C5-43D4-93EB-F3806C53955A}" dt="2023-01-04T11:58:02.368" v="895" actId="1076"/>
          <ac:picMkLst>
            <pc:docMk/>
            <pc:sldMk cId="91723127" sldId="264"/>
            <ac:picMk id="8" creationId="{CF5A0EBF-83C4-4F9A-8CDD-A26AFBEB8E34}"/>
          </ac:picMkLst>
        </pc:picChg>
        <pc:cxnChg chg="mod">
          <ac:chgData name="Donna Harrison" userId="6c7c1377-a09a-42d0-bb67-1611e27214ca" providerId="ADAL" clId="{C7E46FE1-C8C5-43D4-93EB-F3806C53955A}" dt="2023-01-04T11:48:28.405" v="815" actId="1076"/>
          <ac:cxnSpMkLst>
            <pc:docMk/>
            <pc:sldMk cId="91723127" sldId="264"/>
            <ac:cxnSpMk id="12" creationId="{AE0947A1-C5E7-4685-A36E-A7E953DB96D8}"/>
          </ac:cxnSpMkLst>
        </pc:cxnChg>
      </pc:sldChg>
      <pc:sldChg chg="modSp mod">
        <pc:chgData name="Donna Harrison" userId="6c7c1377-a09a-42d0-bb67-1611e27214ca" providerId="ADAL" clId="{C7E46FE1-C8C5-43D4-93EB-F3806C53955A}" dt="2023-01-04T12:11:20.554" v="1139" actId="20577"/>
        <pc:sldMkLst>
          <pc:docMk/>
          <pc:sldMk cId="1404385009" sldId="265"/>
        </pc:sldMkLst>
        <pc:graphicFrameChg chg="mod modGraphic">
          <ac:chgData name="Donna Harrison" userId="6c7c1377-a09a-42d0-bb67-1611e27214ca" providerId="ADAL" clId="{C7E46FE1-C8C5-43D4-93EB-F3806C53955A}" dt="2023-01-04T12:11:20.554" v="1139" actId="20577"/>
          <ac:graphicFrameMkLst>
            <pc:docMk/>
            <pc:sldMk cId="1404385009" sldId="265"/>
            <ac:graphicFrameMk id="2" creationId="{64C121DE-1535-4765-BCC1-E69890C1365F}"/>
          </ac:graphicFrameMkLst>
        </pc:graphicFrameChg>
        <pc:picChg chg="mod">
          <ac:chgData name="Donna Harrison" userId="6c7c1377-a09a-42d0-bb67-1611e27214ca" providerId="ADAL" clId="{C7E46FE1-C8C5-43D4-93EB-F3806C53955A}" dt="2023-01-04T11:50:34.856" v="836" actId="1076"/>
          <ac:picMkLst>
            <pc:docMk/>
            <pc:sldMk cId="1404385009" sldId="265"/>
            <ac:picMk id="7" creationId="{0D9BBDD6-8704-435E-9CD6-784989782D71}"/>
          </ac:picMkLst>
        </pc:picChg>
      </pc:sldChg>
      <pc:sldChg chg="addSp delSp modSp mod">
        <pc:chgData name="Donna Harrison" userId="6c7c1377-a09a-42d0-bb67-1611e27214ca" providerId="ADAL" clId="{C7E46FE1-C8C5-43D4-93EB-F3806C53955A}" dt="2023-01-11T08:13:41.095" v="2251" actId="20577"/>
        <pc:sldMkLst>
          <pc:docMk/>
          <pc:sldMk cId="2050886286" sldId="266"/>
        </pc:sldMkLst>
        <pc:spChg chg="mod">
          <ac:chgData name="Donna Harrison" userId="6c7c1377-a09a-42d0-bb67-1611e27214ca" providerId="ADAL" clId="{C7E46FE1-C8C5-43D4-93EB-F3806C53955A}" dt="2023-01-11T08:13:41.095" v="2251" actId="20577"/>
          <ac:spMkLst>
            <pc:docMk/>
            <pc:sldMk cId="2050886286" sldId="266"/>
            <ac:spMk id="2" creationId="{00000000-0000-0000-0000-000000000000}"/>
          </ac:spMkLst>
        </pc:spChg>
        <pc:graphicFrameChg chg="mod modGraphic">
          <ac:chgData name="Donna Harrison" userId="6c7c1377-a09a-42d0-bb67-1611e27214ca" providerId="ADAL" clId="{C7E46FE1-C8C5-43D4-93EB-F3806C53955A}" dt="2023-01-04T13:23:57.046" v="2087" actId="20577"/>
          <ac:graphicFrameMkLst>
            <pc:docMk/>
            <pc:sldMk cId="2050886286" sldId="266"/>
            <ac:graphicFrameMk id="6" creationId="{00000000-0000-0000-0000-000000000000}"/>
          </ac:graphicFrameMkLst>
        </pc:graphicFrameChg>
        <pc:picChg chg="del">
          <ac:chgData name="Donna Harrison" userId="6c7c1377-a09a-42d0-bb67-1611e27214ca" providerId="ADAL" clId="{C7E46FE1-C8C5-43D4-93EB-F3806C53955A}" dt="2023-01-04T12:03:18.074" v="1000" actId="478"/>
          <ac:picMkLst>
            <pc:docMk/>
            <pc:sldMk cId="2050886286" sldId="266"/>
            <ac:picMk id="3" creationId="{A713E5C1-5F8B-4C3B-B698-13CBC0A88EFD}"/>
          </ac:picMkLst>
        </pc:picChg>
        <pc:picChg chg="mod">
          <ac:chgData name="Donna Harrison" userId="6c7c1377-a09a-42d0-bb67-1611e27214ca" providerId="ADAL" clId="{C7E46FE1-C8C5-43D4-93EB-F3806C53955A}" dt="2023-01-04T12:07:46.501" v="1038" actId="1076"/>
          <ac:picMkLst>
            <pc:docMk/>
            <pc:sldMk cId="2050886286" sldId="266"/>
            <ac:picMk id="4" creationId="{00000000-0000-0000-0000-000000000000}"/>
          </ac:picMkLst>
        </pc:picChg>
        <pc:picChg chg="add mod">
          <ac:chgData name="Donna Harrison" userId="6c7c1377-a09a-42d0-bb67-1611e27214ca" providerId="ADAL" clId="{C7E46FE1-C8C5-43D4-93EB-F3806C53955A}" dt="2023-01-04T12:41:56.389" v="1441" actId="1076"/>
          <ac:picMkLst>
            <pc:docMk/>
            <pc:sldMk cId="2050886286" sldId="266"/>
            <ac:picMk id="5" creationId="{CCB5C13A-FDF0-46E5-90DE-AE8966AFC5EE}"/>
          </ac:picMkLst>
        </pc:picChg>
      </pc:sldChg>
      <pc:sldChg chg="modSp mod">
        <pc:chgData name="Donna Harrison" userId="6c7c1377-a09a-42d0-bb67-1611e27214ca" providerId="ADAL" clId="{C7E46FE1-C8C5-43D4-93EB-F3806C53955A}" dt="2023-01-04T12:02:22.835" v="998" actId="20577"/>
        <pc:sldMkLst>
          <pc:docMk/>
          <pc:sldMk cId="157374157" sldId="267"/>
        </pc:sldMkLst>
        <pc:graphicFrameChg chg="mod modGraphic">
          <ac:chgData name="Donna Harrison" userId="6c7c1377-a09a-42d0-bb67-1611e27214ca" providerId="ADAL" clId="{C7E46FE1-C8C5-43D4-93EB-F3806C53955A}" dt="2023-01-04T12:02:22.835" v="998" actId="20577"/>
          <ac:graphicFrameMkLst>
            <pc:docMk/>
            <pc:sldMk cId="157374157" sldId="267"/>
            <ac:graphicFrameMk id="2" creationId="{64C121DE-1535-4765-BCC1-E69890C1365F}"/>
          </ac:graphicFrameMkLst>
        </pc:graphicFrameChg>
        <pc:picChg chg="mod">
          <ac:chgData name="Donna Harrison" userId="6c7c1377-a09a-42d0-bb67-1611e27214ca" providerId="ADAL" clId="{C7E46FE1-C8C5-43D4-93EB-F3806C53955A}" dt="2023-01-04T12:02:11.651" v="982" actId="1076"/>
          <ac:picMkLst>
            <pc:docMk/>
            <pc:sldMk cId="157374157" sldId="267"/>
            <ac:picMk id="6" creationId="{9F842697-E57F-47A7-9897-7F47A8A0E1AB}"/>
          </ac:picMkLst>
        </pc:picChg>
      </pc:sldChg>
      <pc:sldChg chg="addSp delSp modSp mod">
        <pc:chgData name="Donna Harrison" userId="6c7c1377-a09a-42d0-bb67-1611e27214ca" providerId="ADAL" clId="{C7E46FE1-C8C5-43D4-93EB-F3806C53955A}" dt="2023-01-04T13:25:58.536" v="2194"/>
        <pc:sldMkLst>
          <pc:docMk/>
          <pc:sldMk cId="220426777" sldId="268"/>
        </pc:sldMkLst>
        <pc:spChg chg="mod">
          <ac:chgData name="Donna Harrison" userId="6c7c1377-a09a-42d0-bb67-1611e27214ca" providerId="ADAL" clId="{C7E46FE1-C8C5-43D4-93EB-F3806C53955A}" dt="2023-01-04T12:12:27.268" v="1186" actId="20577"/>
          <ac:spMkLst>
            <pc:docMk/>
            <pc:sldMk cId="220426777" sldId="268"/>
            <ac:spMk id="2" creationId="{00000000-0000-0000-0000-000000000000}"/>
          </ac:spMkLst>
        </pc:spChg>
        <pc:graphicFrameChg chg="mod modGraphic">
          <ac:chgData name="Donna Harrison" userId="6c7c1377-a09a-42d0-bb67-1611e27214ca" providerId="ADAL" clId="{C7E46FE1-C8C5-43D4-93EB-F3806C53955A}" dt="2023-01-04T13:25:58.536" v="2194"/>
          <ac:graphicFrameMkLst>
            <pc:docMk/>
            <pc:sldMk cId="220426777" sldId="268"/>
            <ac:graphicFrameMk id="6" creationId="{00000000-0000-0000-0000-000000000000}"/>
          </ac:graphicFrameMkLst>
        </pc:graphicFrameChg>
        <pc:picChg chg="del">
          <ac:chgData name="Donna Harrison" userId="6c7c1377-a09a-42d0-bb67-1611e27214ca" providerId="ADAL" clId="{C7E46FE1-C8C5-43D4-93EB-F3806C53955A}" dt="2023-01-04T12:11:47.280" v="1141" actId="478"/>
          <ac:picMkLst>
            <pc:docMk/>
            <pc:sldMk cId="220426777" sldId="268"/>
            <ac:picMk id="3" creationId="{24C3986F-9320-44AD-B25F-19679EE33277}"/>
          </ac:picMkLst>
        </pc:picChg>
        <pc:picChg chg="add mod">
          <ac:chgData name="Donna Harrison" userId="6c7c1377-a09a-42d0-bb67-1611e27214ca" providerId="ADAL" clId="{C7E46FE1-C8C5-43D4-93EB-F3806C53955A}" dt="2023-01-04T12:42:08.628" v="1445" actId="1076"/>
          <ac:picMkLst>
            <pc:docMk/>
            <pc:sldMk cId="220426777" sldId="268"/>
            <ac:picMk id="5" creationId="{A24EFBE6-4527-4984-AF7C-CBD403CE7273}"/>
          </ac:picMkLst>
        </pc:picChg>
        <pc:picChg chg="mod">
          <ac:chgData name="Donna Harrison" userId="6c7c1377-a09a-42d0-bb67-1611e27214ca" providerId="ADAL" clId="{C7E46FE1-C8C5-43D4-93EB-F3806C53955A}" dt="2023-01-04T12:24:50.462" v="1276" actId="1076"/>
          <ac:picMkLst>
            <pc:docMk/>
            <pc:sldMk cId="220426777" sldId="268"/>
            <ac:picMk id="10" creationId="{C7884658-3100-4971-A505-43B91E290A7D}"/>
          </ac:picMkLst>
        </pc:picChg>
        <pc:cxnChg chg="mod">
          <ac:chgData name="Donna Harrison" userId="6c7c1377-a09a-42d0-bb67-1611e27214ca" providerId="ADAL" clId="{C7E46FE1-C8C5-43D4-93EB-F3806C53955A}" dt="2023-01-04T12:13:37.742" v="1192" actId="1076"/>
          <ac:cxnSpMkLst>
            <pc:docMk/>
            <pc:sldMk cId="220426777" sldId="268"/>
            <ac:cxnSpMk id="12" creationId="{AE0947A1-C5E7-4685-A36E-A7E953DB96D8}"/>
          </ac:cxnSpMkLst>
        </pc:cxnChg>
      </pc:sldChg>
      <pc:sldChg chg="modSp mod">
        <pc:chgData name="Donna Harrison" userId="6c7c1377-a09a-42d0-bb67-1611e27214ca" providerId="ADAL" clId="{C7E46FE1-C8C5-43D4-93EB-F3806C53955A}" dt="2023-01-04T12:26:03.170" v="1286" actId="255"/>
        <pc:sldMkLst>
          <pc:docMk/>
          <pc:sldMk cId="2792443977" sldId="269"/>
        </pc:sldMkLst>
        <pc:graphicFrameChg chg="mod modGraphic">
          <ac:chgData name="Donna Harrison" userId="6c7c1377-a09a-42d0-bb67-1611e27214ca" providerId="ADAL" clId="{C7E46FE1-C8C5-43D4-93EB-F3806C53955A}" dt="2023-01-04T12:26:03.170" v="1286" actId="255"/>
          <ac:graphicFrameMkLst>
            <pc:docMk/>
            <pc:sldMk cId="2792443977" sldId="269"/>
            <ac:graphicFrameMk id="2" creationId="{64C121DE-1535-4765-BCC1-E69890C1365F}"/>
          </ac:graphicFrameMkLst>
        </pc:graphicFrameChg>
      </pc:sldChg>
      <pc:sldChg chg="addSp delSp modSp mod">
        <pc:chgData name="Donna Harrison" userId="6c7c1377-a09a-42d0-bb67-1611e27214ca" providerId="ADAL" clId="{C7E46FE1-C8C5-43D4-93EB-F3806C53955A}" dt="2023-01-04T13:26:22.472" v="2213" actId="20577"/>
        <pc:sldMkLst>
          <pc:docMk/>
          <pc:sldMk cId="328798506" sldId="270"/>
        </pc:sldMkLst>
        <pc:spChg chg="mod">
          <ac:chgData name="Donna Harrison" userId="6c7c1377-a09a-42d0-bb67-1611e27214ca" providerId="ADAL" clId="{C7E46FE1-C8C5-43D4-93EB-F3806C53955A}" dt="2023-01-04T12:35:40.045" v="1388" actId="20577"/>
          <ac:spMkLst>
            <pc:docMk/>
            <pc:sldMk cId="328798506" sldId="270"/>
            <ac:spMk id="2" creationId="{00000000-0000-0000-0000-000000000000}"/>
          </ac:spMkLst>
        </pc:spChg>
        <pc:graphicFrameChg chg="mod modGraphic">
          <ac:chgData name="Donna Harrison" userId="6c7c1377-a09a-42d0-bb67-1611e27214ca" providerId="ADAL" clId="{C7E46FE1-C8C5-43D4-93EB-F3806C53955A}" dt="2023-01-04T13:26:22.472" v="2213" actId="20577"/>
          <ac:graphicFrameMkLst>
            <pc:docMk/>
            <pc:sldMk cId="328798506" sldId="270"/>
            <ac:graphicFrameMk id="6" creationId="{00000000-0000-0000-0000-000000000000}"/>
          </ac:graphicFrameMkLst>
        </pc:graphicFrameChg>
        <pc:picChg chg="del">
          <ac:chgData name="Donna Harrison" userId="6c7c1377-a09a-42d0-bb67-1611e27214ca" providerId="ADAL" clId="{C7E46FE1-C8C5-43D4-93EB-F3806C53955A}" dt="2023-01-04T12:30:33.275" v="1336" actId="478"/>
          <ac:picMkLst>
            <pc:docMk/>
            <pc:sldMk cId="328798506" sldId="270"/>
            <ac:picMk id="3" creationId="{BA72F8FD-A3DD-4220-A95A-CF27B33FD091}"/>
          </ac:picMkLst>
        </pc:picChg>
        <pc:picChg chg="add mod">
          <ac:chgData name="Donna Harrison" userId="6c7c1377-a09a-42d0-bb67-1611e27214ca" providerId="ADAL" clId="{C7E46FE1-C8C5-43D4-93EB-F3806C53955A}" dt="2023-01-04T12:42:15.688" v="1447" actId="1076"/>
          <ac:picMkLst>
            <pc:docMk/>
            <pc:sldMk cId="328798506" sldId="270"/>
            <ac:picMk id="5" creationId="{33AA0FA1-83B6-4CDE-B4F0-5967368C7C8A}"/>
          </ac:picMkLst>
        </pc:picChg>
        <pc:picChg chg="mod">
          <ac:chgData name="Donna Harrison" userId="6c7c1377-a09a-42d0-bb67-1611e27214ca" providerId="ADAL" clId="{C7E46FE1-C8C5-43D4-93EB-F3806C53955A}" dt="2023-01-04T12:37:16.335" v="1416" actId="1076"/>
          <ac:picMkLst>
            <pc:docMk/>
            <pc:sldMk cId="328798506" sldId="270"/>
            <ac:picMk id="14" creationId="{E27EAEC4-B1A5-4522-A6D8-3C15525065D2}"/>
          </ac:picMkLst>
        </pc:picChg>
      </pc:sldChg>
      <pc:sldChg chg="modSp mod">
        <pc:chgData name="Donna Harrison" userId="6c7c1377-a09a-42d0-bb67-1611e27214ca" providerId="ADAL" clId="{C7E46FE1-C8C5-43D4-93EB-F3806C53955A}" dt="2023-01-04T12:30:04.701" v="1329" actId="20577"/>
        <pc:sldMkLst>
          <pc:docMk/>
          <pc:sldMk cId="1483165932" sldId="271"/>
        </pc:sldMkLst>
        <pc:graphicFrameChg chg="mod modGraphic">
          <ac:chgData name="Donna Harrison" userId="6c7c1377-a09a-42d0-bb67-1611e27214ca" providerId="ADAL" clId="{C7E46FE1-C8C5-43D4-93EB-F3806C53955A}" dt="2023-01-04T12:30:04.701" v="1329" actId="20577"/>
          <ac:graphicFrameMkLst>
            <pc:docMk/>
            <pc:sldMk cId="1483165932" sldId="271"/>
            <ac:graphicFrameMk id="2" creationId="{64C121DE-1535-4765-BCC1-E69890C1365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11/01/2023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21085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11/01/2023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43766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11/01/2023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37516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11/01/2023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03101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608BB-23BE-42EE-A856-8AC46B7D7FE9}" type="datetimeFigureOut">
              <a:rPr lang="en-GB" smtClean="0"/>
              <a:t>11/01/2023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5816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2608BB-23BE-42EE-A856-8AC46B7D7FE9}" type="datetimeFigureOut">
              <a:rPr lang="en-GB" smtClean="0"/>
              <a:t>11/01/2023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44745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2608BB-23BE-42EE-A856-8AC46B7D7FE9}" type="datetimeFigureOut">
              <a:rPr lang="en-GB" smtClean="0"/>
              <a:t>11/01/2023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356354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2608BB-23BE-42EE-A856-8AC46B7D7FE9}" type="datetimeFigureOut">
              <a:rPr lang="en-GB" smtClean="0"/>
              <a:t>11/01/2023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751976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608BB-23BE-42EE-A856-8AC46B7D7FE9}" type="datetimeFigureOut">
              <a:rPr lang="en-GB" smtClean="0"/>
              <a:t>11/01/2023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35437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11/01/2023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790478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11/01/2023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6665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608BB-23BE-42EE-A856-8AC46B7D7FE9}" type="datetimeFigureOut">
              <a:rPr lang="en-GB" smtClean="0"/>
              <a:t>11/01/2023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96369-798F-4BFA-AB45-B18308BBE54B}" type="slidenum">
              <a:rPr lang="en-GB" smtClean="0"/>
              <a:t>‹#›</a:t>
            </a:fld>
            <a:endParaRPr lang="en-GB"/>
          </a:p>
        </p:txBody>
      </p:sp>
    </p:spTree>
    <p:extLst>
      <p:ext uri="{BB962C8B-B14F-4D97-AF65-F5344CB8AC3E}">
        <p14:creationId xmlns:p14="http://schemas.microsoft.com/office/powerpoint/2010/main" val="506156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R        PSHE Knowledge Mat          Dreams and Goals</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920" y="4893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573167318"/>
              </p:ext>
            </p:extLst>
          </p:nvPr>
        </p:nvGraphicFramePr>
        <p:xfrm>
          <a:off x="181608" y="449995"/>
          <a:ext cx="8780784" cy="6247918"/>
        </p:xfrm>
        <a:graphic>
          <a:graphicData uri="http://schemas.openxmlformats.org/drawingml/2006/table">
            <a:tbl>
              <a:tblPr firstRow="1" firstCol="1" bandRow="1">
                <a:tableStyleId>{5C22544A-7EE6-4342-B048-85BDC9FD1C3A}</a:tableStyleId>
              </a:tblPr>
              <a:tblGrid>
                <a:gridCol w="1345614">
                  <a:extLst>
                    <a:ext uri="{9D8B030D-6E8A-4147-A177-3AD203B41FA5}">
                      <a16:colId xmlns:a16="http://schemas.microsoft.com/office/drawing/2014/main" val="20000"/>
                    </a:ext>
                  </a:extLst>
                </a:gridCol>
                <a:gridCol w="2100290">
                  <a:extLst>
                    <a:ext uri="{9D8B030D-6E8A-4147-A177-3AD203B41FA5}">
                      <a16:colId xmlns:a16="http://schemas.microsoft.com/office/drawing/2014/main" val="20001"/>
                    </a:ext>
                  </a:extLst>
                </a:gridCol>
                <a:gridCol w="2880320">
                  <a:extLst>
                    <a:ext uri="{9D8B030D-6E8A-4147-A177-3AD203B41FA5}">
                      <a16:colId xmlns:a16="http://schemas.microsoft.com/office/drawing/2014/main" val="20002"/>
                    </a:ext>
                  </a:extLst>
                </a:gridCol>
                <a:gridCol w="2454560">
                  <a:extLst>
                    <a:ext uri="{9D8B030D-6E8A-4147-A177-3AD203B41FA5}">
                      <a16:colId xmlns:a16="http://schemas.microsoft.com/office/drawing/2014/main" val="20004"/>
                    </a:ext>
                  </a:extLst>
                </a:gridCol>
              </a:tblGrid>
              <a:tr h="406443">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97417">
                <a:tc>
                  <a:txBody>
                    <a:bodyPr/>
                    <a:lstStyle/>
                    <a:p>
                      <a:pPr algn="ctr"/>
                      <a:r>
                        <a:rPr lang="en-GB" sz="1400" dirty="0">
                          <a:latin typeface="+mn-lt"/>
                        </a:rPr>
                        <a:t>Dream</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Calibri"/>
                          <a:cs typeface="Times New Roman"/>
                        </a:rPr>
                        <a:t>Something you really want.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dirty="0">
                          <a:effectLst/>
                          <a:latin typeface="+mn-lt"/>
                          <a:ea typeface="Calibri"/>
                          <a:cs typeface="Times New Roman"/>
                        </a:rPr>
                        <a:t>What is a challenge?</a:t>
                      </a:r>
                    </a:p>
                    <a:p>
                      <a:pPr marL="0" indent="0" algn="l">
                        <a:lnSpc>
                          <a:spcPct val="115000"/>
                        </a:lnSpc>
                        <a:spcAft>
                          <a:spcPts val="0"/>
                        </a:spcAft>
                        <a:buFontTx/>
                        <a:buNone/>
                      </a:pPr>
                      <a:r>
                        <a:rPr lang="en-GB" sz="1100" dirty="0">
                          <a:effectLst/>
                          <a:latin typeface="+mn-lt"/>
                          <a:ea typeface="Calibri"/>
                          <a:cs typeface="Times New Roman"/>
                        </a:rPr>
                        <a:t>• How does it feel when you think you can’t do </a:t>
                      </a:r>
                    </a:p>
                    <a:p>
                      <a:pPr marL="0" indent="0" algn="l">
                        <a:lnSpc>
                          <a:spcPct val="115000"/>
                        </a:lnSpc>
                        <a:spcAft>
                          <a:spcPts val="0"/>
                        </a:spcAft>
                        <a:buFontTx/>
                        <a:buNone/>
                      </a:pPr>
                      <a:r>
                        <a:rPr lang="en-GB" sz="1100" dirty="0">
                          <a:effectLst/>
                          <a:latin typeface="+mn-lt"/>
                          <a:ea typeface="Calibri"/>
                          <a:cs typeface="Times New Roman"/>
                        </a:rPr>
                        <a:t>something?</a:t>
                      </a:r>
                    </a:p>
                    <a:p>
                      <a:pPr marL="0" indent="0" algn="l">
                        <a:lnSpc>
                          <a:spcPct val="115000"/>
                        </a:lnSpc>
                        <a:spcAft>
                          <a:spcPts val="0"/>
                        </a:spcAft>
                        <a:buFontTx/>
                        <a:buNone/>
                      </a:pPr>
                      <a:r>
                        <a:rPr lang="en-GB" sz="1100" dirty="0">
                          <a:effectLst/>
                          <a:latin typeface="+mn-lt"/>
                          <a:ea typeface="Calibri"/>
                          <a:cs typeface="Times New Roman"/>
                        </a:rPr>
                        <a:t>• What job would you like when you are older?</a:t>
                      </a:r>
                    </a:p>
                    <a:p>
                      <a:pPr marL="0" indent="0" algn="l">
                        <a:lnSpc>
                          <a:spcPct val="115000"/>
                        </a:lnSpc>
                        <a:spcAft>
                          <a:spcPts val="0"/>
                        </a:spcAft>
                        <a:buFontTx/>
                        <a:buNone/>
                      </a:pPr>
                      <a:r>
                        <a:rPr lang="en-GB" sz="1100" dirty="0">
                          <a:effectLst/>
                          <a:latin typeface="+mn-lt"/>
                          <a:ea typeface="Calibri"/>
                          <a:cs typeface="Times New Roman"/>
                        </a:rPr>
                        <a:t>• What goals have you set?</a:t>
                      </a:r>
                    </a:p>
                    <a:p>
                      <a:pPr marL="0" indent="0" algn="l">
                        <a:lnSpc>
                          <a:spcPct val="115000"/>
                        </a:lnSpc>
                        <a:spcAft>
                          <a:spcPts val="0"/>
                        </a:spcAft>
                        <a:buFontTx/>
                        <a:buNone/>
                      </a:pPr>
                      <a:r>
                        <a:rPr lang="en-GB" sz="1100" dirty="0">
                          <a:effectLst/>
                          <a:latin typeface="+mn-lt"/>
                          <a:ea typeface="Calibri"/>
                          <a:cs typeface="Times New Roman"/>
                        </a:rPr>
                        <a:t>• Why is it important to keep trying?</a:t>
                      </a:r>
                    </a:p>
                    <a:p>
                      <a:pPr marL="0" indent="0" algn="l">
                        <a:lnSpc>
                          <a:spcPct val="115000"/>
                        </a:lnSpc>
                        <a:spcAft>
                          <a:spcPts val="0"/>
                        </a:spcAft>
                        <a:buFontTx/>
                        <a:buNone/>
                      </a:pPr>
                      <a:r>
                        <a:rPr lang="en-GB" sz="1100" dirty="0">
                          <a:effectLst/>
                          <a:latin typeface="+mn-lt"/>
                          <a:ea typeface="Calibri"/>
                          <a:cs typeface="Times New Roman"/>
                        </a:rPr>
                        <a:t>• Tell me about a time when something was hard but you kept trying. </a:t>
                      </a:r>
                    </a:p>
                    <a:p>
                      <a:pPr marL="0" indent="0" algn="l">
                        <a:lnSpc>
                          <a:spcPct val="115000"/>
                        </a:lnSpc>
                        <a:spcAft>
                          <a:spcPts val="0"/>
                        </a:spcAft>
                        <a:buFontTx/>
                        <a:buNone/>
                      </a:pPr>
                      <a:r>
                        <a:rPr lang="en-GB" sz="1100" dirty="0">
                          <a:effectLst/>
                          <a:latin typeface="+mn-lt"/>
                          <a:ea typeface="Calibri"/>
                          <a:cs typeface="Times New Roman"/>
                        </a:rPr>
                        <a:t>• How do you like to celebrate when you </a:t>
                      </a:r>
                    </a:p>
                    <a:p>
                      <a:pPr marL="0" indent="0" algn="l">
                        <a:lnSpc>
                          <a:spcPct val="115000"/>
                        </a:lnSpc>
                        <a:spcAft>
                          <a:spcPts val="0"/>
                        </a:spcAft>
                        <a:buFontTx/>
                        <a:buNone/>
                      </a:pPr>
                      <a:r>
                        <a:rPr lang="en-GB" sz="1100" dirty="0">
                          <a:effectLst/>
                          <a:latin typeface="+mn-lt"/>
                          <a:ea typeface="Calibri"/>
                          <a:cs typeface="Times New Roman"/>
                        </a:rPr>
                        <a:t>achieve something?</a:t>
                      </a:r>
                    </a:p>
                    <a:p>
                      <a:pPr marL="0" indent="0" algn="l">
                        <a:lnSpc>
                          <a:spcPct val="115000"/>
                        </a:lnSpc>
                        <a:spcAft>
                          <a:spcPts val="0"/>
                        </a:spcAft>
                        <a:buFontTx/>
                        <a:buNone/>
                      </a:pPr>
                      <a:r>
                        <a:rPr lang="en-GB" sz="1100" dirty="0">
                          <a:effectLst/>
                          <a:latin typeface="+mn-lt"/>
                          <a:ea typeface="Calibri"/>
                          <a:cs typeface="Times New Roman"/>
                        </a:rPr>
                        <a:t>• How can we celebrate together?</a:t>
                      </a:r>
                    </a:p>
                    <a:p>
                      <a:pPr marL="0" indent="0" algn="l">
                        <a:lnSpc>
                          <a:spcPct val="115000"/>
                        </a:lnSpc>
                        <a:spcAft>
                          <a:spcPts val="0"/>
                        </a:spcAft>
                        <a:buFontTx/>
                        <a:buNone/>
                      </a:pPr>
                      <a:r>
                        <a:rPr lang="en-GB" sz="1100" dirty="0">
                          <a:effectLst/>
                          <a:latin typeface="+mn-lt"/>
                          <a:ea typeface="Calibri"/>
                          <a:cs typeface="Times New Roman"/>
                        </a:rPr>
                        <a:t>• How does Jigsaw </a:t>
                      </a:r>
                      <a:r>
                        <a:rPr lang="en-GB" sz="1100" dirty="0" err="1">
                          <a:effectLst/>
                          <a:latin typeface="+mn-lt"/>
                          <a:ea typeface="Calibri"/>
                          <a:cs typeface="Times New Roman"/>
                        </a:rPr>
                        <a:t>Jenie</a:t>
                      </a:r>
                      <a:r>
                        <a:rPr lang="en-GB" sz="1100" dirty="0">
                          <a:effectLst/>
                          <a:latin typeface="+mn-lt"/>
                          <a:ea typeface="Calibri"/>
                          <a:cs typeface="Times New Roman"/>
                        </a:rPr>
                        <a:t> help you in lessons?</a:t>
                      </a:r>
                    </a:p>
                    <a:p>
                      <a:pPr marL="0" indent="0" algn="l">
                        <a:lnSpc>
                          <a:spcPct val="115000"/>
                        </a:lnSpc>
                        <a:spcAft>
                          <a:spcPts val="0"/>
                        </a:spcAft>
                        <a:buFontTx/>
                        <a:buNone/>
                      </a:pPr>
                      <a:r>
                        <a:rPr lang="en-GB" sz="1100" dirty="0">
                          <a:effectLst/>
                          <a:latin typeface="+mn-lt"/>
                          <a:ea typeface="Calibri"/>
                          <a:cs typeface="Times New Roman"/>
                        </a:rPr>
                        <a:t>• Can you tell me about Calm Me time?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53592">
                <a:tc>
                  <a:txBody>
                    <a:bodyPr/>
                    <a:lstStyle/>
                    <a:p>
                      <a:pPr algn="ctr">
                        <a:lnSpc>
                          <a:spcPct val="115000"/>
                        </a:lnSpc>
                        <a:spcAft>
                          <a:spcPts val="0"/>
                        </a:spcAft>
                      </a:pPr>
                      <a:r>
                        <a:rPr lang="en-GB" sz="1400" dirty="0">
                          <a:effectLst/>
                          <a:latin typeface="+mn-lt"/>
                          <a:ea typeface="Calibri"/>
                          <a:cs typeface="Times New Roman"/>
                        </a:rPr>
                        <a:t>Goal</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An aim or desire.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171450" marR="0" indent="-1714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1" dirty="0">
                          <a:solidFill>
                            <a:schemeClr val="tx1"/>
                          </a:solidFill>
                          <a:effectLst/>
                          <a:latin typeface="+mn-lt"/>
                          <a:ea typeface="Calibri"/>
                          <a:cs typeface="Times New Roman"/>
                        </a:rPr>
                        <a:t> Know what a challenge is</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that it is important to keep trying</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what a goal is</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how to set goals and work towards them</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which words are kind</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some jobs that they might like to do when they are older</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that they must work hard now in order to be able to achieve the job they want when they are older</a:t>
                      </a:r>
                    </a:p>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schemeClr val="tx1"/>
                          </a:solidFill>
                          <a:effectLst/>
                          <a:latin typeface="+mn-lt"/>
                          <a:ea typeface="Calibri"/>
                          <a:cs typeface="Times New Roman"/>
                        </a:rPr>
                        <a:t>• Know when they have achieved a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53592">
                <a:tc>
                  <a:txBody>
                    <a:bodyPr/>
                    <a:lstStyle/>
                    <a:p>
                      <a:pPr algn="ctr">
                        <a:lnSpc>
                          <a:spcPct val="115000"/>
                        </a:lnSpc>
                        <a:spcAft>
                          <a:spcPts val="0"/>
                        </a:spcAft>
                      </a:pPr>
                      <a:r>
                        <a:rPr lang="en-GB" sz="1400" dirty="0">
                          <a:effectLst/>
                          <a:latin typeface="+mn-lt"/>
                          <a:ea typeface="Calibri"/>
                          <a:cs typeface="Times New Roman"/>
                        </a:rPr>
                        <a:t>Job</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 task you do to get paid for.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1985875">
                <a:tc>
                  <a:txBody>
                    <a:bodyPr/>
                    <a:lstStyle/>
                    <a:p>
                      <a:pPr algn="ctr"/>
                      <a:r>
                        <a:rPr lang="en-GB" sz="1400" dirty="0">
                          <a:latin typeface="+mn-lt"/>
                        </a:rPr>
                        <a:t>Challenge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Something that is difficult to achieve.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144504">
                <a:tc rowSpan="2">
                  <a:txBody>
                    <a:bodyPr/>
                    <a:lstStyle/>
                    <a:p>
                      <a:pPr algn="ctr">
                        <a:lnSpc>
                          <a:spcPct val="115000"/>
                        </a:lnSpc>
                        <a:spcAft>
                          <a:spcPts val="0"/>
                        </a:spcAft>
                      </a:pPr>
                      <a:r>
                        <a:rPr lang="en-GB" sz="1400" dirty="0"/>
                        <a:t>Ambition, Perseverance, Achievement, Happy, Kind, Encourage</a:t>
                      </a: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talk about challenges and facing up to them. They discuss not giving up and trying until they have achieved their goal. The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are encouraged to think about jobs that they might like to have when they are older and are taught to associate what they learn now with being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able to have the job they want. They also talk about achieving goals and the feelings linked to this.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9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002536">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200" dirty="0">
                          <a:effectLst/>
                          <a:latin typeface="+mn-lt"/>
                          <a:ea typeface="Times New Roman" panose="02020603050405020304" pitchFamily="18" charset="0"/>
                          <a:cs typeface="Arial" panose="020B0604020202020204" pitchFamily="34" charset="0"/>
                        </a:rPr>
                        <a:t>• </a:t>
                      </a:r>
                      <a:r>
                        <a:rPr lang="en-GB" sz="1200" dirty="0"/>
                        <a:t>Understand that challenges can be difficult • Recognise some of the feelings linked to perseverance • Talk about a time that they kept on trying and achieved a goal • Be ambitious • Resilience • Recognise how kind words can encourage people • Feel proud • Celebrate success</a:t>
                      </a:r>
                      <a:endParaRPr lang="en-GB" sz="1200" dirty="0">
                        <a:effectLst/>
                        <a:latin typeface="+mn-lt"/>
                        <a:ea typeface="Times New Roman" panose="02020603050405020304" pitchFamily="18"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11" name="Picture 10" descr="Icon&#10;&#10;Description automatically generated with low confidence">
            <a:extLst>
              <a:ext uri="{FF2B5EF4-FFF2-40B4-BE49-F238E27FC236}">
                <a16:creationId xmlns:a16="http://schemas.microsoft.com/office/drawing/2014/main" id="{74E932DE-745A-4A78-A6AD-CD25E5F28566}"/>
              </a:ext>
            </a:extLst>
          </p:cNvPr>
          <p:cNvPicPr>
            <a:picLocks noChangeAspect="1"/>
          </p:cNvPicPr>
          <p:nvPr/>
        </p:nvPicPr>
        <p:blipFill>
          <a:blip r:embed="rId3"/>
          <a:stretch>
            <a:fillRect/>
          </a:stretch>
        </p:blipFill>
        <p:spPr>
          <a:xfrm>
            <a:off x="2339752" y="3573016"/>
            <a:ext cx="1028532" cy="918822"/>
          </a:xfrm>
          <a:prstGeom prst="rect">
            <a:avLst/>
          </a:prstGeom>
        </p:spPr>
      </p:pic>
      <p:pic>
        <p:nvPicPr>
          <p:cNvPr id="7" name="Picture 6" descr="Icon&#10;&#10;Description automatically generated">
            <a:extLst>
              <a:ext uri="{FF2B5EF4-FFF2-40B4-BE49-F238E27FC236}">
                <a16:creationId xmlns:a16="http://schemas.microsoft.com/office/drawing/2014/main" id="{13D8872D-F224-48C7-9865-FCB27694D6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5696" y="4695673"/>
            <a:ext cx="1436181" cy="1798404"/>
          </a:xfrm>
          <a:prstGeom prst="rect">
            <a:avLst/>
          </a:prstGeom>
        </p:spPr>
      </p:pic>
    </p:spTree>
    <p:extLst>
      <p:ext uri="{BB962C8B-B14F-4D97-AF65-F5344CB8AC3E}">
        <p14:creationId xmlns:p14="http://schemas.microsoft.com/office/powerpoint/2010/main" val="170009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5       PSHE Knowledge Mat          Dreams and Goals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949355283"/>
              </p:ext>
            </p:extLst>
          </p:nvPr>
        </p:nvGraphicFramePr>
        <p:xfrm>
          <a:off x="115887" y="589351"/>
          <a:ext cx="8928993" cy="6092913"/>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320853">
                  <a:extLst>
                    <a:ext uri="{9D8B030D-6E8A-4147-A177-3AD203B41FA5}">
                      <a16:colId xmlns:a16="http://schemas.microsoft.com/office/drawing/2014/main" val="20001"/>
                    </a:ext>
                  </a:extLst>
                </a:gridCol>
                <a:gridCol w="3672408">
                  <a:extLst>
                    <a:ext uri="{9D8B030D-6E8A-4147-A177-3AD203B41FA5}">
                      <a16:colId xmlns:a16="http://schemas.microsoft.com/office/drawing/2014/main" val="20002"/>
                    </a:ext>
                  </a:extLst>
                </a:gridCol>
                <a:gridCol w="2384648">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Dream</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Something you really want.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marR="191770" lvl="0" indent="0" algn="l">
                        <a:lnSpc>
                          <a:spcPct val="96000"/>
                        </a:lnSpc>
                        <a:spcBef>
                          <a:spcPts val="635"/>
                        </a:spcBef>
                        <a:spcAft>
                          <a:spcPts val="0"/>
                        </a:spcAft>
                        <a:buClr>
                          <a:srgbClr val="BED249"/>
                        </a:buClr>
                        <a:buSzPts val="900"/>
                        <a:buFontTx/>
                        <a:buNone/>
                        <a:tabLst>
                          <a:tab pos="216535" algn="l"/>
                        </a:tabLst>
                      </a:pPr>
                      <a:r>
                        <a:rPr lang="en-GB" sz="1100" dirty="0"/>
                        <a:t>• What are your dreams and goals? • Why might you need money to help you achieve your dreams and goals? • What jobs are you interested in doing when you are a grown-up? • How much do each of these jobs pay? • Tell me about the hopes and dreams of someone from a different culture? What are the similarities and differences form your own? • Shall I share with you what my dreams and goals were when I was at school? • What are the differences and similarities between you and someone from a different culture? • How does Jigsaw Jerrie Cat help you pause and reflect? • Does Calm Me time have a positive effect on you?</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Hope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dirty="0">
                          <a:effectLst/>
                          <a:latin typeface="+mn-lt"/>
                          <a:ea typeface="Calibri"/>
                          <a:cs typeface="Times New Roman"/>
                        </a:rPr>
                        <a:t>A desire to make something happen. </a:t>
                      </a:r>
                    </a:p>
                    <a:p>
                      <a:pPr algn="l">
                        <a:lnSpc>
                          <a:spcPct val="115000"/>
                        </a:lnSpc>
                        <a:spcAft>
                          <a:spcPts val="0"/>
                        </a:spcAft>
                      </a:pP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that they will need money to help them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to achieve some of their dreams</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about a range of jobs that are carried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out by people I know</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that different jobs pay more money than others</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the types of job they might like to do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when they are older</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that young people from different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cultures may have different dreams and goals</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that communicating with someone from a different culture means that they can learn from them and vice versa</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 Know ways that they can support young </a:t>
                      </a:r>
                    </a:p>
                    <a:p>
                      <a:pPr marL="0" indent="0" algn="l">
                        <a:buFont typeface="Arial" panose="020B0604020202020204" pitchFamily="34" charset="0"/>
                        <a:buNone/>
                      </a:pPr>
                      <a:r>
                        <a:rPr lang="en-GB" sz="1200" b="1" dirty="0">
                          <a:solidFill>
                            <a:srgbClr val="231F20"/>
                          </a:solidFill>
                          <a:effectLst/>
                          <a:latin typeface="Arial" panose="020B0604020202020204" pitchFamily="34" charset="0"/>
                          <a:ea typeface="Arial" panose="020B0604020202020204" pitchFamily="34" charset="0"/>
                        </a:rPr>
                        <a:t>people in their own culture and abroad.</a:t>
                      </a:r>
                    </a:p>
                    <a:p>
                      <a:pPr marL="0" indent="0" algn="l">
                        <a:buFont typeface="Arial" panose="020B0604020202020204" pitchFamily="34" charset="0"/>
                        <a:buNone/>
                      </a:pPr>
                      <a:endParaRPr lang="en-GB" sz="1200" b="1" dirty="0">
                        <a:solidFill>
                          <a:srgbClr val="231F20"/>
                        </a:solidFill>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endParaRPr lang="en-GB" sz="1200" b="1" dirty="0">
                        <a:solidFill>
                          <a:srgbClr val="231F20"/>
                        </a:solidFill>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r>
                        <a:rPr lang="en-GB" sz="1200" b="0" dirty="0">
                          <a:solidFill>
                            <a:srgbClr val="231F20"/>
                          </a:solidFill>
                          <a:effectLst/>
                          <a:latin typeface="Arial" panose="020B0604020202020204" pitchFamily="34" charset="0"/>
                          <a:ea typeface="Arial" panose="020B0604020202020204" pitchFamily="34" charset="0"/>
                        </a:rPr>
                        <a:t>The class talk about their dreams and goals and how they might need money to help them achieve them. They look at jobs that people they </a:t>
                      </a:r>
                    </a:p>
                    <a:p>
                      <a:pPr marL="0" indent="0" algn="l">
                        <a:buFont typeface="Arial" panose="020B0604020202020204" pitchFamily="34" charset="0"/>
                        <a:buNone/>
                      </a:pPr>
                      <a:r>
                        <a:rPr lang="en-GB" sz="1200" b="0" dirty="0">
                          <a:solidFill>
                            <a:srgbClr val="231F20"/>
                          </a:solidFill>
                          <a:effectLst/>
                          <a:latin typeface="Arial" panose="020B0604020202020204" pitchFamily="34" charset="0"/>
                          <a:ea typeface="Arial" panose="020B0604020202020204" pitchFamily="34" charset="0"/>
                        </a:rPr>
                        <a:t>know do, they look at the fact that some jobs pay more money than others and reflect on what types of jobs they might like to do when they are older. The </a:t>
                      </a:r>
                    </a:p>
                    <a:p>
                      <a:pPr marL="0" indent="0" algn="l">
                        <a:buFont typeface="Arial" panose="020B0604020202020204" pitchFamily="34" charset="0"/>
                        <a:buNone/>
                      </a:pPr>
                      <a:r>
                        <a:rPr lang="en-GB" sz="1200" b="0" dirty="0">
                          <a:solidFill>
                            <a:srgbClr val="231F20"/>
                          </a:solidFill>
                          <a:effectLst/>
                          <a:latin typeface="Arial" panose="020B0604020202020204" pitchFamily="34" charset="0"/>
                          <a:ea typeface="Arial" panose="020B0604020202020204" pitchFamily="34" charset="0"/>
                        </a:rPr>
                        <a:t>children look as the similarities and differences between themselves (and their dreams and goals) and someone from a different culture.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Goal</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aim or desire.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374054">
                <a:tc rowSpan="3">
                  <a:txBody>
                    <a:bodyPr/>
                    <a:lstStyle/>
                    <a:p>
                      <a:pPr algn="ctr"/>
                      <a:r>
                        <a:rPr lang="en-GB" sz="1200" spc="-10" dirty="0">
                          <a:solidFill>
                            <a:schemeClr val="bg1"/>
                          </a:solidFill>
                          <a:effectLst/>
                          <a:latin typeface="Arial" panose="020B0604020202020204" pitchFamily="34" charset="0"/>
                        </a:rPr>
                        <a:t>Feeling, Achievement, Money, Grown Up, Adult, Lifestyle, Job, Career, Profession, Money, Salary, Contribution, Society, </a:t>
                      </a:r>
                    </a:p>
                    <a:p>
                      <a:pPr algn="ctr"/>
                      <a:r>
                        <a:rPr lang="en-GB" sz="1200" spc="-10" dirty="0">
                          <a:solidFill>
                            <a:schemeClr val="bg1"/>
                          </a:solidFill>
                          <a:effectLst/>
                          <a:latin typeface="Arial" panose="020B0604020202020204" pitchFamily="34" charset="0"/>
                        </a:rPr>
                        <a:t>Determination, Perseverance, Motivation, Aspiration, Culture, Country, Sponsorship, Communication, Support, Rallying, Team Work, Cooperation, </a:t>
                      </a:r>
                    </a:p>
                    <a:p>
                      <a:pPr algn="ctr"/>
                      <a:r>
                        <a:rPr lang="en-GB" sz="1200" spc="-10" dirty="0">
                          <a:solidFill>
                            <a:schemeClr val="bg1"/>
                          </a:solidFill>
                          <a:effectLst/>
                          <a:latin typeface="Arial" panose="020B0604020202020204" pitchFamily="34" charset="0"/>
                        </a:rPr>
                        <a:t>Difference.</a:t>
                      </a:r>
                    </a:p>
                    <a:p>
                      <a:pPr algn="ctr"/>
                      <a:endParaRPr lang="en-US" sz="1200" spc="-10" dirty="0">
                        <a:solidFill>
                          <a:schemeClr val="bg1"/>
                        </a:solidFill>
                        <a:effectLst/>
                        <a:latin typeface="Arial" panose="020B0604020202020204" pitchFamily="34" charset="0"/>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06153">
                <a:tc vMerge="1">
                  <a:txBody>
                    <a:bodyPr/>
                    <a:lstStyle/>
                    <a:p>
                      <a:pPr marL="107950" marR="327660" indent="-108585" algn="ctr">
                        <a:lnSpc>
                          <a:spcPct val="91000"/>
                        </a:lnSpc>
                        <a:spcBef>
                          <a:spcPts val="410"/>
                        </a:spcBef>
                        <a:spcAft>
                          <a:spcPts val="0"/>
                        </a:spcAft>
                      </a:pPr>
                      <a:r>
                        <a:rPr lang="en-US" sz="1000" spc="-10" dirty="0">
                          <a:solidFill>
                            <a:schemeClr val="bg1"/>
                          </a:solidFill>
                          <a:effectLst/>
                          <a:latin typeface="Arial" panose="020B0604020202020204" pitchFamily="34" charset="0"/>
                          <a:ea typeface="Arial" panose="020B0604020202020204" pitchFamily="34" charset="0"/>
                        </a:rPr>
                        <a:t>     Qualities,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Characteristics,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Self-esteem,</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Unique,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Comparison,</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self-talk,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media,</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Online,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Community,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Risky,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Positive, 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Rights,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Responsibilities,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network,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Gaming,</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Violence,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Grooming,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Troll,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Betting,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Trustworthy,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Appropriate,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Screen </a:t>
                      </a:r>
                      <a:r>
                        <a:rPr lang="en-US" sz="1000" dirty="0">
                          <a:solidFill>
                            <a:schemeClr val="bg1"/>
                          </a:solidFill>
                          <a:effectLst/>
                          <a:latin typeface="Arial" panose="020B0604020202020204" pitchFamily="34" charset="0"/>
                          <a:ea typeface="Arial" panose="020B0604020202020204" pitchFamily="34" charset="0"/>
                        </a:rPr>
                        <a:t>time,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Physical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Mental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Off-line,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Social,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Peer</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pressure,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Influences,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Personal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information,</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Passwords,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Privacy,</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Settings,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Profile,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SMARRT</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rules</a:t>
                      </a:r>
                      <a:endParaRPr lang="en-GB" sz="10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indent="0" algn="l">
                        <a:lnSpc>
                          <a:spcPct val="115000"/>
                        </a:lnSpc>
                        <a:spcAft>
                          <a:spcPts val="0"/>
                        </a:spcAft>
                        <a:buFontTx/>
                        <a:buNone/>
                      </a:pPr>
                      <a:r>
                        <a:rPr lang="en-GB" sz="1100" dirty="0">
                          <a:solidFill>
                            <a:schemeClr val="bg1"/>
                          </a:solidFill>
                          <a:effectLst/>
                          <a:latin typeface="+mn-lt"/>
                          <a:ea typeface="Calibri"/>
                          <a:cs typeface="Times New Roman"/>
                        </a:rPr>
                        <a:t>Skills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23529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29260" lvl="0" indent="0">
                        <a:lnSpc>
                          <a:spcPct val="96000"/>
                        </a:lnSpc>
                        <a:spcBef>
                          <a:spcPts val="635"/>
                        </a:spcBef>
                        <a:spcAft>
                          <a:spcPts val="0"/>
                        </a:spcAft>
                        <a:buClr>
                          <a:srgbClr val="BED249"/>
                        </a:buClr>
                        <a:buSzPts val="900"/>
                        <a:buFontTx/>
                        <a:buNone/>
                        <a:tabLst>
                          <a:tab pos="216535" algn="l"/>
                        </a:tabLst>
                      </a:pPr>
                      <a:r>
                        <a:rPr lang="en-GB" sz="900" dirty="0">
                          <a:effectLst/>
                          <a:latin typeface="+mn-lt"/>
                          <a:ea typeface="Times New Roman" panose="02020603050405020304" pitchFamily="18" charset="0"/>
                          <a:cs typeface="Arial" panose="020B0604020202020204" pitchFamily="34" charset="0"/>
                        </a:rPr>
                        <a:t>• Verbalise what they would like their life to be like when they are grown up</a:t>
                      </a:r>
                    </a:p>
                    <a:p>
                      <a:pPr marL="0" marR="429260" lvl="0" indent="0">
                        <a:lnSpc>
                          <a:spcPct val="96000"/>
                        </a:lnSpc>
                        <a:spcBef>
                          <a:spcPts val="635"/>
                        </a:spcBef>
                        <a:spcAft>
                          <a:spcPts val="0"/>
                        </a:spcAft>
                        <a:buClr>
                          <a:srgbClr val="BED249"/>
                        </a:buClr>
                        <a:buSzPts val="900"/>
                        <a:buFontTx/>
                        <a:buNone/>
                        <a:tabLst>
                          <a:tab pos="216535" algn="l"/>
                        </a:tabLst>
                      </a:pPr>
                      <a:r>
                        <a:rPr lang="en-GB" sz="900" dirty="0">
                          <a:effectLst/>
                          <a:latin typeface="+mn-lt"/>
                          <a:ea typeface="Times New Roman" panose="02020603050405020304" pitchFamily="18" charset="0"/>
                          <a:cs typeface="Arial" panose="020B0604020202020204" pitchFamily="34" charset="0"/>
                        </a:rPr>
                        <a:t>• Appreciate the contributions made by people in different jobs</a:t>
                      </a:r>
                    </a:p>
                    <a:p>
                      <a:pPr marL="0" marR="429260" lvl="0" indent="0">
                        <a:lnSpc>
                          <a:spcPct val="96000"/>
                        </a:lnSpc>
                        <a:spcBef>
                          <a:spcPts val="635"/>
                        </a:spcBef>
                        <a:spcAft>
                          <a:spcPts val="0"/>
                        </a:spcAft>
                        <a:buClr>
                          <a:srgbClr val="BED249"/>
                        </a:buClr>
                        <a:buSzPts val="900"/>
                        <a:buFontTx/>
                        <a:buNone/>
                        <a:tabLst>
                          <a:tab pos="216535" algn="l"/>
                        </a:tabLst>
                      </a:pPr>
                      <a:r>
                        <a:rPr lang="en-GB" sz="900" dirty="0">
                          <a:effectLst/>
                          <a:latin typeface="+mn-lt"/>
                          <a:ea typeface="Times New Roman" panose="02020603050405020304" pitchFamily="18" charset="0"/>
                          <a:cs typeface="Arial" panose="020B0604020202020204" pitchFamily="34" charset="0"/>
                        </a:rPr>
                        <a:t>• Appreciate the opportunities learning and education can give them</a:t>
                      </a:r>
                    </a:p>
                    <a:p>
                      <a:pPr marL="0" marR="429260" lvl="0" indent="0">
                        <a:lnSpc>
                          <a:spcPct val="96000"/>
                        </a:lnSpc>
                        <a:spcBef>
                          <a:spcPts val="635"/>
                        </a:spcBef>
                        <a:spcAft>
                          <a:spcPts val="0"/>
                        </a:spcAft>
                        <a:buClr>
                          <a:srgbClr val="BED249"/>
                        </a:buClr>
                        <a:buSzPts val="900"/>
                        <a:buFontTx/>
                        <a:buNone/>
                        <a:tabLst>
                          <a:tab pos="216535" algn="l"/>
                        </a:tabLst>
                      </a:pPr>
                      <a:r>
                        <a:rPr lang="en-GB" sz="900" dirty="0">
                          <a:effectLst/>
                          <a:latin typeface="+mn-lt"/>
                          <a:ea typeface="Times New Roman" panose="02020603050405020304" pitchFamily="18" charset="0"/>
                          <a:cs typeface="Arial" panose="020B0604020202020204" pitchFamily="34" charset="0"/>
                        </a:rPr>
                        <a:t>• Reflect on the differences between their own learning goals and those of someone from a different culture</a:t>
                      </a:r>
                    </a:p>
                    <a:p>
                      <a:pPr marL="0" marR="429260" lvl="0" indent="0">
                        <a:lnSpc>
                          <a:spcPct val="96000"/>
                        </a:lnSpc>
                        <a:spcBef>
                          <a:spcPts val="635"/>
                        </a:spcBef>
                        <a:spcAft>
                          <a:spcPts val="0"/>
                        </a:spcAft>
                        <a:buClr>
                          <a:srgbClr val="BED249"/>
                        </a:buClr>
                        <a:buSzPts val="900"/>
                        <a:buFontTx/>
                        <a:buNone/>
                        <a:tabLst>
                          <a:tab pos="216535" algn="l"/>
                        </a:tabLst>
                      </a:pPr>
                      <a:r>
                        <a:rPr lang="en-GB" sz="900" dirty="0">
                          <a:effectLst/>
                          <a:latin typeface="+mn-lt"/>
                          <a:ea typeface="Times New Roman" panose="02020603050405020304" pitchFamily="18" charset="0"/>
                          <a:cs typeface="Arial" panose="020B0604020202020204" pitchFamily="34" charset="0"/>
                        </a:rPr>
                        <a:t>• Appreciate the differences between themselves and someone from a different culture</a:t>
                      </a:r>
                    </a:p>
                    <a:p>
                      <a:pPr marL="0" marR="429260" lvl="0" indent="0">
                        <a:lnSpc>
                          <a:spcPct val="96000"/>
                        </a:lnSpc>
                        <a:spcBef>
                          <a:spcPts val="635"/>
                        </a:spcBef>
                        <a:spcAft>
                          <a:spcPts val="0"/>
                        </a:spcAft>
                        <a:buClr>
                          <a:srgbClr val="BED249"/>
                        </a:buClr>
                        <a:buSzPts val="900"/>
                        <a:buFontTx/>
                        <a:buNone/>
                        <a:tabLst>
                          <a:tab pos="216535" algn="l"/>
                        </a:tabLst>
                      </a:pPr>
                      <a:r>
                        <a:rPr lang="en-GB" sz="900" dirty="0">
                          <a:effectLst/>
                          <a:latin typeface="+mn-lt"/>
                          <a:ea typeface="Times New Roman" panose="02020603050405020304" pitchFamily="18" charset="0"/>
                          <a:cs typeface="Arial" panose="020B0604020202020204" pitchFamily="34" charset="0"/>
                        </a:rPr>
                        <a:t>• Understand why they are motivated to make a positive contribution to supporting others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4293096"/>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10" name="Picture 9" descr="A picture containing clipart&#10;&#10;Description automatically generated">
            <a:extLst>
              <a:ext uri="{FF2B5EF4-FFF2-40B4-BE49-F238E27FC236}">
                <a16:creationId xmlns:a16="http://schemas.microsoft.com/office/drawing/2014/main" id="{C7884658-3100-4971-A505-43B91E290A7D}"/>
              </a:ext>
            </a:extLst>
          </p:cNvPr>
          <p:cNvPicPr>
            <a:picLocks noChangeAspect="1"/>
          </p:cNvPicPr>
          <p:nvPr/>
        </p:nvPicPr>
        <p:blipFill>
          <a:blip r:embed="rId3"/>
          <a:stretch>
            <a:fillRect/>
          </a:stretch>
        </p:blipFill>
        <p:spPr>
          <a:xfrm>
            <a:off x="1763688" y="2780928"/>
            <a:ext cx="1034553" cy="1132722"/>
          </a:xfrm>
          <a:prstGeom prst="rect">
            <a:avLst/>
          </a:prstGeom>
        </p:spPr>
      </p:pic>
      <p:pic>
        <p:nvPicPr>
          <p:cNvPr id="5" name="Picture 4">
            <a:extLst>
              <a:ext uri="{FF2B5EF4-FFF2-40B4-BE49-F238E27FC236}">
                <a16:creationId xmlns:a16="http://schemas.microsoft.com/office/drawing/2014/main" id="{A24EFBE6-4527-4984-AF7C-CBD403CE7273}"/>
              </a:ext>
            </a:extLst>
          </p:cNvPr>
          <p:cNvPicPr>
            <a:picLocks noChangeAspect="1"/>
          </p:cNvPicPr>
          <p:nvPr/>
        </p:nvPicPr>
        <p:blipFill>
          <a:blip r:embed="rId4"/>
          <a:stretch>
            <a:fillRect/>
          </a:stretch>
        </p:blipFill>
        <p:spPr>
          <a:xfrm>
            <a:off x="1763688" y="4293096"/>
            <a:ext cx="1213439" cy="1516799"/>
          </a:xfrm>
          <a:prstGeom prst="rect">
            <a:avLst/>
          </a:prstGeom>
        </p:spPr>
      </p:pic>
    </p:spTree>
    <p:extLst>
      <p:ext uri="{BB962C8B-B14F-4D97-AF65-F5344CB8AC3E}">
        <p14:creationId xmlns:p14="http://schemas.microsoft.com/office/powerpoint/2010/main" val="220426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731664880"/>
              </p:ext>
            </p:extLst>
          </p:nvPr>
        </p:nvGraphicFramePr>
        <p:xfrm>
          <a:off x="395536" y="889757"/>
          <a:ext cx="8352927" cy="4817852"/>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Y4</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r>
                        <a:rPr lang="en-GB" sz="1100" dirty="0"/>
                        <a:t> </a:t>
                      </a:r>
                      <a:endParaRPr lang="en-GB" sz="1400" dirty="0"/>
                    </a:p>
                    <a:p>
                      <a:r>
                        <a:rPr lang="en-GB" sz="1400" dirty="0"/>
                        <a:t>• Know what their own hopes and dreams are</a:t>
                      </a:r>
                    </a:p>
                    <a:p>
                      <a:r>
                        <a:rPr lang="en-GB" sz="1400" dirty="0"/>
                        <a:t>• Know that hopes and dreams don’t always come true</a:t>
                      </a:r>
                    </a:p>
                    <a:p>
                      <a:r>
                        <a:rPr lang="en-GB" sz="1400" dirty="0"/>
                        <a:t>• Know that reflecting on positive and happy experiences can help them to counteract disappointment</a:t>
                      </a:r>
                    </a:p>
                    <a:p>
                      <a:r>
                        <a:rPr lang="en-GB" sz="1400" dirty="0"/>
                        <a:t>• Know how to make a new plan and set new goals even if they have been disappointed </a:t>
                      </a:r>
                    </a:p>
                    <a:p>
                      <a:r>
                        <a:rPr lang="en-GB" sz="1400" dirty="0"/>
                        <a:t>• Know how to work out the steps they need to take to achieve a goal</a:t>
                      </a:r>
                    </a:p>
                    <a:p>
                      <a:r>
                        <a:rPr lang="en-GB" sz="1400" dirty="0"/>
                        <a:t>• Know how to work as part of a successful group</a:t>
                      </a:r>
                    </a:p>
                    <a:p>
                      <a:r>
                        <a:rPr lang="en-GB" sz="1400" dirty="0"/>
                        <a:t>• Know how to share in the success of a group</a:t>
                      </a:r>
                    </a:p>
                  </a:txBody>
                  <a:tcPr/>
                </a:tc>
                <a:tc>
                  <a:txBody>
                    <a:bodyPr/>
                    <a:lstStyle/>
                    <a:p>
                      <a:endParaRPr lang="en-GB" dirty="0"/>
                    </a:p>
                    <a:p>
                      <a:endParaRPr lang="en-GB" dirty="0"/>
                    </a:p>
                    <a:p>
                      <a:r>
                        <a:rPr lang="en-GB" dirty="0"/>
                        <a:t>My rights. (UNICEF) My value in the world. Faith week. Growth mind-set. Aspirations. Diversity in the community and around the world. </a:t>
                      </a:r>
                    </a:p>
                    <a:p>
                      <a:endParaRPr lang="en-GB" dirty="0"/>
                    </a:p>
                    <a:p>
                      <a:endParaRPr lang="en-GB" dirty="0"/>
                    </a:p>
                    <a:p>
                      <a:endParaRPr lang="en-GB"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endParaRPr lang="en-GB" sz="1400" dirty="0"/>
                    </a:p>
                    <a:p>
                      <a:r>
                        <a:rPr lang="en-GB" sz="1400" dirty="0"/>
                        <a:t>The children talk about their hopes and dreams. They discuss how it feels when dreams don’t come true and how to cope with / overcome feelings of disappointment. The children talk about making new plans and setting new goals even if they have been disappointed. The class talk about group work and overcoming challenges together. They reflect on their successes and the feelings associated with overcoming a challenge. </a:t>
                      </a:r>
                    </a:p>
                    <a:p>
                      <a:endParaRPr lang="en-GB" sz="1400" dirty="0"/>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endParaRPr lang="en-GB" sz="1400" dirty="0"/>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3" name="Picture 2">
            <a:extLst>
              <a:ext uri="{FF2B5EF4-FFF2-40B4-BE49-F238E27FC236}">
                <a16:creationId xmlns:a16="http://schemas.microsoft.com/office/drawing/2014/main" id="{DB93168E-B9B9-4D69-B706-833CACD96AA7}"/>
              </a:ext>
            </a:extLst>
          </p:cNvPr>
          <p:cNvPicPr>
            <a:picLocks noChangeAspect="1"/>
          </p:cNvPicPr>
          <p:nvPr/>
        </p:nvPicPr>
        <p:blipFill>
          <a:blip r:embed="rId3"/>
          <a:stretch>
            <a:fillRect/>
          </a:stretch>
        </p:blipFill>
        <p:spPr>
          <a:xfrm>
            <a:off x="4067944" y="3789040"/>
            <a:ext cx="1695955" cy="1509294"/>
          </a:xfrm>
          <a:prstGeom prst="rect">
            <a:avLst/>
          </a:prstGeom>
        </p:spPr>
      </p:pic>
    </p:spTree>
    <p:extLst>
      <p:ext uri="{BB962C8B-B14F-4D97-AF65-F5344CB8AC3E}">
        <p14:creationId xmlns:p14="http://schemas.microsoft.com/office/powerpoint/2010/main" val="148316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6       PSHE Knowledge Mat          Dreams and Goals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941134163"/>
              </p:ext>
            </p:extLst>
          </p:nvPr>
        </p:nvGraphicFramePr>
        <p:xfrm>
          <a:off x="131710" y="465865"/>
          <a:ext cx="8897348" cy="6318779"/>
        </p:xfrm>
        <a:graphic>
          <a:graphicData uri="http://schemas.openxmlformats.org/drawingml/2006/table">
            <a:tbl>
              <a:tblPr firstRow="1" firstCol="1" bandRow="1">
                <a:tableStyleId>{5C22544A-7EE6-4342-B048-85BDC9FD1C3A}</a:tableStyleId>
              </a:tblPr>
              <a:tblGrid>
                <a:gridCol w="1545587">
                  <a:extLst>
                    <a:ext uri="{9D8B030D-6E8A-4147-A177-3AD203B41FA5}">
                      <a16:colId xmlns:a16="http://schemas.microsoft.com/office/drawing/2014/main" val="20000"/>
                    </a:ext>
                  </a:extLst>
                </a:gridCol>
                <a:gridCol w="1581546">
                  <a:extLst>
                    <a:ext uri="{9D8B030D-6E8A-4147-A177-3AD203B41FA5}">
                      <a16:colId xmlns:a16="http://schemas.microsoft.com/office/drawing/2014/main" val="20001"/>
                    </a:ext>
                  </a:extLst>
                </a:gridCol>
                <a:gridCol w="3562396">
                  <a:extLst>
                    <a:ext uri="{9D8B030D-6E8A-4147-A177-3AD203B41FA5}">
                      <a16:colId xmlns:a16="http://schemas.microsoft.com/office/drawing/2014/main" val="20002"/>
                    </a:ext>
                  </a:extLst>
                </a:gridCol>
                <a:gridCol w="2207819">
                  <a:extLst>
                    <a:ext uri="{9D8B030D-6E8A-4147-A177-3AD203B41FA5}">
                      <a16:colId xmlns:a16="http://schemas.microsoft.com/office/drawing/2014/main" val="20004"/>
                    </a:ext>
                  </a:extLst>
                </a:gridCol>
              </a:tblGrid>
              <a:tr h="372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6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71578">
                <a:tc>
                  <a:txBody>
                    <a:bodyPr/>
                    <a:lstStyle/>
                    <a:p>
                      <a:pPr algn="ctr"/>
                      <a:r>
                        <a:rPr lang="en-GB" sz="1400" dirty="0">
                          <a:latin typeface="+mn-lt"/>
                        </a:rPr>
                        <a:t>Dream</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Something you really want. </a:t>
                      </a:r>
                    </a:p>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lvl="0" indent="0" algn="l">
                        <a:spcBef>
                          <a:spcPts val="610"/>
                        </a:spcBef>
                        <a:buClr>
                          <a:srgbClr val="BED249"/>
                        </a:buClr>
                        <a:buSzPts val="900"/>
                        <a:buFontTx/>
                        <a:buNone/>
                        <a:tabLst>
                          <a:tab pos="216535" algn="l"/>
                        </a:tabLst>
                      </a:pPr>
                      <a:r>
                        <a:rPr lang="en-GB" sz="1100" dirty="0"/>
                        <a:t>• What are your learning strengths? • What goal have you set at school? • What goal have you set for home? • How can I help you achieve your goals? • What problems in the world are you worried about? Is there anything we can do to help? • What do you think your classmates admire and like about you? • What do you think your family admire and like about you? • What do you admire about other people? • Do you have any role models? • Does calm Me time help you regulate your emotions?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727932">
                <a:tc>
                  <a:txBody>
                    <a:bodyPr/>
                    <a:lstStyle/>
                    <a:p>
                      <a:pPr algn="ctr">
                        <a:lnSpc>
                          <a:spcPct val="115000"/>
                        </a:lnSpc>
                        <a:spcAft>
                          <a:spcPts val="0"/>
                        </a:spcAft>
                      </a:pPr>
                      <a:r>
                        <a:rPr lang="en-GB" sz="1400" dirty="0">
                          <a:effectLst/>
                          <a:latin typeface="+mn-lt"/>
                          <a:ea typeface="Calibri"/>
                          <a:cs typeface="Times New Roman"/>
                        </a:rPr>
                        <a:t>Hope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dirty="0">
                          <a:effectLst/>
                          <a:latin typeface="+mn-lt"/>
                          <a:ea typeface="Calibri"/>
                          <a:cs typeface="Times New Roman"/>
                        </a:rPr>
                        <a:t>A desire to make something happen.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 Know their own learning strengths </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 Know how to set realistic and challenging </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goals</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 Know what the learning steps are they need to </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take to achieve their goal</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 Know a variety of problems that the world is </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facing </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 Know how to work with other people to make </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the world a better place</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 Know some ways in which they could work </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with others to make the world a better place</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 Know what their classmates like and admire </a:t>
                      </a:r>
                    </a:p>
                    <a:p>
                      <a:pPr marL="0" indent="0" algn="l">
                        <a:buFontTx/>
                        <a:buNone/>
                      </a:pPr>
                      <a:r>
                        <a:rPr lang="en-GB" sz="1100" b="1" dirty="0">
                          <a:solidFill>
                            <a:srgbClr val="231F20"/>
                          </a:solidFill>
                          <a:effectLst/>
                          <a:latin typeface="Arial" panose="020B0604020202020204" pitchFamily="34" charset="0"/>
                          <a:ea typeface="Arial" panose="020B0604020202020204" pitchFamily="34" charset="0"/>
                        </a:rPr>
                        <a:t>about them </a:t>
                      </a:r>
                    </a:p>
                    <a:p>
                      <a:pPr marL="0" indent="0" algn="l">
                        <a:buFontTx/>
                        <a:buNone/>
                      </a:pPr>
                      <a:endParaRPr lang="en-GB" sz="1100" b="1" dirty="0">
                        <a:solidFill>
                          <a:srgbClr val="231F20"/>
                        </a:solidFill>
                        <a:effectLst/>
                        <a:latin typeface="Arial" panose="020B0604020202020204" pitchFamily="34" charset="0"/>
                        <a:ea typeface="Arial" panose="020B0604020202020204" pitchFamily="34" charset="0"/>
                      </a:endParaRPr>
                    </a:p>
                    <a:p>
                      <a:pPr marL="0" indent="0" algn="l">
                        <a:buFontTx/>
                        <a:buNone/>
                      </a:pPr>
                      <a:endParaRPr lang="en-GB" sz="1100" b="1" dirty="0">
                        <a:solidFill>
                          <a:srgbClr val="231F20"/>
                        </a:solidFill>
                        <a:effectLst/>
                        <a:latin typeface="Arial" panose="020B0604020202020204" pitchFamily="34" charset="0"/>
                        <a:ea typeface="Arial" panose="020B0604020202020204" pitchFamily="34" charset="0"/>
                      </a:endParaRPr>
                    </a:p>
                    <a:p>
                      <a:pPr marL="0" indent="0" algn="l">
                        <a:buFontTx/>
                        <a:buNone/>
                      </a:pPr>
                      <a:r>
                        <a:rPr lang="en-GB" sz="1400" dirty="0"/>
                        <a:t>The class talk about their own strengths and further stretching themselves by setting challenging and realistic goals. They discuss the learning steps they’ll need to take as well as talking about how to stay motivated. The children explore various global issues and explore places where people may be suffering or living in difficult situations – whilst doing this they reflect on their own emotions linked to this learning. The class also talk about what they think their classmates like and admire about them as well as working on giving others praise and compliments.</a:t>
                      </a:r>
                      <a:endParaRPr lang="en-US" sz="14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48072">
                <a:tc>
                  <a:txBody>
                    <a:bodyPr/>
                    <a:lstStyle/>
                    <a:p>
                      <a:pPr algn="ctr">
                        <a:lnSpc>
                          <a:spcPct val="115000"/>
                        </a:lnSpc>
                        <a:spcAft>
                          <a:spcPts val="0"/>
                        </a:spcAft>
                      </a:pPr>
                      <a:r>
                        <a:rPr lang="en-GB" sz="1400" dirty="0">
                          <a:effectLst/>
                          <a:latin typeface="+mn-lt"/>
                          <a:ea typeface="Calibri"/>
                          <a:cs typeface="Times New Roman"/>
                        </a:rPr>
                        <a:t>Goal</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aim </a:t>
                      </a:r>
                      <a:r>
                        <a:rPr lang="en-GB" sz="1100">
                          <a:effectLst/>
                          <a:latin typeface="+mn-lt"/>
                          <a:ea typeface="Calibri"/>
                          <a:cs typeface="Times New Roman"/>
                        </a:rPr>
                        <a:t>or desire. </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403901">
                <a:tc rowSpan="3">
                  <a:txBody>
                    <a:bodyPr/>
                    <a:lstStyle/>
                    <a:p>
                      <a:pPr algn="ctr"/>
                      <a:r>
                        <a:rPr lang="en-GB" sz="1200" dirty="0"/>
                        <a:t>Learning, Strengths, Stretch, Achievement, Personal, Realistic, Unrealistic, Feeling, Success, Criteria, Learning steps, Money, Global issue, Suffering, Concern, Hardship, Sponsorship, Empathy, Motivation, Admire, Respect, Praise, Compliment, Contribution, Recognition</a:t>
                      </a:r>
                      <a:endParaRPr lang="en-GB" sz="12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vMerge="1">
                  <a:txBody>
                    <a:bodyPr/>
                    <a:lstStyle/>
                    <a:p>
                      <a:pPr marL="0" lvl="0" indent="0" algn="l">
                        <a:spcBef>
                          <a:spcPts val="610"/>
                        </a:spcBef>
                        <a:buClr>
                          <a:srgbClr val="BED249"/>
                        </a:buClr>
                        <a:buSzPts val="900"/>
                        <a:buFontTx/>
                        <a:buNone/>
                        <a:tabLst>
                          <a:tab pos="216535" algn="l"/>
                        </a:tabLst>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4563703"/>
                  </a:ext>
                </a:extLst>
              </a:tr>
              <a:tr h="359075">
                <a:tc vMerge="1">
                  <a:txBody>
                    <a:bodyPr/>
                    <a:lstStyle/>
                    <a:p>
                      <a:pPr algn="ctr"/>
                      <a:r>
                        <a:rPr lang="en-US" sz="1000" spc="-5" dirty="0">
                          <a:solidFill>
                            <a:schemeClr val="bg1"/>
                          </a:solidFill>
                          <a:effectLst/>
                          <a:latin typeface="Arial" panose="020B0604020202020204" pitchFamily="34" charset="0"/>
                        </a:rPr>
                        <a:t>Value, Welcome, Choice, Ghana, West Africa, Cocoa Plantation, Cocoa Pods, Machete, Rights, Community, Education, Wants, Needs, </a:t>
                      </a:r>
                    </a:p>
                    <a:p>
                      <a:pPr algn="ctr"/>
                      <a:r>
                        <a:rPr lang="en-US" sz="1000" spc="-5" dirty="0">
                          <a:solidFill>
                            <a:schemeClr val="bg1"/>
                          </a:solidFill>
                          <a:effectLst/>
                          <a:latin typeface="Arial" panose="020B0604020202020204" pitchFamily="34" charset="0"/>
                        </a:rPr>
                        <a:t>Maslow, Empathy, Comparison, Opportunities, Education, Choices, </a:t>
                      </a:r>
                      <a:r>
                        <a:rPr lang="en-US" sz="1000" spc="-5" dirty="0" err="1">
                          <a:solidFill>
                            <a:schemeClr val="bg1"/>
                          </a:solidFill>
                          <a:effectLst/>
                          <a:latin typeface="Arial" panose="020B0604020202020204" pitchFamily="34" charset="0"/>
                        </a:rPr>
                        <a:t>Behaviour</a:t>
                      </a:r>
                      <a:r>
                        <a:rPr lang="en-US" sz="1000" spc="-5" dirty="0">
                          <a:solidFill>
                            <a:schemeClr val="bg1"/>
                          </a:solidFill>
                          <a:effectLst/>
                          <a:latin typeface="Arial" panose="020B0604020202020204" pitchFamily="34" charset="0"/>
                        </a:rPr>
                        <a:t>, Responsibilities, Rewards, Consequences, </a:t>
                      </a:r>
                      <a:r>
                        <a:rPr lang="en-US" sz="1000" spc="-5" dirty="0" err="1">
                          <a:solidFill>
                            <a:schemeClr val="bg1"/>
                          </a:solidFill>
                          <a:effectLst/>
                          <a:latin typeface="Arial" panose="020B0604020202020204" pitchFamily="34" charset="0"/>
                        </a:rPr>
                        <a:t>Empathise</a:t>
                      </a:r>
                      <a:r>
                        <a:rPr lang="en-US" sz="1000" spc="-5" dirty="0">
                          <a:solidFill>
                            <a:schemeClr val="bg1"/>
                          </a:solidFill>
                          <a:effectLst/>
                          <a:latin typeface="Arial" panose="020B0604020202020204" pitchFamily="34" charset="0"/>
                        </a:rPr>
                        <a:t>, Learning Charter, </a:t>
                      </a:r>
                    </a:p>
                    <a:p>
                      <a:pPr algn="ctr"/>
                      <a:r>
                        <a:rPr lang="en-US" sz="1000" spc="-5" dirty="0">
                          <a:solidFill>
                            <a:schemeClr val="bg1"/>
                          </a:solidFill>
                          <a:effectLst/>
                          <a:latin typeface="Arial" panose="020B0604020202020204" pitchFamily="34" charset="0"/>
                        </a:rPr>
                        <a:t>Obstacles, Cooperation, Collaboration, Legal, Illegal, Lawful, Laws, Participation, Motivation, Democracy, Decision, Proud.</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a:txBody>
                    <a:bodyPr/>
                    <a:lstStyle/>
                    <a:p>
                      <a:r>
                        <a:rPr lang="en-GB" dirty="0">
                          <a:solidFill>
                            <a:schemeClr val="bg1"/>
                          </a:solidFill>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572139074"/>
                  </a:ext>
                </a:extLst>
              </a:tr>
              <a:tr h="2715538">
                <a:tc vMerge="1">
                  <a:txBody>
                    <a:bodyPr/>
                    <a:lstStyle/>
                    <a:p>
                      <a:pPr algn="ct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Understand why it is important to stretch the boundaries of their current learning</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Set success criteria so that they know when they have achieved their goal</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Recognise the emotions they experience when they consider people in the world who are suffering or living in difficult circumstances</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Empathise with people who are suffering or living in difficult situations</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 Be able to give praise and compliments </a:t>
                      </a:r>
                    </a:p>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t>to other people when they recognise that person’s achievements</a:t>
                      </a:r>
                    </a:p>
                  </a:txBody>
                  <a:tcPr marL="0" marR="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2164483"/>
                  </a:ext>
                </a:extLst>
              </a:tr>
            </a:tbl>
          </a:graphicData>
        </a:graphic>
      </p:graphicFrame>
      <p:pic>
        <p:nvPicPr>
          <p:cNvPr id="14" name="Picture 13" descr="A picture containing text&#10;&#10;Description automatically generated">
            <a:extLst>
              <a:ext uri="{FF2B5EF4-FFF2-40B4-BE49-F238E27FC236}">
                <a16:creationId xmlns:a16="http://schemas.microsoft.com/office/drawing/2014/main" id="{E27EAEC4-B1A5-4522-A6D8-3C15525065D2}"/>
              </a:ext>
            </a:extLst>
          </p:cNvPr>
          <p:cNvPicPr>
            <a:picLocks noChangeAspect="1"/>
          </p:cNvPicPr>
          <p:nvPr/>
        </p:nvPicPr>
        <p:blipFill>
          <a:blip r:embed="rId3"/>
          <a:stretch>
            <a:fillRect/>
          </a:stretch>
        </p:blipFill>
        <p:spPr>
          <a:xfrm>
            <a:off x="1691680" y="2949150"/>
            <a:ext cx="1543909" cy="1201016"/>
          </a:xfrm>
          <a:prstGeom prst="rect">
            <a:avLst/>
          </a:prstGeom>
        </p:spPr>
      </p:pic>
      <p:pic>
        <p:nvPicPr>
          <p:cNvPr id="5" name="Picture 4">
            <a:extLst>
              <a:ext uri="{FF2B5EF4-FFF2-40B4-BE49-F238E27FC236}">
                <a16:creationId xmlns:a16="http://schemas.microsoft.com/office/drawing/2014/main" id="{33AA0FA1-83B6-4CDE-B4F0-5967368C7C8A}"/>
              </a:ext>
            </a:extLst>
          </p:cNvPr>
          <p:cNvPicPr>
            <a:picLocks noChangeAspect="1"/>
          </p:cNvPicPr>
          <p:nvPr/>
        </p:nvPicPr>
        <p:blipFill>
          <a:blip r:embed="rId4"/>
          <a:stretch>
            <a:fillRect/>
          </a:stretch>
        </p:blipFill>
        <p:spPr>
          <a:xfrm>
            <a:off x="1691680" y="4520428"/>
            <a:ext cx="1438781" cy="1798476"/>
          </a:xfrm>
          <a:prstGeom prst="rect">
            <a:avLst/>
          </a:prstGeom>
        </p:spPr>
      </p:pic>
    </p:spTree>
    <p:extLst>
      <p:ext uri="{BB962C8B-B14F-4D97-AF65-F5344CB8AC3E}">
        <p14:creationId xmlns:p14="http://schemas.microsoft.com/office/powerpoint/2010/main" val="328798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2035091887"/>
              </p:ext>
            </p:extLst>
          </p:nvPr>
        </p:nvGraphicFramePr>
        <p:xfrm>
          <a:off x="539552" y="980728"/>
          <a:ext cx="8352927" cy="469392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Y5</a:t>
                      </a:r>
                    </a:p>
                  </a:txBody>
                  <a:tcPr>
                    <a:solidFill>
                      <a:srgbClr val="002060"/>
                    </a:solidFill>
                  </a:tcPr>
                </a:tc>
                <a:extLst>
                  <a:ext uri="{0D108BD9-81ED-4DB2-BD59-A6C34878D82A}">
                    <a16:rowId xmlns:a16="http://schemas.microsoft.com/office/drawing/2014/main" val="1337627115"/>
                  </a:ext>
                </a:extLst>
              </a:tr>
              <a:tr h="3914428">
                <a:tc>
                  <a:txBody>
                    <a:bodyPr/>
                    <a:lstStyle/>
                    <a:p>
                      <a:pPr algn="l"/>
                      <a:endParaRPr lang="en-GB" dirty="0"/>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that they will need money to help them to achieve some of their dreams</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about a range of jobs that are carried out by people I know</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that different jobs pay more money than others</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the types of job they might like to do when they are older</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that young people from different cultures may have different dreams and goals</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that communicating with someone from a different culture means that they can learn from them and vice versa</a:t>
                      </a:r>
                    </a:p>
                    <a:p>
                      <a:pPr marL="0" indent="0" algn="l">
                        <a:buFont typeface="Arial" panose="020B0604020202020204" pitchFamily="34" charset="0"/>
                        <a:buNone/>
                      </a:pPr>
                      <a:r>
                        <a:rPr lang="en-GB" sz="1100" b="1" dirty="0">
                          <a:solidFill>
                            <a:srgbClr val="231F20"/>
                          </a:solidFill>
                          <a:effectLst/>
                          <a:latin typeface="Arial" panose="020B0604020202020204" pitchFamily="34" charset="0"/>
                          <a:ea typeface="Arial" panose="020B0604020202020204" pitchFamily="34" charset="0"/>
                        </a:rPr>
                        <a:t>• Know ways that they can support young people in their own culture and abroad</a:t>
                      </a:r>
                    </a:p>
                    <a:p>
                      <a:pPr marL="0" indent="0" algn="l">
                        <a:buFont typeface="Arial" panose="020B0604020202020204" pitchFamily="34" charset="0"/>
                        <a:buNone/>
                      </a:pPr>
                      <a:endParaRPr lang="en-GB" sz="1100" b="1" dirty="0">
                        <a:solidFill>
                          <a:srgbClr val="231F20"/>
                        </a:solidFill>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endParaRPr lang="en-GB" sz="1100" b="1" dirty="0">
                        <a:solidFill>
                          <a:srgbClr val="231F20"/>
                        </a:solidFill>
                        <a:effectLst/>
                        <a:latin typeface="Arial" panose="020B0604020202020204" pitchFamily="34" charset="0"/>
                        <a:ea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endParaRPr lang="en-GB" dirty="0"/>
                    </a:p>
                  </a:txBody>
                  <a:tcPr/>
                </a:tc>
                <a:tc>
                  <a: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Democracy- British Values. Aspirations. My rights. (UNICEF) E safety. Anti bullying week. Faith week. RE- other faiths. Diversity in my community. Growth mindset. Courage curriculum. </a:t>
                      </a:r>
                      <a:endParaRPr lang="en-GB" dirty="0"/>
                    </a:p>
                    <a:p>
                      <a:endParaRPr lang="en-GB" dirty="0"/>
                    </a:p>
                    <a:p>
                      <a:endParaRPr lang="en-GB" dirty="0"/>
                    </a:p>
                    <a:p>
                      <a:endParaRPr lang="en-GB" dirty="0"/>
                    </a:p>
                    <a:p>
                      <a:endParaRPr lang="en-GB" dirty="0"/>
                    </a:p>
                    <a:p>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indent="0" algn="l">
                        <a:buFont typeface="Arial" panose="020B0604020202020204" pitchFamily="34" charset="0"/>
                        <a:buNone/>
                      </a:pPr>
                      <a:endParaRPr lang="en-GB" sz="1400" b="1" dirty="0">
                        <a:solidFill>
                          <a:srgbClr val="231F20"/>
                        </a:solidFill>
                        <a:effectLst/>
                        <a:latin typeface="Arial" panose="020B0604020202020204" pitchFamily="34"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The class talk about their dreams and goals and how they might need money to help them achieve them. They look at jobs that people they know do, they look at the fact that some jobs pay more money than others and reflect on what types of jobs they might like to do when they are older. The children look at the similarities and differences between themselves (and their dreams and goals) and someone from a different culture.</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400" b="0" i="0" u="none" strike="noStrike" kern="1200" cap="none" spc="0" normalizeH="0" baseline="0" noProof="0" dirty="0">
                          <a:ln>
                            <a:noFill/>
                          </a:ln>
                          <a:solidFill>
                            <a:prstClr val="black"/>
                          </a:solidFill>
                          <a:effectLst/>
                          <a:uLnTx/>
                          <a:uFillTx/>
                          <a:latin typeface="+mn-lt"/>
                          <a:ea typeface="+mn-ea"/>
                          <a:cs typeface="+mn-cs"/>
                        </a:rPr>
                        <a:t> </a:t>
                      </a:r>
                      <a:endParaRPr kumimoji="0" lang="en-US" sz="14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5" name="Picture 4">
            <a:extLst>
              <a:ext uri="{FF2B5EF4-FFF2-40B4-BE49-F238E27FC236}">
                <a16:creationId xmlns:a16="http://schemas.microsoft.com/office/drawing/2014/main" id="{0E9EBC3E-FE07-4B75-9AEB-E54667ACA9DD}"/>
              </a:ext>
            </a:extLst>
          </p:cNvPr>
          <p:cNvPicPr>
            <a:picLocks noChangeAspect="1"/>
          </p:cNvPicPr>
          <p:nvPr/>
        </p:nvPicPr>
        <p:blipFill>
          <a:blip r:embed="rId3"/>
          <a:stretch>
            <a:fillRect/>
          </a:stretch>
        </p:blipFill>
        <p:spPr>
          <a:xfrm>
            <a:off x="4283968" y="3914957"/>
            <a:ext cx="1528689" cy="1672565"/>
          </a:xfrm>
          <a:prstGeom prst="rect">
            <a:avLst/>
          </a:prstGeom>
        </p:spPr>
      </p:pic>
    </p:spTree>
    <p:extLst>
      <p:ext uri="{BB962C8B-B14F-4D97-AF65-F5344CB8AC3E}">
        <p14:creationId xmlns:p14="http://schemas.microsoft.com/office/powerpoint/2010/main" val="279244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1       PSHE Knowledge Mat          Dreams and Goals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920" y="38814"/>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792363592"/>
              </p:ext>
            </p:extLst>
          </p:nvPr>
        </p:nvGraphicFramePr>
        <p:xfrm>
          <a:off x="230188" y="517973"/>
          <a:ext cx="8700391" cy="6278282"/>
        </p:xfrm>
        <a:graphic>
          <a:graphicData uri="http://schemas.openxmlformats.org/drawingml/2006/table">
            <a:tbl>
              <a:tblPr firstRow="1" firstCol="1" bandRow="1">
                <a:tableStyleId>{5C22544A-7EE6-4342-B048-85BDC9FD1C3A}</a:tableStyleId>
              </a:tblPr>
              <a:tblGrid>
                <a:gridCol w="1356185">
                  <a:extLst>
                    <a:ext uri="{9D8B030D-6E8A-4147-A177-3AD203B41FA5}">
                      <a16:colId xmlns:a16="http://schemas.microsoft.com/office/drawing/2014/main" val="20000"/>
                    </a:ext>
                  </a:extLst>
                </a:gridCol>
                <a:gridCol w="2358229">
                  <a:extLst>
                    <a:ext uri="{9D8B030D-6E8A-4147-A177-3AD203B41FA5}">
                      <a16:colId xmlns:a16="http://schemas.microsoft.com/office/drawing/2014/main" val="20001"/>
                    </a:ext>
                  </a:extLst>
                </a:gridCol>
                <a:gridCol w="3041761">
                  <a:extLst>
                    <a:ext uri="{9D8B030D-6E8A-4147-A177-3AD203B41FA5}">
                      <a16:colId xmlns:a16="http://schemas.microsoft.com/office/drawing/2014/main" val="20002"/>
                    </a:ext>
                  </a:extLst>
                </a:gridCol>
                <a:gridCol w="1944216">
                  <a:extLst>
                    <a:ext uri="{9D8B030D-6E8A-4147-A177-3AD203B41FA5}">
                      <a16:colId xmlns:a16="http://schemas.microsoft.com/office/drawing/2014/main" val="20004"/>
                    </a:ext>
                  </a:extLst>
                </a:gridCol>
              </a:tblGrid>
              <a:tr h="377885">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6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288403">
                <a:tc>
                  <a:txBody>
                    <a:bodyPr/>
                    <a:lstStyle/>
                    <a:p>
                      <a:pPr algn="ctr"/>
                      <a:r>
                        <a:rPr lang="en-GB" sz="1400" dirty="0">
                          <a:latin typeface="+mn-lt"/>
                        </a:rPr>
                        <a:t>Proud</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Feeling deep pleasure.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dirty="0">
                          <a:effectLst/>
                          <a:latin typeface="+mn-lt"/>
                          <a:ea typeface="Calibri"/>
                          <a:cs typeface="Times New Roman"/>
                        </a:rPr>
                        <a:t> • What goals have you set at school?</a:t>
                      </a:r>
                    </a:p>
                    <a:p>
                      <a:pPr marL="0" indent="0" algn="l">
                        <a:lnSpc>
                          <a:spcPct val="115000"/>
                        </a:lnSpc>
                        <a:spcAft>
                          <a:spcPts val="0"/>
                        </a:spcAft>
                        <a:buFontTx/>
                        <a:buNone/>
                      </a:pPr>
                      <a:r>
                        <a:rPr lang="en-GB" sz="1100" dirty="0">
                          <a:effectLst/>
                          <a:latin typeface="+mn-lt"/>
                          <a:ea typeface="Calibri"/>
                          <a:cs typeface="Times New Roman"/>
                        </a:rPr>
                        <a:t>• What goal would you like to set for home?</a:t>
                      </a:r>
                    </a:p>
                    <a:p>
                      <a:pPr marL="0" indent="0" algn="l">
                        <a:lnSpc>
                          <a:spcPct val="115000"/>
                        </a:lnSpc>
                        <a:spcAft>
                          <a:spcPts val="0"/>
                        </a:spcAft>
                        <a:buFontTx/>
                        <a:buNone/>
                      </a:pPr>
                      <a:r>
                        <a:rPr lang="en-GB" sz="1100" dirty="0">
                          <a:effectLst/>
                          <a:latin typeface="+mn-lt"/>
                          <a:ea typeface="Calibri"/>
                          <a:cs typeface="Times New Roman"/>
                        </a:rPr>
                        <a:t>• What do you need to do achieve your goal?</a:t>
                      </a:r>
                    </a:p>
                    <a:p>
                      <a:pPr marL="0" indent="0" algn="l">
                        <a:lnSpc>
                          <a:spcPct val="115000"/>
                        </a:lnSpc>
                        <a:spcAft>
                          <a:spcPts val="0"/>
                        </a:spcAft>
                        <a:buFontTx/>
                        <a:buNone/>
                      </a:pPr>
                      <a:r>
                        <a:rPr lang="en-GB" sz="1100" dirty="0">
                          <a:effectLst/>
                          <a:latin typeface="+mn-lt"/>
                          <a:ea typeface="Calibri"/>
                          <a:cs typeface="Times New Roman"/>
                        </a:rPr>
                        <a:t>• How do you feel when something is difficult?</a:t>
                      </a:r>
                    </a:p>
                    <a:p>
                      <a:pPr marL="0" indent="0" algn="l">
                        <a:lnSpc>
                          <a:spcPct val="115000"/>
                        </a:lnSpc>
                        <a:spcAft>
                          <a:spcPts val="0"/>
                        </a:spcAft>
                        <a:buFontTx/>
                        <a:buNone/>
                      </a:pPr>
                      <a:r>
                        <a:rPr lang="en-GB" sz="1100" dirty="0">
                          <a:effectLst/>
                          <a:latin typeface="+mn-lt"/>
                          <a:ea typeface="Calibri"/>
                          <a:cs typeface="Times New Roman"/>
                        </a:rPr>
                        <a:t>• How do you feel when you have achieved a </a:t>
                      </a:r>
                    </a:p>
                    <a:p>
                      <a:pPr marL="0" indent="0" algn="l">
                        <a:lnSpc>
                          <a:spcPct val="115000"/>
                        </a:lnSpc>
                        <a:spcAft>
                          <a:spcPts val="0"/>
                        </a:spcAft>
                        <a:buFontTx/>
                        <a:buNone/>
                      </a:pPr>
                      <a:r>
                        <a:rPr lang="en-GB" sz="1100" dirty="0">
                          <a:effectLst/>
                          <a:latin typeface="+mn-lt"/>
                          <a:ea typeface="Calibri"/>
                          <a:cs typeface="Times New Roman"/>
                        </a:rPr>
                        <a:t>goal?</a:t>
                      </a:r>
                    </a:p>
                    <a:p>
                      <a:pPr marL="0" indent="0" algn="l">
                        <a:lnSpc>
                          <a:spcPct val="115000"/>
                        </a:lnSpc>
                        <a:spcAft>
                          <a:spcPts val="0"/>
                        </a:spcAft>
                        <a:buFontTx/>
                        <a:buNone/>
                      </a:pPr>
                      <a:r>
                        <a:rPr lang="en-GB" sz="1100" dirty="0">
                          <a:effectLst/>
                          <a:latin typeface="+mn-lt"/>
                          <a:ea typeface="Calibri"/>
                          <a:cs typeface="Times New Roman"/>
                        </a:rPr>
                        <a:t>• How can we celebrate your achievements </a:t>
                      </a:r>
                    </a:p>
                    <a:p>
                      <a:pPr marL="0" indent="0" algn="l">
                        <a:lnSpc>
                          <a:spcPct val="115000"/>
                        </a:lnSpc>
                        <a:spcAft>
                          <a:spcPts val="0"/>
                        </a:spcAft>
                        <a:buFontTx/>
                        <a:buNone/>
                      </a:pPr>
                      <a:r>
                        <a:rPr lang="en-GB" sz="1100" dirty="0">
                          <a:effectLst/>
                          <a:latin typeface="+mn-lt"/>
                          <a:ea typeface="Calibri"/>
                          <a:cs typeface="Times New Roman"/>
                        </a:rPr>
                        <a:t>together?</a:t>
                      </a:r>
                    </a:p>
                    <a:p>
                      <a:pPr marL="0" indent="0" algn="l">
                        <a:lnSpc>
                          <a:spcPct val="115000"/>
                        </a:lnSpc>
                        <a:spcAft>
                          <a:spcPts val="0"/>
                        </a:spcAft>
                        <a:buFontTx/>
                        <a:buNone/>
                      </a:pPr>
                      <a:r>
                        <a:rPr lang="en-GB" sz="1100" dirty="0">
                          <a:effectLst/>
                          <a:latin typeface="+mn-lt"/>
                          <a:ea typeface="Calibri"/>
                          <a:cs typeface="Times New Roman"/>
                        </a:rPr>
                        <a:t>• How does Jigsaw Jack help you in lessons?</a:t>
                      </a:r>
                    </a:p>
                    <a:p>
                      <a:pPr marL="0" indent="0" algn="l">
                        <a:lnSpc>
                          <a:spcPct val="115000"/>
                        </a:lnSpc>
                        <a:spcAft>
                          <a:spcPts val="0"/>
                        </a:spcAft>
                        <a:buFontTx/>
                        <a:buNone/>
                      </a:pPr>
                      <a:r>
                        <a:rPr lang="en-GB" sz="1100" dirty="0">
                          <a:effectLst/>
                          <a:latin typeface="+mn-lt"/>
                          <a:ea typeface="Calibri"/>
                          <a:cs typeface="Times New Roman"/>
                        </a:rPr>
                        <a:t>• Can you tell me about Calm Me time?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86951">
                <a:tc>
                  <a:txBody>
                    <a:bodyPr/>
                    <a:lstStyle/>
                    <a:p>
                      <a:pPr algn="ctr">
                        <a:lnSpc>
                          <a:spcPct val="115000"/>
                        </a:lnSpc>
                        <a:spcAft>
                          <a:spcPts val="0"/>
                        </a:spcAft>
                      </a:pPr>
                      <a:r>
                        <a:rPr lang="en-GB" sz="1400" dirty="0">
                          <a:effectLst/>
                          <a:latin typeface="+mn-lt"/>
                          <a:ea typeface="Calibri"/>
                          <a:cs typeface="Times New Roman"/>
                        </a:rPr>
                        <a:t>Success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To achieve an aim.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1" dirty="0">
                          <a:solidFill>
                            <a:schemeClr val="tx1"/>
                          </a:solidFill>
                          <a:effectLst/>
                          <a:latin typeface="+mn-lt"/>
                          <a:ea typeface="Calibri"/>
                          <a:cs typeface="Times New Roman"/>
                        </a:rPr>
                        <a:t>Know how to set simple goals</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effectLst/>
                          <a:latin typeface="+mn-lt"/>
                          <a:ea typeface="Calibri"/>
                          <a:cs typeface="Times New Roman"/>
                        </a:rPr>
                        <a:t>• Know how to achieve a goal</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effectLst/>
                          <a:latin typeface="+mn-lt"/>
                          <a:ea typeface="Calibri"/>
                          <a:cs typeface="Times New Roman"/>
                        </a:rPr>
                        <a:t>• Know how to work well with a partner </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effectLst/>
                          <a:latin typeface="+mn-lt"/>
                          <a:ea typeface="Calibri"/>
                          <a:cs typeface="Times New Roman"/>
                        </a:rPr>
                        <a:t>• Know that tackling a challenge can stretch their learning</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effectLst/>
                          <a:latin typeface="+mn-lt"/>
                          <a:ea typeface="Calibri"/>
                          <a:cs typeface="Times New Roman"/>
                        </a:rPr>
                        <a:t>• Know how to identify obstacles which make achieving their goals difficult and work out how to overcome them</a:t>
                      </a: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effectLst/>
                          <a:latin typeface="+mn-lt"/>
                          <a:ea typeface="Calibri"/>
                          <a:cs typeface="Times New Roman"/>
                        </a:rPr>
                        <a:t>• Know when a goal has been achieved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586951">
                <a:tc>
                  <a:txBody>
                    <a:bodyPr/>
                    <a:lstStyle/>
                    <a:p>
                      <a:pPr algn="ctr">
                        <a:lnSpc>
                          <a:spcPct val="115000"/>
                        </a:lnSpc>
                        <a:spcAft>
                          <a:spcPts val="0"/>
                        </a:spcAft>
                      </a:pPr>
                      <a:r>
                        <a:rPr lang="en-GB" sz="1400" dirty="0">
                          <a:effectLst/>
                          <a:latin typeface="+mn-lt"/>
                          <a:ea typeface="Calibri"/>
                          <a:cs typeface="Times New Roman"/>
                        </a:rPr>
                        <a:t>Achievement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Something done successfully.</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1910945">
                <a:tc>
                  <a:txBody>
                    <a:bodyPr/>
                    <a:lstStyle/>
                    <a:p>
                      <a:pPr algn="ctr"/>
                      <a:r>
                        <a:rPr lang="en-GB" sz="1400" dirty="0">
                          <a:latin typeface="+mn-lt"/>
                        </a:rPr>
                        <a:t>Goal</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An aim or desire.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76643">
                <a:tc rowSpan="2">
                  <a:txBody>
                    <a:bodyPr/>
                    <a:lstStyle/>
                    <a:p>
                      <a:pPr algn="ctr">
                        <a:lnSpc>
                          <a:spcPct val="115000"/>
                        </a:lnSpc>
                        <a:spcAft>
                          <a:spcPts val="0"/>
                        </a:spcAft>
                      </a:pPr>
                      <a:r>
                        <a:rPr lang="en-GB" sz="1200" dirty="0">
                          <a:effectLst/>
                          <a:latin typeface="+mn-lt"/>
                          <a:ea typeface="Calibri"/>
                          <a:cs typeface="Times New Roman"/>
                        </a:rPr>
                        <a:t>Learning, Stepping-stones, Process, Working together, Team work, Celebrate, Learning, </a:t>
                      </a:r>
                    </a:p>
                    <a:p>
                      <a:pPr algn="ctr">
                        <a:lnSpc>
                          <a:spcPct val="115000"/>
                        </a:lnSpc>
                        <a:spcAft>
                          <a:spcPts val="0"/>
                        </a:spcAft>
                      </a:pPr>
                      <a:r>
                        <a:rPr lang="en-GB" sz="1200" dirty="0">
                          <a:effectLst/>
                          <a:latin typeface="+mn-lt"/>
                          <a:ea typeface="Calibri"/>
                          <a:cs typeface="Times New Roman"/>
                        </a:rPr>
                        <a:t>Stretchy, Challenge, Feelings, Obstacle, Overcome, Achieve, Dreams, Goals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400" b="0" baseline="0" dirty="0">
                          <a:effectLst/>
                          <a:latin typeface="+mn-lt"/>
                          <a:ea typeface="Calibri"/>
                          <a:cs typeface="Times New Roman"/>
                        </a:rPr>
                        <a:t>The class talk about setting simple goals, how to achieve them as well as overcoming difficulties when they try. The children learn to </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0" baseline="0" dirty="0">
                          <a:effectLst/>
                          <a:latin typeface="+mn-lt"/>
                          <a:ea typeface="Calibri"/>
                          <a:cs typeface="Times New Roman"/>
                        </a:rPr>
                        <a:t>recognise the feelings associated with facing obstacles to achieving their goals as well as when they achieve them. They discuss partner working and </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0" baseline="0" dirty="0">
                          <a:effectLst/>
                          <a:latin typeface="+mn-lt"/>
                          <a:ea typeface="Calibri"/>
                          <a:cs typeface="Times New Roman"/>
                        </a:rPr>
                        <a:t>how to do this well. </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164909">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100" dirty="0"/>
                        <a:t>• Recognise things that they do well • Explain how they learn best • Celebrate an achievement with a friend • Recognise their own feelings when faced with a challenge • Recognise their own feelings when they are faced with an obstacle • Recognise how they feel when they overcome an obstacle • Can store feelings of success so that they can be used in the future</a:t>
                      </a:r>
                      <a:endParaRPr lang="en-GB" sz="1100" dirty="0">
                        <a:effectLst/>
                        <a:latin typeface="+mn-lt"/>
                        <a:ea typeface="Times New Roman" panose="02020603050405020304" pitchFamily="18"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5" name="Picture 4" descr="A picture containing text&#10;&#10;Description automatically generated">
            <a:extLst>
              <a:ext uri="{FF2B5EF4-FFF2-40B4-BE49-F238E27FC236}">
                <a16:creationId xmlns:a16="http://schemas.microsoft.com/office/drawing/2014/main" id="{2A287CCF-3DF9-41B3-A6A3-83E4CF523592}"/>
              </a:ext>
            </a:extLst>
          </p:cNvPr>
          <p:cNvPicPr>
            <a:picLocks noChangeAspect="1"/>
          </p:cNvPicPr>
          <p:nvPr/>
        </p:nvPicPr>
        <p:blipFill>
          <a:blip r:embed="rId3"/>
          <a:stretch>
            <a:fillRect/>
          </a:stretch>
        </p:blipFill>
        <p:spPr>
          <a:xfrm>
            <a:off x="1691680" y="3212976"/>
            <a:ext cx="2050024" cy="1781662"/>
          </a:xfrm>
          <a:prstGeom prst="rect">
            <a:avLst/>
          </a:prstGeom>
        </p:spPr>
      </p:pic>
      <p:pic>
        <p:nvPicPr>
          <p:cNvPr id="3" name="Picture 2">
            <a:extLst>
              <a:ext uri="{FF2B5EF4-FFF2-40B4-BE49-F238E27FC236}">
                <a16:creationId xmlns:a16="http://schemas.microsoft.com/office/drawing/2014/main" id="{33923E3D-E6B4-4A78-B1E8-B789441FB525}"/>
              </a:ext>
            </a:extLst>
          </p:cNvPr>
          <p:cNvPicPr>
            <a:picLocks noChangeAspect="1"/>
          </p:cNvPicPr>
          <p:nvPr/>
        </p:nvPicPr>
        <p:blipFill>
          <a:blip r:embed="rId4"/>
          <a:stretch>
            <a:fillRect/>
          </a:stretch>
        </p:blipFill>
        <p:spPr>
          <a:xfrm>
            <a:off x="2051720" y="5113489"/>
            <a:ext cx="1251131" cy="1563914"/>
          </a:xfrm>
          <a:prstGeom prst="rect">
            <a:avLst/>
          </a:prstGeom>
        </p:spPr>
      </p:pic>
    </p:spTree>
    <p:extLst>
      <p:ext uri="{BB962C8B-B14F-4D97-AF65-F5344CB8AC3E}">
        <p14:creationId xmlns:p14="http://schemas.microsoft.com/office/powerpoint/2010/main" val="3458303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4050394649"/>
              </p:ext>
            </p:extLst>
          </p:nvPr>
        </p:nvGraphicFramePr>
        <p:xfrm>
          <a:off x="467543" y="836712"/>
          <a:ext cx="8424936" cy="5771899"/>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54501">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YR</a:t>
                      </a:r>
                    </a:p>
                  </a:txBody>
                  <a:tcPr>
                    <a:solidFill>
                      <a:srgbClr val="002060"/>
                    </a:solidFill>
                  </a:tcPr>
                </a:tc>
                <a:extLst>
                  <a:ext uri="{0D108BD9-81ED-4DB2-BD59-A6C34878D82A}">
                    <a16:rowId xmlns:a16="http://schemas.microsoft.com/office/drawing/2014/main" val="1337627115"/>
                  </a:ext>
                </a:extLst>
              </a:tr>
              <a:tr h="5406139">
                <a:tc>
                  <a:txBody>
                    <a:bodyPr/>
                    <a:lstStyle/>
                    <a:p>
                      <a:r>
                        <a:rPr lang="en-GB" dirty="0"/>
                        <a:t> Know what a challenge is</a:t>
                      </a:r>
                    </a:p>
                    <a:p>
                      <a:r>
                        <a:rPr lang="en-GB" dirty="0"/>
                        <a:t>• Know that it is important to keep trying</a:t>
                      </a:r>
                    </a:p>
                    <a:p>
                      <a:r>
                        <a:rPr lang="en-GB" dirty="0"/>
                        <a:t>• Know what a goal is</a:t>
                      </a:r>
                    </a:p>
                    <a:p>
                      <a:r>
                        <a:rPr lang="en-GB" dirty="0"/>
                        <a:t>• Know how to set goals and work towards </a:t>
                      </a:r>
                    </a:p>
                    <a:p>
                      <a:r>
                        <a:rPr lang="en-GB" dirty="0"/>
                        <a:t>them</a:t>
                      </a:r>
                    </a:p>
                    <a:p>
                      <a:r>
                        <a:rPr lang="en-GB" dirty="0"/>
                        <a:t>• Know which words are kind</a:t>
                      </a:r>
                    </a:p>
                    <a:p>
                      <a:r>
                        <a:rPr lang="en-GB" dirty="0"/>
                        <a:t>• Know some jobs that they might like to do </a:t>
                      </a:r>
                    </a:p>
                    <a:p>
                      <a:r>
                        <a:rPr lang="en-GB" dirty="0"/>
                        <a:t>when they are older</a:t>
                      </a:r>
                    </a:p>
                    <a:p>
                      <a:r>
                        <a:rPr lang="en-GB" dirty="0"/>
                        <a:t>• Know that they must work hard now in order </a:t>
                      </a:r>
                    </a:p>
                    <a:p>
                      <a:r>
                        <a:rPr lang="en-GB" dirty="0"/>
                        <a:t>to be able to achieve the job they want when </a:t>
                      </a:r>
                    </a:p>
                    <a:p>
                      <a:r>
                        <a:rPr lang="en-GB" dirty="0"/>
                        <a:t>they are older</a:t>
                      </a:r>
                    </a:p>
                    <a:p>
                      <a:r>
                        <a:rPr lang="en-GB" dirty="0"/>
                        <a:t>• Know when they have achieved a goal</a:t>
                      </a:r>
                    </a:p>
                  </a:txBody>
                  <a:tcPr/>
                </a:tc>
                <a:tc>
                  <a:txBody>
                    <a:bodyPr/>
                    <a:lstStyle/>
                    <a:p>
                      <a:endParaRPr lang="en-GB" dirty="0"/>
                    </a:p>
                    <a:p>
                      <a:r>
                        <a:rPr lang="en-GB" dirty="0"/>
                        <a:t>Growth mindset, resilience and perseverance. My rights and responsibilities. (UNICEF) Setting challenges in provision and meeting them. Friendships. </a:t>
                      </a:r>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Calibri"/>
                        <a:cs typeface="Times New Roman"/>
                      </a:endParaRPr>
                    </a:p>
                    <a:p>
                      <a:r>
                        <a:rPr lang="en-GB" dirty="0"/>
                        <a:t>Children talk about challenges and facing up to them. They discuss not giving up and trying until they have achieved their goal. The children are encouraged to think about jobs that they might like to have when they are older and are taught to associate what they learn now with being able to have the job they want. They also talk about achieving goals and the feelings linked to this.</a:t>
                      </a:r>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9" name="Picture 8" descr="Icon&#10;&#10;Description automatically generated with low confidence">
            <a:extLst>
              <a:ext uri="{FF2B5EF4-FFF2-40B4-BE49-F238E27FC236}">
                <a16:creationId xmlns:a16="http://schemas.microsoft.com/office/drawing/2014/main" id="{709D09D2-0CC5-4EFA-890F-01BBE732AC76}"/>
              </a:ext>
            </a:extLst>
          </p:cNvPr>
          <p:cNvPicPr>
            <a:picLocks noChangeAspect="1"/>
          </p:cNvPicPr>
          <p:nvPr/>
        </p:nvPicPr>
        <p:blipFill>
          <a:blip r:embed="rId3"/>
          <a:stretch>
            <a:fillRect/>
          </a:stretch>
        </p:blipFill>
        <p:spPr>
          <a:xfrm>
            <a:off x="3511225" y="3398168"/>
            <a:ext cx="2337573" cy="2088232"/>
          </a:xfrm>
          <a:prstGeom prst="rect">
            <a:avLst/>
          </a:prstGeom>
        </p:spPr>
      </p:pic>
    </p:spTree>
    <p:extLst>
      <p:ext uri="{BB962C8B-B14F-4D97-AF65-F5344CB8AC3E}">
        <p14:creationId xmlns:p14="http://schemas.microsoft.com/office/powerpoint/2010/main" val="101297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2       PSHE Knowledge Mat          Dreams and Goals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2494575910"/>
              </p:ext>
            </p:extLst>
          </p:nvPr>
        </p:nvGraphicFramePr>
        <p:xfrm>
          <a:off x="255712" y="535716"/>
          <a:ext cx="8708776" cy="6226264"/>
        </p:xfrm>
        <a:graphic>
          <a:graphicData uri="http://schemas.openxmlformats.org/drawingml/2006/table">
            <a:tbl>
              <a:tblPr firstRow="1" firstCol="1" bandRow="1">
                <a:tableStyleId>{5C22544A-7EE6-4342-B048-85BDC9FD1C3A}</a:tableStyleId>
              </a:tblPr>
              <a:tblGrid>
                <a:gridCol w="1499592">
                  <a:extLst>
                    <a:ext uri="{9D8B030D-6E8A-4147-A177-3AD203B41FA5}">
                      <a16:colId xmlns:a16="http://schemas.microsoft.com/office/drawing/2014/main" val="20000"/>
                    </a:ext>
                  </a:extLst>
                </a:gridCol>
                <a:gridCol w="1534481">
                  <a:extLst>
                    <a:ext uri="{9D8B030D-6E8A-4147-A177-3AD203B41FA5}">
                      <a16:colId xmlns:a16="http://schemas.microsoft.com/office/drawing/2014/main" val="20001"/>
                    </a:ext>
                  </a:extLst>
                </a:gridCol>
                <a:gridCol w="3154423">
                  <a:extLst>
                    <a:ext uri="{9D8B030D-6E8A-4147-A177-3AD203B41FA5}">
                      <a16:colId xmlns:a16="http://schemas.microsoft.com/office/drawing/2014/main" val="20002"/>
                    </a:ext>
                  </a:extLst>
                </a:gridCol>
                <a:gridCol w="2520280">
                  <a:extLst>
                    <a:ext uri="{9D8B030D-6E8A-4147-A177-3AD203B41FA5}">
                      <a16:colId xmlns:a16="http://schemas.microsoft.com/office/drawing/2014/main" val="20004"/>
                    </a:ext>
                  </a:extLst>
                </a:gridCol>
              </a:tblGrid>
              <a:tr h="253605">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8651">
                <a:tc>
                  <a:txBody>
                    <a:bodyPr/>
                    <a:lstStyle/>
                    <a:p>
                      <a:pPr algn="ctr"/>
                      <a:r>
                        <a:rPr lang="en-GB" sz="1400" dirty="0">
                          <a:latin typeface="+mn-lt"/>
                        </a:rPr>
                        <a:t>Realistic</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A sensible or practical idea.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indent="0" algn="l">
                        <a:lnSpc>
                          <a:spcPct val="115000"/>
                        </a:lnSpc>
                        <a:spcAft>
                          <a:spcPts val="0"/>
                        </a:spcAft>
                        <a:buFontTx/>
                        <a:buNone/>
                      </a:pPr>
                      <a:r>
                        <a:rPr lang="en-GB" sz="1200" dirty="0"/>
                        <a:t>• What goals have you set at school? • What goal would you like to set for home? • What do you need to do achieve your goal? • How do you feel when something is difficult? • How do you feel when you have achieved a goal? • How do you like to celebrate when you achieve something you are proud of? • How can we celebrate each other’s achievements at home? • Does Jigsaw Jo help you learn? • Do you have Pause Points with Jigsaw Jerrie Cat? Do these help you?</a:t>
                      </a:r>
                      <a:endParaRPr lang="en-GB" sz="12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53400">
                <a:tc>
                  <a:txBody>
                    <a:bodyPr/>
                    <a:lstStyle/>
                    <a:p>
                      <a:pPr algn="ctr">
                        <a:lnSpc>
                          <a:spcPct val="115000"/>
                        </a:lnSpc>
                        <a:spcAft>
                          <a:spcPts val="0"/>
                        </a:spcAft>
                      </a:pPr>
                      <a:r>
                        <a:rPr lang="en-GB" sz="1400" dirty="0">
                          <a:effectLst/>
                          <a:latin typeface="+mn-lt"/>
                          <a:ea typeface="Calibri"/>
                          <a:cs typeface="Times New Roman"/>
                        </a:rPr>
                        <a:t>Proud</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200" dirty="0">
                          <a:effectLst/>
                          <a:latin typeface="+mn-lt"/>
                          <a:ea typeface="Calibri"/>
                          <a:cs typeface="Times New Roman"/>
                        </a:rPr>
                        <a:t>Feeling deep pleasure.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400" b="1" baseline="0" dirty="0">
                          <a:effectLst/>
                          <a:latin typeface="+mn-lt"/>
                          <a:cs typeface="Times New Roman"/>
                        </a:rPr>
                        <a:t>• Know how to choose a realistic goal and think </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1" baseline="0" dirty="0">
                          <a:effectLst/>
                          <a:latin typeface="+mn-lt"/>
                          <a:cs typeface="Times New Roman"/>
                        </a:rPr>
                        <a:t>about how to achieve it</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1" baseline="0" dirty="0">
                          <a:effectLst/>
                          <a:latin typeface="+mn-lt"/>
                          <a:cs typeface="Times New Roman"/>
                        </a:rPr>
                        <a:t>• Know that it is important to persevere</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1" baseline="0" dirty="0">
                          <a:effectLst/>
                          <a:latin typeface="+mn-lt"/>
                          <a:cs typeface="Times New Roman"/>
                        </a:rPr>
                        <a:t>• Know how to recognise what working together </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1" baseline="0" dirty="0">
                          <a:effectLst/>
                          <a:latin typeface="+mn-lt"/>
                          <a:cs typeface="Times New Roman"/>
                        </a:rPr>
                        <a:t>well looks like</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1" baseline="0" dirty="0">
                          <a:effectLst/>
                          <a:latin typeface="+mn-lt"/>
                          <a:cs typeface="Times New Roman"/>
                        </a:rPr>
                        <a:t>• Know what good group working looks like</a:t>
                      </a:r>
                    </a:p>
                    <a:p>
                      <a:pPr marL="0" marR="0" indent="0" algn="l" defTabSz="914400" rtl="0" eaLnBrk="1" fontAlgn="auto" latinLnBrk="0" hangingPunct="1">
                        <a:lnSpc>
                          <a:spcPct val="115000"/>
                        </a:lnSpc>
                        <a:spcBef>
                          <a:spcPts val="0"/>
                        </a:spcBef>
                        <a:spcAft>
                          <a:spcPts val="0"/>
                        </a:spcAft>
                        <a:buClrTx/>
                        <a:buSzTx/>
                        <a:buFontTx/>
                        <a:buNone/>
                        <a:tabLst/>
                        <a:defRPr/>
                      </a:pPr>
                      <a:r>
                        <a:rPr lang="en-GB" sz="1400" b="1" baseline="0" dirty="0">
                          <a:effectLst/>
                          <a:latin typeface="+mn-lt"/>
                          <a:cs typeface="Times New Roman"/>
                        </a:rPr>
                        <a:t>• Know how to share success with other people</a:t>
                      </a:r>
                    </a:p>
                    <a:p>
                      <a:pPr marL="0" marR="0" indent="0" algn="l" defTabSz="914400" rtl="0" eaLnBrk="1" fontAlgn="auto" latinLnBrk="0" hangingPunct="1">
                        <a:lnSpc>
                          <a:spcPct val="115000"/>
                        </a:lnSpc>
                        <a:spcBef>
                          <a:spcPts val="0"/>
                        </a:spcBef>
                        <a:spcAft>
                          <a:spcPts val="0"/>
                        </a:spcAft>
                        <a:buClrTx/>
                        <a:buSzTx/>
                        <a:buFontTx/>
                        <a:buNone/>
                        <a:tabLst/>
                        <a:defRPr/>
                      </a:pPr>
                      <a:endParaRPr lang="en-GB" sz="1400" b="1" baseline="0" dirty="0">
                        <a:effectLst/>
                        <a:latin typeface="+mn-lt"/>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GB" sz="1400" b="0" baseline="0" dirty="0">
                          <a:effectLst/>
                          <a:latin typeface="+mn-lt"/>
                          <a:cs typeface="Times New Roman"/>
                        </a:rPr>
                        <a:t>The class talk about setting realistic goals and how they can achieve them. They discuss perseverance when they find things difficult as well as recognising their strengths as a learner. The children talk about group work and reflect on who they work well with and who they don’t. They also talk about sharing success with other people.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412257">
                <a:tc>
                  <a:txBody>
                    <a:bodyPr/>
                    <a:lstStyle/>
                    <a:p>
                      <a:pPr algn="ctr">
                        <a:lnSpc>
                          <a:spcPct val="115000"/>
                        </a:lnSpc>
                        <a:spcAft>
                          <a:spcPts val="0"/>
                        </a:spcAft>
                      </a:pPr>
                      <a:r>
                        <a:rPr lang="en-GB" sz="1400" dirty="0">
                          <a:effectLst/>
                          <a:latin typeface="+mn-lt"/>
                          <a:ea typeface="Calibri"/>
                          <a:cs typeface="Times New Roman"/>
                        </a:rPr>
                        <a:t>Success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To achieve an aim.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09424">
                <a:tc>
                  <a:txBody>
                    <a:bodyPr/>
                    <a:lstStyle/>
                    <a:p>
                      <a:pPr algn="ctr"/>
                      <a:r>
                        <a:rPr lang="en-GB" sz="1400" dirty="0">
                          <a:latin typeface="+mn-lt"/>
                        </a:rPr>
                        <a:t>Celebrate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Have a social gathering for a happy event.</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34057">
                <a:tc rowSpan="3">
                  <a:txBody>
                    <a:bodyPr/>
                    <a:lstStyle/>
                    <a:p>
                      <a:pPr algn="ctr">
                        <a:lnSpc>
                          <a:spcPct val="115000"/>
                        </a:lnSpc>
                        <a:spcAft>
                          <a:spcPts val="0"/>
                        </a:spcAft>
                      </a:pPr>
                      <a:r>
                        <a:rPr lang="en-GB" sz="1400" dirty="0">
                          <a:effectLst/>
                          <a:latin typeface="+mn-lt"/>
                          <a:ea typeface="Calibri"/>
                          <a:cs typeface="Times New Roman"/>
                        </a:rPr>
                        <a:t>Achievement, Goal, Strength, Persevere, Challenge, Difficult, Easy, Learning Together, Partner, Team work, Product.</a:t>
                      </a: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24842">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031028">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r>
                        <a:rPr lang="en-GB" sz="1200" dirty="0">
                          <a:effectLst/>
                          <a:latin typeface="+mn-lt"/>
                          <a:ea typeface="Times New Roman" panose="02020603050405020304" pitchFamily="18" charset="0"/>
                          <a:cs typeface="Arial" panose="020B0604020202020204" pitchFamily="34" charset="0"/>
                        </a:rPr>
                        <a:t>• Be able to describe their own achievements and the feelings linked to this</a:t>
                      </a:r>
                    </a:p>
                    <a:p>
                      <a:pPr lvl="0"/>
                      <a:r>
                        <a:rPr lang="en-GB" sz="1200" dirty="0">
                          <a:effectLst/>
                          <a:latin typeface="+mn-lt"/>
                          <a:ea typeface="Times New Roman" panose="02020603050405020304" pitchFamily="18" charset="0"/>
                          <a:cs typeface="Arial" panose="020B0604020202020204" pitchFamily="34" charset="0"/>
                        </a:rPr>
                        <a:t>• Recognise their own strengths as a learner</a:t>
                      </a:r>
                    </a:p>
                    <a:p>
                      <a:pPr lvl="0"/>
                      <a:r>
                        <a:rPr lang="en-GB" sz="1200" dirty="0">
                          <a:effectLst/>
                          <a:latin typeface="+mn-lt"/>
                          <a:ea typeface="Times New Roman" panose="02020603050405020304" pitchFamily="18" charset="0"/>
                          <a:cs typeface="Arial" panose="020B0604020202020204" pitchFamily="34" charset="0"/>
                        </a:rPr>
                        <a:t>• Recognise how working with others can be </a:t>
                      </a:r>
                    </a:p>
                    <a:p>
                      <a:pPr lvl="0"/>
                      <a:r>
                        <a:rPr lang="en-GB" sz="1200" dirty="0">
                          <a:effectLst/>
                          <a:latin typeface="+mn-lt"/>
                          <a:ea typeface="Times New Roman" panose="02020603050405020304" pitchFamily="18" charset="0"/>
                          <a:cs typeface="Arial" panose="020B0604020202020204" pitchFamily="34" charset="0"/>
                        </a:rPr>
                        <a:t>helpful</a:t>
                      </a:r>
                    </a:p>
                    <a:p>
                      <a:pPr lvl="0"/>
                      <a:r>
                        <a:rPr lang="en-GB" sz="1200" dirty="0">
                          <a:effectLst/>
                          <a:latin typeface="+mn-lt"/>
                          <a:ea typeface="Times New Roman" panose="02020603050405020304" pitchFamily="18" charset="0"/>
                          <a:cs typeface="Arial" panose="020B0604020202020204" pitchFamily="34" charset="0"/>
                        </a:rPr>
                        <a:t>• Be able to work effectively with a partner</a:t>
                      </a:r>
                    </a:p>
                    <a:p>
                      <a:pPr lvl="0"/>
                      <a:r>
                        <a:rPr lang="en-GB" sz="1200" dirty="0">
                          <a:effectLst/>
                          <a:latin typeface="+mn-lt"/>
                          <a:ea typeface="Times New Roman" panose="02020603050405020304" pitchFamily="18" charset="0"/>
                          <a:cs typeface="Arial" panose="020B0604020202020204" pitchFamily="34" charset="0"/>
                        </a:rPr>
                        <a:t>• Be able to choose a partner with whom they work well</a:t>
                      </a:r>
                    </a:p>
                    <a:p>
                      <a:pPr lvl="0"/>
                      <a:r>
                        <a:rPr lang="en-GB" sz="1200" dirty="0">
                          <a:effectLst/>
                          <a:latin typeface="+mn-lt"/>
                          <a:ea typeface="Times New Roman" panose="02020603050405020304" pitchFamily="18" charset="0"/>
                          <a:cs typeface="Arial" panose="020B0604020202020204" pitchFamily="34" charset="0"/>
                        </a:rPr>
                        <a:t>• Be able to work as part of a group</a:t>
                      </a:r>
                    </a:p>
                    <a:p>
                      <a:pPr lvl="0"/>
                      <a:r>
                        <a:rPr lang="en-GB" sz="1200" dirty="0">
                          <a:effectLst/>
                          <a:latin typeface="+mn-lt"/>
                          <a:ea typeface="Times New Roman" panose="02020603050405020304" pitchFamily="18" charset="0"/>
                          <a:cs typeface="Arial" panose="020B0604020202020204" pitchFamily="34" charset="0"/>
                        </a:rPr>
                        <a:t>• Recognise how it feels to be part of a group that succeeds and store this feeling</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7" name="Picture 6" descr="Shape&#10;&#10;Description automatically generated">
            <a:extLst>
              <a:ext uri="{FF2B5EF4-FFF2-40B4-BE49-F238E27FC236}">
                <a16:creationId xmlns:a16="http://schemas.microsoft.com/office/drawing/2014/main" id="{73D59CA6-7DB9-4681-B31B-40718A429261}"/>
              </a:ext>
            </a:extLst>
          </p:cNvPr>
          <p:cNvPicPr>
            <a:picLocks noChangeAspect="1"/>
          </p:cNvPicPr>
          <p:nvPr/>
        </p:nvPicPr>
        <p:blipFill>
          <a:blip r:embed="rId3"/>
          <a:stretch>
            <a:fillRect/>
          </a:stretch>
        </p:blipFill>
        <p:spPr>
          <a:xfrm>
            <a:off x="1763688" y="3362879"/>
            <a:ext cx="1400290" cy="1484406"/>
          </a:xfrm>
          <a:prstGeom prst="rect">
            <a:avLst/>
          </a:prstGeom>
        </p:spPr>
      </p:pic>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4077072"/>
            <a:ext cx="3168352"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4F1BA33F-722C-42F0-B64B-0B2CBD8D72B8}"/>
              </a:ext>
            </a:extLst>
          </p:cNvPr>
          <p:cNvPicPr>
            <a:picLocks noChangeAspect="1"/>
          </p:cNvPicPr>
          <p:nvPr/>
        </p:nvPicPr>
        <p:blipFill>
          <a:blip r:embed="rId4"/>
          <a:stretch>
            <a:fillRect/>
          </a:stretch>
        </p:blipFill>
        <p:spPr>
          <a:xfrm>
            <a:off x="1781136" y="4847285"/>
            <a:ext cx="1438781" cy="1798476"/>
          </a:xfrm>
          <a:prstGeom prst="rect">
            <a:avLst/>
          </a:prstGeom>
        </p:spPr>
      </p:pic>
    </p:spTree>
    <p:extLst>
      <p:ext uri="{BB962C8B-B14F-4D97-AF65-F5344CB8AC3E}">
        <p14:creationId xmlns:p14="http://schemas.microsoft.com/office/powerpoint/2010/main" val="4152646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1776412504"/>
              </p:ext>
            </p:extLst>
          </p:nvPr>
        </p:nvGraphicFramePr>
        <p:xfrm>
          <a:off x="323527" y="886902"/>
          <a:ext cx="8424935" cy="5836920"/>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290420">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Y1</a:t>
                      </a:r>
                    </a:p>
                  </a:txBody>
                  <a:tcPr>
                    <a:solidFill>
                      <a:srgbClr val="002060"/>
                    </a:solidFill>
                  </a:tcPr>
                </a:tc>
                <a:extLst>
                  <a:ext uri="{0D108BD9-81ED-4DB2-BD59-A6C34878D82A}">
                    <a16:rowId xmlns:a16="http://schemas.microsoft.com/office/drawing/2014/main" val="1337627115"/>
                  </a:ext>
                </a:extLst>
              </a:tr>
              <a:tr h="3944878">
                <a:tc>
                  <a:txBody>
                    <a:bodyPr/>
                    <a:lstStyle/>
                    <a:p>
                      <a:endParaRPr lang="en-GB" sz="1100" dirty="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Know how to set simple goals</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a:t>• Know how to achieve a goal</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a:t>• Know how to work well with a partner </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a:t>• Know that tackling a challenge can stretch their learning</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a:t>• Know how to identify obstacles which make achieving their goals difficult and work out how to overcome them</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a:t>• Know when a goal has been achieved</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a:p>
                      <a:endParaRPr lang="en-GB" dirty="0"/>
                    </a:p>
                  </a:txBody>
                  <a:tcPr/>
                </a:tc>
                <a:tc>
                  <a:txBody>
                    <a:bodyPr/>
                    <a:lstStyle/>
                    <a:p>
                      <a:endParaRPr lang="en-GB" dirty="0"/>
                    </a:p>
                    <a:p>
                      <a:r>
                        <a:rPr lang="en-GB" dirty="0"/>
                        <a:t>Inspiration week.</a:t>
                      </a:r>
                    </a:p>
                    <a:p>
                      <a:r>
                        <a:rPr lang="en-GB" dirty="0"/>
                        <a:t>Team work and group work skills. Emotions linked to achievement. Extra curricular achievements. Link to St Peters award scheme. Growth mindset. </a:t>
                      </a:r>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l" defTabSz="914400" rtl="0" eaLnBrk="1" fontAlgn="auto" latinLnBrk="0" hangingPunct="1">
                        <a:lnSpc>
                          <a:spcPct val="115000"/>
                        </a:lnSpc>
                        <a:spcBef>
                          <a:spcPts val="0"/>
                        </a:spcBef>
                        <a:spcAft>
                          <a:spcPts val="0"/>
                        </a:spcAft>
                        <a:buClrTx/>
                        <a:buSzTx/>
                        <a:buFontTx/>
                        <a:buNone/>
                        <a:tabLst/>
                        <a:defRPr/>
                      </a:pPr>
                      <a:r>
                        <a:rPr lang="en-GB" dirty="0"/>
                        <a:t>The class talk about setting simple goals, how to achieve them as well as overcoming difficulties when they try. The children learn to </a:t>
                      </a:r>
                    </a:p>
                    <a:p>
                      <a:pPr marL="0" marR="0" lvl="0" indent="0" algn="l" defTabSz="914400" rtl="0" eaLnBrk="1" fontAlgn="auto" latinLnBrk="0" hangingPunct="1">
                        <a:lnSpc>
                          <a:spcPct val="115000"/>
                        </a:lnSpc>
                        <a:spcBef>
                          <a:spcPts val="0"/>
                        </a:spcBef>
                        <a:spcAft>
                          <a:spcPts val="0"/>
                        </a:spcAft>
                        <a:buClrTx/>
                        <a:buSzTx/>
                        <a:buFontTx/>
                        <a:buNone/>
                        <a:tabLst/>
                        <a:defRPr/>
                      </a:pPr>
                      <a:r>
                        <a:rPr lang="en-GB" dirty="0"/>
                        <a:t>recognise the feelings associated with facing obstacles to achieving their goals as well as when they achieve them. They discuss partner working and </a:t>
                      </a:r>
                    </a:p>
                    <a:p>
                      <a:pPr marL="0" marR="0" lvl="0" indent="0" algn="l" defTabSz="914400" rtl="0" eaLnBrk="1" fontAlgn="auto" latinLnBrk="0" hangingPunct="1">
                        <a:lnSpc>
                          <a:spcPct val="115000"/>
                        </a:lnSpc>
                        <a:spcBef>
                          <a:spcPts val="0"/>
                        </a:spcBef>
                        <a:spcAft>
                          <a:spcPts val="0"/>
                        </a:spcAft>
                        <a:buClrTx/>
                        <a:buSzTx/>
                        <a:buFontTx/>
                        <a:buNone/>
                        <a:tabLst/>
                        <a:defRPr/>
                      </a:pPr>
                      <a:r>
                        <a:rPr lang="en-GB" dirty="0"/>
                        <a:t>how to do this well. </a:t>
                      </a: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p>
                      <a:endParaRPr lang="en-GB" dirty="0"/>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3" name="Picture 2">
            <a:extLst>
              <a:ext uri="{FF2B5EF4-FFF2-40B4-BE49-F238E27FC236}">
                <a16:creationId xmlns:a16="http://schemas.microsoft.com/office/drawing/2014/main" id="{A1718BE0-5223-4710-A028-66E11DAF0816}"/>
              </a:ext>
            </a:extLst>
          </p:cNvPr>
          <p:cNvPicPr>
            <a:picLocks noChangeAspect="1"/>
          </p:cNvPicPr>
          <p:nvPr/>
        </p:nvPicPr>
        <p:blipFill>
          <a:blip r:embed="rId3"/>
          <a:stretch>
            <a:fillRect/>
          </a:stretch>
        </p:blipFill>
        <p:spPr>
          <a:xfrm>
            <a:off x="3777830" y="3918084"/>
            <a:ext cx="1922994" cy="1674197"/>
          </a:xfrm>
          <a:prstGeom prst="rect">
            <a:avLst/>
          </a:prstGeom>
        </p:spPr>
      </p:pic>
    </p:spTree>
    <p:extLst>
      <p:ext uri="{BB962C8B-B14F-4D97-AF65-F5344CB8AC3E}">
        <p14:creationId xmlns:p14="http://schemas.microsoft.com/office/powerpoint/2010/main" val="839289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3       PSHE Knowledge Mat          Dreams and Goals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148737548"/>
              </p:ext>
            </p:extLst>
          </p:nvPr>
        </p:nvGraphicFramePr>
        <p:xfrm>
          <a:off x="115887" y="535716"/>
          <a:ext cx="8928993" cy="6272907"/>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284477">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Perseverance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Doing something despite difficulty.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GB" sz="1100" dirty="0"/>
                        <a:t>• Can you tell me about someone who overcame an obstacle to achieve their goal. • What ambition is important to you? • What can you do if something is difficult? • How does it feel to be stuck? • How can I help you to achieve your goal? • What might it feel like when you achieve your goal? • Describe how it felt when you achieved your goal? • How can you use this feeling the next time you are stuck? • How does Jigsaw </a:t>
                      </a:r>
                      <a:r>
                        <a:rPr lang="en-GB" sz="1100" dirty="0" err="1"/>
                        <a:t>Jino</a:t>
                      </a:r>
                      <a:r>
                        <a:rPr lang="en-GB" sz="1100" dirty="0"/>
                        <a:t> help your Jigsaw work? • Do you enjoy Calm Me time?</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Challenges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Something that is difficult to achieve.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indent="0" algn="l">
                        <a:buFont typeface="Arial" panose="020B0604020202020204" pitchFamily="34" charset="0"/>
                        <a:buNone/>
                      </a:pPr>
                      <a:r>
                        <a:rPr lang="en-GB" sz="1200" b="1" dirty="0"/>
                        <a:t>• Know about specific people who have </a:t>
                      </a:r>
                    </a:p>
                    <a:p>
                      <a:pPr marL="0" indent="0" algn="l">
                        <a:buFont typeface="Arial" panose="020B0604020202020204" pitchFamily="34" charset="0"/>
                        <a:buNone/>
                      </a:pPr>
                      <a:r>
                        <a:rPr lang="en-GB" sz="1200" b="1" dirty="0"/>
                        <a:t>overcome difficult challenges to achieve </a:t>
                      </a:r>
                    </a:p>
                    <a:p>
                      <a:pPr marL="0" indent="0" algn="l">
                        <a:buFont typeface="Arial" panose="020B0604020202020204" pitchFamily="34" charset="0"/>
                        <a:buNone/>
                      </a:pPr>
                      <a:r>
                        <a:rPr lang="en-GB" sz="1200" b="1" dirty="0"/>
                        <a:t>success</a:t>
                      </a:r>
                    </a:p>
                    <a:p>
                      <a:pPr marL="0" indent="0" algn="l">
                        <a:buFont typeface="Arial" panose="020B0604020202020204" pitchFamily="34" charset="0"/>
                        <a:buNone/>
                      </a:pPr>
                      <a:r>
                        <a:rPr lang="en-GB" sz="1200" b="1" dirty="0"/>
                        <a:t>• Know what dreams and ambitions are </a:t>
                      </a:r>
                    </a:p>
                    <a:p>
                      <a:pPr marL="0" indent="0" algn="l">
                        <a:buFont typeface="Arial" panose="020B0604020202020204" pitchFamily="34" charset="0"/>
                        <a:buNone/>
                      </a:pPr>
                      <a:r>
                        <a:rPr lang="en-GB" sz="1200" b="1" dirty="0"/>
                        <a:t>important to them</a:t>
                      </a:r>
                    </a:p>
                    <a:p>
                      <a:pPr marL="0" indent="0" algn="l">
                        <a:buFont typeface="Arial" panose="020B0604020202020204" pitchFamily="34" charset="0"/>
                        <a:buNone/>
                      </a:pPr>
                      <a:r>
                        <a:rPr lang="en-GB" sz="1200" b="1" dirty="0"/>
                        <a:t>• Know how they can best overcome learning </a:t>
                      </a:r>
                    </a:p>
                    <a:p>
                      <a:pPr marL="0" indent="0" algn="l">
                        <a:buFont typeface="Arial" panose="020B0604020202020204" pitchFamily="34" charset="0"/>
                        <a:buNone/>
                      </a:pPr>
                      <a:r>
                        <a:rPr lang="en-GB" sz="1200" b="1" dirty="0"/>
                        <a:t>challenges </a:t>
                      </a:r>
                    </a:p>
                    <a:p>
                      <a:pPr marL="0" indent="0" algn="l">
                        <a:buFont typeface="Arial" panose="020B0604020202020204" pitchFamily="34" charset="0"/>
                        <a:buNone/>
                      </a:pPr>
                      <a:r>
                        <a:rPr lang="en-GB" sz="1200" b="1" dirty="0"/>
                        <a:t>• Know that they are responsible for their own </a:t>
                      </a:r>
                    </a:p>
                    <a:p>
                      <a:pPr marL="0" indent="0" algn="l">
                        <a:buFont typeface="Arial" panose="020B0604020202020204" pitchFamily="34" charset="0"/>
                        <a:buNone/>
                      </a:pPr>
                      <a:r>
                        <a:rPr lang="en-GB" sz="1200" b="1" dirty="0"/>
                        <a:t>learning</a:t>
                      </a:r>
                    </a:p>
                    <a:p>
                      <a:pPr marL="0" indent="0" algn="l">
                        <a:buFont typeface="Arial" panose="020B0604020202020204" pitchFamily="34" charset="0"/>
                        <a:buNone/>
                      </a:pPr>
                      <a:r>
                        <a:rPr lang="en-GB" sz="1200" b="1" dirty="0"/>
                        <a:t>• Know what their own strengths are as a </a:t>
                      </a:r>
                    </a:p>
                    <a:p>
                      <a:pPr marL="0" indent="0" algn="l">
                        <a:buFont typeface="Arial" panose="020B0604020202020204" pitchFamily="34" charset="0"/>
                        <a:buNone/>
                      </a:pPr>
                      <a:r>
                        <a:rPr lang="en-GB" sz="1200" b="1" dirty="0"/>
                        <a:t>learner</a:t>
                      </a:r>
                    </a:p>
                    <a:p>
                      <a:pPr marL="0" indent="0" algn="l">
                        <a:buFont typeface="Arial" panose="020B0604020202020204" pitchFamily="34" charset="0"/>
                        <a:buNone/>
                      </a:pPr>
                      <a:r>
                        <a:rPr lang="en-GB" sz="1200" b="1" dirty="0"/>
                        <a:t>• Know what an obstacle is and how they can </a:t>
                      </a:r>
                    </a:p>
                    <a:p>
                      <a:pPr marL="0" indent="0" algn="l">
                        <a:buFont typeface="Arial" panose="020B0604020202020204" pitchFamily="34" charset="0"/>
                        <a:buNone/>
                      </a:pPr>
                      <a:r>
                        <a:rPr lang="en-GB" sz="1200" b="1" dirty="0"/>
                        <a:t>hinder achievement </a:t>
                      </a:r>
                    </a:p>
                    <a:p>
                      <a:pPr marL="0" indent="0" algn="l">
                        <a:buFont typeface="Arial" panose="020B0604020202020204" pitchFamily="34" charset="0"/>
                        <a:buNone/>
                      </a:pPr>
                      <a:r>
                        <a:rPr lang="en-GB" sz="1200" b="1" dirty="0"/>
                        <a:t>• Know how to take steps to overcome </a:t>
                      </a:r>
                    </a:p>
                    <a:p>
                      <a:pPr marL="0" indent="0" algn="l">
                        <a:buFont typeface="Arial" panose="020B0604020202020204" pitchFamily="34" charset="0"/>
                        <a:buNone/>
                      </a:pPr>
                      <a:r>
                        <a:rPr lang="en-GB" sz="1200" b="1" dirty="0"/>
                        <a:t>obstacles</a:t>
                      </a:r>
                    </a:p>
                    <a:p>
                      <a:pPr marL="0" indent="0" algn="l">
                        <a:buFont typeface="Arial" panose="020B0604020202020204" pitchFamily="34" charset="0"/>
                        <a:buNone/>
                      </a:pPr>
                      <a:r>
                        <a:rPr lang="en-GB" sz="1200" b="1" dirty="0"/>
                        <a:t>• Know how to evaluate their own learning </a:t>
                      </a:r>
                    </a:p>
                    <a:p>
                      <a:pPr marL="0" indent="0" algn="l">
                        <a:buFont typeface="Arial" panose="020B0604020202020204" pitchFamily="34" charset="0"/>
                        <a:buNone/>
                      </a:pPr>
                      <a:r>
                        <a:rPr lang="en-GB" sz="1200" b="1" dirty="0"/>
                        <a:t>progress and identify how it can be better next </a:t>
                      </a:r>
                    </a:p>
                    <a:p>
                      <a:pPr marL="0" indent="0" algn="l">
                        <a:buFont typeface="Arial" panose="020B0604020202020204" pitchFamily="34" charset="0"/>
                        <a:buNone/>
                      </a:pPr>
                      <a:r>
                        <a:rPr lang="en-GB" sz="1200" b="1" dirty="0"/>
                        <a:t>Time</a:t>
                      </a:r>
                    </a:p>
                    <a:p>
                      <a:pPr marL="0" indent="0" algn="l">
                        <a:buFont typeface="Arial" panose="020B0604020202020204" pitchFamily="34" charset="0"/>
                        <a:buNone/>
                      </a:pPr>
                      <a:endParaRPr lang="en-GB" sz="1200" b="1" dirty="0"/>
                    </a:p>
                    <a:p>
                      <a:pPr marL="0" indent="0" algn="l">
                        <a:buFont typeface="Arial" panose="020B0604020202020204" pitchFamily="34" charset="0"/>
                        <a:buNone/>
                      </a:pPr>
                      <a:r>
                        <a:rPr lang="en-GB" sz="1200" dirty="0"/>
                        <a:t>The class look at examples of people who have overcome challenges to achieve success and discuss what they can learn from these stories. The children identify their own dreams and ambitions and discuss how it will feel when they achieve them. They talk about facing learning challenges and identify their own strategies for overcoming these. The children talk about obstacles which might stop them from achieving their goals and how to overcome these. They reflect on their progress and successes and identify what they could do better next time.</a:t>
                      </a:r>
                      <a:endParaRPr lang="en-GB"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Success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To achieve an aim.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Obstacles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A thing that blocks ones way.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283221">
                <a:tc rowSpan="3">
                  <a:txBody>
                    <a:bodyPr/>
                    <a:lstStyle/>
                    <a:p>
                      <a:pPr marL="107950" marR="327660" indent="-108585" algn="ctr">
                        <a:lnSpc>
                          <a:spcPct val="91000"/>
                        </a:lnSpc>
                        <a:spcBef>
                          <a:spcPts val="410"/>
                        </a:spcBef>
                        <a:spcAft>
                          <a:spcPts val="0"/>
                        </a:spcAft>
                      </a:pPr>
                      <a:r>
                        <a:rPr lang="en-GB" sz="1050" dirty="0">
                          <a:effectLst/>
                          <a:latin typeface="+mn-lt"/>
                          <a:ea typeface="Calibri"/>
                          <a:cs typeface="Times New Roman"/>
                        </a:rPr>
                        <a:t> Dreams, Goals, Ambitions, Future, Aspirations, Garden, Decorate, Team work, Enterprise, Design, </a:t>
                      </a:r>
                    </a:p>
                    <a:p>
                      <a:pPr marL="107950" marR="327660" indent="-108585" algn="ctr">
                        <a:lnSpc>
                          <a:spcPct val="91000"/>
                        </a:lnSpc>
                        <a:spcBef>
                          <a:spcPts val="410"/>
                        </a:spcBef>
                        <a:spcAft>
                          <a:spcPts val="0"/>
                        </a:spcAft>
                      </a:pPr>
                      <a:r>
                        <a:rPr lang="en-GB" sz="1050" dirty="0">
                          <a:effectLst/>
                          <a:latin typeface="+mn-lt"/>
                          <a:ea typeface="Calibri"/>
                          <a:cs typeface="Times New Roman"/>
                        </a:rPr>
                        <a:t>Cooperation, Product, Strengths, Motivated, Enthusiastic, Excited, Efficient, Responsible, Frustration, ‘Solve It Together’ Technique, Solutions, Review, </a:t>
                      </a:r>
                    </a:p>
                    <a:p>
                      <a:pPr marL="107950" marR="327660" indent="-108585" algn="ctr">
                        <a:lnSpc>
                          <a:spcPct val="91000"/>
                        </a:lnSpc>
                        <a:spcBef>
                          <a:spcPts val="410"/>
                        </a:spcBef>
                        <a:spcAft>
                          <a:spcPts val="0"/>
                        </a:spcAft>
                      </a:pPr>
                      <a:r>
                        <a:rPr lang="en-GB" sz="1050" dirty="0">
                          <a:effectLst/>
                          <a:latin typeface="+mn-lt"/>
                          <a:ea typeface="Calibri"/>
                          <a:cs typeface="Times New Roman"/>
                        </a:rPr>
                        <a:t>Learning, Celebrate, Evaluate.</a:t>
                      </a:r>
                    </a:p>
                    <a:p>
                      <a:pPr marL="107950" marR="327660" indent="-108585" algn="ctr">
                        <a:lnSpc>
                          <a:spcPct val="91000"/>
                        </a:lnSpc>
                        <a:spcBef>
                          <a:spcPts val="410"/>
                        </a:spcBef>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32647">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GB" sz="1100" dirty="0">
                          <a:effectLst/>
                          <a:latin typeface="+mn-lt"/>
                          <a:ea typeface="Times New Roman" panose="02020603050405020304" pitchFamily="18" charset="0"/>
                          <a:cs typeface="Arial" panose="020B0604020202020204" pitchFamily="34" charset="0"/>
                        </a:rPr>
                        <a:t>• Recognise other people’s achievements in overcoming difficulties</a:t>
                      </a:r>
                    </a:p>
                    <a:p>
                      <a:r>
                        <a:rPr lang="en-GB" sz="1100" dirty="0">
                          <a:effectLst/>
                          <a:latin typeface="+mn-lt"/>
                          <a:ea typeface="Times New Roman" panose="02020603050405020304" pitchFamily="18" charset="0"/>
                          <a:cs typeface="Arial" panose="020B0604020202020204" pitchFamily="34" charset="0"/>
                        </a:rPr>
                        <a:t>• Imagine how it will feel when they achieve their dream / ambition</a:t>
                      </a:r>
                    </a:p>
                    <a:p>
                      <a:r>
                        <a:rPr lang="en-GB" sz="1100" dirty="0">
                          <a:effectLst/>
                          <a:latin typeface="+mn-lt"/>
                          <a:ea typeface="Times New Roman" panose="02020603050405020304" pitchFamily="18" charset="0"/>
                          <a:cs typeface="Arial" panose="020B0604020202020204" pitchFamily="34" charset="0"/>
                        </a:rPr>
                        <a:t>• Can break down a goal into small steps</a:t>
                      </a:r>
                    </a:p>
                    <a:p>
                      <a:r>
                        <a:rPr lang="en-GB" sz="1100" dirty="0">
                          <a:effectLst/>
                          <a:latin typeface="+mn-lt"/>
                          <a:ea typeface="Times New Roman" panose="02020603050405020304" pitchFamily="18" charset="0"/>
                          <a:cs typeface="Arial" panose="020B0604020202020204" pitchFamily="34" charset="0"/>
                        </a:rPr>
                        <a:t>• Recognise how other people can help them to achieve their goals</a:t>
                      </a:r>
                    </a:p>
                    <a:p>
                      <a:r>
                        <a:rPr lang="en-GB" sz="1100" dirty="0">
                          <a:effectLst/>
                          <a:latin typeface="+mn-lt"/>
                          <a:ea typeface="Times New Roman" panose="02020603050405020304" pitchFamily="18" charset="0"/>
                          <a:cs typeface="Arial" panose="020B0604020202020204" pitchFamily="34" charset="0"/>
                        </a:rPr>
                        <a:t>• Can manage feelings of frustration linked to facing obstacles </a:t>
                      </a:r>
                    </a:p>
                    <a:p>
                      <a:r>
                        <a:rPr lang="en-GB" sz="1100" dirty="0">
                          <a:effectLst/>
                          <a:latin typeface="+mn-lt"/>
                          <a:ea typeface="Times New Roman" panose="02020603050405020304" pitchFamily="18" charset="0"/>
                          <a:cs typeface="Arial" panose="020B0604020202020204" pitchFamily="34" charset="0"/>
                        </a:rPr>
                        <a:t>• Can share their success with others</a:t>
                      </a:r>
                    </a:p>
                    <a:p>
                      <a:r>
                        <a:rPr lang="en-GB" sz="1100" dirty="0">
                          <a:effectLst/>
                          <a:latin typeface="+mn-lt"/>
                          <a:ea typeface="Times New Roman" panose="02020603050405020304" pitchFamily="18" charset="0"/>
                          <a:cs typeface="Arial" panose="020B0604020202020204" pitchFamily="34" charset="0"/>
                        </a:rPr>
                        <a:t>• Can store feelings of success (in their internal treasure chest) to be used at another time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5856" y="4653136"/>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7" descr="A picture containing shape&#10;&#10;Description automatically generated">
            <a:extLst>
              <a:ext uri="{FF2B5EF4-FFF2-40B4-BE49-F238E27FC236}">
                <a16:creationId xmlns:a16="http://schemas.microsoft.com/office/drawing/2014/main" id="{CF5A0EBF-83C4-4F9A-8CDD-A26AFBEB8E34}"/>
              </a:ext>
            </a:extLst>
          </p:cNvPr>
          <p:cNvPicPr>
            <a:picLocks noChangeAspect="1"/>
          </p:cNvPicPr>
          <p:nvPr/>
        </p:nvPicPr>
        <p:blipFill>
          <a:blip r:embed="rId3"/>
          <a:stretch>
            <a:fillRect/>
          </a:stretch>
        </p:blipFill>
        <p:spPr>
          <a:xfrm>
            <a:off x="1691680" y="2996952"/>
            <a:ext cx="1506791" cy="1157489"/>
          </a:xfrm>
          <a:prstGeom prst="rect">
            <a:avLst/>
          </a:prstGeom>
        </p:spPr>
      </p:pic>
      <p:pic>
        <p:nvPicPr>
          <p:cNvPr id="3" name="Picture 2">
            <a:extLst>
              <a:ext uri="{FF2B5EF4-FFF2-40B4-BE49-F238E27FC236}">
                <a16:creationId xmlns:a16="http://schemas.microsoft.com/office/drawing/2014/main" id="{FA0A2A98-B226-4B39-BB40-66717924AB93}"/>
              </a:ext>
            </a:extLst>
          </p:cNvPr>
          <p:cNvPicPr>
            <a:picLocks noChangeAspect="1"/>
          </p:cNvPicPr>
          <p:nvPr/>
        </p:nvPicPr>
        <p:blipFill>
          <a:blip r:embed="rId4"/>
          <a:stretch>
            <a:fillRect/>
          </a:stretch>
        </p:blipFill>
        <p:spPr>
          <a:xfrm>
            <a:off x="1789555" y="4437112"/>
            <a:ext cx="1438781" cy="1798476"/>
          </a:xfrm>
          <a:prstGeom prst="rect">
            <a:avLst/>
          </a:prstGeom>
        </p:spPr>
      </p:pic>
    </p:spTree>
    <p:extLst>
      <p:ext uri="{BB962C8B-B14F-4D97-AF65-F5344CB8AC3E}">
        <p14:creationId xmlns:p14="http://schemas.microsoft.com/office/powerpoint/2010/main" val="91723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3941298118"/>
              </p:ext>
            </p:extLst>
          </p:nvPr>
        </p:nvGraphicFramePr>
        <p:xfrm>
          <a:off x="359532" y="1020074"/>
          <a:ext cx="8424935" cy="4817852"/>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Y2</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r>
                        <a:rPr lang="en-GB" sz="1600" dirty="0"/>
                        <a:t>• Know how to choose a realistic goal and think </a:t>
                      </a:r>
                    </a:p>
                    <a:p>
                      <a:r>
                        <a:rPr lang="en-GB" sz="1600" dirty="0"/>
                        <a:t>about how to achieve it</a:t>
                      </a:r>
                    </a:p>
                    <a:p>
                      <a:r>
                        <a:rPr lang="en-GB" sz="1600" dirty="0"/>
                        <a:t>• Know that it is important to persevere</a:t>
                      </a:r>
                    </a:p>
                    <a:p>
                      <a:r>
                        <a:rPr lang="en-GB" sz="1600" dirty="0"/>
                        <a:t>• Know how to recognise what working together well looks like</a:t>
                      </a:r>
                    </a:p>
                    <a:p>
                      <a:r>
                        <a:rPr lang="en-GB" sz="1600" dirty="0"/>
                        <a:t>• Know what good group working looks like</a:t>
                      </a:r>
                    </a:p>
                    <a:p>
                      <a:r>
                        <a:rPr lang="en-GB" sz="1600" dirty="0"/>
                        <a:t>• Know how to share success with other people</a:t>
                      </a:r>
                    </a:p>
                    <a:p>
                      <a:r>
                        <a:rPr lang="en-GB" sz="1100" dirty="0"/>
                        <a:t>.</a:t>
                      </a:r>
                    </a:p>
                    <a:p>
                      <a:endParaRPr lang="en-GB" sz="1100" dirty="0"/>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Times New Roman"/>
                      </a:endParaRPr>
                    </a:p>
                    <a:p>
                      <a:endParaRPr lang="en-GB" dirty="0"/>
                    </a:p>
                  </a:txBody>
                  <a:tcPr/>
                </a:tc>
                <a:tc>
                  <a:txBody>
                    <a:bodyPr/>
                    <a:lstStyle/>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mn-lt"/>
                          <a:ea typeface="+mn-ea"/>
                          <a:cs typeface="+mn-cs"/>
                        </a:rPr>
                        <a:t>My rights and responsibilities. (UNICEF)</a:t>
                      </a:r>
                    </a:p>
                    <a:p>
                      <a:r>
                        <a:rPr lang="en-GB" dirty="0"/>
                        <a:t>Team work, communication, group work. Own aspirations. Growth mindset. </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endParaRPr lang="en-GB" sz="1200" dirty="0"/>
                    </a:p>
                    <a:p>
                      <a:r>
                        <a:rPr lang="en-GB" sz="1400" dirty="0"/>
                        <a:t>The class talk about setting realistic goals and how they can achieve them. They discuss perseverance when they find things difficult as well </a:t>
                      </a:r>
                    </a:p>
                    <a:p>
                      <a:r>
                        <a:rPr lang="en-GB" sz="1400" dirty="0"/>
                        <a:t>as recognising their strengths as a learner. The children talk about group work and reflect on who they work well with and who they don’t. They also talk </a:t>
                      </a:r>
                    </a:p>
                    <a:p>
                      <a:r>
                        <a:rPr lang="en-GB" sz="1400" dirty="0"/>
                        <a:t>about sharing success with other people. </a:t>
                      </a:r>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6" name="Picture 5">
            <a:extLst>
              <a:ext uri="{FF2B5EF4-FFF2-40B4-BE49-F238E27FC236}">
                <a16:creationId xmlns:a16="http://schemas.microsoft.com/office/drawing/2014/main" id="{9F842697-E57F-47A7-9897-7F47A8A0E1AB}"/>
              </a:ext>
            </a:extLst>
          </p:cNvPr>
          <p:cNvPicPr>
            <a:picLocks noChangeAspect="1"/>
          </p:cNvPicPr>
          <p:nvPr/>
        </p:nvPicPr>
        <p:blipFill>
          <a:blip r:embed="rId3"/>
          <a:stretch>
            <a:fillRect/>
          </a:stretch>
        </p:blipFill>
        <p:spPr>
          <a:xfrm>
            <a:off x="3467403" y="3429000"/>
            <a:ext cx="2137184" cy="2253606"/>
          </a:xfrm>
          <a:prstGeom prst="rect">
            <a:avLst/>
          </a:prstGeom>
        </p:spPr>
      </p:pic>
    </p:spTree>
    <p:extLst>
      <p:ext uri="{BB962C8B-B14F-4D97-AF65-F5344CB8AC3E}">
        <p14:creationId xmlns:p14="http://schemas.microsoft.com/office/powerpoint/2010/main" val="157374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4       PSHE Knowledge </a:t>
            </a:r>
            <a:r>
              <a:rPr lang="en-GB" sz="1400" b="1">
                <a:solidFill>
                  <a:srgbClr val="002060"/>
                </a:solidFill>
                <a:latin typeface="Comic Sans MS" panose="030F0702030302020204" pitchFamily="66" charset="0"/>
              </a:rPr>
              <a:t>Mat          Dreams and Goals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3200" y="51289"/>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666921329"/>
              </p:ext>
            </p:extLst>
          </p:nvPr>
        </p:nvGraphicFramePr>
        <p:xfrm>
          <a:off x="107504" y="454977"/>
          <a:ext cx="8928992" cy="6351734"/>
        </p:xfrm>
        <a:graphic>
          <a:graphicData uri="http://schemas.openxmlformats.org/drawingml/2006/table">
            <a:tbl>
              <a:tblPr firstRow="1" firstCol="1" bandRow="1">
                <a:tableStyleId>{5C22544A-7EE6-4342-B048-85BDC9FD1C3A}</a:tableStyleId>
              </a:tblPr>
              <a:tblGrid>
                <a:gridCol w="1551083">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400" b="1" dirty="0">
                          <a:solidFill>
                            <a:srgbClr val="002060"/>
                          </a:solidFill>
                          <a:effectLst/>
                          <a:latin typeface="+mn-lt"/>
                          <a:ea typeface="Calibri"/>
                          <a:cs typeface="Times New Roman"/>
                        </a:rPr>
                        <a:t>Celebrating Difference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endParaRPr lang="en-GB" sz="1100" dirty="0">
                        <a:effectLst/>
                        <a:latin typeface="+mn-lt"/>
                        <a:ea typeface="Calibri"/>
                        <a:cs typeface="Times New Roman"/>
                      </a:endParaRPr>
                    </a:p>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Dream</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Something you really want.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marR="295910" lvl="0" indent="0">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100" dirty="0"/>
                        <a:t>• What are your hopes and dreams? • Can you tell me about a time that one of your dreams didn’t come true? • What can we do when we feel disappointed? • What is resilience? • Describe how it felt when you achieved your goal? • Can I tell you what my dreams and goals were when I was your age? • How can you use this feeling the next time you are stuck? • Does Calm Me time help you when you are feeling stuck? • How does Jigsaw Jaz help you learn?</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Hope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 desire to make something happen.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lvl="0" indent="0" algn="l">
                        <a:spcBef>
                          <a:spcPts val="610"/>
                        </a:spcBef>
                        <a:buClr>
                          <a:srgbClr val="BED249"/>
                        </a:buClr>
                        <a:buSzPts val="900"/>
                        <a:buFont typeface="Arial" panose="020B0604020202020204" pitchFamily="34" charset="0"/>
                        <a:buNone/>
                        <a:tabLst>
                          <a:tab pos="216535" algn="l"/>
                        </a:tabLst>
                      </a:pPr>
                      <a:r>
                        <a:rPr lang="en-GB" sz="1050" b="1" dirty="0"/>
                        <a:t>• Know what their own hopes and dreams are</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that hopes and dreams don’t always come true</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that reflecting on positive and happy </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experiences can help them to counteract disappointment</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how to make a new plan and set new </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goals even if they have been disappointed </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how to work out the steps they need to take to achieve a goal</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how to work as part of a successful group</a:t>
                      </a:r>
                    </a:p>
                    <a:p>
                      <a:pPr marL="0" lvl="0" indent="0" algn="l">
                        <a:spcBef>
                          <a:spcPts val="610"/>
                        </a:spcBef>
                        <a:buClr>
                          <a:srgbClr val="BED249"/>
                        </a:buClr>
                        <a:buSzPts val="900"/>
                        <a:buFont typeface="Arial" panose="020B0604020202020204" pitchFamily="34" charset="0"/>
                        <a:buNone/>
                        <a:tabLst>
                          <a:tab pos="216535" algn="l"/>
                        </a:tabLst>
                      </a:pPr>
                      <a:r>
                        <a:rPr lang="en-GB" sz="1050" b="1" dirty="0"/>
                        <a:t>• Know how to share in the success of a group</a:t>
                      </a:r>
                    </a:p>
                    <a:p>
                      <a:pPr marL="0" lvl="0" indent="0" algn="l">
                        <a:spcBef>
                          <a:spcPts val="610"/>
                        </a:spcBef>
                        <a:buClr>
                          <a:srgbClr val="BED249"/>
                        </a:buClr>
                        <a:buSzPts val="900"/>
                        <a:buFont typeface="Arial" panose="020B0604020202020204" pitchFamily="34" charset="0"/>
                        <a:buNone/>
                        <a:tabLst>
                          <a:tab pos="216535" algn="l"/>
                        </a:tabLst>
                      </a:pPr>
                      <a:endParaRPr lang="en-GB" sz="1050" dirty="0"/>
                    </a:p>
                    <a:p>
                      <a:pPr marL="0" lvl="0" indent="0" algn="l">
                        <a:spcBef>
                          <a:spcPts val="610"/>
                        </a:spcBef>
                        <a:buClr>
                          <a:srgbClr val="BED249"/>
                        </a:buClr>
                        <a:buSzPts val="900"/>
                        <a:buFont typeface="Arial" panose="020B0604020202020204" pitchFamily="34" charset="0"/>
                        <a:buNone/>
                        <a:tabLst>
                          <a:tab pos="216535" algn="l"/>
                        </a:tabLst>
                      </a:pPr>
                      <a:endParaRPr lang="en-GB" sz="1050" dirty="0"/>
                    </a:p>
                    <a:p>
                      <a:pPr marL="0" lvl="0" indent="0" algn="l">
                        <a:spcBef>
                          <a:spcPts val="610"/>
                        </a:spcBef>
                        <a:buClr>
                          <a:srgbClr val="BED249"/>
                        </a:buClr>
                        <a:buSzPts val="900"/>
                        <a:buFont typeface="Arial" panose="020B0604020202020204" pitchFamily="34" charset="0"/>
                        <a:buNone/>
                        <a:tabLst>
                          <a:tab pos="216535" algn="l"/>
                        </a:tabLst>
                      </a:pPr>
                      <a:r>
                        <a:rPr lang="en-GB" sz="1400" dirty="0"/>
                        <a:t>The children talk about their hopes and dreams. They discuss how it feels when dreams don’t come true and how to cope with / overcome feelings of disappointment. The children talk about making new plans and setting new goals even if they have been disappointed. The class talk about group work and overcoming challenges together. They reflect on their successes and the feelings associated with overcoming a challenge.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02454">
                <a:tc>
                  <a:txBody>
                    <a:bodyPr/>
                    <a:lstStyle/>
                    <a:p>
                      <a:pPr algn="ctr">
                        <a:lnSpc>
                          <a:spcPct val="115000"/>
                        </a:lnSpc>
                        <a:spcAft>
                          <a:spcPts val="0"/>
                        </a:spcAft>
                      </a:pPr>
                      <a:r>
                        <a:rPr lang="en-GB" sz="1400" dirty="0">
                          <a:effectLst/>
                          <a:latin typeface="+mn-lt"/>
                          <a:ea typeface="Calibri"/>
                          <a:cs typeface="Times New Roman"/>
                        </a:rPr>
                        <a:t>Goal</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aim or desire.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Determination</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Being determined, trying your best. </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06153">
                <a:tc rowSpan="2">
                  <a:txBody>
                    <a:bodyPr/>
                    <a:lstStyle/>
                    <a:p>
                      <a:pPr marL="107950" marR="327660" indent="-108585" algn="ctr">
                        <a:lnSpc>
                          <a:spcPct val="91000"/>
                        </a:lnSpc>
                        <a:spcBef>
                          <a:spcPts val="410"/>
                        </a:spcBef>
                        <a:spcAft>
                          <a:spcPts val="0"/>
                        </a:spcAft>
                      </a:pPr>
                      <a:r>
                        <a:rPr lang="en-GB" sz="1100" dirty="0"/>
                        <a:t>Perseverance, Resilience, Positive attitude, Disappointment, Fears, Hurts, Positive experiences, Plans, Cope, Help, Self-belief, Motivation, Commitment, Enterprise, Design, Cooperation, Success, Celebrate, Evaluate. </a:t>
                      </a:r>
                      <a:endParaRPr lang="en-GB" sz="11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indent="0" algn="l">
                        <a:lnSpc>
                          <a:spcPct val="115000"/>
                        </a:lnSpc>
                        <a:spcAft>
                          <a:spcPts val="0"/>
                        </a:spcAft>
                        <a:buFontTx/>
                        <a:buNone/>
                      </a:pPr>
                      <a:r>
                        <a:rPr lang="en-GB" sz="1000" b="1" baseline="0" dirty="0">
                          <a:solidFill>
                            <a:schemeClr val="bg1"/>
                          </a:solidFill>
                          <a:effectLst/>
                          <a:latin typeface="+mn-lt"/>
                          <a:ea typeface="Calibri"/>
                          <a:cs typeface="Times New Roman"/>
                        </a:rPr>
                        <a:t>Skills</a:t>
                      </a:r>
                      <a:endParaRPr lang="en-GB" sz="10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608662">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Can talk about their hopes and dreams and the feelings associated with these </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Can identify the feeling of disappointment</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Can identify a time when they have felt disappointed</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Be able to cope with disappointment </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Help others to cope with disappointment</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Can identify what resilience is</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Have a positive attitude</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Enjoy being part of a group challenge</a:t>
                      </a:r>
                    </a:p>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GB" sz="1000" dirty="0">
                          <a:effectLst/>
                          <a:latin typeface="+mn-lt"/>
                          <a:ea typeface="Times New Roman" panose="02020603050405020304" pitchFamily="18" charset="0"/>
                          <a:cs typeface="Arial" panose="020B0604020202020204" pitchFamily="34" charset="0"/>
                        </a:rPr>
                        <a:t>• Can share their success with others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331384" y="3933056"/>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A picture containing text, vector graphics&#10;&#10;Description automatically generated">
            <a:extLst>
              <a:ext uri="{FF2B5EF4-FFF2-40B4-BE49-F238E27FC236}">
                <a16:creationId xmlns:a16="http://schemas.microsoft.com/office/drawing/2014/main" id="{A14AD2BD-E2B3-4015-AB51-BA2F570B792B}"/>
              </a:ext>
            </a:extLst>
          </p:cNvPr>
          <p:cNvPicPr>
            <a:picLocks noChangeAspect="1"/>
          </p:cNvPicPr>
          <p:nvPr/>
        </p:nvPicPr>
        <p:blipFill>
          <a:blip r:embed="rId3"/>
          <a:stretch>
            <a:fillRect/>
          </a:stretch>
        </p:blipFill>
        <p:spPr>
          <a:xfrm>
            <a:off x="1533407" y="3664944"/>
            <a:ext cx="1797977" cy="1600199"/>
          </a:xfrm>
          <a:prstGeom prst="rect">
            <a:avLst/>
          </a:prstGeom>
        </p:spPr>
      </p:pic>
      <p:pic>
        <p:nvPicPr>
          <p:cNvPr id="5" name="Picture 4">
            <a:extLst>
              <a:ext uri="{FF2B5EF4-FFF2-40B4-BE49-F238E27FC236}">
                <a16:creationId xmlns:a16="http://schemas.microsoft.com/office/drawing/2014/main" id="{CCB5C13A-FDF0-46E5-90DE-AE8966AFC5EE}"/>
              </a:ext>
            </a:extLst>
          </p:cNvPr>
          <p:cNvPicPr>
            <a:picLocks noChangeAspect="1"/>
          </p:cNvPicPr>
          <p:nvPr/>
        </p:nvPicPr>
        <p:blipFill>
          <a:blip r:embed="rId4"/>
          <a:stretch>
            <a:fillRect/>
          </a:stretch>
        </p:blipFill>
        <p:spPr>
          <a:xfrm>
            <a:off x="1857940" y="5317858"/>
            <a:ext cx="1148910" cy="1436137"/>
          </a:xfrm>
          <a:prstGeom prst="rect">
            <a:avLst/>
          </a:prstGeom>
        </p:spPr>
      </p:pic>
    </p:spTree>
    <p:extLst>
      <p:ext uri="{BB962C8B-B14F-4D97-AF65-F5344CB8AC3E}">
        <p14:creationId xmlns:p14="http://schemas.microsoft.com/office/powerpoint/2010/main" val="2050886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2685499517"/>
              </p:ext>
            </p:extLst>
          </p:nvPr>
        </p:nvGraphicFramePr>
        <p:xfrm>
          <a:off x="467544" y="882319"/>
          <a:ext cx="8424935" cy="5841503"/>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418678">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Y3</a:t>
                      </a:r>
                    </a:p>
                  </a:txBody>
                  <a:tcPr>
                    <a:solidFill>
                      <a:srgbClr val="002060"/>
                    </a:solidFill>
                  </a:tcPr>
                </a:tc>
                <a:extLst>
                  <a:ext uri="{0D108BD9-81ED-4DB2-BD59-A6C34878D82A}">
                    <a16:rowId xmlns:a16="http://schemas.microsoft.com/office/drawing/2014/main" val="1337627115"/>
                  </a:ext>
                </a:extLst>
              </a:tr>
              <a:tr h="54228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 Know about specific people who have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overcome difficult challenges to achieve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success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 Know what dreams and ambitions are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important to them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 Know how they can best overcome learning challenges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 Know that they are responsible for their own learning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 Know what their own strengths are as 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learner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 Know what an obstacle is and how they can hinder achievement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 Know how to take steps to overcome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obstacles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 Know how to evaluate their own learning progress and identify how it can be better next time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endParaRPr lang="en-GB" dirty="0"/>
                    </a:p>
                  </a:txBody>
                  <a:tcPr/>
                </a:tc>
                <a:tc>
                  <a:txBody>
                    <a:bodyPr/>
                    <a:lstStyle/>
                    <a:p>
                      <a:endParaRPr lang="en-GB" dirty="0"/>
                    </a:p>
                    <a:p>
                      <a:r>
                        <a:rPr lang="en-GB" dirty="0"/>
                        <a:t>Aspirations. My rights. (UNICEF)  </a:t>
                      </a:r>
                    </a:p>
                    <a:p>
                      <a:r>
                        <a:rPr lang="en-GB" dirty="0"/>
                        <a:t>Growth mindset. Personal development, St Peters award. </a:t>
                      </a:r>
                    </a:p>
                    <a:p>
                      <a:endParaRPr lang="en-GB" dirty="0"/>
                    </a:p>
                    <a:p>
                      <a:endParaRPr lang="en-GB" dirty="0"/>
                    </a:p>
                    <a:p>
                      <a:endParaRPr lang="en-GB" dirty="0"/>
                    </a:p>
                    <a:p>
                      <a:endParaRPr lang="en-GB" dirty="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r>
                        <a:rPr lang="en-GB" sz="1400" dirty="0"/>
                        <a:t>the class look at examples of people who have overcome challenges to achieve success and discuss what they can learn from these </a:t>
                      </a:r>
                    </a:p>
                    <a:p>
                      <a:pPr marL="0" marR="0" lvl="0" indent="0" algn="l" defTabSz="914400" rtl="0" eaLnBrk="1" fontAlgn="auto" latinLnBrk="0" hangingPunct="1">
                        <a:lnSpc>
                          <a:spcPct val="115000"/>
                        </a:lnSpc>
                        <a:spcBef>
                          <a:spcPts val="0"/>
                        </a:spcBef>
                        <a:spcAft>
                          <a:spcPts val="0"/>
                        </a:spcAft>
                        <a:buClrTx/>
                        <a:buSzTx/>
                        <a:buFontTx/>
                        <a:buNone/>
                        <a:tabLst/>
                        <a:defRPr/>
                      </a:pPr>
                      <a:r>
                        <a:rPr lang="en-GB" sz="1400" dirty="0"/>
                        <a:t>stories. The children identify their own dreams and ambitions and discuss how it will feel when they achieve them. They talk about facing learning </a:t>
                      </a:r>
                    </a:p>
                    <a:p>
                      <a:pPr marL="0" marR="0" lvl="0" indent="0" algn="l" defTabSz="914400" rtl="0" eaLnBrk="1" fontAlgn="auto" latinLnBrk="0" hangingPunct="1">
                        <a:lnSpc>
                          <a:spcPct val="115000"/>
                        </a:lnSpc>
                        <a:spcBef>
                          <a:spcPts val="0"/>
                        </a:spcBef>
                        <a:spcAft>
                          <a:spcPts val="0"/>
                        </a:spcAft>
                        <a:buClrTx/>
                        <a:buSzTx/>
                        <a:buFontTx/>
                        <a:buNone/>
                        <a:tabLst/>
                        <a:defRPr/>
                      </a:pPr>
                      <a:r>
                        <a:rPr lang="en-GB" sz="1400" dirty="0"/>
                        <a:t>challenges and identify their own strategies for overcoming these. The children talk about obstacles which might stop them from achieving their goals and </a:t>
                      </a:r>
                    </a:p>
                    <a:p>
                      <a:pPr marL="0" marR="0" lvl="0" indent="0" algn="l" defTabSz="914400" rtl="0" eaLnBrk="1" fontAlgn="auto" latinLnBrk="0" hangingPunct="1">
                        <a:lnSpc>
                          <a:spcPct val="115000"/>
                        </a:lnSpc>
                        <a:spcBef>
                          <a:spcPts val="0"/>
                        </a:spcBef>
                        <a:spcAft>
                          <a:spcPts val="0"/>
                        </a:spcAft>
                        <a:buClrTx/>
                        <a:buSzTx/>
                        <a:buFontTx/>
                        <a:buNone/>
                        <a:tabLst/>
                        <a:defRPr/>
                      </a:pPr>
                      <a:r>
                        <a:rPr lang="en-GB" sz="1400" dirty="0"/>
                        <a:t>how to overcome these. They reflect on their progress and successes and identify what they could do better next time.</a:t>
                      </a:r>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7" name="Picture 6">
            <a:extLst>
              <a:ext uri="{FF2B5EF4-FFF2-40B4-BE49-F238E27FC236}">
                <a16:creationId xmlns:a16="http://schemas.microsoft.com/office/drawing/2014/main" id="{0D9BBDD6-8704-435E-9CD6-784989782D71}"/>
              </a:ext>
            </a:extLst>
          </p:cNvPr>
          <p:cNvPicPr>
            <a:picLocks noChangeAspect="1"/>
          </p:cNvPicPr>
          <p:nvPr/>
        </p:nvPicPr>
        <p:blipFill>
          <a:blip r:embed="rId3"/>
          <a:stretch>
            <a:fillRect/>
          </a:stretch>
        </p:blipFill>
        <p:spPr>
          <a:xfrm>
            <a:off x="3937009" y="3429000"/>
            <a:ext cx="1788845" cy="1374357"/>
          </a:xfrm>
          <a:prstGeom prst="rect">
            <a:avLst/>
          </a:prstGeom>
        </p:spPr>
      </p:pic>
    </p:spTree>
    <p:extLst>
      <p:ext uri="{BB962C8B-B14F-4D97-AF65-F5344CB8AC3E}">
        <p14:creationId xmlns:p14="http://schemas.microsoft.com/office/powerpoint/2010/main" val="1404385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0c1468e-7deb-4d11-ad38-6c583b2a0204" xsi:nil="true"/>
    <lcf76f155ced4ddcb4097134ff3c332f xmlns="591cfa15-4cd3-4a55-b9f7-6f85be7cf63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08E4DD3FB08284B982165C47A3C3115" ma:contentTypeVersion="16" ma:contentTypeDescription="Create a new document." ma:contentTypeScope="" ma:versionID="7225221436330eb7e61f509d7ea3c163">
  <xsd:schema xmlns:xsd="http://www.w3.org/2001/XMLSchema" xmlns:xs="http://www.w3.org/2001/XMLSchema" xmlns:p="http://schemas.microsoft.com/office/2006/metadata/properties" xmlns:ns2="591cfa15-4cd3-4a55-b9f7-6f85be7cf638" xmlns:ns3="50c1468e-7deb-4d11-ad38-6c583b2a0204" targetNamespace="http://schemas.microsoft.com/office/2006/metadata/properties" ma:root="true" ma:fieldsID="b6cae39a0f18e1df703a5a2512429f03" ns2:_="" ns3:_="">
    <xsd:import namespace="591cfa15-4cd3-4a55-b9f7-6f85be7cf638"/>
    <xsd:import namespace="50c1468e-7deb-4d11-ad38-6c583b2a0204"/>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1cfa15-4cd3-4a55-b9f7-6f85be7cf6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03970a-e55d-4629-b0e7-91e18418f62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0c1468e-7deb-4d11-ad38-6c583b2a020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677ac1-5098-46b0-9a18-c66528dd80a9}" ma:internalName="TaxCatchAll" ma:showField="CatchAllData" ma:web="50c1468e-7deb-4d11-ad38-6c583b2a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D95446-70FE-41E8-8170-ABF9DD33B9AA}">
  <ds:schemaRefs>
    <ds:schemaRef ds:uri="http://schemas.microsoft.com/office/2006/metadata/properties"/>
    <ds:schemaRef ds:uri="http://schemas.microsoft.com/office/infopath/2007/PartnerControls"/>
    <ds:schemaRef ds:uri="50c1468e-7deb-4d11-ad38-6c583b2a0204"/>
    <ds:schemaRef ds:uri="591cfa15-4cd3-4a55-b9f7-6f85be7cf638"/>
  </ds:schemaRefs>
</ds:datastoreItem>
</file>

<file path=customXml/itemProps2.xml><?xml version="1.0" encoding="utf-8"?>
<ds:datastoreItem xmlns:ds="http://schemas.openxmlformats.org/officeDocument/2006/customXml" ds:itemID="{163C76BF-4037-41AB-87E3-FE2E57B53978}">
  <ds:schemaRefs>
    <ds:schemaRef ds:uri="http://schemas.microsoft.com/sharepoint/v3/contenttype/forms"/>
  </ds:schemaRefs>
</ds:datastoreItem>
</file>

<file path=customXml/itemProps3.xml><?xml version="1.0" encoding="utf-8"?>
<ds:datastoreItem xmlns:ds="http://schemas.openxmlformats.org/officeDocument/2006/customXml" ds:itemID="{08F61663-EEB4-457B-AC42-4468026676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1cfa15-4cd3-4a55-b9f7-6f85be7cf638"/>
    <ds:schemaRef ds:uri="50c1468e-7deb-4d11-ad38-6c583b2a02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3836</TotalTime>
  <Words>4041</Words>
  <Application>Microsoft Office PowerPoint</Application>
  <PresentationFormat>On-screen Show (4:3)</PresentationFormat>
  <Paragraphs>410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Comic Sans MS</vt:lpstr>
      <vt:lpstr>Twinkl Cursive Looped</vt:lpstr>
      <vt:lpstr>Office Theme</vt:lpstr>
      <vt:lpstr>        Year R        PSHE Knowledge Mat          Dreams and Goals</vt:lpstr>
      <vt:lpstr>        Year 1       PSHE Knowledge Mat          Dreams and Goals </vt:lpstr>
      <vt:lpstr>PowerPoint Presentation</vt:lpstr>
      <vt:lpstr>        Year 2       PSHE Knowledge Mat          Dreams and Goals </vt:lpstr>
      <vt:lpstr>PowerPoint Presentation</vt:lpstr>
      <vt:lpstr>        Year 3       PSHE Knowledge Mat          Dreams and Goals </vt:lpstr>
      <vt:lpstr>PowerPoint Presentation</vt:lpstr>
      <vt:lpstr>        Year 4       PSHE Knowledge Mat          Dreams and Goals </vt:lpstr>
      <vt:lpstr>PowerPoint Presentation</vt:lpstr>
      <vt:lpstr>        Year 5       PSHE Knowledge Mat          Dreams and Goals </vt:lpstr>
      <vt:lpstr>PowerPoint Presentation</vt:lpstr>
      <vt:lpstr>        Year 6       PSHE Knowledge Mat          Dreams and Goals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Vinyard</dc:creator>
  <cp:lastModifiedBy>Donna Harrison</cp:lastModifiedBy>
  <cp:revision>51</cp:revision>
  <cp:lastPrinted>2022-02-08T08:14:32Z</cp:lastPrinted>
  <dcterms:created xsi:type="dcterms:W3CDTF">2019-07-09T19:27:49Z</dcterms:created>
  <dcterms:modified xsi:type="dcterms:W3CDTF">2023-01-11T08:13:42Z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0x010100008E4DD3FB08284B982165C47A3C3115</vt:lpwstr>
  </property>
  <property fmtid="{D5CDD505-2E9C-101B-9397-08002B2CF9AE}" pid="3" name="MediaServiceImageTags">
    <vt:lpwstr/>
  </property>
</Properties>
</file>