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1" autoAdjust="0"/>
    <p:restoredTop sz="94660"/>
  </p:normalViewPr>
  <p:slideViewPr>
    <p:cSldViewPr>
      <p:cViewPr varScale="1">
        <p:scale>
          <a:sx n="108" d="100"/>
          <a:sy n="108" d="100"/>
        </p:scale>
        <p:origin x="19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653E6F-B946-4D28-97E6-424E4F1DA5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65133-057F-47F6-8C70-0C393B5DD8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1B8123-198B-4EA1-BA3F-4DD2697FE479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7F46E-8804-4216-ACAA-C37BD0D1AA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38CC06-E430-4D26-BF30-CAD8495C1A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970867B-1198-47B5-B7FC-7A2CAE9F952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C14D8-2F71-4159-832B-AF22CC88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0EB38-DEC0-4D60-B639-CDF0E081CB7D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0BCA1-CB63-40B1-8FD0-D428DD8F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EA96-4CE2-411F-AE41-DD766B716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93C5C-8D24-4926-AAD5-2AA1BA2A57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61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B5600-86B0-4549-A030-1F42DBBE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2C2B4-115E-4F8E-89A2-CE1DB1994156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CACC2-BB43-4E1E-BC50-B361CE7BE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BF26C-740E-4E5D-BE9D-EA4A8E30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03134-C1D7-4C32-B9BE-6928AE138C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024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18D4E-CCCF-467F-8F20-698E7C03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B63AF-BEAC-412D-ABFA-E01A4F884CB3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937AF-B212-4CCA-925C-99D8EFF72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0BA11-055D-4B5A-BB63-99B44099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DEB55-E500-41F0-A227-ED028BCA7B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456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F1101-D9C7-434C-B73A-07321EDD0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442B4-EE50-4F8A-B176-FD29280E3918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72716-B699-4F32-9F4F-08F9CA48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59774-1B30-499C-B654-44EAFB96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0A8D9-7C2F-4246-B401-3738BB99D6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327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6F2DA-D7EE-413B-95DA-344571F5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D85F-B78F-46D6-9C16-6C87BCC25A23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43B30-BAF0-419D-B06C-9CAF6BDB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5DD92-B1D6-4626-9395-4FC3C643B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DC77D-F0A3-438A-91A2-9E12CE4912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5104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19580C-D90A-4764-814A-4646AFD03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29745-1D91-4F9E-808B-2527C5B189E7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DDD0A-4B64-43B4-BCBD-2233C852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06CEDE-E862-4728-8BF7-D47C2CFB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71020-3D09-4DBA-90E7-4B79F7CA3D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290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AEC9E6-BE82-41E0-BD99-0A298C2B8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65FAD-230B-4740-9385-31F4590951AA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5F7F0C-718C-4DF8-9FDC-BDF49BD7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91B20F5-94B6-4C49-96C3-CDFA9AF9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F0A7C-2AB0-45AE-88B9-139408A326C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044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E9B29E-453F-4C40-8A05-4A48019A1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953D9-D0F3-4BF5-8316-91D007FF15B0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8E9E8E-4332-47F9-B773-F5D88766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0009E0-DA96-483C-94E0-F5758EE5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D9EF8-24B9-4CF3-A07C-7973D471BD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82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1EBA689-5B68-48C0-9C71-359B25E7C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9545D-2D91-4AEC-AB8F-FA1C569499A6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071AD88-C485-4C02-A634-7E831BCCB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A11BF3B-6172-4832-9952-BFD97C943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A6E63-9A88-4E14-A39C-ECA27C03A1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824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9FC865-44D7-4608-A7FE-6DD4F838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A723F-0D24-4EF8-8060-A85966E7C791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EC6D8D-F2AF-4CA0-9946-C4050139C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63B4F3-9E0E-4A7D-A6D8-7C853F396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C83C3-D1B9-47EE-91A5-25F0429F67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975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A0274D-395D-453D-80BD-A3E5E57D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13715-4D30-486A-84DF-195DA88887E4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AFBE637-E317-4BF7-AA6E-2F7537D7E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1B3D698-C4B9-46B8-97AD-BD801984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2A428-F8CE-4545-9D3B-2D0C789A84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915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092A87E-2B33-4466-B776-4053AEA5C8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8C248C9-0C01-405E-AE8E-C325C838DD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2A600-D3BD-45E8-A4F0-3E5FDCD4F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569743-B6F0-4DE4-B3AE-53746D11338D}" type="datetimeFigureOut">
              <a:rPr lang="en-GB"/>
              <a:pPr>
                <a:defRPr/>
              </a:pPr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B1BFC-8666-472E-ACEE-B8D0E9E356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8776E-82A5-4F9B-A736-61B47482F3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21001EA-2CD6-480A-9378-9A47E4EF1AB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taff\Desktop\UJ.jpg">
            <a:extLst>
              <a:ext uri="{FF2B5EF4-FFF2-40B4-BE49-F238E27FC236}">
                <a16:creationId xmlns:a16="http://schemas.microsoft.com/office/drawing/2014/main" id="{5F71E825-EBFC-46E5-AD34-C472442CE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6746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Content Placeholder 3" descr="http://www.ukimmigrationbarristers.com/blog/wp-content/uploads/2013/03/keep-calm-british.jpg">
            <a:extLst>
              <a:ext uri="{FF2B5EF4-FFF2-40B4-BE49-F238E27FC236}">
                <a16:creationId xmlns:a16="http://schemas.microsoft.com/office/drawing/2014/main" id="{6BB8DC40-84A3-4EBB-BA3D-F66A97CC2E3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908050"/>
            <a:ext cx="4681538" cy="504190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staff\Desktop\UJ.jpg">
            <a:extLst>
              <a:ext uri="{FF2B5EF4-FFF2-40B4-BE49-F238E27FC236}">
                <a16:creationId xmlns:a16="http://schemas.microsoft.com/office/drawing/2014/main" id="{9D7149E9-5676-490A-B8E8-38698AEAE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F7C738-32C2-4D3A-897C-33DCEA063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19E6C-F3AA-41F0-B8C5-DFAB16549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96975"/>
            <a:ext cx="8675687" cy="56610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200" b="1" dirty="0">
                <a:latin typeface="Comic Sans MS" pitchFamily="66" charset="0"/>
              </a:rPr>
              <a:t>Democracy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800" dirty="0">
                <a:latin typeface="Comic Sans MS" pitchFamily="66" charset="0"/>
              </a:rPr>
              <a:t>Britain is a democracy – this means that the people in Britain vote for the people who make the laws and decide how the country is run. If we didn’t have a democracy, just one person might be able to make all the laws and that would not be fair.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40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staff\Desktop\UJ.jpg">
            <a:extLst>
              <a:ext uri="{FF2B5EF4-FFF2-40B4-BE49-F238E27FC236}">
                <a16:creationId xmlns:a16="http://schemas.microsoft.com/office/drawing/2014/main" id="{A335AFC6-C725-45CC-A3BF-0D71C52E7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D884D2-44A1-48C7-A560-344FEB02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22920-662B-40C6-96FF-A0001BF7A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96975"/>
            <a:ext cx="8675687" cy="5661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200" b="1" dirty="0">
                <a:latin typeface="Comic Sans MS" pitchFamily="66" charset="0"/>
              </a:rPr>
              <a:t>The rule of the law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800" dirty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40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taff\Desktop\UJ.jpg">
            <a:extLst>
              <a:ext uri="{FF2B5EF4-FFF2-40B4-BE49-F238E27FC236}">
                <a16:creationId xmlns:a16="http://schemas.microsoft.com/office/drawing/2014/main" id="{3FAE3A45-A558-495D-83A0-EB098555B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88781F-C0E6-4ED6-AB55-59E7ED60E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B6FDC-4FD0-4D14-83FC-EA6D86971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96975"/>
            <a:ext cx="8675687" cy="5661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200" b="1" dirty="0">
                <a:latin typeface="Comic Sans MS" pitchFamily="66" charset="0"/>
              </a:rPr>
              <a:t>Individual Liberty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800" dirty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40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staff\Desktop\UJ.jpg">
            <a:extLst>
              <a:ext uri="{FF2B5EF4-FFF2-40B4-BE49-F238E27FC236}">
                <a16:creationId xmlns:a16="http://schemas.microsoft.com/office/drawing/2014/main" id="{F85FC9CE-C429-45E8-8D6E-1F00D95B2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6C084C-95CC-4104-86C4-7DA2C3C7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7B844-873D-43C4-8F02-05D5729B5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5661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200" b="1" dirty="0">
                <a:latin typeface="Comic Sans MS" pitchFamily="66" charset="0"/>
              </a:rPr>
              <a:t>Mutual Respect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000" dirty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000" dirty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staff\Desktop\UJ.jpg">
            <a:extLst>
              <a:ext uri="{FF2B5EF4-FFF2-40B4-BE49-F238E27FC236}">
                <a16:creationId xmlns:a16="http://schemas.microsoft.com/office/drawing/2014/main" id="{5B006A81-E883-4D53-A802-8B68A63BB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FE0FB3-C76A-41BA-BE7B-D484E1F67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041AD-2587-4C3A-8CB6-6F6D280B6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5661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400" b="1" dirty="0">
                <a:latin typeface="Comic Sans MS" pitchFamily="66" charset="0"/>
              </a:rPr>
              <a:t>Tolerance of those of different faiths and beliefs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000" dirty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taff\Desktop\UJ.jpg">
            <a:extLst>
              <a:ext uri="{FF2B5EF4-FFF2-40B4-BE49-F238E27FC236}">
                <a16:creationId xmlns:a16="http://schemas.microsoft.com/office/drawing/2014/main" id="{86DCB661-381F-4DF7-B7CB-95056C905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1CF045-C302-448C-9BA8-E1D20ABD2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Let’s look at that list of </a:t>
            </a:r>
            <a:br>
              <a:rPr lang="en-GB" dirty="0">
                <a:latin typeface="Comic Sans MS" pitchFamily="66" charset="0"/>
              </a:rPr>
            </a:br>
            <a:r>
              <a:rPr lang="en-GB" b="1" dirty="0">
                <a:latin typeface="Comic Sans MS" pitchFamily="66" charset="0"/>
              </a:rPr>
              <a:t>British Values </a:t>
            </a:r>
            <a:r>
              <a:rPr lang="en-GB" dirty="0">
                <a:latin typeface="Comic Sans MS" pitchFamily="66" charset="0"/>
              </a:rPr>
              <a:t>again:</a:t>
            </a:r>
          </a:p>
        </p:txBody>
      </p:sp>
      <p:sp>
        <p:nvSpPr>
          <p:cNvPr id="16388" name="Content Placeholder 2">
            <a:extLst>
              <a:ext uri="{FF2B5EF4-FFF2-40B4-BE49-F238E27FC236}">
                <a16:creationId xmlns:a16="http://schemas.microsoft.com/office/drawing/2014/main" id="{9AB6758D-4DAF-49A3-8187-D486462A6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248150"/>
          </a:xfrm>
        </p:spPr>
        <p:txBody>
          <a:bodyPr/>
          <a:lstStyle/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democracy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the rule of law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individual liberty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mutual respect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tolerance of those of different faiths and beliefs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8DEB0C-1500-411C-8EEC-4E1EC63ED21D}"/>
              </a:ext>
            </a:extLst>
          </p:cNvPr>
          <p:cNvSpPr txBox="1">
            <a:spLocks/>
          </p:cNvSpPr>
          <p:nvPr/>
        </p:nvSpPr>
        <p:spPr>
          <a:xfrm>
            <a:off x="250825" y="5715000"/>
            <a:ext cx="8229600" cy="11430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Comic Sans MS" pitchFamily="66" charset="0"/>
                <a:ea typeface="+mj-ea"/>
                <a:cs typeface="+mj-cs"/>
              </a:rPr>
              <a:t>Take a moment to think about how lucky we are to live in Britain, a country with such strong values.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taff\Desktop\UJ.jpg">
            <a:extLst>
              <a:ext uri="{FF2B5EF4-FFF2-40B4-BE49-F238E27FC236}">
                <a16:creationId xmlns:a16="http://schemas.microsoft.com/office/drawing/2014/main" id="{F4873B20-4E4B-446E-A44A-E8C0B0449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5">
            <a:extLst>
              <a:ext uri="{FF2B5EF4-FFF2-40B4-BE49-F238E27FC236}">
                <a16:creationId xmlns:a16="http://schemas.microsoft.com/office/drawing/2014/main" id="{03EE77F1-371B-4816-853F-18E2D3337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981075"/>
            <a:ext cx="7993062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8000" b="1">
                <a:latin typeface="Comic Sans MS" panose="030F0702030302020204" pitchFamily="66" charset="0"/>
              </a:rPr>
              <a:t>Let’s play a game of ‘Put your hand up if.....’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aff\Desktop\UJ.jpg">
            <a:extLst>
              <a:ext uri="{FF2B5EF4-FFF2-40B4-BE49-F238E27FC236}">
                <a16:creationId xmlns:a16="http://schemas.microsoft.com/office/drawing/2014/main" id="{C1F63518-7BA1-40CB-914A-415CB0CAA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">
            <a:extLst>
              <a:ext uri="{FF2B5EF4-FFF2-40B4-BE49-F238E27FC236}">
                <a16:creationId xmlns:a16="http://schemas.microsoft.com/office/drawing/2014/main" id="{A8A761F8-4D2B-48FA-B2F8-24E791FFD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>
                <a:latin typeface="Comic Sans MS" panose="030F0702030302020204" pitchFamily="66" charset="0"/>
              </a:rPr>
              <a:t>Put your hand up if........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B39A0-C552-4D3A-9B8E-AC0A07207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You have brown hair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Wear glasses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Have a brother or sister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Like football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Can speak another language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You like swimming in the sea!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Born in this country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Know what you want to be when you’re older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taff\Desktop\UJ.jpg">
            <a:extLst>
              <a:ext uri="{FF2B5EF4-FFF2-40B4-BE49-F238E27FC236}">
                <a16:creationId xmlns:a16="http://schemas.microsoft.com/office/drawing/2014/main" id="{036A72FD-6AFE-4BED-8290-0067A9767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6746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1">
            <a:extLst>
              <a:ext uri="{FF2B5EF4-FFF2-40B4-BE49-F238E27FC236}">
                <a16:creationId xmlns:a16="http://schemas.microsoft.com/office/drawing/2014/main" id="{45DFDB1B-5161-4CD8-9071-7594E5573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268413"/>
            <a:ext cx="8229600" cy="4032250"/>
          </a:xfrm>
        </p:spPr>
        <p:txBody>
          <a:bodyPr/>
          <a:lstStyle/>
          <a:p>
            <a:pPr eaLnBrk="1" hangingPunct="1"/>
            <a:r>
              <a:rPr lang="en-GB" altLang="en-US" sz="7200">
                <a:latin typeface="Comic Sans MS" panose="030F0702030302020204" pitchFamily="66" charset="0"/>
              </a:rPr>
              <a:t>All these things help make up your identity – that’s who you are!</a:t>
            </a:r>
            <a:r>
              <a:rPr lang="en-GB" altLang="en-US" sz="88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taff\Desktop\UJ.jpg">
            <a:extLst>
              <a:ext uri="{FF2B5EF4-FFF2-40B4-BE49-F238E27FC236}">
                <a16:creationId xmlns:a16="http://schemas.microsoft.com/office/drawing/2014/main" id="{E7DBE931-6E8E-41B5-9288-22C19F179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8EBDF2-CA70-4359-AE05-8D9DD6324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>
                <a:latin typeface="Comic Sans MS" pitchFamily="66" charset="0"/>
              </a:rPr>
              <a:t>So what else makes up your personal identity?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29F52-02A6-4DDA-8CA3-24B9C19E5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513"/>
          </a:xfrm>
        </p:spPr>
        <p:txBody>
          <a:bodyPr/>
          <a:lstStyle/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Groups or clubs that you belong to - scouts, rugby, choir....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What your interests or talents are - film, dance, speed stacking....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What things are important to you. 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What your hopes are for the future.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Which people are important to you. 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Your religion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The languages that you speak. </a:t>
            </a:r>
          </a:p>
          <a:p>
            <a:pPr eaLnBrk="1" hangingPunct="1"/>
            <a:r>
              <a:rPr lang="en-GB" altLang="en-US" sz="3000" b="1">
                <a:latin typeface="Comic Sans MS" panose="030F0702030302020204" pitchFamily="66" charset="0"/>
              </a:rPr>
              <a:t>Which country you are from.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taff\Desktop\UJ.jpg">
            <a:extLst>
              <a:ext uri="{FF2B5EF4-FFF2-40B4-BE49-F238E27FC236}">
                <a16:creationId xmlns:a16="http://schemas.microsoft.com/office/drawing/2014/main" id="{F4E317E9-FBDA-4FE5-AD72-8113375FF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50BCAD-8E62-45EA-AF29-BC3376BE9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333375"/>
            <a:ext cx="8496300" cy="4535488"/>
          </a:xfrm>
        </p:spPr>
        <p:txBody>
          <a:bodyPr/>
          <a:lstStyle/>
          <a:p>
            <a:pPr indent="17463" algn="ctr" eaLnBrk="1" hangingPunct="1">
              <a:buFont typeface="Arial" panose="020B0604020202020204" pitchFamily="34" charset="0"/>
              <a:buNone/>
            </a:pPr>
            <a:r>
              <a:rPr lang="en-GB" altLang="en-US" sz="4000">
                <a:latin typeface="Comic Sans MS" panose="030F0702030302020204" pitchFamily="66" charset="0"/>
              </a:rPr>
              <a:t>What you </a:t>
            </a:r>
            <a:r>
              <a:rPr lang="en-GB" altLang="en-US" sz="4000" b="1">
                <a:latin typeface="Comic Sans MS" panose="030F0702030302020204" pitchFamily="66" charset="0"/>
              </a:rPr>
              <a:t>value</a:t>
            </a:r>
            <a:r>
              <a:rPr lang="en-GB" altLang="en-US" sz="4000">
                <a:latin typeface="Comic Sans MS" panose="030F0702030302020204" pitchFamily="66" charset="0"/>
              </a:rPr>
              <a:t> also makes up part of who you are.</a:t>
            </a:r>
          </a:p>
          <a:p>
            <a:pPr indent="17463" algn="ctr" eaLnBrk="1" hangingPunct="1">
              <a:buFont typeface="Arial" panose="020B0604020202020204" pitchFamily="34" charset="0"/>
              <a:buNone/>
            </a:pPr>
            <a:endParaRPr lang="en-GB" altLang="en-US" sz="4000">
              <a:latin typeface="Comic Sans MS" panose="030F0702030302020204" pitchFamily="66" charset="0"/>
            </a:endParaRPr>
          </a:p>
          <a:p>
            <a:pPr indent="17463" algn="ctr" eaLnBrk="1" hangingPunct="1">
              <a:buFont typeface="Arial" panose="020B0604020202020204" pitchFamily="34" charset="0"/>
              <a:buNone/>
            </a:pPr>
            <a:r>
              <a:rPr lang="en-GB" altLang="en-US" sz="4000">
                <a:latin typeface="Comic Sans MS" panose="030F0702030302020204" pitchFamily="66" charset="0"/>
              </a:rPr>
              <a:t>Time for another game – Let’s play ‘Thumbs up, Thumbs down’</a:t>
            </a:r>
          </a:p>
          <a:p>
            <a:pPr indent="17463" algn="ctr" eaLnBrk="1" hangingPunct="1">
              <a:buFont typeface="Arial" panose="020B0604020202020204" pitchFamily="34" charset="0"/>
              <a:buNone/>
            </a:pPr>
            <a:endParaRPr lang="en-GB" altLang="en-US" sz="4000">
              <a:latin typeface="Comic Sans MS" panose="030F0702030302020204" pitchFamily="66" charset="0"/>
            </a:endParaRPr>
          </a:p>
          <a:p>
            <a:pPr indent="17463" algn="ctr" eaLnBrk="1" hangingPunct="1">
              <a:buFont typeface="Arial" panose="020B0604020202020204" pitchFamily="34" charset="0"/>
              <a:buNone/>
            </a:pPr>
            <a:endParaRPr lang="en-GB" altLang="en-US" sz="4000">
              <a:latin typeface="Comic Sans MS" panose="030F0702030302020204" pitchFamily="66" charset="0"/>
            </a:endParaRPr>
          </a:p>
        </p:txBody>
      </p:sp>
      <p:pic>
        <p:nvPicPr>
          <p:cNvPr id="7172" name="Picture 2" descr="http://www.wpclipart.com/page_frames/full_page_signs/Thumb_Up_full_page_color.png">
            <a:extLst>
              <a:ext uri="{FF2B5EF4-FFF2-40B4-BE49-F238E27FC236}">
                <a16:creationId xmlns:a16="http://schemas.microsoft.com/office/drawing/2014/main" id="{7D017FAC-09E1-4B4C-B586-C7136F607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0800"/>
            <a:ext cx="1871663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 descr="http://www.wpclipart.com/page_frames/full_page_signs/Thumb_Up_full_page_color.png">
            <a:extLst>
              <a:ext uri="{FF2B5EF4-FFF2-40B4-BE49-F238E27FC236}">
                <a16:creationId xmlns:a16="http://schemas.microsoft.com/office/drawing/2014/main" id="{3668EEA2-821B-45AD-BF24-CF46DDB41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860800"/>
            <a:ext cx="1871663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7">
            <a:extLst>
              <a:ext uri="{FF2B5EF4-FFF2-40B4-BE49-F238E27FC236}">
                <a16:creationId xmlns:a16="http://schemas.microsoft.com/office/drawing/2014/main" id="{DFDEC54E-38DC-4A8B-9BB6-BC49F0170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005263"/>
            <a:ext cx="432117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latin typeface="Comic Sans MS" panose="030F0702030302020204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taff\Desktop\UJ.jpg">
            <a:extLst>
              <a:ext uri="{FF2B5EF4-FFF2-40B4-BE49-F238E27FC236}">
                <a16:creationId xmlns:a16="http://schemas.microsoft.com/office/drawing/2014/main" id="{80989279-262C-4255-99FC-2284918EB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249C15-38F7-4699-BA46-AC05DF204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438" cy="1143000"/>
          </a:xfrm>
          <a:solidFill>
            <a:srgbClr val="00B0F0"/>
          </a:solidFill>
        </p:spPr>
        <p:txBody>
          <a:bodyPr/>
          <a:lstStyle/>
          <a:p>
            <a:pPr eaLnBrk="1" hangingPunct="1"/>
            <a:r>
              <a:rPr lang="en-GB" altLang="en-US" sz="6000" b="1">
                <a:latin typeface="Comic Sans MS" panose="030F0702030302020204" pitchFamily="66" charset="0"/>
              </a:rPr>
              <a:t>Honesty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68DA9A-F797-41F5-B8DC-220F73FEFC4C}"/>
              </a:ext>
            </a:extLst>
          </p:cNvPr>
          <p:cNvSpPr txBox="1">
            <a:spLocks/>
          </p:cNvSpPr>
          <p:nvPr/>
        </p:nvSpPr>
        <p:spPr>
          <a:xfrm>
            <a:off x="4427538" y="260350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Hard work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F4882A5-D644-435E-9A89-169CD5D13E76}"/>
              </a:ext>
            </a:extLst>
          </p:cNvPr>
          <p:cNvSpPr txBox="1">
            <a:spLocks/>
          </p:cNvSpPr>
          <p:nvPr/>
        </p:nvSpPr>
        <p:spPr>
          <a:xfrm>
            <a:off x="468313" y="155733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Caring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0A6BC5E-594F-4878-836A-F8E2D2F9BC46}"/>
              </a:ext>
            </a:extLst>
          </p:cNvPr>
          <p:cNvSpPr txBox="1">
            <a:spLocks/>
          </p:cNvSpPr>
          <p:nvPr/>
        </p:nvSpPr>
        <p:spPr>
          <a:xfrm>
            <a:off x="4427538" y="155733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Resilience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60F4FB-89E2-4BD9-B003-8338E4A2E4A5}"/>
              </a:ext>
            </a:extLst>
          </p:cNvPr>
          <p:cNvSpPr txBox="1">
            <a:spLocks/>
          </p:cNvSpPr>
          <p:nvPr/>
        </p:nvSpPr>
        <p:spPr>
          <a:xfrm>
            <a:off x="468313" y="285273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Laziness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B2F099-DB58-4031-ACA2-64927EAF0888}"/>
              </a:ext>
            </a:extLst>
          </p:cNvPr>
          <p:cNvSpPr txBox="1">
            <a:spLocks/>
          </p:cNvSpPr>
          <p:nvPr/>
        </p:nvSpPr>
        <p:spPr>
          <a:xfrm>
            <a:off x="4427538" y="285273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Kindness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B48DB87-7B28-4188-940C-5F3E8F8FAE9A}"/>
              </a:ext>
            </a:extLst>
          </p:cNvPr>
          <p:cNvSpPr txBox="1">
            <a:spLocks/>
          </p:cNvSpPr>
          <p:nvPr/>
        </p:nvSpPr>
        <p:spPr>
          <a:xfrm>
            <a:off x="468313" y="4149725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Fun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A0AA7AE-CE27-4774-ABCF-77E360C9F51A}"/>
              </a:ext>
            </a:extLst>
          </p:cNvPr>
          <p:cNvSpPr txBox="1">
            <a:spLocks/>
          </p:cNvSpPr>
          <p:nvPr/>
        </p:nvSpPr>
        <p:spPr>
          <a:xfrm>
            <a:off x="4427538" y="4149725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Rudeness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212B385-A758-4291-9F8E-093B140220D1}"/>
              </a:ext>
            </a:extLst>
          </p:cNvPr>
          <p:cNvSpPr txBox="1">
            <a:spLocks/>
          </p:cNvSpPr>
          <p:nvPr/>
        </p:nvSpPr>
        <p:spPr>
          <a:xfrm>
            <a:off x="468313" y="537368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Hurtful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1846B1A-7786-4F69-8ADB-F6718607B1AA}"/>
              </a:ext>
            </a:extLst>
          </p:cNvPr>
          <p:cNvSpPr txBox="1">
            <a:spLocks/>
          </p:cNvSpPr>
          <p:nvPr/>
        </p:nvSpPr>
        <p:spPr>
          <a:xfrm>
            <a:off x="4427538" y="5373688"/>
            <a:ext cx="3754437" cy="1143000"/>
          </a:xfrm>
          <a:prstGeom prst="rect">
            <a:avLst/>
          </a:prstGeom>
          <a:solidFill>
            <a:srgbClr val="00B0F0"/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dirty="0">
                <a:latin typeface="Comic Sans MS" pitchFamily="66" charset="0"/>
                <a:ea typeface="+mj-ea"/>
                <a:cs typeface="+mj-cs"/>
              </a:rPr>
              <a:t>Ambitious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taff\Desktop\UJ.jpg">
            <a:extLst>
              <a:ext uri="{FF2B5EF4-FFF2-40B4-BE49-F238E27FC236}">
                <a16:creationId xmlns:a16="http://schemas.microsoft.com/office/drawing/2014/main" id="{588CF447-373A-4A24-9D22-9C1580047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E9FD5070-D2A0-4B0B-AB99-5892A234C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0350"/>
            <a:ext cx="8229600" cy="3889375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en-US" sz="6000">
                <a:latin typeface="Comic Sans MS" panose="030F0702030302020204" pitchFamily="66" charset="0"/>
              </a:rPr>
              <a:t>We have talked about personal values, but can a country have values?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FB817F-53B7-45B8-92DA-1C4E748EAA28}"/>
              </a:ext>
            </a:extLst>
          </p:cNvPr>
          <p:cNvSpPr txBox="1">
            <a:spLocks/>
          </p:cNvSpPr>
          <p:nvPr/>
        </p:nvSpPr>
        <p:spPr bwMode="auto">
          <a:xfrm>
            <a:off x="0" y="4005263"/>
            <a:ext cx="8748713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GB" altLang="en-US" sz="6000">
                <a:latin typeface="Comic Sans MS" panose="030F0702030302020204" pitchFamily="66" charset="0"/>
              </a:rPr>
              <a:t>We all live in Britain, what do you think British values 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staff\Desktop\UJ.jpg">
            <a:extLst>
              <a:ext uri="{FF2B5EF4-FFF2-40B4-BE49-F238E27FC236}">
                <a16:creationId xmlns:a16="http://schemas.microsoft.com/office/drawing/2014/main" id="{9C427B2D-06D7-4E3D-8CD6-E813EDF1E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2000" contrast="-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313" y="-458788"/>
            <a:ext cx="9936163" cy="79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3EF59F-51A3-4762-A053-56749E5F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</a:rPr>
              <a:t>We are going to be learning about British values </a:t>
            </a:r>
          </a:p>
        </p:txBody>
      </p:sp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id="{37F346FA-963E-4E72-B25C-3AD48DBF5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248150"/>
          </a:xfrm>
        </p:spPr>
        <p:txBody>
          <a:bodyPr/>
          <a:lstStyle/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democracy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the rule of law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individual liberty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mutual respect</a:t>
            </a:r>
          </a:p>
          <a:p>
            <a:pPr eaLnBrk="1" hangingPunct="1"/>
            <a:r>
              <a:rPr lang="en-GB" altLang="en-US" sz="4000" b="1">
                <a:latin typeface="Comic Sans MS" panose="030F0702030302020204" pitchFamily="66" charset="0"/>
              </a:rPr>
              <a:t>tolerance of those of different faiths and beliefs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D00E96-6B64-4973-96A8-C91E7ED1A1B4}"/>
              </a:ext>
            </a:extLst>
          </p:cNvPr>
          <p:cNvSpPr txBox="1">
            <a:spLocks/>
          </p:cNvSpPr>
          <p:nvPr/>
        </p:nvSpPr>
        <p:spPr>
          <a:xfrm>
            <a:off x="250825" y="5715000"/>
            <a:ext cx="8229600" cy="1143000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Comic Sans MS" pitchFamily="66" charset="0"/>
                <a:ea typeface="+mj-ea"/>
                <a:cs typeface="+mj-cs"/>
              </a:rPr>
              <a:t>These are ideas we will be learning about in class and in assemblies.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571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Put your hand up if........</vt:lpstr>
      <vt:lpstr>All these things help make up your identity – that’s who you are! </vt:lpstr>
      <vt:lpstr>So what else makes up your personal identity?</vt:lpstr>
      <vt:lpstr>PowerPoint Presentation</vt:lpstr>
      <vt:lpstr>Honesty</vt:lpstr>
      <vt:lpstr>PowerPoint Presentation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Let’s look at that list of  British Values again: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Paul Robinson</cp:lastModifiedBy>
  <cp:revision>38</cp:revision>
  <dcterms:created xsi:type="dcterms:W3CDTF">2014-10-13T08:30:34Z</dcterms:created>
  <dcterms:modified xsi:type="dcterms:W3CDTF">2023-03-20T13:10:25Z</dcterms:modified>
</cp:coreProperties>
</file>