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84" r:id="rId8"/>
    <p:sldId id="259" r:id="rId9"/>
    <p:sldId id="261" r:id="rId10"/>
    <p:sldId id="276" r:id="rId11"/>
    <p:sldId id="262" r:id="rId12"/>
    <p:sldId id="275" r:id="rId13"/>
    <p:sldId id="263" r:id="rId14"/>
    <p:sldId id="264" r:id="rId15"/>
    <p:sldId id="265" r:id="rId16"/>
    <p:sldId id="266" r:id="rId17"/>
    <p:sldId id="267" r:id="rId18"/>
    <p:sldId id="268" r:id="rId19"/>
    <p:sldId id="269" r:id="rId20"/>
    <p:sldId id="270" r:id="rId21"/>
    <p:sldId id="277" r:id="rId22"/>
    <p:sldId id="278" r:id="rId23"/>
    <p:sldId id="285" r:id="rId24"/>
    <p:sldId id="272" r:id="rId25"/>
    <p:sldId id="274" r:id="rId2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24F874-9570-45CA-B2E3-54FB17D389B1}" v="2" dt="2025-12-01T08:22:21.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62" y="4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FA13FD-D2A3-43F4-B5B4-35C6D3CD997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40BB62D-0BA7-442E-90A7-DE7C5DFF3862}">
      <dgm:prSet/>
      <dgm:spPr/>
      <dgm:t>
        <a:bodyPr/>
        <a:lstStyle/>
        <a:p>
          <a:r>
            <a:rPr lang="en-GB"/>
            <a:t>Early Learning Goal: Children at the expected level of development will: □ Have a deep understanding of number to 10, including the composition of each number □ Subitise (recognise quantities without counting) up to 5 □ Automatically recall (without reference to rhymes, counting or other aids) number bonds up to 5 (including subtraction facts) and some number bonds to 10, including double facts. </a:t>
          </a:r>
          <a:endParaRPr lang="en-US"/>
        </a:p>
      </dgm:t>
    </dgm:pt>
    <dgm:pt modelId="{3D60CC0B-AB66-4622-AC09-FDA0873E3C76}" type="parTrans" cxnId="{21BC06D2-9A35-40FA-95CB-B1A52C608CB5}">
      <dgm:prSet/>
      <dgm:spPr/>
      <dgm:t>
        <a:bodyPr/>
        <a:lstStyle/>
        <a:p>
          <a:endParaRPr lang="en-US"/>
        </a:p>
      </dgm:t>
    </dgm:pt>
    <dgm:pt modelId="{121C2655-94AE-4890-AD63-2C1D7053AE96}" type="sibTrans" cxnId="{21BC06D2-9A35-40FA-95CB-B1A52C608CB5}">
      <dgm:prSet/>
      <dgm:spPr/>
      <dgm:t>
        <a:bodyPr/>
        <a:lstStyle/>
        <a:p>
          <a:endParaRPr lang="en-US"/>
        </a:p>
      </dgm:t>
    </dgm:pt>
    <dgm:pt modelId="{B6BD986A-6CD6-487B-88E2-DEB7938E80A2}">
      <dgm:prSet/>
      <dgm:spPr/>
      <dgm:t>
        <a:bodyPr/>
        <a:lstStyle/>
        <a:p>
          <a:r>
            <a:rPr lang="en-GB"/>
            <a:t>Early Learning Goal: Children at the expected level of development will: □ Verbally count beyond 20, recognising the pattern of the counting system □ Compare quantities up to 10 in different contexts, recognising when one quantity is greater than, less than or the same as the other quantity □ Explore and represent patterns within numbers up to 10, including evens and odds, double facts and how quantities can be distributed equally.</a:t>
          </a:r>
          <a:endParaRPr lang="en-US"/>
        </a:p>
      </dgm:t>
    </dgm:pt>
    <dgm:pt modelId="{1311D422-C2C5-4C06-AC26-A825AC7A43F6}" type="parTrans" cxnId="{1D5E3BBD-51C4-43D1-8A12-65AA0AEC7F3A}">
      <dgm:prSet/>
      <dgm:spPr/>
      <dgm:t>
        <a:bodyPr/>
        <a:lstStyle/>
        <a:p>
          <a:endParaRPr lang="en-US"/>
        </a:p>
      </dgm:t>
    </dgm:pt>
    <dgm:pt modelId="{1608A7D0-CC09-4211-A92A-AF28629BD405}" type="sibTrans" cxnId="{1D5E3BBD-51C4-43D1-8A12-65AA0AEC7F3A}">
      <dgm:prSet/>
      <dgm:spPr/>
      <dgm:t>
        <a:bodyPr/>
        <a:lstStyle/>
        <a:p>
          <a:endParaRPr lang="en-US"/>
        </a:p>
      </dgm:t>
    </dgm:pt>
    <dgm:pt modelId="{CD00BFB6-140B-4E68-B09D-3F0A378210F4}" type="pres">
      <dgm:prSet presAssocID="{6DFA13FD-D2A3-43F4-B5B4-35C6D3CD9972}" presName="linear" presStyleCnt="0">
        <dgm:presLayoutVars>
          <dgm:animLvl val="lvl"/>
          <dgm:resizeHandles val="exact"/>
        </dgm:presLayoutVars>
      </dgm:prSet>
      <dgm:spPr/>
    </dgm:pt>
    <dgm:pt modelId="{A5A2674A-871C-4BB7-9722-76D5AF06A77C}" type="pres">
      <dgm:prSet presAssocID="{C40BB62D-0BA7-442E-90A7-DE7C5DFF3862}" presName="parentText" presStyleLbl="node1" presStyleIdx="0" presStyleCnt="2">
        <dgm:presLayoutVars>
          <dgm:chMax val="0"/>
          <dgm:bulletEnabled val="1"/>
        </dgm:presLayoutVars>
      </dgm:prSet>
      <dgm:spPr/>
    </dgm:pt>
    <dgm:pt modelId="{921A32EC-0469-4B5F-A2A4-024351557EBA}" type="pres">
      <dgm:prSet presAssocID="{121C2655-94AE-4890-AD63-2C1D7053AE96}" presName="spacer" presStyleCnt="0"/>
      <dgm:spPr/>
    </dgm:pt>
    <dgm:pt modelId="{DADD89E7-260F-4BAD-A13D-D63EBD91EACF}" type="pres">
      <dgm:prSet presAssocID="{B6BD986A-6CD6-487B-88E2-DEB7938E80A2}" presName="parentText" presStyleLbl="node1" presStyleIdx="1" presStyleCnt="2">
        <dgm:presLayoutVars>
          <dgm:chMax val="0"/>
          <dgm:bulletEnabled val="1"/>
        </dgm:presLayoutVars>
      </dgm:prSet>
      <dgm:spPr/>
    </dgm:pt>
  </dgm:ptLst>
  <dgm:cxnLst>
    <dgm:cxn modelId="{827E3F50-5979-4322-9D72-3122B1D936E3}" type="presOf" srcId="{6DFA13FD-D2A3-43F4-B5B4-35C6D3CD9972}" destId="{CD00BFB6-140B-4E68-B09D-3F0A378210F4}" srcOrd="0" destOrd="0" presId="urn:microsoft.com/office/officeart/2005/8/layout/vList2"/>
    <dgm:cxn modelId="{A89E32A3-9198-4009-A997-3BE411F7AF3C}" type="presOf" srcId="{B6BD986A-6CD6-487B-88E2-DEB7938E80A2}" destId="{DADD89E7-260F-4BAD-A13D-D63EBD91EACF}" srcOrd="0" destOrd="0" presId="urn:microsoft.com/office/officeart/2005/8/layout/vList2"/>
    <dgm:cxn modelId="{3EDCC9BA-5778-410F-8F85-797C6D42C95A}" type="presOf" srcId="{C40BB62D-0BA7-442E-90A7-DE7C5DFF3862}" destId="{A5A2674A-871C-4BB7-9722-76D5AF06A77C}" srcOrd="0" destOrd="0" presId="urn:microsoft.com/office/officeart/2005/8/layout/vList2"/>
    <dgm:cxn modelId="{1D5E3BBD-51C4-43D1-8A12-65AA0AEC7F3A}" srcId="{6DFA13FD-D2A3-43F4-B5B4-35C6D3CD9972}" destId="{B6BD986A-6CD6-487B-88E2-DEB7938E80A2}" srcOrd="1" destOrd="0" parTransId="{1311D422-C2C5-4C06-AC26-A825AC7A43F6}" sibTransId="{1608A7D0-CC09-4211-A92A-AF28629BD405}"/>
    <dgm:cxn modelId="{21BC06D2-9A35-40FA-95CB-B1A52C608CB5}" srcId="{6DFA13FD-D2A3-43F4-B5B4-35C6D3CD9972}" destId="{C40BB62D-0BA7-442E-90A7-DE7C5DFF3862}" srcOrd="0" destOrd="0" parTransId="{3D60CC0B-AB66-4622-AC09-FDA0873E3C76}" sibTransId="{121C2655-94AE-4890-AD63-2C1D7053AE96}"/>
    <dgm:cxn modelId="{1D816553-0F62-4846-8EF3-CCD2F6E3DDB6}" type="presParOf" srcId="{CD00BFB6-140B-4E68-B09D-3F0A378210F4}" destId="{A5A2674A-871C-4BB7-9722-76D5AF06A77C}" srcOrd="0" destOrd="0" presId="urn:microsoft.com/office/officeart/2005/8/layout/vList2"/>
    <dgm:cxn modelId="{CC547F8C-52AE-41E0-8BF1-73368EF809A9}" type="presParOf" srcId="{CD00BFB6-140B-4E68-B09D-3F0A378210F4}" destId="{921A32EC-0469-4B5F-A2A4-024351557EBA}" srcOrd="1" destOrd="0" presId="urn:microsoft.com/office/officeart/2005/8/layout/vList2"/>
    <dgm:cxn modelId="{4B9325A0-3792-4CDE-814F-6EF59B241D70}" type="presParOf" srcId="{CD00BFB6-140B-4E68-B09D-3F0A378210F4}" destId="{DADD89E7-260F-4BAD-A13D-D63EBD91EACF}"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2674A-871C-4BB7-9722-76D5AF06A77C}">
      <dsp:nvSpPr>
        <dsp:cNvPr id="0" name=""/>
        <dsp:cNvSpPr/>
      </dsp:nvSpPr>
      <dsp:spPr>
        <a:xfrm>
          <a:off x="0" y="74910"/>
          <a:ext cx="5889686" cy="255878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Early Learning Goal: Children at the expected level of development will: □ Have a deep understanding of number to 10, including the composition of each number □ Subitise (recognise quantities without counting) up to 5 □ Automatically recall (without reference to rhymes, counting or other aids) number bonds up to 5 (including subtraction facts) and some number bonds to 10, including double facts. </a:t>
          </a:r>
          <a:endParaRPr lang="en-US" sz="1800" kern="1200"/>
        </a:p>
      </dsp:txBody>
      <dsp:txXfrm>
        <a:off x="124910" y="199820"/>
        <a:ext cx="5639866" cy="2308969"/>
      </dsp:txXfrm>
    </dsp:sp>
    <dsp:sp modelId="{DADD89E7-260F-4BAD-A13D-D63EBD91EACF}">
      <dsp:nvSpPr>
        <dsp:cNvPr id="0" name=""/>
        <dsp:cNvSpPr/>
      </dsp:nvSpPr>
      <dsp:spPr>
        <a:xfrm>
          <a:off x="0" y="2685540"/>
          <a:ext cx="5889686" cy="2558789"/>
        </a:xfrm>
        <a:prstGeom prst="roundRect">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Early Learning Goal: Children at the expected level of development will: □ Verbally count beyond 20, recognising the pattern of the counting system □ Compare quantities up to 10 in different contexts, recognising when one quantity is greater than, less than or the same as the other quantity □ Explore and represent patterns within numbers up to 10, including evens and odds, double facts and how quantities can be distributed equally.</a:t>
          </a:r>
          <a:endParaRPr lang="en-US" sz="1800" kern="1200"/>
        </a:p>
      </dsp:txBody>
      <dsp:txXfrm>
        <a:off x="124910" y="2810450"/>
        <a:ext cx="5639866" cy="23089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12/1/2025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12/1/2025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12/1/2025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12/1/2025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12/1/2025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12/1/2025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12/1/2025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12/1/2025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12/1/2025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12/1/2025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12/1/2025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12/1/2025</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www.mathsbot.com/" TargetMode="External"/><Relationship Id="rId3" Type="http://schemas.openxmlformats.org/officeDocument/2006/relationships/hyperlink" Target="https://www.ncetm.org.uk/in-the-classroom/early-years/" TargetMode="External"/><Relationship Id="rId7" Type="http://schemas.openxmlformats.org/officeDocument/2006/relationships/hyperlink" Target="https://www.youtube.com/watch?v=SG0jzpZtfgs" TargetMode="External"/><Relationship Id="rId2" Type="http://schemas.openxmlformats.org/officeDocument/2006/relationships/hyperlink" Target="https://www.bbc.co.uk/cbeebies/shows/numberblocks" TargetMode="External"/><Relationship Id="rId1" Type="http://schemas.openxmlformats.org/officeDocument/2006/relationships/slideLayout" Target="../slideLayouts/slideLayout6.xml"/><Relationship Id="rId6" Type="http://schemas.openxmlformats.org/officeDocument/2006/relationships/hyperlink" Target="http://www.crickweb.co.uk/Early-Years.html" TargetMode="External"/><Relationship Id="rId5" Type="http://schemas.openxmlformats.org/officeDocument/2006/relationships/hyperlink" Target="https://www.topmarks.co.uk/Search.aspx?Subject=37" TargetMode="External"/><Relationship Id="rId4" Type="http://schemas.openxmlformats.org/officeDocument/2006/relationships/hyperlink" Target="https://whiterosemaths.com/resources?year=early-year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hyperlink" Target="https://youtu.be/SG0jzpZtfgs"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2CA9B6-4696-4754-85E4-8CABC16C8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A9A1B4E-BA04-49DB-A7FC-AAC824E9FE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DEB81022-BC5D-4044-B798-FA0517B46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D23277EE-B44B-4433-AC85-268C83D34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893633-2491-40F3-A8F8-3048B013B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600BF4-BBEF-41D0-AF2D-5FE8F1408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589120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B3D3A0-4CF6-4D9D-8F4B-D0FEFF33665B}"/>
              </a:ext>
            </a:extLst>
          </p:cNvPr>
          <p:cNvSpPr>
            <a:spLocks noGrp="1"/>
          </p:cNvSpPr>
          <p:nvPr>
            <p:ph type="ctrTitle"/>
          </p:nvPr>
        </p:nvSpPr>
        <p:spPr>
          <a:xfrm>
            <a:off x="1969804" y="3428998"/>
            <a:ext cx="3972924" cy="2268559"/>
          </a:xfrm>
        </p:spPr>
        <p:txBody>
          <a:bodyPr>
            <a:normAutofit/>
          </a:bodyPr>
          <a:lstStyle/>
          <a:p>
            <a:r>
              <a:rPr lang="en-GB" sz="4800"/>
              <a:t>Maths in the Early Years</a:t>
            </a:r>
          </a:p>
        </p:txBody>
      </p:sp>
      <p:sp>
        <p:nvSpPr>
          <p:cNvPr id="3" name="Subtitle 2">
            <a:extLst>
              <a:ext uri="{FF2B5EF4-FFF2-40B4-BE49-F238E27FC236}">
                <a16:creationId xmlns:a16="http://schemas.microsoft.com/office/drawing/2014/main" id="{B97E88F2-C460-4BAA-B054-4C09F3721292}"/>
              </a:ext>
            </a:extLst>
          </p:cNvPr>
          <p:cNvSpPr>
            <a:spLocks noGrp="1"/>
          </p:cNvSpPr>
          <p:nvPr>
            <p:ph type="subTitle" idx="1"/>
          </p:nvPr>
        </p:nvSpPr>
        <p:spPr>
          <a:xfrm>
            <a:off x="2124907" y="2268786"/>
            <a:ext cx="3817821" cy="1160213"/>
          </a:xfrm>
        </p:spPr>
        <p:txBody>
          <a:bodyPr>
            <a:normAutofit/>
          </a:bodyPr>
          <a:lstStyle/>
          <a:p>
            <a:r>
              <a:rPr lang="en-GB" dirty="0"/>
              <a:t>Mrs Harrison 1.12.25</a:t>
            </a:r>
          </a:p>
        </p:txBody>
      </p:sp>
      <p:pic>
        <p:nvPicPr>
          <p:cNvPr id="5" name="Picture 4" descr="Toy plastic numbers">
            <a:extLst>
              <a:ext uri="{FF2B5EF4-FFF2-40B4-BE49-F238E27FC236}">
                <a16:creationId xmlns:a16="http://schemas.microsoft.com/office/drawing/2014/main" id="{EBB735E9-A61F-A46D-06F8-E3D93A328C61}"/>
              </a:ext>
            </a:extLst>
          </p:cNvPr>
          <p:cNvPicPr>
            <a:picLocks noChangeAspect="1"/>
          </p:cNvPicPr>
          <p:nvPr/>
        </p:nvPicPr>
        <p:blipFill>
          <a:blip r:embed="rId5"/>
          <a:srcRect l="24363" r="30522" b="-2"/>
          <a:stretch>
            <a:fillRect/>
          </a:stretch>
        </p:blipFill>
        <p:spPr>
          <a:xfrm>
            <a:off x="6749807" y="227"/>
            <a:ext cx="4635113" cy="6858000"/>
          </a:xfrm>
          <a:prstGeom prst="rect">
            <a:avLst/>
          </a:prstGeom>
          <a:ln w="12700">
            <a:solidFill>
              <a:schemeClr val="tx1"/>
            </a:solidFill>
          </a:ln>
        </p:spPr>
      </p:pic>
      <p:sp>
        <p:nvSpPr>
          <p:cNvPr id="21" name="Rectangle 20">
            <a:extLst>
              <a:ext uri="{FF2B5EF4-FFF2-40B4-BE49-F238E27FC236}">
                <a16:creationId xmlns:a16="http://schemas.microsoft.com/office/drawing/2014/main" id="{8E3FBB69-81FC-455A-9F72-076CADABD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8" name="Rectangle 17">
            <a:extLst>
              <a:ext uri="{FF2B5EF4-FFF2-40B4-BE49-F238E27FC236}">
                <a16:creationId xmlns:a16="http://schemas.microsoft.com/office/drawing/2014/main" id="{E1F0989E-BFBB-43E4-927B-2C51C7AE2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8ACA2469-91AA-459B-A5DD-8FFC0F70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2" name="TextBox 21">
            <a:extLst>
              <a:ext uri="{FF2B5EF4-FFF2-40B4-BE49-F238E27FC236}">
                <a16:creationId xmlns:a16="http://schemas.microsoft.com/office/drawing/2014/main" id="{97860FD2-CA19-4064-AA6F-68050C3D201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9B0F3308-12C4-4DD7-ABB4-D0DFAA3C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A24046D-AAB6-4470-AC22-6448D576E5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211A0A85-392D-49DA-B9EC-82262B3B96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73AFD74C-283C-45BD-885B-6E6635E4B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E3DE725-FEB0-422F-BDBA-A29C95768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058156-257B-4118-BA50-5869C8AF6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9B57D4-9F94-4A12-AD9F-1FEF5E79ABC3}"/>
              </a:ext>
            </a:extLst>
          </p:cNvPr>
          <p:cNvSpPr>
            <a:spLocks noGrp="1"/>
          </p:cNvSpPr>
          <p:nvPr>
            <p:ph type="title"/>
          </p:nvPr>
        </p:nvSpPr>
        <p:spPr>
          <a:xfrm>
            <a:off x="1969803" y="808056"/>
            <a:ext cx="8608037" cy="1077229"/>
          </a:xfrm>
        </p:spPr>
        <p:txBody>
          <a:bodyPr vert="horz" lIns="91440" tIns="45720" rIns="91440" bIns="45720" rtlCol="0" anchor="t">
            <a:normAutofit/>
          </a:bodyPr>
          <a:lstStyle/>
          <a:p>
            <a:pPr algn="l"/>
            <a:r>
              <a:rPr lang="en-US"/>
              <a:t>Subitising</a:t>
            </a:r>
          </a:p>
        </p:txBody>
      </p:sp>
      <p:sp>
        <p:nvSpPr>
          <p:cNvPr id="4" name="TextBox 3">
            <a:extLst>
              <a:ext uri="{FF2B5EF4-FFF2-40B4-BE49-F238E27FC236}">
                <a16:creationId xmlns:a16="http://schemas.microsoft.com/office/drawing/2014/main" id="{B102122B-D4FA-4780-B253-BE22FA27FF76}"/>
              </a:ext>
            </a:extLst>
          </p:cNvPr>
          <p:cNvSpPr txBox="1"/>
          <p:nvPr/>
        </p:nvSpPr>
        <p:spPr>
          <a:xfrm>
            <a:off x="1975805" y="2052116"/>
            <a:ext cx="2658877" cy="3997828"/>
          </a:xfrm>
          <a:prstGeom prst="rect">
            <a:avLst/>
          </a:prstGeom>
        </p:spPr>
        <p:txBody>
          <a:bodyPr vert="horz" lIns="91440" tIns="45720" rIns="91440" bIns="45720" rtlCol="0" anchor="ctr">
            <a:normAutofit/>
          </a:bodyPr>
          <a:lstStyle/>
          <a:p>
            <a:pPr defTabSz="914400">
              <a:lnSpc>
                <a:spcPct val="120000"/>
              </a:lnSpc>
              <a:spcAft>
                <a:spcPts val="600"/>
              </a:spcAft>
              <a:buClr>
                <a:schemeClr val="accent6"/>
              </a:buClr>
              <a:buSzPct val="90000"/>
              <a:buFont typeface="Wingdings" panose="05000000000000000000" pitchFamily="2" charset="2"/>
              <a:buChar char="§"/>
            </a:pPr>
            <a:r>
              <a:rPr lang="en-US" sz="1600" dirty="0"/>
              <a:t>• It is the ability to quickly </a:t>
            </a:r>
            <a:r>
              <a:rPr lang="en-US" sz="1600" dirty="0" err="1"/>
              <a:t>recognise</a:t>
            </a:r>
            <a:r>
              <a:rPr lang="en-US" sz="1600" dirty="0"/>
              <a:t> how many</a:t>
            </a:r>
          </a:p>
          <a:p>
            <a:pPr defTabSz="914400">
              <a:lnSpc>
                <a:spcPct val="120000"/>
              </a:lnSpc>
              <a:spcAft>
                <a:spcPts val="600"/>
              </a:spcAft>
              <a:buClr>
                <a:schemeClr val="accent6"/>
              </a:buClr>
              <a:buSzPct val="90000"/>
            </a:pPr>
            <a:r>
              <a:rPr lang="en-US" sz="1600" dirty="0"/>
              <a:t>objects are in a group without actually counting</a:t>
            </a:r>
          </a:p>
          <a:p>
            <a:pPr defTabSz="914400">
              <a:lnSpc>
                <a:spcPct val="120000"/>
              </a:lnSpc>
              <a:spcAft>
                <a:spcPts val="600"/>
              </a:spcAft>
              <a:buClr>
                <a:schemeClr val="accent6"/>
              </a:buClr>
              <a:buSzPct val="90000"/>
              <a:buFont typeface="Wingdings" panose="05000000000000000000" pitchFamily="2" charset="2"/>
              <a:buChar char="§"/>
            </a:pPr>
            <a:r>
              <a:rPr lang="en-US" sz="1600" dirty="0"/>
              <a:t>• Reinforces principles of counting and beyond.</a:t>
            </a:r>
          </a:p>
          <a:p>
            <a:pPr defTabSz="914400">
              <a:lnSpc>
                <a:spcPct val="120000"/>
              </a:lnSpc>
              <a:spcAft>
                <a:spcPts val="600"/>
              </a:spcAft>
              <a:buClr>
                <a:schemeClr val="accent6"/>
              </a:buClr>
              <a:buSzPct val="90000"/>
              <a:buFont typeface="Wingdings" panose="05000000000000000000" pitchFamily="2" charset="2"/>
              <a:buChar char="§"/>
            </a:pPr>
            <a:endParaRPr lang="en-US" sz="1600" dirty="0"/>
          </a:p>
          <a:p>
            <a:pPr defTabSz="914400">
              <a:lnSpc>
                <a:spcPct val="120000"/>
              </a:lnSpc>
              <a:spcAft>
                <a:spcPts val="600"/>
              </a:spcAft>
              <a:buClr>
                <a:schemeClr val="accent6"/>
              </a:buClr>
              <a:buSzPct val="90000"/>
              <a:buFont typeface="Wingdings" panose="05000000000000000000" pitchFamily="2" charset="2"/>
              <a:buChar char="§"/>
            </a:pPr>
            <a:r>
              <a:rPr lang="en-US" sz="1600" dirty="0"/>
              <a:t>What numbers are represented here?</a:t>
            </a:r>
          </a:p>
        </p:txBody>
      </p:sp>
      <p:pic>
        <p:nvPicPr>
          <p:cNvPr id="5" name="Picture 4">
            <a:extLst>
              <a:ext uri="{FF2B5EF4-FFF2-40B4-BE49-F238E27FC236}">
                <a16:creationId xmlns:a16="http://schemas.microsoft.com/office/drawing/2014/main" id="{DA40B887-17DD-417B-8047-CC62448B64A2}"/>
              </a:ext>
            </a:extLst>
          </p:cNvPr>
          <p:cNvPicPr>
            <a:picLocks noChangeAspect="1"/>
          </p:cNvPicPr>
          <p:nvPr/>
        </p:nvPicPr>
        <p:blipFill>
          <a:blip r:embed="rId5"/>
          <a:stretch>
            <a:fillRect/>
          </a:stretch>
        </p:blipFill>
        <p:spPr>
          <a:xfrm>
            <a:off x="5432992" y="2475370"/>
            <a:ext cx="4818974" cy="3120285"/>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id="{D23B4D99-FEA8-489A-8436-A2F113BE1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079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36" name="Picture 7">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7" name="Picture 9">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8" name="Rectangle 11">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9" name="Rectangle 13">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0" name="Rectangle 15">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1" name="Rectangle 17">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2" name="TextBox 19">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43" name="Rectangle 21">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3">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5" name="Picture 25">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6" name="Rectangle 27">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9">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1">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34558-17A9-4004-99F7-47F4D604ABDC}"/>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200" dirty="0"/>
              <a:t>How do you see the number?</a:t>
            </a:r>
          </a:p>
        </p:txBody>
      </p:sp>
      <p:pic>
        <p:nvPicPr>
          <p:cNvPr id="3" name="Picture 2" descr="Chart, scatter chart&#10;&#10;Description automatically generated">
            <a:extLst>
              <a:ext uri="{FF2B5EF4-FFF2-40B4-BE49-F238E27FC236}">
                <a16:creationId xmlns:a16="http://schemas.microsoft.com/office/drawing/2014/main" id="{F23EC55D-1D28-431E-83F8-4EB492B5520C}"/>
              </a:ext>
            </a:extLst>
          </p:cNvPr>
          <p:cNvPicPr>
            <a:picLocks noChangeAspect="1"/>
          </p:cNvPicPr>
          <p:nvPr/>
        </p:nvPicPr>
        <p:blipFill>
          <a:blip r:embed="rId5"/>
          <a:stretch>
            <a:fillRect/>
          </a:stretch>
        </p:blipFill>
        <p:spPr>
          <a:xfrm>
            <a:off x="5972025" y="647191"/>
            <a:ext cx="4242765" cy="5564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9" name="Rectangle 33">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peech Bubble: Oval 3">
            <a:extLst>
              <a:ext uri="{FF2B5EF4-FFF2-40B4-BE49-F238E27FC236}">
                <a16:creationId xmlns:a16="http://schemas.microsoft.com/office/drawing/2014/main" id="{FDB79312-651A-4A53-9231-0FDA921F052D}"/>
              </a:ext>
            </a:extLst>
          </p:cNvPr>
          <p:cNvSpPr/>
          <p:nvPr/>
        </p:nvSpPr>
        <p:spPr>
          <a:xfrm>
            <a:off x="1684019" y="647191"/>
            <a:ext cx="3964306" cy="1591184"/>
          </a:xfrm>
          <a:prstGeom prst="wedgeEllipseCallout">
            <a:avLst>
              <a:gd name="adj1" fmla="val -26208"/>
              <a:gd name="adj2" fmla="val 93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know 1 and 3 makes 4. </a:t>
            </a:r>
          </a:p>
          <a:p>
            <a:pPr algn="ctr"/>
            <a:r>
              <a:rPr lang="en-GB" dirty="0"/>
              <a:t>4 is one more than 3.</a:t>
            </a:r>
          </a:p>
        </p:txBody>
      </p:sp>
    </p:spTree>
    <p:extLst>
      <p:ext uri="{BB962C8B-B14F-4D97-AF65-F5344CB8AC3E}">
        <p14:creationId xmlns:p14="http://schemas.microsoft.com/office/powerpoint/2010/main" val="178732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67" y="0"/>
            <a:ext cx="12189867" cy="6858000"/>
          </a:xfrm>
          <a:prstGeom prst="rect">
            <a:avLst/>
          </a:prstGeom>
          <a:solidFill>
            <a:srgbClr val="495337"/>
          </a:solidFill>
        </p:spPr>
      </p:pic>
      <p:sp>
        <p:nvSpPr>
          <p:cNvPr id="12" name="Rectangle 11">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89E0E"/>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9C079F8-8FFC-4203-8C06-BC7B6AD0A863}"/>
              </a:ext>
            </a:extLst>
          </p:cNvPr>
          <p:cNvPicPr>
            <a:picLocks noChangeAspect="1"/>
          </p:cNvPicPr>
          <p:nvPr/>
        </p:nvPicPr>
        <p:blipFill rotWithShape="1">
          <a:blip r:embed="rId3"/>
          <a:srcRect l="12968" t="15000" r="27892" b="5556"/>
          <a:stretch/>
        </p:blipFill>
        <p:spPr>
          <a:xfrm>
            <a:off x="2409569" y="643467"/>
            <a:ext cx="7372861" cy="5571066"/>
          </a:xfrm>
          <a:prstGeom prst="rect">
            <a:avLst/>
          </a:prstGeom>
        </p:spPr>
      </p:pic>
    </p:spTree>
    <p:extLst>
      <p:ext uri="{BB962C8B-B14F-4D97-AF65-F5344CB8AC3E}">
        <p14:creationId xmlns:p14="http://schemas.microsoft.com/office/powerpoint/2010/main" val="1811670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EF084-077E-41C2-87E3-911F67211445}"/>
              </a:ext>
            </a:extLst>
          </p:cNvPr>
          <p:cNvPicPr>
            <a:picLocks noChangeAspect="1"/>
          </p:cNvPicPr>
          <p:nvPr/>
        </p:nvPicPr>
        <p:blipFill rotWithShape="1">
          <a:blip r:embed="rId2"/>
          <a:srcRect l="12969" t="14861" r="27890" b="7500"/>
          <a:stretch/>
        </p:blipFill>
        <p:spPr>
          <a:xfrm>
            <a:off x="1581150" y="259540"/>
            <a:ext cx="8239125" cy="6084109"/>
          </a:xfrm>
          <a:prstGeom prst="rect">
            <a:avLst/>
          </a:prstGeom>
        </p:spPr>
      </p:pic>
    </p:spTree>
    <p:extLst>
      <p:ext uri="{BB962C8B-B14F-4D97-AF65-F5344CB8AC3E}">
        <p14:creationId xmlns:p14="http://schemas.microsoft.com/office/powerpoint/2010/main" val="258472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848F7-6406-4BF0-8528-E1A74ACEDB54}"/>
              </a:ext>
            </a:extLst>
          </p:cNvPr>
          <p:cNvPicPr>
            <a:picLocks noChangeAspect="1"/>
          </p:cNvPicPr>
          <p:nvPr/>
        </p:nvPicPr>
        <p:blipFill rotWithShape="1">
          <a:blip r:embed="rId2"/>
          <a:srcRect l="11797" t="15140" r="29609" b="7638"/>
          <a:stretch/>
        </p:blipFill>
        <p:spPr>
          <a:xfrm>
            <a:off x="1533524" y="346786"/>
            <a:ext cx="8315325" cy="6164428"/>
          </a:xfrm>
          <a:prstGeom prst="rect">
            <a:avLst/>
          </a:prstGeom>
        </p:spPr>
      </p:pic>
    </p:spTree>
    <p:extLst>
      <p:ext uri="{BB962C8B-B14F-4D97-AF65-F5344CB8AC3E}">
        <p14:creationId xmlns:p14="http://schemas.microsoft.com/office/powerpoint/2010/main" val="3767454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57769E-0EEA-49E9-B182-4BBB3DBD776D}"/>
              </a:ext>
            </a:extLst>
          </p:cNvPr>
          <p:cNvPicPr>
            <a:picLocks noChangeAspect="1"/>
          </p:cNvPicPr>
          <p:nvPr/>
        </p:nvPicPr>
        <p:blipFill rotWithShape="1">
          <a:blip r:embed="rId2"/>
          <a:srcRect l="12812" t="16111" r="28594" b="7361"/>
          <a:stretch/>
        </p:blipFill>
        <p:spPr>
          <a:xfrm>
            <a:off x="1615365" y="281781"/>
            <a:ext cx="8567745" cy="6294437"/>
          </a:xfrm>
          <a:prstGeom prst="rect">
            <a:avLst/>
          </a:prstGeom>
        </p:spPr>
      </p:pic>
    </p:spTree>
    <p:extLst>
      <p:ext uri="{BB962C8B-B14F-4D97-AF65-F5344CB8AC3E}">
        <p14:creationId xmlns:p14="http://schemas.microsoft.com/office/powerpoint/2010/main" val="2696725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D6CE9F-86D1-4907-BC02-76E7B2298D88}"/>
              </a:ext>
            </a:extLst>
          </p:cNvPr>
          <p:cNvPicPr>
            <a:picLocks noChangeAspect="1"/>
          </p:cNvPicPr>
          <p:nvPr/>
        </p:nvPicPr>
        <p:blipFill rotWithShape="1">
          <a:blip r:embed="rId2"/>
          <a:srcRect l="21172" t="18195" r="36406" b="11944"/>
          <a:stretch/>
        </p:blipFill>
        <p:spPr>
          <a:xfrm>
            <a:off x="2581273" y="206620"/>
            <a:ext cx="6851279" cy="6346580"/>
          </a:xfrm>
          <a:prstGeom prst="rect">
            <a:avLst/>
          </a:prstGeom>
        </p:spPr>
      </p:pic>
    </p:spTree>
    <p:extLst>
      <p:ext uri="{BB962C8B-B14F-4D97-AF65-F5344CB8AC3E}">
        <p14:creationId xmlns:p14="http://schemas.microsoft.com/office/powerpoint/2010/main" val="2969042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D367AE-0D16-4909-ADFB-88261365B7F0}"/>
              </a:ext>
            </a:extLst>
          </p:cNvPr>
          <p:cNvPicPr>
            <a:picLocks noChangeAspect="1"/>
          </p:cNvPicPr>
          <p:nvPr/>
        </p:nvPicPr>
        <p:blipFill rotWithShape="1">
          <a:blip r:embed="rId2"/>
          <a:srcRect l="12109" t="15694" r="31406" b="10417"/>
          <a:stretch/>
        </p:blipFill>
        <p:spPr>
          <a:xfrm>
            <a:off x="1476374" y="270322"/>
            <a:ext cx="8473849" cy="6235253"/>
          </a:xfrm>
          <a:prstGeom prst="rect">
            <a:avLst/>
          </a:prstGeom>
        </p:spPr>
      </p:pic>
    </p:spTree>
    <p:extLst>
      <p:ext uri="{BB962C8B-B14F-4D97-AF65-F5344CB8AC3E}">
        <p14:creationId xmlns:p14="http://schemas.microsoft.com/office/powerpoint/2010/main" val="2434129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8" name="Rectangle 17">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 name="TextBox 19">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id="{C00D9662-5CF3-4BF8-85EE-E1503E35D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0125E3-D161-1187-1823-E2D14D2C10BA}"/>
              </a:ext>
            </a:extLst>
          </p:cNvPr>
          <p:cNvPicPr>
            <a:picLocks noChangeAspect="1"/>
          </p:cNvPicPr>
          <p:nvPr/>
        </p:nvPicPr>
        <p:blipFill rotWithShape="1">
          <a:blip r:embed="rId5">
            <a:duotone>
              <a:schemeClr val="accent1">
                <a:shade val="45000"/>
                <a:satMod val="135000"/>
              </a:schemeClr>
              <a:prstClr val="white"/>
            </a:duotone>
            <a:alphaModFix amt="35000"/>
          </a:blip>
          <a:srcRect t="6873" r="-1" b="36876"/>
          <a:stretch/>
        </p:blipFill>
        <p:spPr>
          <a:xfrm>
            <a:off x="20" y="10"/>
            <a:ext cx="12191675" cy="6857990"/>
          </a:xfrm>
          <a:prstGeom prst="rect">
            <a:avLst/>
          </a:prstGeom>
        </p:spPr>
      </p:pic>
      <p:pic>
        <p:nvPicPr>
          <p:cNvPr id="24" name="Picture 23">
            <a:extLst>
              <a:ext uri="{FF2B5EF4-FFF2-40B4-BE49-F238E27FC236}">
                <a16:creationId xmlns:a16="http://schemas.microsoft.com/office/drawing/2014/main" id="{39C7C206-8404-40AC-969B-40CE396E3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5" y="2105202"/>
            <a:ext cx="9360205" cy="4752798"/>
          </a:xfrm>
          <a:prstGeom prst="rect">
            <a:avLst/>
          </a:prstGeom>
        </p:spPr>
      </p:pic>
      <p:pic>
        <p:nvPicPr>
          <p:cNvPr id="26" name="Picture 25">
            <a:extLst>
              <a:ext uri="{FF2B5EF4-FFF2-40B4-BE49-F238E27FC236}">
                <a16:creationId xmlns:a16="http://schemas.microsoft.com/office/drawing/2014/main" id="{BEAD64B3-D01F-43C5-AFF5-7EDCC3D374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8" name="Rectangle 27">
            <a:extLst>
              <a:ext uri="{FF2B5EF4-FFF2-40B4-BE49-F238E27FC236}">
                <a16:creationId xmlns:a16="http://schemas.microsoft.com/office/drawing/2014/main" id="{5BF951FB-3496-4321-9E03-62C6C49A2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12CC157-1C7E-4345-89D3-52E61E0A14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3554ECE-6F4C-4F12-B9C2-1A8072672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4" y="0"/>
            <a:ext cx="4428326" cy="685800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C92AA-A1A3-4387-80F5-A66E94E3477E}"/>
              </a:ext>
            </a:extLst>
          </p:cNvPr>
          <p:cNvSpPr>
            <a:spLocks noGrp="1"/>
          </p:cNvSpPr>
          <p:nvPr>
            <p:ph type="title"/>
          </p:nvPr>
        </p:nvSpPr>
        <p:spPr>
          <a:xfrm>
            <a:off x="1969804" y="3428998"/>
            <a:ext cx="2659895" cy="2268559"/>
          </a:xfrm>
        </p:spPr>
        <p:txBody>
          <a:bodyPr vert="horz" lIns="91440" tIns="45720" rIns="91440" bIns="45720" rtlCol="0" anchor="t">
            <a:normAutofit/>
          </a:bodyPr>
          <a:lstStyle/>
          <a:p>
            <a:r>
              <a:rPr lang="en-US" sz="3200"/>
              <a:t>Vocabulary</a:t>
            </a:r>
          </a:p>
        </p:txBody>
      </p:sp>
      <p:sp>
        <p:nvSpPr>
          <p:cNvPr id="34" name="Rectangle 33">
            <a:extLst>
              <a:ext uri="{FF2B5EF4-FFF2-40B4-BE49-F238E27FC236}">
                <a16:creationId xmlns:a16="http://schemas.microsoft.com/office/drawing/2014/main" id="{1D35B0FD-0F2F-4198-91DA-900B7FB3F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3384"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38F63F7-6120-4221-94A3-549E092196E0}"/>
              </a:ext>
            </a:extLst>
          </p:cNvPr>
          <p:cNvSpPr txBox="1"/>
          <p:nvPr/>
        </p:nvSpPr>
        <p:spPr>
          <a:xfrm>
            <a:off x="5829300" y="1708580"/>
            <a:ext cx="5400658" cy="3108543"/>
          </a:xfrm>
          <a:prstGeom prst="rect">
            <a:avLst/>
          </a:prstGeom>
          <a:noFill/>
        </p:spPr>
        <p:txBody>
          <a:bodyPr wrap="square" rtlCol="0">
            <a:spAutoFit/>
          </a:bodyPr>
          <a:lstStyle/>
          <a:p>
            <a:r>
              <a:rPr lang="en-GB" sz="2800" dirty="0">
                <a:solidFill>
                  <a:schemeClr val="accent1">
                    <a:lumMod val="50000"/>
                  </a:schemeClr>
                </a:solidFill>
              </a:rPr>
              <a:t>Number; zero; numbers to 20; count, forwards, backwards; how many, more, fewer, equal, group; order, largest, smallest, less; even, odd, answer, share, sort, pattern, rule, same, different, least, most, estimate, part, whole</a:t>
            </a:r>
          </a:p>
        </p:txBody>
      </p:sp>
    </p:spTree>
    <p:extLst>
      <p:ext uri="{BB962C8B-B14F-4D97-AF65-F5344CB8AC3E}">
        <p14:creationId xmlns:p14="http://schemas.microsoft.com/office/powerpoint/2010/main" val="2278341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9">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67" y="0"/>
            <a:ext cx="12189867" cy="6858000"/>
          </a:xfrm>
          <a:prstGeom prst="rect">
            <a:avLst/>
          </a:prstGeom>
          <a:solidFill>
            <a:srgbClr val="43668F"/>
          </a:solidFill>
        </p:spPr>
      </p:pic>
      <p:sp>
        <p:nvSpPr>
          <p:cNvPr id="21" name="Rectangle 11">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4F956"/>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2C6C999-3E22-458F-956E-E26C578D1BFE}"/>
              </a:ext>
            </a:extLst>
          </p:cNvPr>
          <p:cNvPicPr>
            <a:picLocks noChangeAspect="1"/>
          </p:cNvPicPr>
          <p:nvPr/>
        </p:nvPicPr>
        <p:blipFill>
          <a:blip r:embed="rId3"/>
          <a:stretch>
            <a:fillRect/>
          </a:stretch>
        </p:blipFill>
        <p:spPr>
          <a:xfrm>
            <a:off x="2280201" y="643467"/>
            <a:ext cx="7631598" cy="5571066"/>
          </a:xfrm>
          <a:prstGeom prst="rect">
            <a:avLst/>
          </a:prstGeom>
        </p:spPr>
      </p:pic>
    </p:spTree>
    <p:extLst>
      <p:ext uri="{BB962C8B-B14F-4D97-AF65-F5344CB8AC3E}">
        <p14:creationId xmlns:p14="http://schemas.microsoft.com/office/powerpoint/2010/main" val="984232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9" name="Rectangle 18">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1" name="TextBox 20">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29" name="Freeform: Shape 28">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31" name="Picture 30">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33" name="Rectangle 32">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7" name="Rectangle 36">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9" name="Oval 38">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6A0C8A-7F9D-4DE2-A56F-24E1E561EF09}"/>
              </a:ext>
            </a:extLst>
          </p:cNvPr>
          <p:cNvSpPr>
            <a:spLocks noGrp="1"/>
          </p:cNvSpPr>
          <p:nvPr>
            <p:ph type="title"/>
          </p:nvPr>
        </p:nvSpPr>
        <p:spPr>
          <a:xfrm>
            <a:off x="2188901" y="808056"/>
            <a:ext cx="8381238" cy="1077229"/>
          </a:xfrm>
        </p:spPr>
        <p:txBody>
          <a:bodyPr vert="horz" lIns="91440" tIns="45720" rIns="91440" bIns="45720" rtlCol="0" anchor="t">
            <a:normAutofit/>
          </a:bodyPr>
          <a:lstStyle/>
          <a:p>
            <a:pPr algn="l"/>
            <a:r>
              <a:rPr lang="en-US" sz="4800"/>
              <a:t>The Curriculum</a:t>
            </a:r>
          </a:p>
        </p:txBody>
      </p:sp>
      <p:sp>
        <p:nvSpPr>
          <p:cNvPr id="4" name="TextBox 3">
            <a:extLst>
              <a:ext uri="{FF2B5EF4-FFF2-40B4-BE49-F238E27FC236}">
                <a16:creationId xmlns:a16="http://schemas.microsoft.com/office/drawing/2014/main" id="{BED7ACE2-C684-4F40-A0F2-1B86969F004B}"/>
              </a:ext>
            </a:extLst>
          </p:cNvPr>
          <p:cNvSpPr txBox="1"/>
          <p:nvPr/>
        </p:nvSpPr>
        <p:spPr>
          <a:xfrm>
            <a:off x="2256639" y="2052116"/>
            <a:ext cx="6572814" cy="3997828"/>
          </a:xfrm>
          <a:prstGeom prst="rect">
            <a:avLst/>
          </a:prstGeom>
        </p:spPr>
        <p:txBody>
          <a:bodyPr vert="horz" lIns="91440" tIns="45720" rIns="91440" bIns="45720" rtlCol="0" anchor="t">
            <a:normAutofit lnSpcReduction="10000"/>
          </a:bodyPr>
          <a:lstStyle/>
          <a:p>
            <a:pPr defTabSz="914400">
              <a:lnSpc>
                <a:spcPct val="120000"/>
              </a:lnSpc>
              <a:spcAft>
                <a:spcPts val="600"/>
              </a:spcAft>
              <a:buClr>
                <a:schemeClr val="accent6"/>
              </a:buClr>
              <a:buSzPct val="90000"/>
              <a:buFont typeface="Wingdings" panose="05000000000000000000" pitchFamily="2" charset="2"/>
              <a:buChar char="§"/>
            </a:pPr>
            <a:r>
              <a:rPr lang="en-US" dirty="0"/>
              <a:t>Mathematics will have greater clarity to counting and comparing quantities in the Numerical Patterns ELG. The Government will proceed with its focus on number and numerical patterns within the mathematics ELGs as the strongest predictor for later </a:t>
            </a:r>
            <a:r>
              <a:rPr lang="en-US" dirty="0" err="1"/>
              <a:t>maths</a:t>
            </a:r>
            <a:r>
              <a:rPr lang="en-US" dirty="0"/>
              <a:t> outcomes. </a:t>
            </a:r>
          </a:p>
          <a:p>
            <a:pPr defTabSz="914400">
              <a:lnSpc>
                <a:spcPct val="120000"/>
              </a:lnSpc>
              <a:spcAft>
                <a:spcPts val="600"/>
              </a:spcAft>
              <a:buClr>
                <a:schemeClr val="accent6"/>
              </a:buClr>
              <a:buSzPct val="90000"/>
              <a:buFont typeface="Wingdings" panose="05000000000000000000" pitchFamily="2" charset="2"/>
              <a:buChar char="§"/>
            </a:pPr>
            <a:r>
              <a:rPr lang="en-US" dirty="0"/>
              <a:t>This also reflects government’s continued commitment to strengthen the teaching of early numeracy so that all children are able to start year 1 with a strong and confident foundation in number. </a:t>
            </a:r>
          </a:p>
          <a:p>
            <a:pPr defTabSz="914400">
              <a:lnSpc>
                <a:spcPct val="120000"/>
              </a:lnSpc>
              <a:spcAft>
                <a:spcPts val="600"/>
              </a:spcAft>
              <a:buClr>
                <a:schemeClr val="accent6"/>
              </a:buClr>
              <a:buSzPct val="90000"/>
              <a:buFont typeface="Wingdings" panose="05000000000000000000" pitchFamily="2" charset="2"/>
              <a:buChar char="§"/>
            </a:pPr>
            <a:r>
              <a:rPr lang="en-US" dirty="0"/>
              <a:t>Practitioners and teachers will still be required to teach children about shape, space and measures, as part of a well-rounded curriculum. </a:t>
            </a:r>
          </a:p>
        </p:txBody>
      </p:sp>
    </p:spTree>
    <p:extLst>
      <p:ext uri="{BB962C8B-B14F-4D97-AF65-F5344CB8AC3E}">
        <p14:creationId xmlns:p14="http://schemas.microsoft.com/office/powerpoint/2010/main" val="247793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36D870-7FD6-0443-EC0D-6B0C87D5461F}"/>
              </a:ext>
            </a:extLst>
          </p:cNvPr>
          <p:cNvPicPr>
            <a:picLocks noChangeAspect="1"/>
          </p:cNvPicPr>
          <p:nvPr/>
        </p:nvPicPr>
        <p:blipFill>
          <a:blip r:embed="rId3"/>
          <a:srcRect r="2" b="640"/>
          <a:stretch>
            <a:fillRect/>
          </a:stretch>
        </p:blipFill>
        <p:spPr>
          <a:xfrm>
            <a:off x="1006713" y="10"/>
            <a:ext cx="10379041" cy="6857990"/>
          </a:xfrm>
          <a:prstGeom prst="rect">
            <a:avLst/>
          </a:prstGeom>
        </p:spPr>
      </p:pic>
    </p:spTree>
    <p:extLst>
      <p:ext uri="{BB962C8B-B14F-4D97-AF65-F5344CB8AC3E}">
        <p14:creationId xmlns:p14="http://schemas.microsoft.com/office/powerpoint/2010/main" val="3192677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6A9F-E6E2-49EE-B1BF-7F743FAEA97A}"/>
              </a:ext>
            </a:extLst>
          </p:cNvPr>
          <p:cNvSpPr>
            <a:spLocks noGrp="1"/>
          </p:cNvSpPr>
          <p:nvPr>
            <p:ph type="title"/>
          </p:nvPr>
        </p:nvSpPr>
        <p:spPr/>
        <p:txBody>
          <a:bodyPr/>
          <a:lstStyle/>
          <a:p>
            <a:pPr algn="ctr"/>
            <a:r>
              <a:rPr lang="en-GB" dirty="0"/>
              <a:t>Useful websites</a:t>
            </a:r>
          </a:p>
        </p:txBody>
      </p:sp>
      <p:sp>
        <p:nvSpPr>
          <p:cNvPr id="3" name="TextBox 2">
            <a:extLst>
              <a:ext uri="{FF2B5EF4-FFF2-40B4-BE49-F238E27FC236}">
                <a16:creationId xmlns:a16="http://schemas.microsoft.com/office/drawing/2014/main" id="{D687E767-452F-45F5-9C36-4D177F792E78}"/>
              </a:ext>
            </a:extLst>
          </p:cNvPr>
          <p:cNvSpPr txBox="1"/>
          <p:nvPr/>
        </p:nvSpPr>
        <p:spPr>
          <a:xfrm>
            <a:off x="2121763" y="2672179"/>
            <a:ext cx="7519387" cy="4247317"/>
          </a:xfrm>
          <a:prstGeom prst="rect">
            <a:avLst/>
          </a:prstGeom>
          <a:noFill/>
        </p:spPr>
        <p:txBody>
          <a:bodyPr wrap="square" rtlCol="0">
            <a:spAutoFit/>
          </a:bodyPr>
          <a:lstStyle/>
          <a:p>
            <a:r>
              <a:rPr lang="en-GB" dirty="0">
                <a:hlinkClick r:id="rId2"/>
              </a:rPr>
              <a:t>https://www.bbc.co.uk/cbeebies/shows/numberblocks</a:t>
            </a:r>
            <a:endParaRPr lang="en-GB" dirty="0"/>
          </a:p>
          <a:p>
            <a:endParaRPr lang="en-GB" dirty="0"/>
          </a:p>
          <a:p>
            <a:r>
              <a:rPr lang="en-GB" dirty="0">
                <a:hlinkClick r:id="rId3"/>
              </a:rPr>
              <a:t>https://www.ncetm.org.uk/in-the-classroom/early-years/</a:t>
            </a:r>
            <a:r>
              <a:rPr lang="en-GB" dirty="0"/>
              <a:t> </a:t>
            </a:r>
          </a:p>
          <a:p>
            <a:endParaRPr lang="en-GB" dirty="0"/>
          </a:p>
          <a:p>
            <a:r>
              <a:rPr lang="en-GB" dirty="0">
                <a:hlinkClick r:id="rId4"/>
              </a:rPr>
              <a:t>https://whiterosemaths.com/resources?year=early-years</a:t>
            </a:r>
            <a:r>
              <a:rPr lang="en-GB" dirty="0"/>
              <a:t> </a:t>
            </a:r>
          </a:p>
          <a:p>
            <a:endParaRPr lang="en-GB" dirty="0"/>
          </a:p>
          <a:p>
            <a:r>
              <a:rPr lang="en-GB" dirty="0">
                <a:hlinkClick r:id="rId5"/>
              </a:rPr>
              <a:t>https://www.topmarks.co.uk/Search.aspx?Subject=37</a:t>
            </a:r>
            <a:r>
              <a:rPr lang="en-GB" dirty="0"/>
              <a:t> </a:t>
            </a:r>
          </a:p>
          <a:p>
            <a:endParaRPr lang="en-GB" dirty="0"/>
          </a:p>
          <a:p>
            <a:r>
              <a:rPr lang="en-GB" dirty="0">
                <a:hlinkClick r:id="rId6"/>
              </a:rPr>
              <a:t>http://www.crickweb.co.uk/Early-Years.html</a:t>
            </a:r>
            <a:r>
              <a:rPr lang="en-GB" dirty="0"/>
              <a:t> </a:t>
            </a:r>
          </a:p>
          <a:p>
            <a:endParaRPr lang="en-GB" dirty="0"/>
          </a:p>
          <a:p>
            <a:r>
              <a:rPr lang="en-GB" dirty="0">
                <a:hlinkClick r:id="rId7"/>
              </a:rPr>
              <a:t>https://www.youtube.com/watch?v=SG0jzpZtfgs</a:t>
            </a:r>
            <a:endParaRPr lang="en-GB" dirty="0"/>
          </a:p>
          <a:p>
            <a:endParaRPr lang="en-GB" dirty="0"/>
          </a:p>
          <a:p>
            <a:r>
              <a:rPr lang="en-GB" dirty="0">
                <a:hlinkClick r:id="rId8"/>
              </a:rPr>
              <a:t>www.mathsbot.com</a:t>
            </a:r>
            <a:endParaRPr lang="en-GB" dirty="0"/>
          </a:p>
          <a:p>
            <a:endParaRPr lang="en-GB" dirty="0"/>
          </a:p>
          <a:p>
            <a:endParaRPr lang="en-GB" dirty="0"/>
          </a:p>
        </p:txBody>
      </p:sp>
    </p:spTree>
    <p:extLst>
      <p:ext uri="{BB962C8B-B14F-4D97-AF65-F5344CB8AC3E}">
        <p14:creationId xmlns:p14="http://schemas.microsoft.com/office/powerpoint/2010/main" val="2040709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E1850B-81EE-4905-9A6F-BDF593EC7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2" name="Picture 1">
            <a:extLst>
              <a:ext uri="{FF2B5EF4-FFF2-40B4-BE49-F238E27FC236}">
                <a16:creationId xmlns:a16="http://schemas.microsoft.com/office/drawing/2014/main" id="{411CAF48-CE45-444B-A320-48FC1973DFA7}"/>
              </a:ext>
            </a:extLst>
          </p:cNvPr>
          <p:cNvPicPr>
            <a:picLocks noChangeAspect="1"/>
          </p:cNvPicPr>
          <p:nvPr/>
        </p:nvPicPr>
        <p:blipFill>
          <a:blip r:embed="rId3"/>
          <a:stretch>
            <a:fillRect/>
          </a:stretch>
        </p:blipFill>
        <p:spPr>
          <a:xfrm>
            <a:off x="1328446" y="697407"/>
            <a:ext cx="9719948" cy="5467470"/>
          </a:xfrm>
          <a:prstGeom prst="rect">
            <a:avLst/>
          </a:prstGeom>
        </p:spPr>
      </p:pic>
      <p:sp>
        <p:nvSpPr>
          <p:cNvPr id="9" name="Rectangle 8">
            <a:extLst>
              <a:ext uri="{FF2B5EF4-FFF2-40B4-BE49-F238E27FC236}">
                <a16:creationId xmlns:a16="http://schemas.microsoft.com/office/drawing/2014/main" id="{FA250539-5364-4CFC-82C6-D791BC0C8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95487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2454-8762-478B-BFE4-82331A70CA74}"/>
              </a:ext>
            </a:extLst>
          </p:cNvPr>
          <p:cNvSpPr>
            <a:spLocks noGrp="1"/>
          </p:cNvSpPr>
          <p:nvPr>
            <p:ph type="title"/>
          </p:nvPr>
        </p:nvSpPr>
        <p:spPr>
          <a:xfrm>
            <a:off x="1106858" y="85725"/>
            <a:ext cx="7958331" cy="1077229"/>
          </a:xfrm>
        </p:spPr>
        <p:txBody>
          <a:bodyPr/>
          <a:lstStyle/>
          <a:p>
            <a:pPr algn="ctr"/>
            <a:r>
              <a:rPr lang="en-GB" dirty="0"/>
              <a:t>Development Matters and the EYFS Profile</a:t>
            </a:r>
          </a:p>
        </p:txBody>
      </p:sp>
      <p:pic>
        <p:nvPicPr>
          <p:cNvPr id="4" name="Picture 3">
            <a:extLst>
              <a:ext uri="{FF2B5EF4-FFF2-40B4-BE49-F238E27FC236}">
                <a16:creationId xmlns:a16="http://schemas.microsoft.com/office/drawing/2014/main" id="{B619E3C1-D697-4280-933B-A47C34A1E6F5}"/>
              </a:ext>
            </a:extLst>
          </p:cNvPr>
          <p:cNvPicPr>
            <a:picLocks noChangeAspect="1"/>
          </p:cNvPicPr>
          <p:nvPr/>
        </p:nvPicPr>
        <p:blipFill rotWithShape="1">
          <a:blip r:embed="rId2"/>
          <a:srcRect l="10937" t="16946" r="26953" b="9860"/>
          <a:stretch/>
        </p:blipFill>
        <p:spPr>
          <a:xfrm>
            <a:off x="1778165" y="1133475"/>
            <a:ext cx="8606931" cy="5705475"/>
          </a:xfrm>
          <a:prstGeom prst="rect">
            <a:avLst/>
          </a:prstGeom>
        </p:spPr>
      </p:pic>
    </p:spTree>
    <p:extLst>
      <p:ext uri="{BB962C8B-B14F-4D97-AF65-F5344CB8AC3E}">
        <p14:creationId xmlns:p14="http://schemas.microsoft.com/office/powerpoint/2010/main" val="414975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C0F1AF-56E5-418E-B81A-1CF6B9906AF0}"/>
              </a:ext>
            </a:extLst>
          </p:cNvPr>
          <p:cNvPicPr>
            <a:picLocks noChangeAspect="1"/>
          </p:cNvPicPr>
          <p:nvPr/>
        </p:nvPicPr>
        <p:blipFill>
          <a:blip r:embed="rId2"/>
          <a:stretch>
            <a:fillRect/>
          </a:stretch>
        </p:blipFill>
        <p:spPr>
          <a:xfrm>
            <a:off x="1244567" y="0"/>
            <a:ext cx="9702866" cy="6858000"/>
          </a:xfrm>
          <a:prstGeom prst="rect">
            <a:avLst/>
          </a:prstGeom>
        </p:spPr>
      </p:pic>
    </p:spTree>
    <p:extLst>
      <p:ext uri="{BB962C8B-B14F-4D97-AF65-F5344CB8AC3E}">
        <p14:creationId xmlns:p14="http://schemas.microsoft.com/office/powerpoint/2010/main" val="180200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9" name="Rectangle 18">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1" name="Rectangle 20">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3" name="TextBox 22">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5" name="Rectangle 24">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31" name="Freeform: Shape 30">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48" name="Picture 32">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49" name="Rectangle 34">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36">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51" name="Rectangle 38">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52" name="Oval 40">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B81C41-BA9F-4213-AE2F-4A99719BF8E1}"/>
              </a:ext>
            </a:extLst>
          </p:cNvPr>
          <p:cNvSpPr>
            <a:spLocks noGrp="1"/>
          </p:cNvSpPr>
          <p:nvPr>
            <p:ph type="title"/>
          </p:nvPr>
        </p:nvSpPr>
        <p:spPr>
          <a:xfrm>
            <a:off x="2188901" y="808056"/>
            <a:ext cx="8381238" cy="1077229"/>
          </a:xfrm>
        </p:spPr>
        <p:txBody>
          <a:bodyPr vert="horz" lIns="91440" tIns="45720" rIns="91440" bIns="45720" rtlCol="0" anchor="t">
            <a:normAutofit/>
          </a:bodyPr>
          <a:lstStyle/>
          <a:p>
            <a:pPr algn="l"/>
            <a:r>
              <a:rPr lang="en-US" sz="4800"/>
              <a:t>Reception </a:t>
            </a:r>
          </a:p>
        </p:txBody>
      </p:sp>
      <p:sp>
        <p:nvSpPr>
          <p:cNvPr id="4" name="TextBox 3">
            <a:extLst>
              <a:ext uri="{FF2B5EF4-FFF2-40B4-BE49-F238E27FC236}">
                <a16:creationId xmlns:a16="http://schemas.microsoft.com/office/drawing/2014/main" id="{19CDFFE9-E2A2-4596-9F7D-C6DB052973E9}"/>
              </a:ext>
            </a:extLst>
          </p:cNvPr>
          <p:cNvSpPr txBox="1"/>
          <p:nvPr/>
        </p:nvSpPr>
        <p:spPr>
          <a:xfrm>
            <a:off x="1874519" y="1651782"/>
            <a:ext cx="6954934" cy="4398162"/>
          </a:xfrm>
          <a:prstGeom prst="rect">
            <a:avLst/>
          </a:prstGeom>
        </p:spPr>
        <p:txBody>
          <a:bodyPr vert="horz" lIns="91440" tIns="45720" rIns="91440" bIns="45720" rtlCol="0" anchor="t">
            <a:normAutofit/>
          </a:bodyPr>
          <a:lstStyle/>
          <a:p>
            <a:pPr defTabSz="914400">
              <a:lnSpc>
                <a:spcPct val="120000"/>
              </a:lnSpc>
              <a:spcAft>
                <a:spcPts val="600"/>
              </a:spcAft>
              <a:buClr>
                <a:schemeClr val="accent6"/>
              </a:buClr>
              <a:buSzPct val="90000"/>
              <a:buFont typeface="Wingdings" panose="05000000000000000000" pitchFamily="2" charset="2"/>
              <a:buChar char="§"/>
            </a:pPr>
            <a:r>
              <a:rPr lang="en-US" dirty="0"/>
              <a:t>Select, rotate and manipulate shapes in order to develop spatial reasoning skills. ▪ Compose and decompose shapes so that children </a:t>
            </a:r>
            <a:r>
              <a:rPr lang="en-US" dirty="0" err="1"/>
              <a:t>recognise</a:t>
            </a:r>
            <a:r>
              <a:rPr lang="en-US" dirty="0"/>
              <a:t> a shape can have other shapes within it, just as numbers can. ▪ Continue, copy and create repeating patterns. ▪ Compare length, weight and capacity</a:t>
            </a:r>
          </a:p>
          <a:p>
            <a:pPr defTabSz="914400">
              <a:lnSpc>
                <a:spcPct val="120000"/>
              </a:lnSpc>
              <a:spcAft>
                <a:spcPts val="600"/>
              </a:spcAft>
              <a:buClr>
                <a:schemeClr val="accent6"/>
              </a:buClr>
              <a:buSzPct val="90000"/>
              <a:buFont typeface="Wingdings" panose="05000000000000000000" pitchFamily="2" charset="2"/>
              <a:buChar char="§"/>
            </a:pPr>
            <a:endParaRPr lang="en-US" dirty="0"/>
          </a:p>
        </p:txBody>
      </p:sp>
      <p:sp>
        <p:nvSpPr>
          <p:cNvPr id="6" name="TextBox 5">
            <a:extLst>
              <a:ext uri="{FF2B5EF4-FFF2-40B4-BE49-F238E27FC236}">
                <a16:creationId xmlns:a16="http://schemas.microsoft.com/office/drawing/2014/main" id="{CED227AB-4292-4B51-B6DF-173C3BB1C901}"/>
              </a:ext>
            </a:extLst>
          </p:cNvPr>
          <p:cNvSpPr txBox="1"/>
          <p:nvPr/>
        </p:nvSpPr>
        <p:spPr>
          <a:xfrm>
            <a:off x="3979416" y="3653096"/>
            <a:ext cx="6674070" cy="2031325"/>
          </a:xfrm>
          <a:prstGeom prst="rect">
            <a:avLst/>
          </a:prstGeom>
          <a:noFill/>
        </p:spPr>
        <p:txBody>
          <a:bodyPr wrap="square">
            <a:spAutoFit/>
          </a:bodyPr>
          <a:lstStyle/>
          <a:p>
            <a:pPr>
              <a:spcAft>
                <a:spcPts val="600"/>
              </a:spcAft>
            </a:pPr>
            <a:r>
              <a:rPr lang="en-GB" dirty="0"/>
              <a:t>Count objects, actions and sounds. ▪ Subitise. ▪ Link the number symbol (numeral) with its cardinal number value. ▪ Count beyond 10. ▪ Compare numbers. ▪ Understand the ‘one more than/one less than’ relationship between consecutive numbers. ▪ Explore the composition of numbers to 10. ▪ Automatically recall number bonds for numbers 0 – 10. ▪ Continue, copy and create repeating patterns.</a:t>
            </a:r>
          </a:p>
        </p:txBody>
      </p:sp>
    </p:spTree>
    <p:extLst>
      <p:ext uri="{BB962C8B-B14F-4D97-AF65-F5344CB8AC3E}">
        <p14:creationId xmlns:p14="http://schemas.microsoft.com/office/powerpoint/2010/main" val="325215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B6243D-1659-4D4B-806E-6EB5F798AB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74FECEB1-EC11-4546-A647-2BC14FFC4E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B681A340-4E9C-4A53-8BF1-A9554FC8D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F0AB25C7-C9A2-4029-B780-972A17ACB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8" name="Rectangle 17">
            <a:extLst>
              <a:ext uri="{FF2B5EF4-FFF2-40B4-BE49-F238E27FC236}">
                <a16:creationId xmlns:a16="http://schemas.microsoft.com/office/drawing/2014/main" id="{01519CBC-04B6-49F8-BE9C-C3FA4966C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F0D9536D-8205-4CE1-B98A-CE9695A7F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2" name="TextBox 21">
            <a:extLst>
              <a:ext uri="{FF2B5EF4-FFF2-40B4-BE49-F238E27FC236}">
                <a16:creationId xmlns:a16="http://schemas.microsoft.com/office/drawing/2014/main" id="{E2872EB9-81ED-49FE-81A8-B2DE3B3CDDE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8" name="Rectangle 27">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D4F248A1-52C8-4D8F-80F6-923F24B4A605}"/>
              </a:ext>
            </a:extLst>
          </p:cNvPr>
          <p:cNvSpPr>
            <a:spLocks noGrp="1"/>
          </p:cNvSpPr>
          <p:nvPr>
            <p:ph type="title"/>
          </p:nvPr>
        </p:nvSpPr>
        <p:spPr>
          <a:xfrm>
            <a:off x="1337191" y="1064365"/>
            <a:ext cx="2856582" cy="3313671"/>
          </a:xfrm>
        </p:spPr>
        <p:txBody>
          <a:bodyPr vert="horz" lIns="91440" tIns="45720" rIns="91440" bIns="45720" rtlCol="0" anchor="t">
            <a:normAutofit/>
          </a:bodyPr>
          <a:lstStyle/>
          <a:p>
            <a:pPr algn="l"/>
            <a:r>
              <a:rPr lang="en-US">
                <a:solidFill>
                  <a:schemeClr val="bg1"/>
                </a:solidFill>
              </a:rPr>
              <a:t>The Early Learning Goals- ELG’s</a:t>
            </a:r>
          </a:p>
        </p:txBody>
      </p:sp>
      <p:sp>
        <p:nvSpPr>
          <p:cNvPr id="30" name="Rectangle 29">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aphicFrame>
        <p:nvGraphicFramePr>
          <p:cNvPr id="6" name="TextBox 3">
            <a:extLst>
              <a:ext uri="{FF2B5EF4-FFF2-40B4-BE49-F238E27FC236}">
                <a16:creationId xmlns:a16="http://schemas.microsoft.com/office/drawing/2014/main" id="{0B53BF74-D997-42A3-8AA1-6E64B543104C}"/>
              </a:ext>
            </a:extLst>
          </p:cNvPr>
          <p:cNvGraphicFramePr/>
          <p:nvPr>
            <p:extLst>
              <p:ext uri="{D42A27DB-BD31-4B8C-83A1-F6EECF244321}">
                <p14:modId xmlns:p14="http://schemas.microsoft.com/office/powerpoint/2010/main" val="2670038925"/>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648318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8" name="Rectangle 17">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2" name="TextBox 21">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person&#10;&#10;Description automatically generated">
            <a:extLst>
              <a:ext uri="{FF2B5EF4-FFF2-40B4-BE49-F238E27FC236}">
                <a16:creationId xmlns:a16="http://schemas.microsoft.com/office/drawing/2014/main" id="{8DB029AC-F235-4A10-9B8A-9994B1CC5FEC}"/>
              </a:ext>
            </a:extLst>
          </p:cNvPr>
          <p:cNvPicPr>
            <a:picLocks noChangeAspect="1"/>
          </p:cNvPicPr>
          <p:nvPr/>
        </p:nvPicPr>
        <p:blipFill rotWithShape="1">
          <a:blip r:embed="rId4">
            <a:duotone>
              <a:schemeClr val="bg2">
                <a:shade val="45000"/>
                <a:satMod val="135000"/>
              </a:schemeClr>
              <a:prstClr val="white"/>
            </a:duotone>
            <a:alphaModFix amt="25000"/>
          </a:blip>
          <a:srcRect t="24748" r="-1" b="-1"/>
          <a:stretch/>
        </p:blipFill>
        <p:spPr>
          <a:xfrm rot="10800000">
            <a:off x="153" y="10"/>
            <a:ext cx="12191695" cy="6857990"/>
          </a:xfrm>
          <a:prstGeom prst="rect">
            <a:avLst/>
          </a:prstGeom>
        </p:spPr>
      </p:pic>
      <p:pic>
        <p:nvPicPr>
          <p:cNvPr id="28" name="Picture 27">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10DE32E4-3B3F-411B-ADCC-34C8E9DBFC9C}"/>
              </a:ext>
            </a:extLst>
          </p:cNvPr>
          <p:cNvSpPr>
            <a:spLocks noGrp="1"/>
          </p:cNvSpPr>
          <p:nvPr>
            <p:ph type="title"/>
          </p:nvPr>
        </p:nvSpPr>
        <p:spPr>
          <a:xfrm>
            <a:off x="2611808" y="808056"/>
            <a:ext cx="7958331" cy="1077229"/>
          </a:xfrm>
        </p:spPr>
        <p:txBody>
          <a:bodyPr vert="horz" lIns="91440" tIns="45720" rIns="91440" bIns="45720" rtlCol="0" anchor="t">
            <a:normAutofit/>
          </a:bodyPr>
          <a:lstStyle/>
          <a:p>
            <a:pPr algn="l"/>
            <a:r>
              <a:rPr lang="en-US"/>
              <a:t>Maths in Reception</a:t>
            </a:r>
          </a:p>
        </p:txBody>
      </p:sp>
      <p:sp>
        <p:nvSpPr>
          <p:cNvPr id="30" name="Rectangle 29">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25A8A98-0897-4E52-8713-5C518D253363}"/>
              </a:ext>
            </a:extLst>
          </p:cNvPr>
          <p:cNvSpPr txBox="1"/>
          <p:nvPr/>
        </p:nvSpPr>
        <p:spPr>
          <a:xfrm>
            <a:off x="2610579" y="2052116"/>
            <a:ext cx="7959560" cy="3997828"/>
          </a:xfrm>
          <a:prstGeom prst="rect">
            <a:avLst/>
          </a:prstGeom>
        </p:spPr>
        <p:txBody>
          <a:bodyPr vert="horz" lIns="91440" tIns="45720" rIns="91440" bIns="45720" rtlCol="0" anchor="ctr">
            <a:normAutofit/>
          </a:bodyPr>
          <a:lstStyle/>
          <a:p>
            <a:pPr marL="285750" indent="-285750" defTabSz="914400">
              <a:lnSpc>
                <a:spcPct val="120000"/>
              </a:lnSpc>
              <a:spcAft>
                <a:spcPts val="600"/>
              </a:spcAft>
              <a:buClr>
                <a:schemeClr val="accent6"/>
              </a:buClr>
              <a:buSzPct val="90000"/>
              <a:buFont typeface="Wingdings" panose="05000000000000000000" pitchFamily="2" charset="2"/>
              <a:buChar char="§"/>
            </a:pPr>
            <a:r>
              <a:rPr lang="en-US" dirty="0"/>
              <a:t>Every single day as a whole class lesson – 20 minutes approx.</a:t>
            </a:r>
          </a:p>
          <a:p>
            <a:pPr marL="285750" indent="-285750" defTabSz="914400">
              <a:lnSpc>
                <a:spcPct val="120000"/>
              </a:lnSpc>
              <a:spcAft>
                <a:spcPts val="600"/>
              </a:spcAft>
              <a:buClr>
                <a:schemeClr val="accent6"/>
              </a:buClr>
              <a:buSzPct val="90000"/>
              <a:buFont typeface="Wingdings" panose="05000000000000000000" pitchFamily="2" charset="2"/>
              <a:buChar char="§"/>
            </a:pPr>
            <a:r>
              <a:rPr lang="en-US" dirty="0"/>
              <a:t>Supported by teaching assistants</a:t>
            </a:r>
          </a:p>
          <a:p>
            <a:pPr marL="285750" indent="-285750" defTabSz="914400">
              <a:lnSpc>
                <a:spcPct val="120000"/>
              </a:lnSpc>
              <a:spcAft>
                <a:spcPts val="600"/>
              </a:spcAft>
              <a:buClr>
                <a:schemeClr val="accent6"/>
              </a:buClr>
              <a:buSzPct val="90000"/>
              <a:buFont typeface="Wingdings" panose="05000000000000000000" pitchFamily="2" charset="2"/>
              <a:buChar char="§"/>
            </a:pPr>
            <a:r>
              <a:rPr lang="en-US" dirty="0"/>
              <a:t>Maths challenges in the classroom (play provision)</a:t>
            </a:r>
          </a:p>
          <a:p>
            <a:pPr marL="285750" indent="-285750" defTabSz="914400">
              <a:lnSpc>
                <a:spcPct val="120000"/>
              </a:lnSpc>
              <a:spcAft>
                <a:spcPts val="600"/>
              </a:spcAft>
              <a:buClr>
                <a:schemeClr val="accent6"/>
              </a:buClr>
              <a:buSzPct val="90000"/>
              <a:buFont typeface="Wingdings" panose="05000000000000000000" pitchFamily="2" charset="2"/>
              <a:buChar char="§"/>
            </a:pPr>
            <a:r>
              <a:rPr lang="en-US" dirty="0"/>
              <a:t>Groups of children complete Maths activities with Mrs Harrison/ Miss </a:t>
            </a:r>
            <a:r>
              <a:rPr lang="en-US" dirty="0" err="1"/>
              <a:t>Haeford</a:t>
            </a:r>
            <a:r>
              <a:rPr lang="en-US" dirty="0"/>
              <a:t> throughout the week. </a:t>
            </a:r>
          </a:p>
          <a:p>
            <a:pPr marL="285750" indent="-285750" defTabSz="914400">
              <a:lnSpc>
                <a:spcPct val="120000"/>
              </a:lnSpc>
              <a:spcAft>
                <a:spcPts val="600"/>
              </a:spcAft>
              <a:buClr>
                <a:schemeClr val="accent6"/>
              </a:buClr>
              <a:buSzPct val="90000"/>
              <a:buFont typeface="Wingdings" panose="05000000000000000000" pitchFamily="2" charset="2"/>
              <a:buChar char="§"/>
            </a:pPr>
            <a:r>
              <a:rPr lang="en-US" dirty="0"/>
              <a:t>Recorded on Tapestry</a:t>
            </a:r>
          </a:p>
          <a:p>
            <a:pPr marL="285750" indent="-285750" defTabSz="914400">
              <a:lnSpc>
                <a:spcPct val="120000"/>
              </a:lnSpc>
              <a:spcAft>
                <a:spcPts val="600"/>
              </a:spcAft>
              <a:buClr>
                <a:schemeClr val="accent6"/>
              </a:buClr>
              <a:buSzPct val="90000"/>
              <a:buFont typeface="Wingdings" panose="05000000000000000000" pitchFamily="2" charset="2"/>
              <a:buChar char="§"/>
            </a:pPr>
            <a:r>
              <a:rPr lang="en-US" dirty="0"/>
              <a:t>Children will have a Maths book in late Spring term/Summer term</a:t>
            </a:r>
          </a:p>
          <a:p>
            <a:pPr marL="285750" indent="-285750" defTabSz="914400">
              <a:lnSpc>
                <a:spcPct val="120000"/>
              </a:lnSpc>
              <a:spcAft>
                <a:spcPts val="600"/>
              </a:spcAft>
              <a:buClr>
                <a:schemeClr val="accent6"/>
              </a:buClr>
              <a:buSzPct val="90000"/>
              <a:buFont typeface="Wingdings" panose="05000000000000000000" pitchFamily="2" charset="2"/>
              <a:buChar char="§"/>
            </a:pPr>
            <a:r>
              <a:rPr lang="en-US" dirty="0"/>
              <a:t>Indoors and outdoors </a:t>
            </a:r>
          </a:p>
          <a:p>
            <a:pPr marL="285750" indent="-285750" defTabSz="914400">
              <a:lnSpc>
                <a:spcPct val="120000"/>
              </a:lnSpc>
              <a:spcAft>
                <a:spcPts val="600"/>
              </a:spcAft>
              <a:buClr>
                <a:schemeClr val="accent6"/>
              </a:buClr>
              <a:buSzPct val="90000"/>
              <a:buFont typeface="Wingdings" panose="05000000000000000000" pitchFamily="2" charset="2"/>
              <a:buChar char="§"/>
            </a:pPr>
            <a:endParaRPr lang="en-US" dirty="0"/>
          </a:p>
        </p:txBody>
      </p:sp>
    </p:spTree>
    <p:extLst>
      <p:ext uri="{BB962C8B-B14F-4D97-AF65-F5344CB8AC3E}">
        <p14:creationId xmlns:p14="http://schemas.microsoft.com/office/powerpoint/2010/main" val="2011663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9" name="Rectangle 18">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1" name="TextBox 20">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147E635D-C3B4-465B-AF24-991B6BF63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4A0623D0-396B-499E-BBFB-C17F1BB0F2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 name="Picture 4" descr="Rubberized numbers on the wall">
            <a:extLst>
              <a:ext uri="{FF2B5EF4-FFF2-40B4-BE49-F238E27FC236}">
                <a16:creationId xmlns:a16="http://schemas.microsoft.com/office/drawing/2014/main" id="{593411AF-0A2C-4DDD-B7DC-8508B6A9A976}"/>
              </a:ext>
            </a:extLst>
          </p:cNvPr>
          <p:cNvPicPr>
            <a:picLocks noChangeAspect="1"/>
          </p:cNvPicPr>
          <p:nvPr/>
        </p:nvPicPr>
        <p:blipFill rotWithShape="1">
          <a:blip r:embed="rId4">
            <a:alphaModFix amt="35000"/>
          </a:blip>
          <a:srcRect t="7875" r="-1" b="7852"/>
          <a:stretch/>
        </p:blipFill>
        <p:spPr>
          <a:xfrm>
            <a:off x="19965" y="-190502"/>
            <a:ext cx="12191695" cy="6858000"/>
          </a:xfrm>
          <a:prstGeom prst="rect">
            <a:avLst/>
          </a:prstGeom>
        </p:spPr>
      </p:pic>
      <p:pic>
        <p:nvPicPr>
          <p:cNvPr id="27" name="Picture 26">
            <a:extLst>
              <a:ext uri="{FF2B5EF4-FFF2-40B4-BE49-F238E27FC236}">
                <a16:creationId xmlns:a16="http://schemas.microsoft.com/office/drawing/2014/main" id="{21AF192C-698D-4635-9C9F-F9769A56A9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7D19AB41-A368-4BD1-82DE-9332D7C127A0}"/>
              </a:ext>
            </a:extLst>
          </p:cNvPr>
          <p:cNvSpPr>
            <a:spLocks noGrp="1"/>
          </p:cNvSpPr>
          <p:nvPr>
            <p:ph type="title"/>
          </p:nvPr>
        </p:nvSpPr>
        <p:spPr>
          <a:xfrm>
            <a:off x="2292054" y="3428998"/>
            <a:ext cx="5816024" cy="2623459"/>
          </a:xfrm>
        </p:spPr>
        <p:txBody>
          <a:bodyPr vert="horz" lIns="91440" tIns="45720" rIns="91440" bIns="45720" rtlCol="0" anchor="t">
            <a:normAutofit fontScale="90000"/>
          </a:bodyPr>
          <a:lstStyle/>
          <a:p>
            <a:r>
              <a:rPr lang="en-US" sz="3100" dirty="0"/>
              <a:t>1.Stable Order</a:t>
            </a:r>
            <a:br>
              <a:rPr lang="en-US" sz="3100" dirty="0"/>
            </a:br>
            <a:r>
              <a:rPr lang="en-US" sz="3100" dirty="0"/>
              <a:t>2. One to one correspondence</a:t>
            </a:r>
            <a:br>
              <a:rPr lang="en-US" sz="3100" dirty="0"/>
            </a:br>
            <a:r>
              <a:rPr lang="en-US" sz="3100" dirty="0"/>
              <a:t>3.Cardinality</a:t>
            </a:r>
            <a:br>
              <a:rPr lang="en-US" sz="3100" dirty="0"/>
            </a:br>
            <a:r>
              <a:rPr lang="en-US" sz="3100" dirty="0"/>
              <a:t>4.Abstract counting</a:t>
            </a:r>
            <a:br>
              <a:rPr lang="en-US" sz="3100" dirty="0"/>
            </a:br>
            <a:r>
              <a:rPr lang="en-US" sz="3100" dirty="0"/>
              <a:t>5.Order irrelevance</a:t>
            </a:r>
            <a:br>
              <a:rPr lang="en-US" sz="3100" dirty="0"/>
            </a:br>
            <a:r>
              <a:rPr lang="en-US" sz="3100" dirty="0">
                <a:hlinkClick r:id="rId5"/>
              </a:rPr>
              <a:t>https://youtu.be/SG0jzpZtfgs</a:t>
            </a:r>
            <a:br>
              <a:rPr lang="en-US" sz="3100" dirty="0"/>
            </a:br>
            <a:r>
              <a:rPr lang="en-US" sz="3100" dirty="0"/>
              <a:t> </a:t>
            </a:r>
          </a:p>
        </p:txBody>
      </p:sp>
      <p:sp>
        <p:nvSpPr>
          <p:cNvPr id="3" name="Text Placeholder 2">
            <a:extLst>
              <a:ext uri="{FF2B5EF4-FFF2-40B4-BE49-F238E27FC236}">
                <a16:creationId xmlns:a16="http://schemas.microsoft.com/office/drawing/2014/main" id="{E2214AF0-A18E-4666-98CD-13B99401D026}"/>
              </a:ext>
            </a:extLst>
          </p:cNvPr>
          <p:cNvSpPr>
            <a:spLocks noGrp="1"/>
          </p:cNvSpPr>
          <p:nvPr>
            <p:ph type="body" idx="1"/>
          </p:nvPr>
        </p:nvSpPr>
        <p:spPr>
          <a:xfrm>
            <a:off x="2451093" y="2268786"/>
            <a:ext cx="5676648" cy="1160213"/>
          </a:xfrm>
        </p:spPr>
        <p:txBody>
          <a:bodyPr vert="horz" lIns="91440" tIns="0" rIns="91440" bIns="45720" rtlCol="0" anchor="b">
            <a:normAutofit/>
          </a:bodyPr>
          <a:lstStyle/>
          <a:p>
            <a:r>
              <a:rPr lang="en-US" sz="3200" dirty="0"/>
              <a:t>The 5 Principles of Counting</a:t>
            </a:r>
          </a:p>
        </p:txBody>
      </p:sp>
      <p:sp>
        <p:nvSpPr>
          <p:cNvPr id="29" name="Rectangle 28">
            <a:extLst>
              <a:ext uri="{FF2B5EF4-FFF2-40B4-BE49-F238E27FC236}">
                <a16:creationId xmlns:a16="http://schemas.microsoft.com/office/drawing/2014/main" id="{14E56C4B-C9E0-4F01-AF43-E69279A06A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C654A17-56DA-4921-A42B-DE255FA66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6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71CC44-F95A-41C8-B6D8-2D4A647AF4B2}"/>
              </a:ext>
            </a:extLst>
          </p:cNvPr>
          <p:cNvPicPr>
            <a:picLocks noChangeAspect="1"/>
          </p:cNvPicPr>
          <p:nvPr/>
        </p:nvPicPr>
        <p:blipFill>
          <a:blip r:embed="rId3"/>
          <a:stretch>
            <a:fillRect/>
          </a:stretch>
        </p:blipFill>
        <p:spPr>
          <a:xfrm>
            <a:off x="1571134" y="326017"/>
            <a:ext cx="9234571" cy="6210250"/>
          </a:xfrm>
          <a:prstGeom prst="rect">
            <a:avLst/>
          </a:prstGeom>
        </p:spPr>
      </p:pic>
    </p:spTree>
    <p:extLst>
      <p:ext uri="{BB962C8B-B14F-4D97-AF65-F5344CB8AC3E}">
        <p14:creationId xmlns:p14="http://schemas.microsoft.com/office/powerpoint/2010/main" val="22214482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c1468e-7deb-4d11-ad38-6c583b2a0204" xsi:nil="true"/>
    <lcf76f155ced4ddcb4097134ff3c332f xmlns="591cfa15-4cd3-4a55-b9f7-6f85be7cf63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8E4DD3FB08284B982165C47A3C3115" ma:contentTypeVersion="19" ma:contentTypeDescription="Create a new document." ma:contentTypeScope="" ma:versionID="eb738072ad42185e50502231cdeb2dc3">
  <xsd:schema xmlns:xsd="http://www.w3.org/2001/XMLSchema" xmlns:xs="http://www.w3.org/2001/XMLSchema" xmlns:p="http://schemas.microsoft.com/office/2006/metadata/properties" xmlns:ns2="591cfa15-4cd3-4a55-b9f7-6f85be7cf638" xmlns:ns3="50c1468e-7deb-4d11-ad38-6c583b2a0204" targetNamespace="http://schemas.microsoft.com/office/2006/metadata/properties" ma:root="true" ma:fieldsID="b5dab32571fed5468bdd1e9a06a80b72" ns2:_="" ns3:_="">
    <xsd:import namespace="591cfa15-4cd3-4a55-b9f7-6f85be7cf638"/>
    <xsd:import namespace="50c1468e-7deb-4d11-ad38-6c583b2a0204"/>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1cfa15-4cd3-4a55-b9f7-6f85be7cf6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03970a-e55d-4629-b0e7-91e18418f6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c1468e-7deb-4d11-ad38-6c583b2a020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677ac1-5098-46b0-9a18-c66528dd80a9}" ma:internalName="TaxCatchAll" ma:showField="CatchAllData" ma:web="50c1468e-7deb-4d11-ad38-6c583b2a0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0379EF-51D7-46FA-B85F-5B1FDACCE561}">
  <ds:schemaRefs>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50c1468e-7deb-4d11-ad38-6c583b2a0204"/>
    <ds:schemaRef ds:uri="591cfa15-4cd3-4a55-b9f7-6f85be7cf638"/>
    <ds:schemaRef ds:uri="http://purl.org/dc/terms/"/>
  </ds:schemaRefs>
</ds:datastoreItem>
</file>

<file path=customXml/itemProps2.xml><?xml version="1.0" encoding="utf-8"?>
<ds:datastoreItem xmlns:ds="http://schemas.openxmlformats.org/officeDocument/2006/customXml" ds:itemID="{067C8FEE-0398-4ED0-82BD-DA24992E13AA}">
  <ds:schemaRefs>
    <ds:schemaRef ds:uri="http://schemas.microsoft.com/sharepoint/v3/contenttype/forms"/>
  </ds:schemaRefs>
</ds:datastoreItem>
</file>

<file path=customXml/itemProps3.xml><?xml version="1.0" encoding="utf-8"?>
<ds:datastoreItem xmlns:ds="http://schemas.openxmlformats.org/officeDocument/2006/customXml" ds:itemID="{300F6156-4E2B-4A66-98E3-C12CBD91543A}"/>
</file>

<file path=docProps/app.xml><?xml version="1.0" encoding="utf-8"?>
<Properties xmlns="http://schemas.openxmlformats.org/officeDocument/2006/extended-properties" xmlns:vt="http://schemas.openxmlformats.org/officeDocument/2006/docPropsVTypes">
  <Template>{C17B2469-FFEF-4FC4-ABE4-9EBFB9C7E395}tf16401375</Template>
  <TotalTime>3254</TotalTime>
  <Words>723</Words>
  <Application>Microsoft Office PowerPoint</Application>
  <PresentationFormat>Widescreen</PresentationFormat>
  <Paragraphs>56</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MS Shell Dlg 2</vt:lpstr>
      <vt:lpstr>Wingdings</vt:lpstr>
      <vt:lpstr>Wingdings 3</vt:lpstr>
      <vt:lpstr>Madison</vt:lpstr>
      <vt:lpstr>Maths in the Early Years</vt:lpstr>
      <vt:lpstr>The Curriculum</vt:lpstr>
      <vt:lpstr>Development Matters and the EYFS Profile</vt:lpstr>
      <vt:lpstr>PowerPoint Presentation</vt:lpstr>
      <vt:lpstr>Reception </vt:lpstr>
      <vt:lpstr>The Early Learning Goals- ELG’s</vt:lpstr>
      <vt:lpstr>Maths in Reception</vt:lpstr>
      <vt:lpstr>1.Stable Order 2. One to one correspondence 3.Cardinality 4.Abstract counting 5.Order irrelevance https://youtu.be/SG0jzpZtfgs  </vt:lpstr>
      <vt:lpstr>PowerPoint Presentation</vt:lpstr>
      <vt:lpstr>Subitising</vt:lpstr>
      <vt:lpstr>How do you see the number?</vt:lpstr>
      <vt:lpstr>PowerPoint Presentation</vt:lpstr>
      <vt:lpstr>PowerPoint Presentation</vt:lpstr>
      <vt:lpstr>PowerPoint Presentation</vt:lpstr>
      <vt:lpstr>PowerPoint Presentation</vt:lpstr>
      <vt:lpstr>PowerPoint Presentation</vt:lpstr>
      <vt:lpstr>PowerPoint Presentation</vt:lpstr>
      <vt:lpstr>Vocabulary</vt:lpstr>
      <vt:lpstr>PowerPoint Presentation</vt:lpstr>
      <vt:lpstr>PowerPoint Presentation</vt:lpstr>
      <vt:lpstr>Useful websites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in the Early Years</dc:title>
  <dc:creator>Donna Harrison</dc:creator>
  <cp:lastModifiedBy>Donna Harrison</cp:lastModifiedBy>
  <cp:revision>6</cp:revision>
  <cp:lastPrinted>2024-01-15T14:18:54Z</cp:lastPrinted>
  <dcterms:created xsi:type="dcterms:W3CDTF">2022-03-02T20:20:33Z</dcterms:created>
  <dcterms:modified xsi:type="dcterms:W3CDTF">2025-12-01T08:24:06Z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0x010100008E4DD3FB08284B982165C47A3C3115</vt:lpwstr>
  </property>
  <property fmtid="{D5CDD505-2E9C-101B-9397-08002B2CF9AE}" pid="3" name="MediaServiceImageTags">
    <vt:lpwstr/>
  </property>
</Properties>
</file>