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81" r:id="rId6"/>
    <p:sldId id="261" r:id="rId7"/>
    <p:sldId id="275" r:id="rId8"/>
    <p:sldId id="268" r:id="rId9"/>
    <p:sldId id="269" r:id="rId10"/>
    <p:sldId id="277" r:id="rId11"/>
    <p:sldId id="276" r:id="rId12"/>
    <p:sldId id="260" r:id="rId13"/>
    <p:sldId id="278" r:id="rId14"/>
    <p:sldId id="262" r:id="rId15"/>
    <p:sldId id="263" r:id="rId16"/>
    <p:sldId id="271" r:id="rId17"/>
    <p:sldId id="265" r:id="rId18"/>
    <p:sldId id="264" r:id="rId19"/>
    <p:sldId id="266" r:id="rId20"/>
    <p:sldId id="279" r:id="rId21"/>
    <p:sldId id="274" r:id="rId22"/>
    <p:sldId id="267" r:id="rId23"/>
    <p:sldId id="280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A95A6-CCA1-4B1B-990F-0CD75895E436}" v="4" dt="2025-09-22T14:25:49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4619" autoAdjust="0"/>
  </p:normalViewPr>
  <p:slideViewPr>
    <p:cSldViewPr snapToGrid="0">
      <p:cViewPr varScale="1">
        <p:scale>
          <a:sx n="93" d="100"/>
          <a:sy n="93" d="100"/>
        </p:scale>
        <p:origin x="10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Harrison" userId="6c7c1377-a09a-42d0-bb67-1611e27214ca" providerId="ADAL" clId="{64EA95A6-CCA1-4B1B-990F-0CD75895E436}"/>
    <pc:docChg chg="modSld">
      <pc:chgData name="Donna Harrison" userId="6c7c1377-a09a-42d0-bb67-1611e27214ca" providerId="ADAL" clId="{64EA95A6-CCA1-4B1B-990F-0CD75895E436}" dt="2025-09-22T14:26:07.808" v="15" actId="1076"/>
      <pc:docMkLst>
        <pc:docMk/>
      </pc:docMkLst>
      <pc:sldChg chg="addSp modSp mod">
        <pc:chgData name="Donna Harrison" userId="6c7c1377-a09a-42d0-bb67-1611e27214ca" providerId="ADAL" clId="{64EA95A6-CCA1-4B1B-990F-0CD75895E436}" dt="2025-09-22T14:26:07.808" v="15" actId="1076"/>
        <pc:sldMkLst>
          <pc:docMk/>
          <pc:sldMk cId="361110804" sldId="281"/>
        </pc:sldMkLst>
        <pc:picChg chg="add mod">
          <ac:chgData name="Donna Harrison" userId="6c7c1377-a09a-42d0-bb67-1611e27214ca" providerId="ADAL" clId="{64EA95A6-CCA1-4B1B-990F-0CD75895E436}" dt="2025-09-22T14:23:57.410" v="2" actId="1076"/>
          <ac:picMkLst>
            <pc:docMk/>
            <pc:sldMk cId="361110804" sldId="281"/>
            <ac:picMk id="8" creationId="{02CBAB85-7402-6242-79B1-F5DFD15FC081}"/>
          </ac:picMkLst>
        </pc:picChg>
        <pc:picChg chg="add mod">
          <ac:chgData name="Donna Harrison" userId="6c7c1377-a09a-42d0-bb67-1611e27214ca" providerId="ADAL" clId="{64EA95A6-CCA1-4B1B-990F-0CD75895E436}" dt="2025-09-22T14:24:34.343" v="5" actId="1076"/>
          <ac:picMkLst>
            <pc:docMk/>
            <pc:sldMk cId="361110804" sldId="281"/>
            <ac:picMk id="9" creationId="{A703F39C-A295-4CE7-CDD0-C14FA2813A29}"/>
          </ac:picMkLst>
        </pc:picChg>
        <pc:picChg chg="add mod">
          <ac:chgData name="Donna Harrison" userId="6c7c1377-a09a-42d0-bb67-1611e27214ca" providerId="ADAL" clId="{64EA95A6-CCA1-4B1B-990F-0CD75895E436}" dt="2025-09-22T14:25:17.825" v="10" actId="1076"/>
          <ac:picMkLst>
            <pc:docMk/>
            <pc:sldMk cId="361110804" sldId="281"/>
            <ac:picMk id="10" creationId="{3B73C2AA-16CB-018D-46C0-67F4FD926377}"/>
          </ac:picMkLst>
        </pc:picChg>
        <pc:picChg chg="add mod modCrop">
          <ac:chgData name="Donna Harrison" userId="6c7c1377-a09a-42d0-bb67-1611e27214ca" providerId="ADAL" clId="{64EA95A6-CCA1-4B1B-990F-0CD75895E436}" dt="2025-09-22T14:26:07.808" v="15" actId="1076"/>
          <ac:picMkLst>
            <pc:docMk/>
            <pc:sldMk cId="361110804" sldId="281"/>
            <ac:picMk id="11" creationId="{61861446-CBE3-4C94-7AC2-23B5C084643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E41E4-E484-4372-AC73-6814F70C5425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A7E4ADB-2C19-4E0E-9452-F84EC2B9E997}">
      <dgm:prSet/>
      <dgm:spPr/>
      <dgm:t>
        <a:bodyPr/>
        <a:lstStyle/>
        <a:p>
          <a:r>
            <a:rPr lang="en-GB" dirty="0"/>
            <a:t>“They’re only little.</a:t>
          </a:r>
        </a:p>
        <a:p>
          <a:r>
            <a:rPr lang="en-GB" dirty="0"/>
            <a:t>She’s only 4.’</a:t>
          </a:r>
          <a:endParaRPr lang="en-US" dirty="0"/>
        </a:p>
      </dgm:t>
    </dgm:pt>
    <dgm:pt modelId="{619A2EFA-C4B4-4FDD-AA2A-AFA077F81F79}" type="parTrans" cxnId="{5EEF94DA-48BF-40F8-96D8-5ACDFD1A76A4}">
      <dgm:prSet/>
      <dgm:spPr/>
      <dgm:t>
        <a:bodyPr/>
        <a:lstStyle/>
        <a:p>
          <a:endParaRPr lang="en-US"/>
        </a:p>
      </dgm:t>
    </dgm:pt>
    <dgm:pt modelId="{44CAA955-8F6A-47DE-BC4C-DFD0A59F7B77}" type="sibTrans" cxnId="{5EEF94DA-48BF-40F8-96D8-5ACDFD1A76A4}">
      <dgm:prSet/>
      <dgm:spPr/>
      <dgm:t>
        <a:bodyPr/>
        <a:lstStyle/>
        <a:p>
          <a:endParaRPr lang="en-US"/>
        </a:p>
      </dgm:t>
    </dgm:pt>
    <dgm:pt modelId="{6BD1C025-E9FC-4BFB-BA85-5AFECA939690}">
      <dgm:prSet/>
      <dgm:spPr/>
      <dgm:t>
        <a:bodyPr/>
        <a:lstStyle/>
        <a:p>
          <a:r>
            <a:rPr lang="en-GB"/>
            <a:t>High expectations- if we expect they can, they usually will.</a:t>
          </a:r>
          <a:endParaRPr lang="en-US"/>
        </a:p>
      </dgm:t>
    </dgm:pt>
    <dgm:pt modelId="{92B55E01-4284-40DD-9E51-527BB5918A46}" type="parTrans" cxnId="{32EBE9BC-8319-4BC5-8462-0B2137D1A608}">
      <dgm:prSet/>
      <dgm:spPr/>
      <dgm:t>
        <a:bodyPr/>
        <a:lstStyle/>
        <a:p>
          <a:endParaRPr lang="en-US"/>
        </a:p>
      </dgm:t>
    </dgm:pt>
    <dgm:pt modelId="{FF960346-6F0B-438A-83D0-115E71E68AF7}" type="sibTrans" cxnId="{32EBE9BC-8319-4BC5-8462-0B2137D1A608}">
      <dgm:prSet/>
      <dgm:spPr/>
      <dgm:t>
        <a:bodyPr/>
        <a:lstStyle/>
        <a:p>
          <a:endParaRPr lang="en-US"/>
        </a:p>
      </dgm:t>
    </dgm:pt>
    <dgm:pt modelId="{4B216C21-AC12-4CE8-8692-02D546F01D27}">
      <dgm:prSet/>
      <dgm:spPr/>
      <dgm:t>
        <a:bodyPr/>
        <a:lstStyle/>
        <a:p>
          <a:r>
            <a:rPr lang="en-GB"/>
            <a:t>Little jobs, responsibilities around the house e.g. put your shoes away, tidy your toys.</a:t>
          </a:r>
          <a:endParaRPr lang="en-US"/>
        </a:p>
      </dgm:t>
    </dgm:pt>
    <dgm:pt modelId="{D21A9414-8108-4EEA-A073-198D0432752C}" type="parTrans" cxnId="{7AE286AA-B4B9-4FF4-B181-EC4978685B8D}">
      <dgm:prSet/>
      <dgm:spPr/>
      <dgm:t>
        <a:bodyPr/>
        <a:lstStyle/>
        <a:p>
          <a:endParaRPr lang="en-US"/>
        </a:p>
      </dgm:t>
    </dgm:pt>
    <dgm:pt modelId="{CD722DAA-0498-4988-90CD-3D22CA30EC5B}" type="sibTrans" cxnId="{7AE286AA-B4B9-4FF4-B181-EC4978685B8D}">
      <dgm:prSet/>
      <dgm:spPr/>
      <dgm:t>
        <a:bodyPr/>
        <a:lstStyle/>
        <a:p>
          <a:endParaRPr lang="en-US"/>
        </a:p>
      </dgm:t>
    </dgm:pt>
    <dgm:pt modelId="{378F11CC-9F27-4798-960F-2CA68E2FFBE7}">
      <dgm:prSet/>
      <dgm:spPr/>
      <dgm:t>
        <a:bodyPr/>
        <a:lstStyle/>
        <a:p>
          <a:r>
            <a:rPr lang="en-GB" dirty="0"/>
            <a:t>Wait for their turn to talk? </a:t>
          </a:r>
          <a:endParaRPr lang="en-US" dirty="0"/>
        </a:p>
      </dgm:t>
    </dgm:pt>
    <dgm:pt modelId="{0A61C5B4-B48C-4881-9D35-1B08563B41F3}" type="parTrans" cxnId="{6AC5BB82-54F3-42E0-A730-A934822DBE4A}">
      <dgm:prSet/>
      <dgm:spPr/>
      <dgm:t>
        <a:bodyPr/>
        <a:lstStyle/>
        <a:p>
          <a:endParaRPr lang="en-US"/>
        </a:p>
      </dgm:t>
    </dgm:pt>
    <dgm:pt modelId="{1305AD8B-940F-4818-892A-EDF5B9AE47C3}" type="sibTrans" cxnId="{6AC5BB82-54F3-42E0-A730-A934822DBE4A}">
      <dgm:prSet/>
      <dgm:spPr/>
      <dgm:t>
        <a:bodyPr/>
        <a:lstStyle/>
        <a:p>
          <a:endParaRPr lang="en-US"/>
        </a:p>
      </dgm:t>
    </dgm:pt>
    <dgm:pt modelId="{262F4836-274A-423A-B7E4-CAB32AE310D6}">
      <dgm:prSet/>
      <dgm:spPr/>
      <dgm:t>
        <a:bodyPr/>
        <a:lstStyle/>
        <a:p>
          <a:r>
            <a:rPr lang="en-GB"/>
            <a:t>Can they take their jumper off/put it back on?</a:t>
          </a:r>
          <a:endParaRPr lang="en-US"/>
        </a:p>
      </dgm:t>
    </dgm:pt>
    <dgm:pt modelId="{BBD21E56-4324-471D-A1E2-3C8B9E77E14F}" type="parTrans" cxnId="{86A78D76-F259-45D1-A36B-C7B357C8EE77}">
      <dgm:prSet/>
      <dgm:spPr/>
      <dgm:t>
        <a:bodyPr/>
        <a:lstStyle/>
        <a:p>
          <a:endParaRPr lang="en-US"/>
        </a:p>
      </dgm:t>
    </dgm:pt>
    <dgm:pt modelId="{A126D254-17FC-4FA9-91E0-4C3A3ED3AC77}" type="sibTrans" cxnId="{86A78D76-F259-45D1-A36B-C7B357C8EE77}">
      <dgm:prSet/>
      <dgm:spPr/>
      <dgm:t>
        <a:bodyPr/>
        <a:lstStyle/>
        <a:p>
          <a:endParaRPr lang="en-US"/>
        </a:p>
      </dgm:t>
    </dgm:pt>
    <dgm:pt modelId="{28FC3836-3E83-4317-B932-1C1E927CEAC2}">
      <dgm:prSet/>
      <dgm:spPr/>
      <dgm:t>
        <a:bodyPr/>
        <a:lstStyle/>
        <a:p>
          <a:r>
            <a:rPr lang="en-GB" dirty="0"/>
            <a:t>The message at school is- try yourself, try again, then ask a grown up.</a:t>
          </a:r>
          <a:endParaRPr lang="en-US" dirty="0"/>
        </a:p>
      </dgm:t>
    </dgm:pt>
    <dgm:pt modelId="{028FB20B-ED3A-43CB-9DEA-349573DC1DE7}" type="parTrans" cxnId="{EDFB2CBB-FBBA-4F10-A736-508011D8521E}">
      <dgm:prSet/>
      <dgm:spPr/>
      <dgm:t>
        <a:bodyPr/>
        <a:lstStyle/>
        <a:p>
          <a:endParaRPr lang="en-US"/>
        </a:p>
      </dgm:t>
    </dgm:pt>
    <dgm:pt modelId="{D4035CCC-8E70-41FF-B4A4-EB4751A9EB6A}" type="sibTrans" cxnId="{EDFB2CBB-FBBA-4F10-A736-508011D8521E}">
      <dgm:prSet/>
      <dgm:spPr/>
      <dgm:t>
        <a:bodyPr/>
        <a:lstStyle/>
        <a:p>
          <a:endParaRPr lang="en-US"/>
        </a:p>
      </dgm:t>
    </dgm:pt>
    <dgm:pt modelId="{B4A31DC1-7FAC-4FB4-9AA6-7ACACAF91B80}">
      <dgm:prSet/>
      <dgm:spPr/>
      <dgm:t>
        <a:bodyPr/>
        <a:lstStyle/>
        <a:p>
          <a:r>
            <a:rPr lang="en-GB" dirty="0"/>
            <a:t>Toileting- keep trying with the wiping.</a:t>
          </a:r>
          <a:endParaRPr lang="en-US" dirty="0"/>
        </a:p>
      </dgm:t>
    </dgm:pt>
    <dgm:pt modelId="{EBBA4FFD-5F4D-49F7-AA97-B5CFD7890525}" type="sibTrans" cxnId="{9B568A0A-BE5D-4EC3-88B2-4EE0FE1D24DB}">
      <dgm:prSet/>
      <dgm:spPr/>
      <dgm:t>
        <a:bodyPr/>
        <a:lstStyle/>
        <a:p>
          <a:endParaRPr lang="en-US"/>
        </a:p>
      </dgm:t>
    </dgm:pt>
    <dgm:pt modelId="{42356F99-2FA3-4BBC-8D8C-69F4D3DD9F99}" type="parTrans" cxnId="{9B568A0A-BE5D-4EC3-88B2-4EE0FE1D24DB}">
      <dgm:prSet/>
      <dgm:spPr/>
      <dgm:t>
        <a:bodyPr/>
        <a:lstStyle/>
        <a:p>
          <a:endParaRPr lang="en-US"/>
        </a:p>
      </dgm:t>
    </dgm:pt>
    <dgm:pt modelId="{0A5D3F56-559F-4369-AADB-AB33068C1EF0}">
      <dgm:prSet/>
      <dgm:spPr/>
      <dgm:t>
        <a:bodyPr/>
        <a:lstStyle/>
        <a:p>
          <a:r>
            <a:rPr lang="en-GB"/>
            <a:t>Can they carry their own drink to the table? Clear away their plate and cup?</a:t>
          </a:r>
          <a:endParaRPr lang="en-US"/>
        </a:p>
      </dgm:t>
    </dgm:pt>
    <dgm:pt modelId="{0BF6FBD3-52A3-47C4-8C11-E7763AC013BA}" type="sibTrans" cxnId="{54456276-4E1F-41F8-A7C0-7B40D41347A3}">
      <dgm:prSet/>
      <dgm:spPr/>
      <dgm:t>
        <a:bodyPr/>
        <a:lstStyle/>
        <a:p>
          <a:endParaRPr lang="en-US"/>
        </a:p>
      </dgm:t>
    </dgm:pt>
    <dgm:pt modelId="{CB55AE0A-AF3E-4BA7-AFBD-6FC88F8BEBA1}" type="parTrans" cxnId="{54456276-4E1F-41F8-A7C0-7B40D41347A3}">
      <dgm:prSet/>
      <dgm:spPr/>
      <dgm:t>
        <a:bodyPr/>
        <a:lstStyle/>
        <a:p>
          <a:endParaRPr lang="en-US"/>
        </a:p>
      </dgm:t>
    </dgm:pt>
    <dgm:pt modelId="{AAB69B46-487C-4CFB-A3CA-4620B6F27BFD}">
      <dgm:prSet/>
      <dgm:spPr/>
      <dgm:t>
        <a:bodyPr/>
        <a:lstStyle/>
        <a:p>
          <a:r>
            <a:rPr lang="en-GB" dirty="0"/>
            <a:t>Food- can they peel their own fruit? </a:t>
          </a:r>
          <a:endParaRPr lang="en-US" dirty="0"/>
        </a:p>
      </dgm:t>
    </dgm:pt>
    <dgm:pt modelId="{179C8BD3-B87A-47FE-8A25-69F1E331E835}" type="sibTrans" cxnId="{B956C3EA-C38E-46B3-8791-B2C51AA5CCEE}">
      <dgm:prSet/>
      <dgm:spPr/>
      <dgm:t>
        <a:bodyPr/>
        <a:lstStyle/>
        <a:p>
          <a:endParaRPr lang="en-US"/>
        </a:p>
      </dgm:t>
    </dgm:pt>
    <dgm:pt modelId="{DB479DBB-E746-4CBE-8B44-3E79B718A16A}" type="parTrans" cxnId="{B956C3EA-C38E-46B3-8791-B2C51AA5CCEE}">
      <dgm:prSet/>
      <dgm:spPr/>
      <dgm:t>
        <a:bodyPr/>
        <a:lstStyle/>
        <a:p>
          <a:endParaRPr lang="en-US"/>
        </a:p>
      </dgm:t>
    </dgm:pt>
    <dgm:pt modelId="{BED32463-23E5-4B5A-AD4C-1BE9E28153CE}" type="pres">
      <dgm:prSet presAssocID="{EB9E41E4-E484-4372-AC73-6814F70C5425}" presName="diagram" presStyleCnt="0">
        <dgm:presLayoutVars>
          <dgm:dir/>
          <dgm:resizeHandles val="exact"/>
        </dgm:presLayoutVars>
      </dgm:prSet>
      <dgm:spPr/>
    </dgm:pt>
    <dgm:pt modelId="{689BF1FB-F080-46D2-9887-820105024211}" type="pres">
      <dgm:prSet presAssocID="{7A7E4ADB-2C19-4E0E-9452-F84EC2B9E997}" presName="node" presStyleLbl="node1" presStyleIdx="0" presStyleCnt="9">
        <dgm:presLayoutVars>
          <dgm:bulletEnabled val="1"/>
        </dgm:presLayoutVars>
      </dgm:prSet>
      <dgm:spPr/>
    </dgm:pt>
    <dgm:pt modelId="{98A5D276-1805-4C73-84BA-52E39AC54A42}" type="pres">
      <dgm:prSet presAssocID="{44CAA955-8F6A-47DE-BC4C-DFD0A59F7B77}" presName="sibTrans" presStyleCnt="0"/>
      <dgm:spPr/>
    </dgm:pt>
    <dgm:pt modelId="{F15DC14C-CD41-4293-A11F-2F36A282B5CA}" type="pres">
      <dgm:prSet presAssocID="{6BD1C025-E9FC-4BFB-BA85-5AFECA939690}" presName="node" presStyleLbl="node1" presStyleIdx="1" presStyleCnt="9">
        <dgm:presLayoutVars>
          <dgm:bulletEnabled val="1"/>
        </dgm:presLayoutVars>
      </dgm:prSet>
      <dgm:spPr/>
    </dgm:pt>
    <dgm:pt modelId="{A60995CB-5B21-4F28-90C8-B72972437AB4}" type="pres">
      <dgm:prSet presAssocID="{FF960346-6F0B-438A-83D0-115E71E68AF7}" presName="sibTrans" presStyleCnt="0"/>
      <dgm:spPr/>
    </dgm:pt>
    <dgm:pt modelId="{66105765-953F-4B3E-9DC6-EAA3BB2798BD}" type="pres">
      <dgm:prSet presAssocID="{4B216C21-AC12-4CE8-8692-02D546F01D27}" presName="node" presStyleLbl="node1" presStyleIdx="2" presStyleCnt="9">
        <dgm:presLayoutVars>
          <dgm:bulletEnabled val="1"/>
        </dgm:presLayoutVars>
      </dgm:prSet>
      <dgm:spPr/>
    </dgm:pt>
    <dgm:pt modelId="{F55047DF-4B0D-4FF3-A84D-26DDBA52A149}" type="pres">
      <dgm:prSet presAssocID="{CD722DAA-0498-4988-90CD-3D22CA30EC5B}" presName="sibTrans" presStyleCnt="0"/>
      <dgm:spPr/>
    </dgm:pt>
    <dgm:pt modelId="{DD2CC7CC-E339-4756-A6CC-A28CEA5A432F}" type="pres">
      <dgm:prSet presAssocID="{AAB69B46-487C-4CFB-A3CA-4620B6F27BFD}" presName="node" presStyleLbl="node1" presStyleIdx="3" presStyleCnt="9">
        <dgm:presLayoutVars>
          <dgm:bulletEnabled val="1"/>
        </dgm:presLayoutVars>
      </dgm:prSet>
      <dgm:spPr/>
    </dgm:pt>
    <dgm:pt modelId="{DA6A3B99-80C3-44D5-A656-367F61121639}" type="pres">
      <dgm:prSet presAssocID="{179C8BD3-B87A-47FE-8A25-69F1E331E835}" presName="sibTrans" presStyleCnt="0"/>
      <dgm:spPr/>
    </dgm:pt>
    <dgm:pt modelId="{DE4E5C7A-21E5-4584-8EF0-A441593ABC57}" type="pres">
      <dgm:prSet presAssocID="{0A5D3F56-559F-4369-AADB-AB33068C1EF0}" presName="node" presStyleLbl="node1" presStyleIdx="4" presStyleCnt="9">
        <dgm:presLayoutVars>
          <dgm:bulletEnabled val="1"/>
        </dgm:presLayoutVars>
      </dgm:prSet>
      <dgm:spPr/>
    </dgm:pt>
    <dgm:pt modelId="{42D7195D-6BB0-404E-9CBF-5B62F5BD6AC1}" type="pres">
      <dgm:prSet presAssocID="{0BF6FBD3-52A3-47C4-8C11-E7763AC013BA}" presName="sibTrans" presStyleCnt="0"/>
      <dgm:spPr/>
    </dgm:pt>
    <dgm:pt modelId="{3B1E1804-11A8-4952-AE76-5647CCB014F6}" type="pres">
      <dgm:prSet presAssocID="{B4A31DC1-7FAC-4FB4-9AA6-7ACACAF91B80}" presName="node" presStyleLbl="node1" presStyleIdx="5" presStyleCnt="9">
        <dgm:presLayoutVars>
          <dgm:bulletEnabled val="1"/>
        </dgm:presLayoutVars>
      </dgm:prSet>
      <dgm:spPr/>
    </dgm:pt>
    <dgm:pt modelId="{779B0783-FD6F-4432-A77E-B09CD37D5B63}" type="pres">
      <dgm:prSet presAssocID="{EBBA4FFD-5F4D-49F7-AA97-B5CFD7890525}" presName="sibTrans" presStyleCnt="0"/>
      <dgm:spPr/>
    </dgm:pt>
    <dgm:pt modelId="{DB9A7914-7CB0-4B6B-93F9-BEA93CC8417D}" type="pres">
      <dgm:prSet presAssocID="{378F11CC-9F27-4798-960F-2CA68E2FFBE7}" presName="node" presStyleLbl="node1" presStyleIdx="6" presStyleCnt="9">
        <dgm:presLayoutVars>
          <dgm:bulletEnabled val="1"/>
        </dgm:presLayoutVars>
      </dgm:prSet>
      <dgm:spPr/>
    </dgm:pt>
    <dgm:pt modelId="{26B02B79-179A-461E-BBA8-AC7A50DB1685}" type="pres">
      <dgm:prSet presAssocID="{1305AD8B-940F-4818-892A-EDF5B9AE47C3}" presName="sibTrans" presStyleCnt="0"/>
      <dgm:spPr/>
    </dgm:pt>
    <dgm:pt modelId="{B5F85A49-8925-4DA2-9E3B-0C7A9079596E}" type="pres">
      <dgm:prSet presAssocID="{262F4836-274A-423A-B7E4-CAB32AE310D6}" presName="node" presStyleLbl="node1" presStyleIdx="7" presStyleCnt="9">
        <dgm:presLayoutVars>
          <dgm:bulletEnabled val="1"/>
        </dgm:presLayoutVars>
      </dgm:prSet>
      <dgm:spPr/>
    </dgm:pt>
    <dgm:pt modelId="{B4E8AC8F-1D58-47A0-B1E9-8F94FC172E8D}" type="pres">
      <dgm:prSet presAssocID="{A126D254-17FC-4FA9-91E0-4C3A3ED3AC77}" presName="sibTrans" presStyleCnt="0"/>
      <dgm:spPr/>
    </dgm:pt>
    <dgm:pt modelId="{B490AF68-8464-4BD2-97FF-6C1FD69672A9}" type="pres">
      <dgm:prSet presAssocID="{28FC3836-3E83-4317-B932-1C1E927CEAC2}" presName="node" presStyleLbl="node1" presStyleIdx="8" presStyleCnt="9">
        <dgm:presLayoutVars>
          <dgm:bulletEnabled val="1"/>
        </dgm:presLayoutVars>
      </dgm:prSet>
      <dgm:spPr/>
    </dgm:pt>
  </dgm:ptLst>
  <dgm:cxnLst>
    <dgm:cxn modelId="{9B568A0A-BE5D-4EC3-88B2-4EE0FE1D24DB}" srcId="{EB9E41E4-E484-4372-AC73-6814F70C5425}" destId="{B4A31DC1-7FAC-4FB4-9AA6-7ACACAF91B80}" srcOrd="5" destOrd="0" parTransId="{42356F99-2FA3-4BBC-8D8C-69F4D3DD9F99}" sibTransId="{EBBA4FFD-5F4D-49F7-AA97-B5CFD7890525}"/>
    <dgm:cxn modelId="{58FED03B-0D92-411F-B66D-3B875900AAA4}" type="presOf" srcId="{EB9E41E4-E484-4372-AC73-6814F70C5425}" destId="{BED32463-23E5-4B5A-AD4C-1BE9E28153CE}" srcOrd="0" destOrd="0" presId="urn:microsoft.com/office/officeart/2005/8/layout/default"/>
    <dgm:cxn modelId="{DC48F53E-17C5-40ED-A323-12F67A9C1336}" type="presOf" srcId="{262F4836-274A-423A-B7E4-CAB32AE310D6}" destId="{B5F85A49-8925-4DA2-9E3B-0C7A9079596E}" srcOrd="0" destOrd="0" presId="urn:microsoft.com/office/officeart/2005/8/layout/default"/>
    <dgm:cxn modelId="{54456276-4E1F-41F8-A7C0-7B40D41347A3}" srcId="{EB9E41E4-E484-4372-AC73-6814F70C5425}" destId="{0A5D3F56-559F-4369-AADB-AB33068C1EF0}" srcOrd="4" destOrd="0" parTransId="{CB55AE0A-AF3E-4BA7-AFBD-6FC88F8BEBA1}" sibTransId="{0BF6FBD3-52A3-47C4-8C11-E7763AC013BA}"/>
    <dgm:cxn modelId="{86A78D76-F259-45D1-A36B-C7B357C8EE77}" srcId="{EB9E41E4-E484-4372-AC73-6814F70C5425}" destId="{262F4836-274A-423A-B7E4-CAB32AE310D6}" srcOrd="7" destOrd="0" parTransId="{BBD21E56-4324-471D-A1E2-3C8B9E77E14F}" sibTransId="{A126D254-17FC-4FA9-91E0-4C3A3ED3AC77}"/>
    <dgm:cxn modelId="{7B0B9676-2D95-45D2-B3E2-EFAC45C25F08}" type="presOf" srcId="{28FC3836-3E83-4317-B932-1C1E927CEAC2}" destId="{B490AF68-8464-4BD2-97FF-6C1FD69672A9}" srcOrd="0" destOrd="0" presId="urn:microsoft.com/office/officeart/2005/8/layout/default"/>
    <dgm:cxn modelId="{E6C6C557-BC74-4951-9916-22CA3B059B0C}" type="presOf" srcId="{B4A31DC1-7FAC-4FB4-9AA6-7ACACAF91B80}" destId="{3B1E1804-11A8-4952-AE76-5647CCB014F6}" srcOrd="0" destOrd="0" presId="urn:microsoft.com/office/officeart/2005/8/layout/default"/>
    <dgm:cxn modelId="{8EE4B879-E8AD-4069-A8CA-5816F82A982D}" type="presOf" srcId="{6BD1C025-E9FC-4BFB-BA85-5AFECA939690}" destId="{F15DC14C-CD41-4293-A11F-2F36A282B5CA}" srcOrd="0" destOrd="0" presId="urn:microsoft.com/office/officeart/2005/8/layout/default"/>
    <dgm:cxn modelId="{6AC5BB82-54F3-42E0-A730-A934822DBE4A}" srcId="{EB9E41E4-E484-4372-AC73-6814F70C5425}" destId="{378F11CC-9F27-4798-960F-2CA68E2FFBE7}" srcOrd="6" destOrd="0" parTransId="{0A61C5B4-B48C-4881-9D35-1B08563B41F3}" sibTransId="{1305AD8B-940F-4818-892A-EDF5B9AE47C3}"/>
    <dgm:cxn modelId="{7FF56A91-B3A7-4815-B5C7-3F6EE453D6C4}" type="presOf" srcId="{7A7E4ADB-2C19-4E0E-9452-F84EC2B9E997}" destId="{689BF1FB-F080-46D2-9887-820105024211}" srcOrd="0" destOrd="0" presId="urn:microsoft.com/office/officeart/2005/8/layout/default"/>
    <dgm:cxn modelId="{619C73A0-26E6-40B8-A865-C611FB625F5F}" type="presOf" srcId="{AAB69B46-487C-4CFB-A3CA-4620B6F27BFD}" destId="{DD2CC7CC-E339-4756-A6CC-A28CEA5A432F}" srcOrd="0" destOrd="0" presId="urn:microsoft.com/office/officeart/2005/8/layout/default"/>
    <dgm:cxn modelId="{7AE286AA-B4B9-4FF4-B181-EC4978685B8D}" srcId="{EB9E41E4-E484-4372-AC73-6814F70C5425}" destId="{4B216C21-AC12-4CE8-8692-02D546F01D27}" srcOrd="2" destOrd="0" parTransId="{D21A9414-8108-4EEA-A073-198D0432752C}" sibTransId="{CD722DAA-0498-4988-90CD-3D22CA30EC5B}"/>
    <dgm:cxn modelId="{EDFB2CBB-FBBA-4F10-A736-508011D8521E}" srcId="{EB9E41E4-E484-4372-AC73-6814F70C5425}" destId="{28FC3836-3E83-4317-B932-1C1E927CEAC2}" srcOrd="8" destOrd="0" parTransId="{028FB20B-ED3A-43CB-9DEA-349573DC1DE7}" sibTransId="{D4035CCC-8E70-41FF-B4A4-EB4751A9EB6A}"/>
    <dgm:cxn modelId="{32EBE9BC-8319-4BC5-8462-0B2137D1A608}" srcId="{EB9E41E4-E484-4372-AC73-6814F70C5425}" destId="{6BD1C025-E9FC-4BFB-BA85-5AFECA939690}" srcOrd="1" destOrd="0" parTransId="{92B55E01-4284-40DD-9E51-527BB5918A46}" sibTransId="{FF960346-6F0B-438A-83D0-115E71E68AF7}"/>
    <dgm:cxn modelId="{0E1C91D1-8E46-4C2C-A8BF-653B72E8304B}" type="presOf" srcId="{0A5D3F56-559F-4369-AADB-AB33068C1EF0}" destId="{DE4E5C7A-21E5-4584-8EF0-A441593ABC57}" srcOrd="0" destOrd="0" presId="urn:microsoft.com/office/officeart/2005/8/layout/default"/>
    <dgm:cxn modelId="{5EEF94DA-48BF-40F8-96D8-5ACDFD1A76A4}" srcId="{EB9E41E4-E484-4372-AC73-6814F70C5425}" destId="{7A7E4ADB-2C19-4E0E-9452-F84EC2B9E997}" srcOrd="0" destOrd="0" parTransId="{619A2EFA-C4B4-4FDD-AA2A-AFA077F81F79}" sibTransId="{44CAA955-8F6A-47DE-BC4C-DFD0A59F7B77}"/>
    <dgm:cxn modelId="{0CDE90E0-A673-4C43-83CF-AB3167F95A11}" type="presOf" srcId="{4B216C21-AC12-4CE8-8692-02D546F01D27}" destId="{66105765-953F-4B3E-9DC6-EAA3BB2798BD}" srcOrd="0" destOrd="0" presId="urn:microsoft.com/office/officeart/2005/8/layout/default"/>
    <dgm:cxn modelId="{B956C3EA-C38E-46B3-8791-B2C51AA5CCEE}" srcId="{EB9E41E4-E484-4372-AC73-6814F70C5425}" destId="{AAB69B46-487C-4CFB-A3CA-4620B6F27BFD}" srcOrd="3" destOrd="0" parTransId="{DB479DBB-E746-4CBE-8B44-3E79B718A16A}" sibTransId="{179C8BD3-B87A-47FE-8A25-69F1E331E835}"/>
    <dgm:cxn modelId="{23AC99F5-AD8C-42F6-B8DD-164471088CA9}" type="presOf" srcId="{378F11CC-9F27-4798-960F-2CA68E2FFBE7}" destId="{DB9A7914-7CB0-4B6B-93F9-BEA93CC8417D}" srcOrd="0" destOrd="0" presId="urn:microsoft.com/office/officeart/2005/8/layout/default"/>
    <dgm:cxn modelId="{E65C928B-CF33-41D6-86E7-0C13FF9A7B66}" type="presParOf" srcId="{BED32463-23E5-4B5A-AD4C-1BE9E28153CE}" destId="{689BF1FB-F080-46D2-9887-820105024211}" srcOrd="0" destOrd="0" presId="urn:microsoft.com/office/officeart/2005/8/layout/default"/>
    <dgm:cxn modelId="{64A9B0AC-A073-4410-B3B8-8D47DAD31305}" type="presParOf" srcId="{BED32463-23E5-4B5A-AD4C-1BE9E28153CE}" destId="{98A5D276-1805-4C73-84BA-52E39AC54A42}" srcOrd="1" destOrd="0" presId="urn:microsoft.com/office/officeart/2005/8/layout/default"/>
    <dgm:cxn modelId="{809FA3FB-B30A-4F85-8FF1-51F0EF5BC022}" type="presParOf" srcId="{BED32463-23E5-4B5A-AD4C-1BE9E28153CE}" destId="{F15DC14C-CD41-4293-A11F-2F36A282B5CA}" srcOrd="2" destOrd="0" presId="urn:microsoft.com/office/officeart/2005/8/layout/default"/>
    <dgm:cxn modelId="{3536A309-107A-44A6-856E-2441942A7E8A}" type="presParOf" srcId="{BED32463-23E5-4B5A-AD4C-1BE9E28153CE}" destId="{A60995CB-5B21-4F28-90C8-B72972437AB4}" srcOrd="3" destOrd="0" presId="urn:microsoft.com/office/officeart/2005/8/layout/default"/>
    <dgm:cxn modelId="{761BF79C-4E48-430F-97F1-D9F920BAB484}" type="presParOf" srcId="{BED32463-23E5-4B5A-AD4C-1BE9E28153CE}" destId="{66105765-953F-4B3E-9DC6-EAA3BB2798BD}" srcOrd="4" destOrd="0" presId="urn:microsoft.com/office/officeart/2005/8/layout/default"/>
    <dgm:cxn modelId="{93C9DDAC-E286-48EB-AD56-913083294B63}" type="presParOf" srcId="{BED32463-23E5-4B5A-AD4C-1BE9E28153CE}" destId="{F55047DF-4B0D-4FF3-A84D-26DDBA52A149}" srcOrd="5" destOrd="0" presId="urn:microsoft.com/office/officeart/2005/8/layout/default"/>
    <dgm:cxn modelId="{732BBE67-A12D-497C-B49E-9169D35CD365}" type="presParOf" srcId="{BED32463-23E5-4B5A-AD4C-1BE9E28153CE}" destId="{DD2CC7CC-E339-4756-A6CC-A28CEA5A432F}" srcOrd="6" destOrd="0" presId="urn:microsoft.com/office/officeart/2005/8/layout/default"/>
    <dgm:cxn modelId="{AEB3AAB2-CE77-4A20-86C4-3EB97C96D421}" type="presParOf" srcId="{BED32463-23E5-4B5A-AD4C-1BE9E28153CE}" destId="{DA6A3B99-80C3-44D5-A656-367F61121639}" srcOrd="7" destOrd="0" presId="urn:microsoft.com/office/officeart/2005/8/layout/default"/>
    <dgm:cxn modelId="{3A384526-65D6-4E94-A220-9978BCFF9135}" type="presParOf" srcId="{BED32463-23E5-4B5A-AD4C-1BE9E28153CE}" destId="{DE4E5C7A-21E5-4584-8EF0-A441593ABC57}" srcOrd="8" destOrd="0" presId="urn:microsoft.com/office/officeart/2005/8/layout/default"/>
    <dgm:cxn modelId="{F3E5F803-47EF-444A-A286-2A2DA75E68D2}" type="presParOf" srcId="{BED32463-23E5-4B5A-AD4C-1BE9E28153CE}" destId="{42D7195D-6BB0-404E-9CBF-5B62F5BD6AC1}" srcOrd="9" destOrd="0" presId="urn:microsoft.com/office/officeart/2005/8/layout/default"/>
    <dgm:cxn modelId="{880AB810-D6EB-4958-AA26-8B85DAA202A2}" type="presParOf" srcId="{BED32463-23E5-4B5A-AD4C-1BE9E28153CE}" destId="{3B1E1804-11A8-4952-AE76-5647CCB014F6}" srcOrd="10" destOrd="0" presId="urn:microsoft.com/office/officeart/2005/8/layout/default"/>
    <dgm:cxn modelId="{21994289-490B-4320-97A0-50253CC3A981}" type="presParOf" srcId="{BED32463-23E5-4B5A-AD4C-1BE9E28153CE}" destId="{779B0783-FD6F-4432-A77E-B09CD37D5B63}" srcOrd="11" destOrd="0" presId="urn:microsoft.com/office/officeart/2005/8/layout/default"/>
    <dgm:cxn modelId="{7270A0DE-DEC2-488A-B3D4-A644000359C7}" type="presParOf" srcId="{BED32463-23E5-4B5A-AD4C-1BE9E28153CE}" destId="{DB9A7914-7CB0-4B6B-93F9-BEA93CC8417D}" srcOrd="12" destOrd="0" presId="urn:microsoft.com/office/officeart/2005/8/layout/default"/>
    <dgm:cxn modelId="{5A8D800F-2B10-4C3D-A198-9052C297F650}" type="presParOf" srcId="{BED32463-23E5-4B5A-AD4C-1BE9E28153CE}" destId="{26B02B79-179A-461E-BBA8-AC7A50DB1685}" srcOrd="13" destOrd="0" presId="urn:microsoft.com/office/officeart/2005/8/layout/default"/>
    <dgm:cxn modelId="{1CD5E398-881B-4D04-8C76-83AFB00C3F69}" type="presParOf" srcId="{BED32463-23E5-4B5A-AD4C-1BE9E28153CE}" destId="{B5F85A49-8925-4DA2-9E3B-0C7A9079596E}" srcOrd="14" destOrd="0" presId="urn:microsoft.com/office/officeart/2005/8/layout/default"/>
    <dgm:cxn modelId="{717F6C35-E390-417A-BC82-3C51A1F1771C}" type="presParOf" srcId="{BED32463-23E5-4B5A-AD4C-1BE9E28153CE}" destId="{B4E8AC8F-1D58-47A0-B1E9-8F94FC172E8D}" srcOrd="15" destOrd="0" presId="urn:microsoft.com/office/officeart/2005/8/layout/default"/>
    <dgm:cxn modelId="{C55CA997-C893-4086-A53C-D0872970E4E5}" type="presParOf" srcId="{BED32463-23E5-4B5A-AD4C-1BE9E28153CE}" destId="{B490AF68-8464-4BD2-97FF-6C1FD69672A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BF1FB-F080-46D2-9887-820105024211}">
      <dsp:nvSpPr>
        <dsp:cNvPr id="0" name=""/>
        <dsp:cNvSpPr/>
      </dsp:nvSpPr>
      <dsp:spPr>
        <a:xfrm>
          <a:off x="895212" y="2027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“They’re only little.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She’s only 4.’</a:t>
          </a:r>
          <a:endParaRPr lang="en-US" sz="1400" kern="1200" dirty="0"/>
        </a:p>
      </dsp:txBody>
      <dsp:txXfrm>
        <a:off x="895212" y="2027"/>
        <a:ext cx="1922784" cy="1153670"/>
      </dsp:txXfrm>
    </dsp:sp>
    <dsp:sp modelId="{F15DC14C-CD41-4293-A11F-2F36A282B5CA}">
      <dsp:nvSpPr>
        <dsp:cNvPr id="0" name=""/>
        <dsp:cNvSpPr/>
      </dsp:nvSpPr>
      <dsp:spPr>
        <a:xfrm>
          <a:off x="3010275" y="2027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High expectations- if we expect they can, they usually will.</a:t>
          </a:r>
          <a:endParaRPr lang="en-US" sz="1400" kern="1200"/>
        </a:p>
      </dsp:txBody>
      <dsp:txXfrm>
        <a:off x="3010275" y="2027"/>
        <a:ext cx="1922784" cy="1153670"/>
      </dsp:txXfrm>
    </dsp:sp>
    <dsp:sp modelId="{66105765-953F-4B3E-9DC6-EAA3BB2798BD}">
      <dsp:nvSpPr>
        <dsp:cNvPr id="0" name=""/>
        <dsp:cNvSpPr/>
      </dsp:nvSpPr>
      <dsp:spPr>
        <a:xfrm>
          <a:off x="5125339" y="2027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Little jobs, responsibilities around the house e.g. put your shoes away, tidy your toys.</a:t>
          </a:r>
          <a:endParaRPr lang="en-US" sz="1400" kern="1200"/>
        </a:p>
      </dsp:txBody>
      <dsp:txXfrm>
        <a:off x="5125339" y="2027"/>
        <a:ext cx="1922784" cy="1153670"/>
      </dsp:txXfrm>
    </dsp:sp>
    <dsp:sp modelId="{DD2CC7CC-E339-4756-A6CC-A28CEA5A432F}">
      <dsp:nvSpPr>
        <dsp:cNvPr id="0" name=""/>
        <dsp:cNvSpPr/>
      </dsp:nvSpPr>
      <dsp:spPr>
        <a:xfrm>
          <a:off x="7240402" y="2027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Food- can they peel their own fruit? </a:t>
          </a:r>
          <a:endParaRPr lang="en-US" sz="1400" kern="1200" dirty="0"/>
        </a:p>
      </dsp:txBody>
      <dsp:txXfrm>
        <a:off x="7240402" y="2027"/>
        <a:ext cx="1922784" cy="1153670"/>
      </dsp:txXfrm>
    </dsp:sp>
    <dsp:sp modelId="{DE4E5C7A-21E5-4584-8EF0-A441593ABC57}">
      <dsp:nvSpPr>
        <dsp:cNvPr id="0" name=""/>
        <dsp:cNvSpPr/>
      </dsp:nvSpPr>
      <dsp:spPr>
        <a:xfrm>
          <a:off x="895212" y="1347976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Can they carry their own drink to the table? Clear away their plate and cup?</a:t>
          </a:r>
          <a:endParaRPr lang="en-US" sz="1400" kern="1200"/>
        </a:p>
      </dsp:txBody>
      <dsp:txXfrm>
        <a:off x="895212" y="1347976"/>
        <a:ext cx="1922784" cy="1153670"/>
      </dsp:txXfrm>
    </dsp:sp>
    <dsp:sp modelId="{3B1E1804-11A8-4952-AE76-5647CCB014F6}">
      <dsp:nvSpPr>
        <dsp:cNvPr id="0" name=""/>
        <dsp:cNvSpPr/>
      </dsp:nvSpPr>
      <dsp:spPr>
        <a:xfrm>
          <a:off x="3010275" y="1347976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Toileting- keep trying with the wiping.</a:t>
          </a:r>
          <a:endParaRPr lang="en-US" sz="1400" kern="1200" dirty="0"/>
        </a:p>
      </dsp:txBody>
      <dsp:txXfrm>
        <a:off x="3010275" y="1347976"/>
        <a:ext cx="1922784" cy="1153670"/>
      </dsp:txXfrm>
    </dsp:sp>
    <dsp:sp modelId="{DB9A7914-7CB0-4B6B-93F9-BEA93CC8417D}">
      <dsp:nvSpPr>
        <dsp:cNvPr id="0" name=""/>
        <dsp:cNvSpPr/>
      </dsp:nvSpPr>
      <dsp:spPr>
        <a:xfrm>
          <a:off x="5125339" y="1347976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Wait for their turn to talk? </a:t>
          </a:r>
          <a:endParaRPr lang="en-US" sz="1400" kern="1200" dirty="0"/>
        </a:p>
      </dsp:txBody>
      <dsp:txXfrm>
        <a:off x="5125339" y="1347976"/>
        <a:ext cx="1922784" cy="1153670"/>
      </dsp:txXfrm>
    </dsp:sp>
    <dsp:sp modelId="{B5F85A49-8925-4DA2-9E3B-0C7A9079596E}">
      <dsp:nvSpPr>
        <dsp:cNvPr id="0" name=""/>
        <dsp:cNvSpPr/>
      </dsp:nvSpPr>
      <dsp:spPr>
        <a:xfrm>
          <a:off x="7240402" y="1347976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Can they take their jumper off/put it back on?</a:t>
          </a:r>
          <a:endParaRPr lang="en-US" sz="1400" kern="1200"/>
        </a:p>
      </dsp:txBody>
      <dsp:txXfrm>
        <a:off x="7240402" y="1347976"/>
        <a:ext cx="1922784" cy="1153670"/>
      </dsp:txXfrm>
    </dsp:sp>
    <dsp:sp modelId="{B490AF68-8464-4BD2-97FF-6C1FD69672A9}">
      <dsp:nvSpPr>
        <dsp:cNvPr id="0" name=""/>
        <dsp:cNvSpPr/>
      </dsp:nvSpPr>
      <dsp:spPr>
        <a:xfrm>
          <a:off x="4067807" y="2693925"/>
          <a:ext cx="1922784" cy="1153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The message at school is- try yourself, try again, then ask a grown up.</a:t>
          </a:r>
          <a:endParaRPr lang="en-US" sz="1400" kern="1200" dirty="0"/>
        </a:p>
      </dsp:txBody>
      <dsp:txXfrm>
        <a:off x="4067807" y="2693925"/>
        <a:ext cx="1922784" cy="1153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reception-baseline-assessment-information-for-parents/reception-baseline-assessment-information-for-parent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v.uk/government/publications/development-matters--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Your child in the Early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</a:rPr>
              <a:t>Mrs</a:t>
            </a:r>
            <a:r>
              <a:rPr lang="en-US" dirty="0">
                <a:solidFill>
                  <a:schemeClr val="tx1"/>
                </a:solidFill>
              </a:rPr>
              <a:t> Harrison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B4BE6-E57D-4A8D-BE14-6F34913EC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94" y="923011"/>
            <a:ext cx="4038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B1C61-BAF9-4C81-8B1B-E4A90198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1600200"/>
            <a:ext cx="76676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1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B6F96C-1FE9-423E-B154-59DB5E0885A5}"/>
              </a:ext>
            </a:extLst>
          </p:cNvPr>
          <p:cNvSpPr txBox="1"/>
          <p:nvPr/>
        </p:nvSpPr>
        <p:spPr>
          <a:xfrm>
            <a:off x="452761" y="452761"/>
            <a:ext cx="1123025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As a Parent or carer, how can I help with my child’s </a:t>
            </a:r>
          </a:p>
          <a:p>
            <a:pPr algn="ctr"/>
            <a:r>
              <a:rPr lang="en-GB" b="1" dirty="0"/>
              <a:t>learning? </a:t>
            </a:r>
          </a:p>
          <a:p>
            <a:pPr algn="ctr"/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the fun activities that you do with your child at home are important in supporting </a:t>
            </a:r>
          </a:p>
          <a:p>
            <a:r>
              <a:rPr lang="en-GB" dirty="0"/>
              <a:t>their learning and development, and have a really long-lasting effect on your child’s </a:t>
            </a:r>
          </a:p>
          <a:p>
            <a:r>
              <a:rPr lang="en-GB" dirty="0"/>
              <a:t>learning as they progress through school.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Reading- 3 times each week at least, write in the diary. Make it fun!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Home activities- do them in the book, physically, take pics for Tapestry. 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Tapestry- any observations are so valuable to us.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Make learning fun! If your child is struggling to hold a pencil at the moment, use chunky chalk, water, glue, cars dipped in paint, white board and marker, felt tip….anything! Count conkers, </a:t>
            </a:r>
            <a:r>
              <a:rPr lang="en-GB" b="1" dirty="0" err="1"/>
              <a:t>lego</a:t>
            </a:r>
            <a:r>
              <a:rPr lang="en-GB" b="1" dirty="0"/>
              <a:t> bricks, fruit, food on plate, play games to take turns.</a:t>
            </a:r>
          </a:p>
          <a:p>
            <a:r>
              <a:rPr lang="en-GB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3546B-4A22-48E4-8BDE-A4047B40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38" y="4133523"/>
            <a:ext cx="4371975" cy="857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636035-A557-49EA-89BC-846670FB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575" y="2483888"/>
            <a:ext cx="2298024" cy="22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3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25F01-C81F-4FA6-8527-5368CDE6B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5" y="1286189"/>
            <a:ext cx="10858995" cy="4220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4A4E5-F949-E0E4-A87A-79A4E949BFB1}"/>
              </a:ext>
            </a:extLst>
          </p:cNvPr>
          <p:cNvSpPr txBox="1"/>
          <p:nvPr/>
        </p:nvSpPr>
        <p:spPr>
          <a:xfrm>
            <a:off x="4894162" y="5506497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Reception baseline assessment: information for parents - GOV.UK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60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sential Letters and Sounds | Oxford Owl">
            <a:extLst>
              <a:ext uri="{FF2B5EF4-FFF2-40B4-BE49-F238E27FC236}">
                <a16:creationId xmlns:a16="http://schemas.microsoft.com/office/drawing/2014/main" id="{F4D5490A-E56B-4C12-967F-217724B5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43" y="484832"/>
            <a:ext cx="7901353" cy="59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7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28AD6-062C-4BE7-839E-8B9DD4FD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90" y="209207"/>
            <a:ext cx="9765943" cy="64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5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BD2F3-C280-4AF1-988C-56C01466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84" y="0"/>
            <a:ext cx="1142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D026-3D03-4E48-B2FC-10D87394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749328"/>
          </a:xfrm>
        </p:spPr>
        <p:txBody>
          <a:bodyPr/>
          <a:lstStyle/>
          <a:p>
            <a:pPr algn="ctr"/>
            <a:r>
              <a:rPr lang="en-GB" u="sng" dirty="0"/>
              <a:t>Behaviour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Praise</a:t>
            </a:r>
            <a:br>
              <a:rPr lang="en-GB" dirty="0"/>
            </a:br>
            <a:r>
              <a:rPr lang="en-GB" dirty="0"/>
              <a:t>Rewards</a:t>
            </a:r>
            <a:br>
              <a:rPr lang="en-GB" dirty="0"/>
            </a:br>
            <a:r>
              <a:rPr lang="en-GB" dirty="0"/>
              <a:t>Behaviour policy- systems and sanctions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F923B-BB3E-40E1-9DAA-C132F5BEC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3" b="10159"/>
          <a:stretch/>
        </p:blipFill>
        <p:spPr>
          <a:xfrm>
            <a:off x="1351623" y="914400"/>
            <a:ext cx="2520527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8FC02-1AEC-435A-B3DD-45ED9ECC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753" y="795864"/>
            <a:ext cx="1664356" cy="2472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58F45-37D3-46C9-A9DA-D4489EC9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169" y="4583673"/>
            <a:ext cx="2317534" cy="1631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8885C1-10DA-409D-8729-0357910AD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580" y="4583673"/>
            <a:ext cx="1915912" cy="1631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8F5833-CBF8-4C7C-9841-2AB76A88C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961" y="4583673"/>
            <a:ext cx="1491870" cy="1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4FA5-85A2-4F57-A389-85AC7EC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GB" dirty="0"/>
              <a:t>Growth mindset…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4BAAB-0108-4D48-9ED0-A9B4C0F0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80" y="1628065"/>
            <a:ext cx="6281573" cy="4742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76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CEA5-63F0-43F1-A1FF-7C51F834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regulation in the EYFS…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32BD4-0460-4E47-BAA0-C83F603060CC}"/>
              </a:ext>
            </a:extLst>
          </p:cNvPr>
          <p:cNvSpPr txBox="1"/>
          <p:nvPr/>
        </p:nvSpPr>
        <p:spPr>
          <a:xfrm>
            <a:off x="1331650" y="1731146"/>
            <a:ext cx="9793550" cy="392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</a:rPr>
              <a:t>Broadly speaking, self-regulation includes these 10 attributes:</a:t>
            </a:r>
          </a:p>
          <a:p>
            <a:pPr marL="457200" lvl="0" indent="-333375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Controlling own feelings and behaviours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Applying personalised strategies to return to a state of calm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Being able to curb impulsive behaviours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Being able to concentrate on a task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Being able to ignore distractions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Behaving in social ways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Thinking before acting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Delaying gratification- being patient</a:t>
            </a:r>
          </a:p>
          <a:p>
            <a:pPr marL="457200" lvl="0" indent="-333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●"/>
            </a:pPr>
            <a:r>
              <a:rPr lang="en-GB" sz="2400" dirty="0">
                <a:solidFill>
                  <a:schemeClr val="dk1"/>
                </a:solidFill>
              </a:rPr>
              <a:t>Persisting in the face of difficulty.</a:t>
            </a:r>
          </a:p>
        </p:txBody>
      </p:sp>
    </p:spTree>
    <p:extLst>
      <p:ext uri="{BB962C8B-B14F-4D97-AF65-F5344CB8AC3E}">
        <p14:creationId xmlns:p14="http://schemas.microsoft.com/office/powerpoint/2010/main" val="1043340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AAB4-D93E-42B5-8A9D-F23D3348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Independence</a:t>
            </a:r>
            <a:br>
              <a:rPr lang="en-GB" u="sng" dirty="0"/>
            </a:br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1873F-77DF-4914-A8AD-9651849756C3}"/>
              </a:ext>
            </a:extLst>
          </p:cNvPr>
          <p:cNvSpPr txBox="1"/>
          <p:nvPr/>
        </p:nvSpPr>
        <p:spPr>
          <a:xfrm>
            <a:off x="1376039" y="1802167"/>
            <a:ext cx="93836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Coat on peg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Recognise name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Put belongings away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Toileting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Look after own items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Choose activities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50769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C126-F031-AC5C-CCA3-02B6066D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Staffing…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14873-2D5B-20BF-E52B-A68421336DFF}"/>
              </a:ext>
            </a:extLst>
          </p:cNvPr>
          <p:cNvSpPr txBox="1"/>
          <p:nvPr/>
        </p:nvSpPr>
        <p:spPr>
          <a:xfrm>
            <a:off x="1486929" y="3814119"/>
            <a:ext cx="217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Mrs Harrison</a:t>
            </a:r>
          </a:p>
          <a:p>
            <a:r>
              <a:rPr lang="en-GB" dirty="0"/>
              <a:t>Class Teacher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16391-8570-FD06-6BF7-648D793FC715}"/>
              </a:ext>
            </a:extLst>
          </p:cNvPr>
          <p:cNvSpPr txBox="1"/>
          <p:nvPr/>
        </p:nvSpPr>
        <p:spPr>
          <a:xfrm>
            <a:off x="3805881" y="3814119"/>
            <a:ext cx="217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Miss </a:t>
            </a:r>
            <a:r>
              <a:rPr lang="en-GB" dirty="0" err="1"/>
              <a:t>Haeford</a:t>
            </a:r>
            <a:endParaRPr lang="en-GB" dirty="0"/>
          </a:p>
          <a:p>
            <a:r>
              <a:rPr lang="en-GB" dirty="0"/>
              <a:t>Teaching Assistant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1E394-2032-E6A9-F30A-AE99833811E9}"/>
              </a:ext>
            </a:extLst>
          </p:cNvPr>
          <p:cNvSpPr txBox="1"/>
          <p:nvPr/>
        </p:nvSpPr>
        <p:spPr>
          <a:xfrm>
            <a:off x="6124833" y="3814119"/>
            <a:ext cx="217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Mrs Khanom</a:t>
            </a:r>
          </a:p>
          <a:p>
            <a:r>
              <a:rPr lang="en-GB" dirty="0"/>
              <a:t>Teaching Assistant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56F12-B55F-7C29-9AFA-4F93E6296D41}"/>
              </a:ext>
            </a:extLst>
          </p:cNvPr>
          <p:cNvSpPr txBox="1"/>
          <p:nvPr/>
        </p:nvSpPr>
        <p:spPr>
          <a:xfrm>
            <a:off x="8443785" y="3814119"/>
            <a:ext cx="217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Mrs Bourne</a:t>
            </a:r>
          </a:p>
          <a:p>
            <a:r>
              <a:rPr lang="en-GB" dirty="0"/>
              <a:t>LSA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F47FA-337A-96A8-6065-07ABCCDE846E}"/>
              </a:ext>
            </a:extLst>
          </p:cNvPr>
          <p:cNvSpPr txBox="1"/>
          <p:nvPr/>
        </p:nvSpPr>
        <p:spPr>
          <a:xfrm>
            <a:off x="1425144" y="5325762"/>
            <a:ext cx="517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Miss Harrison (curly) HLTA </a:t>
            </a:r>
          </a:p>
          <a:p>
            <a:r>
              <a:rPr lang="en-GB" dirty="0"/>
              <a:t>Tuesdays in class and Thurs morning interventions/group work with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BAB85-7402-6242-79B1-F5DFD15F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37" y="1383290"/>
            <a:ext cx="1715015" cy="2286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03F39C-A295-4CE7-CDD0-C14FA2813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634" y="1251485"/>
            <a:ext cx="1813869" cy="2418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3C2AA-16CB-018D-46C0-67F4FD926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307" y="1643428"/>
            <a:ext cx="1628018" cy="2170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861446-CBE3-4C94-7AC2-23B5C08464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019" b="11998"/>
          <a:stretch>
            <a:fillRect/>
          </a:stretch>
        </p:blipFill>
        <p:spPr>
          <a:xfrm>
            <a:off x="6096000" y="925436"/>
            <a:ext cx="1753424" cy="27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863D-6660-461D-AA56-1D4496BB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0" kern="1200" cap="none" spc="0" baseline="0" dirty="0">
                <a:effectLst/>
                <a:latin typeface="+mj-lt"/>
                <a:ea typeface="+mn-ea"/>
                <a:cs typeface="+mn-cs"/>
              </a:rPr>
              <a:t>How can you help?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2107FEA0-84E9-9D3E-E1A6-DA70C5E89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732156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282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4E5C6-0117-4F55-AEFA-7596719E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7" y="1155560"/>
            <a:ext cx="10689894" cy="398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D1430C-BF6D-4EA5-B9F9-8763B2A0B643}"/>
              </a:ext>
            </a:extLst>
          </p:cNvPr>
          <p:cNvSpPr txBox="1"/>
          <p:nvPr/>
        </p:nvSpPr>
        <p:spPr>
          <a:xfrm>
            <a:off x="518160" y="447040"/>
            <a:ext cx="112064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How my child will be learning…</a:t>
            </a:r>
          </a:p>
          <a:p>
            <a:r>
              <a:rPr lang="en-GB" dirty="0"/>
              <a:t>The EYFS Framework explains how and what your child will learn to support </a:t>
            </a:r>
          </a:p>
          <a:p>
            <a:r>
              <a:rPr lang="en-GB" dirty="0"/>
              <a:t>their healthy development. </a:t>
            </a:r>
          </a:p>
          <a:p>
            <a:endParaRPr lang="en-GB" dirty="0"/>
          </a:p>
          <a:p>
            <a:r>
              <a:rPr lang="en-GB" dirty="0"/>
              <a:t>Your child will be learning skills, acquiring new knowledge and demonstrating their </a:t>
            </a:r>
          </a:p>
          <a:p>
            <a:r>
              <a:rPr lang="en-GB" dirty="0"/>
              <a:t>understanding through </a:t>
            </a:r>
            <a:r>
              <a:rPr lang="en-GB" b="1" dirty="0"/>
              <a:t>7 areas of learning </a:t>
            </a:r>
            <a:r>
              <a:rPr lang="en-GB" dirty="0"/>
              <a:t>and development. </a:t>
            </a:r>
          </a:p>
          <a:p>
            <a:endParaRPr lang="en-GB" dirty="0"/>
          </a:p>
          <a:p>
            <a:r>
              <a:rPr lang="en-GB" dirty="0"/>
              <a:t>Children develop skills across </a:t>
            </a:r>
            <a:r>
              <a:rPr lang="en-GB" b="1" dirty="0"/>
              <a:t>3 prime areas</a:t>
            </a:r>
            <a:r>
              <a:rPr lang="en-GB" dirty="0"/>
              <a:t>. These are: </a:t>
            </a:r>
          </a:p>
          <a:p>
            <a:r>
              <a:rPr lang="en-GB" b="1" dirty="0"/>
              <a:t> Communication and language; </a:t>
            </a:r>
          </a:p>
          <a:p>
            <a:r>
              <a:rPr lang="en-GB" b="1" dirty="0"/>
              <a:t> Physical development; </a:t>
            </a:r>
          </a:p>
          <a:p>
            <a:r>
              <a:rPr lang="en-GB" b="1" dirty="0"/>
              <a:t> Personal, social and emotional development. </a:t>
            </a:r>
          </a:p>
          <a:p>
            <a:endParaRPr lang="en-GB" dirty="0"/>
          </a:p>
          <a:p>
            <a:r>
              <a:rPr lang="en-GB" dirty="0"/>
              <a:t>These prime areas are essential for your child’s healthy development and </a:t>
            </a:r>
          </a:p>
          <a:p>
            <a:r>
              <a:rPr lang="en-GB" dirty="0"/>
              <a:t>future learning. </a:t>
            </a:r>
          </a:p>
          <a:p>
            <a:endParaRPr lang="en-GB" dirty="0"/>
          </a:p>
          <a:p>
            <a:r>
              <a:rPr lang="en-GB" dirty="0"/>
              <a:t>As children grow and develop, the prime areas will help them to develop skills in </a:t>
            </a:r>
            <a:r>
              <a:rPr lang="en-GB" b="1" dirty="0"/>
              <a:t>4 specific areas</a:t>
            </a:r>
            <a:r>
              <a:rPr lang="en-GB" dirty="0"/>
              <a:t>. </a:t>
            </a:r>
          </a:p>
          <a:p>
            <a:r>
              <a:rPr lang="en-GB" dirty="0"/>
              <a:t>These are: </a:t>
            </a:r>
          </a:p>
          <a:p>
            <a:r>
              <a:rPr lang="en-GB" b="1" dirty="0"/>
              <a:t> Literacy; </a:t>
            </a:r>
          </a:p>
          <a:p>
            <a:r>
              <a:rPr lang="en-GB" b="1" dirty="0"/>
              <a:t> Mathematics; </a:t>
            </a:r>
          </a:p>
          <a:p>
            <a:r>
              <a:rPr lang="en-GB" b="1" dirty="0"/>
              <a:t> Understanding the world;</a:t>
            </a:r>
          </a:p>
          <a:p>
            <a:r>
              <a:rPr lang="en-GB" b="1" dirty="0"/>
              <a:t> Expressive arts and design.</a:t>
            </a:r>
          </a:p>
        </p:txBody>
      </p:sp>
    </p:spTree>
    <p:extLst>
      <p:ext uri="{BB962C8B-B14F-4D97-AF65-F5344CB8AC3E}">
        <p14:creationId xmlns:p14="http://schemas.microsoft.com/office/powerpoint/2010/main" val="266168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C7C8C-D715-4ABA-83C2-C1DF41D58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946" y="663723"/>
            <a:ext cx="9114310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9E22F1-9146-4FEC-8804-87B749AA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785" y="2428805"/>
            <a:ext cx="2667185" cy="2000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1C79D-2760-4178-981A-4CE4F3A5F65D}"/>
              </a:ext>
            </a:extLst>
          </p:cNvPr>
          <p:cNvSpPr txBox="1"/>
          <p:nvPr/>
        </p:nvSpPr>
        <p:spPr>
          <a:xfrm>
            <a:off x="3048740" y="499545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Development Matters - GOV.UK (www.gov.uk)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88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375E-104C-4437-BECA-1C101229F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4" t="14652" r="26649" b="21026"/>
          <a:stretch/>
        </p:blipFill>
        <p:spPr>
          <a:xfrm>
            <a:off x="612949" y="397346"/>
            <a:ext cx="10731640" cy="60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62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8E5E-FE5C-415B-B0E3-01E5CA9D6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7" t="13555" r="26602" b="7716"/>
          <a:stretch/>
        </p:blipFill>
        <p:spPr>
          <a:xfrm>
            <a:off x="1336430" y="305740"/>
            <a:ext cx="9083711" cy="63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BEF73-A2DD-A27C-B148-65446E72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177861"/>
            <a:ext cx="7696201" cy="45022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72980A-5AF5-5BBC-9E37-6CEF0AE34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Letting you know…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09185C-747D-1519-FE04-CE45F9DEC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en-US" dirty="0"/>
              <a:t>Parent teacher meetings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Share info and targets.</a:t>
            </a:r>
          </a:p>
          <a:p>
            <a:pPr marL="285750" indent="-285750">
              <a:buFontTx/>
              <a:buChar char="-"/>
            </a:pPr>
            <a:r>
              <a:rPr lang="en-US" dirty="0"/>
              <a:t>Share celebrations and discuss concerns.</a:t>
            </a:r>
          </a:p>
          <a:p>
            <a:endParaRPr lang="en-US" dirty="0"/>
          </a:p>
          <a:p>
            <a:r>
              <a:rPr lang="en-US" dirty="0"/>
              <a:t>Interventions</a:t>
            </a:r>
          </a:p>
          <a:p>
            <a:endParaRPr lang="en-US" dirty="0"/>
          </a:p>
          <a:p>
            <a:r>
              <a:rPr lang="en-US" dirty="0"/>
              <a:t>Quick chat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9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4E53F85-D5D4-527A-7309-70FE833B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Early Years Foundation stage Profile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E871A4-797F-85E2-4B72-0CE026DBF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The Reception teacher will use this profile to assess your child against the 17 Early Learning Goals across the 7 areas of learning, AT THE END OF THE YEAR. </a:t>
            </a:r>
          </a:p>
          <a:p>
            <a:pPr>
              <a:lnSpc>
                <a:spcPct val="100000"/>
              </a:lnSpc>
            </a:pPr>
            <a:endParaRPr lang="en-US" sz="1700" dirty="0"/>
          </a:p>
          <a:p>
            <a:pPr>
              <a:lnSpc>
                <a:spcPct val="100000"/>
              </a:lnSpc>
            </a:pPr>
            <a:r>
              <a:rPr lang="en-US" sz="1700" dirty="0"/>
              <a:t>They will be given a level in each;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Working at</a:t>
            </a:r>
          </a:p>
          <a:p>
            <a:pPr>
              <a:lnSpc>
                <a:spcPct val="100000"/>
              </a:lnSpc>
            </a:pPr>
            <a:r>
              <a:rPr lang="en-US" sz="1700" b="1" dirty="0"/>
              <a:t>Working towards/emerging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There is no exceeding level.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Children will also learn different </a:t>
            </a:r>
            <a:r>
              <a:rPr lang="en-US" sz="1700" b="1" dirty="0"/>
              <a:t>characteristics of effective learning.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25D38-9180-4973-8630-C03EF481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2170557"/>
            <a:ext cx="4663440" cy="3614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90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334BA5-FF80-465A-B108-3AFBC8C47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5DDAA-562E-4208-B167-E42F64E18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0" t="7777" r="15001" b="10972"/>
          <a:stretch/>
        </p:blipFill>
        <p:spPr>
          <a:xfrm>
            <a:off x="943626" y="0"/>
            <a:ext cx="10996559" cy="6740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346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591cfa15-4cd3-4a55-b9f7-6f85be7cf638" xsi:nil="true"/>
    <TaxCatchAll xmlns="50c1468e-7deb-4d11-ad38-6c583b2a0204" xsi:nil="true"/>
    <lcf76f155ced4ddcb4097134ff3c332f xmlns="591cfa15-4cd3-4a55-b9f7-6f85be7cf63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E4DD3FB08284B982165C47A3C3115" ma:contentTypeVersion="19" ma:contentTypeDescription="Create a new document." ma:contentTypeScope="" ma:versionID="f099d3f32bcdf5fe39fe16a995095b67">
  <xsd:schema xmlns:xsd="http://www.w3.org/2001/XMLSchema" xmlns:xs="http://www.w3.org/2001/XMLSchema" xmlns:p="http://schemas.microsoft.com/office/2006/metadata/properties" xmlns:ns2="591cfa15-4cd3-4a55-b9f7-6f85be7cf638" xmlns:ns3="50c1468e-7deb-4d11-ad38-6c583b2a0204" targetNamespace="http://schemas.microsoft.com/office/2006/metadata/properties" ma:root="true" ma:fieldsID="45059ac9723523a42f070e974cf83cdd" ns2:_="" ns3:_="">
    <xsd:import namespace="591cfa15-4cd3-4a55-b9f7-6f85be7cf638"/>
    <xsd:import namespace="50c1468e-7deb-4d11-ad38-6c583b2a02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cfa15-4cd3-4a55-b9f7-6f85be7cf6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e03970a-e55d-4629-b0e7-91e18418f6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1468e-7deb-4d11-ad38-6c583b2a02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d677ac1-5098-46b0-9a18-c66528dd80a9}" ma:internalName="TaxCatchAll" ma:showField="CatchAllData" ma:web="50c1468e-7deb-4d11-ad38-6c583b2a02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591cfa15-4cd3-4a55-b9f7-6f85be7cf638"/>
    <ds:schemaRef ds:uri="50c1468e-7deb-4d11-ad38-6c583b2a0204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667DBC-1ADA-44FB-A211-E29E55903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1cfa15-4cd3-4a55-b9f7-6f85be7cf638"/>
    <ds:schemaRef ds:uri="50c1468e-7deb-4d11-ad38-6c583b2a02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{1C3A8089-9D48-46CE-8A15-6243D0B9B57F}tf78438558_win32</Template>
  <TotalTime>3090</TotalTime>
  <Words>651</Words>
  <Application>Microsoft Office PowerPoint</Application>
  <PresentationFormat>Widescreen</PresentationFormat>
  <Paragraphs>103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Garamond</vt:lpstr>
      <vt:lpstr>Wingdings</vt:lpstr>
      <vt:lpstr>SavonVTI</vt:lpstr>
      <vt:lpstr>Your child in the Early years</vt:lpstr>
      <vt:lpstr>Staffing…</vt:lpstr>
      <vt:lpstr>PowerPoint Presentation</vt:lpstr>
      <vt:lpstr>PowerPoint Presentation</vt:lpstr>
      <vt:lpstr>PowerPoint Presentation</vt:lpstr>
      <vt:lpstr>PowerPoint Presentation</vt:lpstr>
      <vt:lpstr>Letting you know…</vt:lpstr>
      <vt:lpstr>Early Years Foundation stage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Behaviour  Praise Rewards Behaviour policy- systems and sanctions  </vt:lpstr>
      <vt:lpstr>Growth mindset…</vt:lpstr>
      <vt:lpstr>Self regulation in the EYFS…</vt:lpstr>
      <vt:lpstr>Independence </vt:lpstr>
      <vt:lpstr>How can you help?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child in the eyfs</dc:title>
  <dc:creator>Donna Harrison</dc:creator>
  <cp:lastModifiedBy>Donna Harrison</cp:lastModifiedBy>
  <cp:revision>7</cp:revision>
  <dcterms:created xsi:type="dcterms:W3CDTF">2021-10-05T20:07:11Z</dcterms:created>
  <dcterms:modified xsi:type="dcterms:W3CDTF">2025-09-22T14:26:16Z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0x010100008E4DD3FB08284B982165C47A3C3115</vt:lpwstr>
  </property>
  <property fmtid="{D5CDD505-2E9C-101B-9397-08002B2CF9AE}" pid="3" name="MediaServiceImageTags">
    <vt:lpwstr/>
  </property>
</Properties>
</file>