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 id="267" r:id="rId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975" autoAdjust="0"/>
  </p:normalViewPr>
  <p:slideViewPr>
    <p:cSldViewPr>
      <p:cViewPr varScale="1">
        <p:scale>
          <a:sx n="81" d="100"/>
          <a:sy n="81" d="100"/>
        </p:scale>
        <p:origin x="1526"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ey Eves" userId="dd43667c-7097-4f74-b93f-fede26947902" providerId="ADAL" clId="{195DC2FF-B710-48A7-BCFA-8D35159E2BD6}"/>
    <pc:docChg chg="delSld">
      <pc:chgData name="Lesley Eves" userId="dd43667c-7097-4f74-b93f-fede26947902" providerId="ADAL" clId="{195DC2FF-B710-48A7-BCFA-8D35159E2BD6}" dt="2024-10-27T21:29:14.099" v="1" actId="2696"/>
      <pc:docMkLst>
        <pc:docMk/>
      </pc:docMkLst>
      <pc:sldChg chg="del">
        <pc:chgData name="Lesley Eves" userId="dd43667c-7097-4f74-b93f-fede26947902" providerId="ADAL" clId="{195DC2FF-B710-48A7-BCFA-8D35159E2BD6}" dt="2024-10-27T21:28:49.900" v="0" actId="2696"/>
        <pc:sldMkLst>
          <pc:docMk/>
          <pc:sldMk cId="1700096379" sldId="257"/>
        </pc:sldMkLst>
      </pc:sldChg>
      <pc:sldChg chg="del">
        <pc:chgData name="Lesley Eves" userId="dd43667c-7097-4f74-b93f-fede26947902" providerId="ADAL" clId="{195DC2FF-B710-48A7-BCFA-8D35159E2BD6}" dt="2024-10-27T21:28:49.900" v="0" actId="2696"/>
        <pc:sldMkLst>
          <pc:docMk/>
          <pc:sldMk cId="839289921" sldId="258"/>
        </pc:sldMkLst>
      </pc:sldChg>
      <pc:sldChg chg="del">
        <pc:chgData name="Lesley Eves" userId="dd43667c-7097-4f74-b93f-fede26947902" providerId="ADAL" clId="{195DC2FF-B710-48A7-BCFA-8D35159E2BD6}" dt="2024-10-27T21:28:49.900" v="0" actId="2696"/>
        <pc:sldMkLst>
          <pc:docMk/>
          <pc:sldMk cId="3458303467" sldId="260"/>
        </pc:sldMkLst>
      </pc:sldChg>
      <pc:sldChg chg="del">
        <pc:chgData name="Lesley Eves" userId="dd43667c-7097-4f74-b93f-fede26947902" providerId="ADAL" clId="{195DC2FF-B710-48A7-BCFA-8D35159E2BD6}" dt="2024-10-27T21:28:49.900" v="0" actId="2696"/>
        <pc:sldMkLst>
          <pc:docMk/>
          <pc:sldMk cId="4152646609" sldId="262"/>
        </pc:sldMkLst>
      </pc:sldChg>
      <pc:sldChg chg="del">
        <pc:chgData name="Lesley Eves" userId="dd43667c-7097-4f74-b93f-fede26947902" providerId="ADAL" clId="{195DC2FF-B710-48A7-BCFA-8D35159E2BD6}" dt="2024-10-27T21:28:49.900" v="0" actId="2696"/>
        <pc:sldMkLst>
          <pc:docMk/>
          <pc:sldMk cId="1012975014" sldId="263"/>
        </pc:sldMkLst>
      </pc:sldChg>
      <pc:sldChg chg="del">
        <pc:chgData name="Lesley Eves" userId="dd43667c-7097-4f74-b93f-fede26947902" providerId="ADAL" clId="{195DC2FF-B710-48A7-BCFA-8D35159E2BD6}" dt="2024-10-27T21:29:14.099" v="1" actId="2696"/>
        <pc:sldMkLst>
          <pc:docMk/>
          <pc:sldMk cId="1404385009" sldId="265"/>
        </pc:sldMkLst>
      </pc:sldChg>
      <pc:sldChg chg="del">
        <pc:chgData name="Lesley Eves" userId="dd43667c-7097-4f74-b93f-fede26947902" providerId="ADAL" clId="{195DC2FF-B710-48A7-BCFA-8D35159E2BD6}" dt="2024-10-27T21:29:14.099" v="1" actId="2696"/>
        <pc:sldMkLst>
          <pc:docMk/>
          <pc:sldMk cId="2050886286" sldId="266"/>
        </pc:sldMkLst>
      </pc:sldChg>
      <pc:sldChg chg="del">
        <pc:chgData name="Lesley Eves" userId="dd43667c-7097-4f74-b93f-fede26947902" providerId="ADAL" clId="{195DC2FF-B710-48A7-BCFA-8D35159E2BD6}" dt="2024-10-27T21:29:14.099" v="1" actId="2696"/>
        <pc:sldMkLst>
          <pc:docMk/>
          <pc:sldMk cId="220426777" sldId="268"/>
        </pc:sldMkLst>
      </pc:sldChg>
      <pc:sldChg chg="del">
        <pc:chgData name="Lesley Eves" userId="dd43667c-7097-4f74-b93f-fede26947902" providerId="ADAL" clId="{195DC2FF-B710-48A7-BCFA-8D35159E2BD6}" dt="2024-10-27T21:29:14.099" v="1" actId="2696"/>
        <pc:sldMkLst>
          <pc:docMk/>
          <pc:sldMk cId="2792443977" sldId="269"/>
        </pc:sldMkLst>
      </pc:sldChg>
      <pc:sldChg chg="del">
        <pc:chgData name="Lesley Eves" userId="dd43667c-7097-4f74-b93f-fede26947902" providerId="ADAL" clId="{195DC2FF-B710-48A7-BCFA-8D35159E2BD6}" dt="2024-10-27T21:29:14.099" v="1" actId="2696"/>
        <pc:sldMkLst>
          <pc:docMk/>
          <pc:sldMk cId="328798506" sldId="270"/>
        </pc:sldMkLst>
      </pc:sldChg>
      <pc:sldChg chg="del">
        <pc:chgData name="Lesley Eves" userId="dd43667c-7097-4f74-b93f-fede26947902" providerId="ADAL" clId="{195DC2FF-B710-48A7-BCFA-8D35159E2BD6}" dt="2024-10-27T21:29:14.099" v="1" actId="2696"/>
        <pc:sldMkLst>
          <pc:docMk/>
          <pc:sldMk cId="1483165932"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27/10/2024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27/10/2024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27/10/2024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27/10/2024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27/10/2024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27/10/2024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3       PSHE Knowledge Mat          Celebrating Difference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032512996"/>
              </p:ext>
            </p:extLst>
          </p:nvPr>
        </p:nvGraphicFramePr>
        <p:xfrm>
          <a:off x="115887" y="408219"/>
          <a:ext cx="8928993" cy="6437891"/>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284477">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Family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group of one or more parents living with children/a child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What is the ‘Solve it together’ technique? How can it help solve a disagreement between two people?</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What is a bystander in a bullying situation? (A bystander is a witness not directly involved).</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How could a bystander make a bullying situation worse or better?</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What types of bullying do you know about?</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Where can someone get help if they were being bullied or witnessed bullying?</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 How does it feel to give and receive a compliment?</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Loving</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Feeling or showing great love or care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171450" indent="-171450" algn="l">
                        <a:buFont typeface="Arial" panose="020B0604020202020204" pitchFamily="34" charset="0"/>
                        <a:buChar char="•"/>
                      </a:pPr>
                      <a:r>
                        <a:rPr lang="en-GB" sz="1100" b="1" dirty="0"/>
                        <a:t> Know why families are important</a:t>
                      </a:r>
                    </a:p>
                    <a:p>
                      <a:pPr algn="l"/>
                      <a:r>
                        <a:rPr lang="en-GB" sz="1100" b="1" dirty="0"/>
                        <a:t>• Know that everybody’s family is different</a:t>
                      </a:r>
                    </a:p>
                    <a:p>
                      <a:pPr algn="l"/>
                      <a:r>
                        <a:rPr lang="en-GB" sz="1100" b="1" dirty="0"/>
                        <a:t>• Know that sometimes family members don’t </a:t>
                      </a:r>
                    </a:p>
                    <a:p>
                      <a:pPr algn="l"/>
                      <a:r>
                        <a:rPr lang="en-GB" sz="1100" b="1" dirty="0"/>
                        <a:t>get along and some reasons for this</a:t>
                      </a:r>
                    </a:p>
                    <a:p>
                      <a:pPr algn="l"/>
                      <a:r>
                        <a:rPr lang="en-GB" sz="1100" b="1" dirty="0"/>
                        <a:t>• Know that conflict is a normal part of relationships</a:t>
                      </a:r>
                    </a:p>
                    <a:p>
                      <a:pPr algn="l"/>
                      <a:r>
                        <a:rPr lang="en-GB" sz="1100" b="1" dirty="0"/>
                        <a:t>• Know what it means to be a witness to </a:t>
                      </a:r>
                    </a:p>
                    <a:p>
                      <a:pPr algn="l"/>
                      <a:r>
                        <a:rPr lang="en-GB" sz="1100" b="1" dirty="0"/>
                        <a:t>bullying and that a witness can make the </a:t>
                      </a:r>
                    </a:p>
                    <a:p>
                      <a:pPr algn="l"/>
                      <a:r>
                        <a:rPr lang="en-GB" sz="1100" b="1" dirty="0"/>
                        <a:t>situation worse or better by what they do</a:t>
                      </a:r>
                    </a:p>
                    <a:p>
                      <a:pPr algn="l"/>
                      <a:r>
                        <a:rPr lang="en-GB" sz="1100" b="1" dirty="0"/>
                        <a:t>• Know that some words are used in hurtful </a:t>
                      </a:r>
                    </a:p>
                    <a:p>
                      <a:pPr algn="l"/>
                      <a:r>
                        <a:rPr lang="en-GB" sz="1100" b="1" dirty="0"/>
                        <a:t>ways and that this can have consequences</a:t>
                      </a:r>
                    </a:p>
                    <a:p>
                      <a:pPr algn="l"/>
                      <a:endParaRPr lang="en-GB" sz="1100" dirty="0"/>
                    </a:p>
                    <a:p>
                      <a:pPr algn="l"/>
                      <a:endParaRPr lang="en-GB" sz="1100" dirty="0"/>
                    </a:p>
                    <a:p>
                      <a:pPr algn="l"/>
                      <a:endParaRPr lang="en-GB" sz="1100" dirty="0"/>
                    </a:p>
                    <a:p>
                      <a:pPr algn="l"/>
                      <a:r>
                        <a:rPr lang="en-GB" sz="1200" dirty="0"/>
                        <a:t>The class learn about families, that they are all different and that sometimes they fall out with each other. The children talk about techniques to calm themselves down and discuss a technique called ‘solve it together.’ The children revisit the topic of bullying and talk about being a witness (bystander), they took about how a witness has choices and how these choices can affect the bullying that is taking place. The children also talk about using problem-solving techniques in bullying situations. They talk about name-calling and choosing not to use hurtful words. They also talk about giving and receiving compliments and the feelings associated with this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Caring</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To show kindness or care for others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Safe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To protect or be protected. Not likely to be harmful or risky.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83221">
                <a:tc rowSpan="3">
                  <a:txBody>
                    <a:bodyPr/>
                    <a:lstStyle/>
                    <a:p>
                      <a:pPr marL="107950" marR="327660" indent="-108585" algn="ctr">
                        <a:lnSpc>
                          <a:spcPct val="91000"/>
                        </a:lnSpc>
                        <a:spcBef>
                          <a:spcPts val="410"/>
                        </a:spcBef>
                        <a:spcAft>
                          <a:spcPts val="0"/>
                        </a:spcAft>
                      </a:pPr>
                      <a:r>
                        <a:rPr lang="en-GB" sz="1400" dirty="0"/>
                        <a:t>Connected, Difference, Special, Conflict, Solve It Together, Solutions, Resolve, Witness, Bystander, Bullying, Gay, Unkind, Feelings, Tell, Consequences, Hurtful, Compliment, Unique</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32647">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sz="1100" dirty="0">
                        <a:effectLst/>
                        <a:latin typeface="+mn-lt"/>
                        <a:ea typeface="Times New Roman" panose="02020603050405020304" pitchFamily="18" charset="0"/>
                        <a:cs typeface="Arial" panose="020B0604020202020204" pitchFamily="34" charset="0"/>
                      </a:endParaRPr>
                    </a:p>
                    <a:p>
                      <a:r>
                        <a:rPr lang="en-GB" sz="1100" dirty="0">
                          <a:effectLst/>
                          <a:latin typeface="+mn-lt"/>
                          <a:ea typeface="Times New Roman" panose="02020603050405020304" pitchFamily="18" charset="0"/>
                          <a:cs typeface="Arial" panose="020B0604020202020204" pitchFamily="34" charset="0"/>
                        </a:rPr>
                        <a:t>• Be able to show appreciation for their families, parents and carers</a:t>
                      </a:r>
                    </a:p>
                    <a:p>
                      <a:r>
                        <a:rPr lang="en-GB" sz="1100" dirty="0">
                          <a:effectLst/>
                          <a:latin typeface="+mn-lt"/>
                          <a:ea typeface="Times New Roman" panose="02020603050405020304" pitchFamily="18" charset="0"/>
                          <a:cs typeface="Arial" panose="020B0604020202020204" pitchFamily="34" charset="0"/>
                        </a:rPr>
                        <a:t>• Use the ‘Solve it together’ technique to calm and resolve conflicts with friends and family</a:t>
                      </a:r>
                    </a:p>
                    <a:p>
                      <a:r>
                        <a:rPr lang="en-GB" sz="1100" dirty="0">
                          <a:effectLst/>
                          <a:latin typeface="+mn-lt"/>
                          <a:ea typeface="Times New Roman" panose="02020603050405020304" pitchFamily="18" charset="0"/>
                          <a:cs typeface="Arial" panose="020B0604020202020204" pitchFamily="34" charset="0"/>
                        </a:rPr>
                        <a:t>• Empathise with people who are bullied</a:t>
                      </a:r>
                    </a:p>
                    <a:p>
                      <a:r>
                        <a:rPr lang="en-GB" sz="1100" dirty="0">
                          <a:effectLst/>
                          <a:latin typeface="+mn-lt"/>
                          <a:ea typeface="Times New Roman" panose="02020603050405020304" pitchFamily="18" charset="0"/>
                          <a:cs typeface="Arial" panose="020B0604020202020204" pitchFamily="34" charset="0"/>
                        </a:rPr>
                        <a:t>• Employ skills to support someone who is bullied</a:t>
                      </a:r>
                    </a:p>
                    <a:p>
                      <a:r>
                        <a:rPr lang="en-GB" sz="1100" dirty="0">
                          <a:effectLst/>
                          <a:latin typeface="+mn-lt"/>
                          <a:ea typeface="Times New Roman" panose="02020603050405020304" pitchFamily="18" charset="0"/>
                          <a:cs typeface="Arial" panose="020B0604020202020204" pitchFamily="34" charset="0"/>
                        </a:rPr>
                        <a:t>• Be able to ‘problem-solve’ a bullying situation accessing appropriate support if necessary</a:t>
                      </a:r>
                    </a:p>
                    <a:p>
                      <a:r>
                        <a:rPr lang="en-GB" sz="1100" dirty="0">
                          <a:effectLst/>
                          <a:latin typeface="+mn-lt"/>
                          <a:ea typeface="Times New Roman" panose="02020603050405020304" pitchFamily="18" charset="0"/>
                          <a:cs typeface="Arial" panose="020B0604020202020204" pitchFamily="34" charset="0"/>
                        </a:rPr>
                        <a:t>• Be able to recognise, accept and give </a:t>
                      </a:r>
                    </a:p>
                    <a:p>
                      <a:r>
                        <a:rPr lang="en-GB" sz="1100" dirty="0">
                          <a:effectLst/>
                          <a:latin typeface="+mn-lt"/>
                          <a:ea typeface="Times New Roman" panose="02020603050405020304" pitchFamily="18" charset="0"/>
                          <a:cs typeface="Arial" panose="020B0604020202020204" pitchFamily="34" charset="0"/>
                        </a:rPr>
                        <a:t>compliments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3068960"/>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descr="A picture containing shape&#10;&#10;Description automatically generated">
            <a:extLst>
              <a:ext uri="{FF2B5EF4-FFF2-40B4-BE49-F238E27FC236}">
                <a16:creationId xmlns:a16="http://schemas.microsoft.com/office/drawing/2014/main" id="{CF5A0EBF-83C4-4F9A-8CDD-A26AFBEB8E34}"/>
              </a:ext>
            </a:extLst>
          </p:cNvPr>
          <p:cNvPicPr>
            <a:picLocks noChangeAspect="1"/>
          </p:cNvPicPr>
          <p:nvPr/>
        </p:nvPicPr>
        <p:blipFill>
          <a:blip r:embed="rId3"/>
          <a:stretch>
            <a:fillRect/>
          </a:stretch>
        </p:blipFill>
        <p:spPr>
          <a:xfrm>
            <a:off x="1684696" y="3645023"/>
            <a:ext cx="1506791" cy="1157489"/>
          </a:xfrm>
          <a:prstGeom prst="rect">
            <a:avLst/>
          </a:prstGeom>
        </p:spPr>
      </p:pic>
      <p:pic>
        <p:nvPicPr>
          <p:cNvPr id="5" name="Picture 4">
            <a:extLst>
              <a:ext uri="{FF2B5EF4-FFF2-40B4-BE49-F238E27FC236}">
                <a16:creationId xmlns:a16="http://schemas.microsoft.com/office/drawing/2014/main" id="{F23EF112-2358-4295-9073-DC350BEC1EAD}"/>
              </a:ext>
            </a:extLst>
          </p:cNvPr>
          <p:cNvPicPr>
            <a:picLocks noChangeAspect="1"/>
          </p:cNvPicPr>
          <p:nvPr/>
        </p:nvPicPr>
        <p:blipFill>
          <a:blip r:embed="rId4"/>
          <a:stretch>
            <a:fillRect/>
          </a:stretch>
        </p:blipFill>
        <p:spPr>
          <a:xfrm>
            <a:off x="1892451" y="5079934"/>
            <a:ext cx="1091279" cy="1432684"/>
          </a:xfrm>
          <a:prstGeom prst="rect">
            <a:avLst/>
          </a:prstGeom>
        </p:spPr>
      </p:pic>
    </p:spTree>
    <p:extLst>
      <p:ext uri="{BB962C8B-B14F-4D97-AF65-F5344CB8AC3E}">
        <p14:creationId xmlns:p14="http://schemas.microsoft.com/office/powerpoint/2010/main" val="91723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135335722"/>
              </p:ext>
            </p:extLst>
          </p:nvPr>
        </p:nvGraphicFramePr>
        <p:xfrm>
          <a:off x="371060" y="836712"/>
          <a:ext cx="8424935" cy="481785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Y2</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400" dirty="0"/>
                    </a:p>
                    <a:p>
                      <a:r>
                        <a:rPr lang="en-GB" sz="1100" dirty="0"/>
                        <a:t>• Know there are stereotypes about boys and </a:t>
                      </a:r>
                    </a:p>
                    <a:p>
                      <a:r>
                        <a:rPr lang="en-GB" sz="1100" dirty="0"/>
                        <a:t>girls</a:t>
                      </a:r>
                    </a:p>
                    <a:p>
                      <a:r>
                        <a:rPr lang="en-GB" sz="1100" dirty="0"/>
                        <a:t>• Know that it is OK not to conform to gender </a:t>
                      </a:r>
                    </a:p>
                    <a:p>
                      <a:r>
                        <a:rPr lang="en-GB" sz="1100" dirty="0"/>
                        <a:t>stereotypes</a:t>
                      </a:r>
                    </a:p>
                    <a:p>
                      <a:r>
                        <a:rPr lang="en-GB" sz="1100" dirty="0"/>
                        <a:t>• Know it is good to be yourself</a:t>
                      </a:r>
                    </a:p>
                    <a:p>
                      <a:r>
                        <a:rPr lang="en-GB" sz="1100" dirty="0"/>
                        <a:t>• Know that sometimes people get bullied </a:t>
                      </a:r>
                    </a:p>
                    <a:p>
                      <a:r>
                        <a:rPr lang="en-GB" sz="1100" dirty="0"/>
                        <a:t>because of difference</a:t>
                      </a:r>
                    </a:p>
                    <a:p>
                      <a:r>
                        <a:rPr lang="en-GB" sz="1100" dirty="0"/>
                        <a:t>• Know the difference between right and wrong </a:t>
                      </a:r>
                    </a:p>
                    <a:p>
                      <a:r>
                        <a:rPr lang="en-GB" sz="1100" dirty="0"/>
                        <a:t>and the role that choice has to play in this</a:t>
                      </a:r>
                    </a:p>
                    <a:p>
                      <a:r>
                        <a:rPr lang="en-GB" sz="1100" dirty="0"/>
                        <a:t>• Know that friends can be different and still be </a:t>
                      </a:r>
                    </a:p>
                    <a:p>
                      <a:r>
                        <a:rPr lang="en-GB" sz="1100" dirty="0"/>
                        <a:t>friends</a:t>
                      </a:r>
                    </a:p>
                    <a:p>
                      <a:r>
                        <a:rPr lang="en-GB" sz="1100" dirty="0"/>
                        <a:t>• Know where to get help if being bullied</a:t>
                      </a:r>
                    </a:p>
                    <a:p>
                      <a:r>
                        <a:rPr lang="en-GB" sz="1100" dirty="0"/>
                        <a:t>• Know the difference between a one-off </a:t>
                      </a:r>
                    </a:p>
                    <a:p>
                      <a:r>
                        <a:rPr lang="en-GB" sz="1100" dirty="0"/>
                        <a:t>incident and bullying</a:t>
                      </a:r>
                    </a:p>
                    <a:p>
                      <a:endParaRPr lang="en-GB" sz="1100" dirty="0"/>
                    </a:p>
                    <a:p>
                      <a:endParaRPr lang="en-GB" sz="1100" dirty="0"/>
                    </a:p>
                    <a:p>
                      <a:r>
                        <a:rPr lang="en-GB" sz="1100" dirty="0"/>
                        <a:t>.</a:t>
                      </a:r>
                    </a:p>
                    <a:p>
                      <a:endParaRPr lang="en-GB" sz="1100" dirty="0"/>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Times New Roman"/>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My rights and responsibilities. (UNICEF)</a:t>
                      </a:r>
                    </a:p>
                    <a:p>
                      <a:r>
                        <a:rPr lang="en-GB" dirty="0"/>
                        <a:t>My family and other families. Anti bullying week. E safety. Faith week.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sz="1200" dirty="0"/>
                    </a:p>
                    <a:p>
                      <a:r>
                        <a:rPr lang="en-GB" sz="1200" dirty="0"/>
                        <a:t>The class talk about gender stereotypes, that boys and girls can have differences and similarities and that is OK. They talk about </a:t>
                      </a:r>
                    </a:p>
                    <a:p>
                      <a:r>
                        <a:rPr lang="en-GB" sz="1200" dirty="0"/>
                        <a:t>children being bullied because they are different, that this shouldn’t happen and how to support a classmate who is being bullied. The children talk </a:t>
                      </a:r>
                    </a:p>
                    <a:p>
                      <a:r>
                        <a:rPr lang="en-GB" sz="1200" dirty="0"/>
                        <a:t>about feelings associated with bullying and how and where to get help. They talk about similarities and differences and that it is OK for friends to have </a:t>
                      </a:r>
                    </a:p>
                    <a:p>
                      <a:r>
                        <a:rPr lang="en-GB" sz="1200" dirty="0"/>
                        <a:t>differences without it affecting their friendship. </a:t>
                      </a:r>
                    </a:p>
                    <a:p>
                      <a:endParaRPr lang="en-GB" sz="1200"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9F842697-E57F-47A7-9897-7F47A8A0E1AB}"/>
              </a:ext>
            </a:extLst>
          </p:cNvPr>
          <p:cNvPicPr>
            <a:picLocks noChangeAspect="1"/>
          </p:cNvPicPr>
          <p:nvPr/>
        </p:nvPicPr>
        <p:blipFill>
          <a:blip r:embed="rId3"/>
          <a:stretch>
            <a:fillRect/>
          </a:stretch>
        </p:blipFill>
        <p:spPr>
          <a:xfrm>
            <a:off x="3467403" y="3039310"/>
            <a:ext cx="2137184" cy="2253606"/>
          </a:xfrm>
          <a:prstGeom prst="rect">
            <a:avLst/>
          </a:prstGeom>
        </p:spPr>
      </p:pic>
    </p:spTree>
    <p:extLst>
      <p:ext uri="{BB962C8B-B14F-4D97-AF65-F5344CB8AC3E}">
        <p14:creationId xmlns:p14="http://schemas.microsoft.com/office/powerpoint/2010/main" val="157374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0c1468e-7deb-4d11-ad38-6c583b2a0204" xsi:nil="true"/>
    <lcf76f155ced4ddcb4097134ff3c332f xmlns="591cfa15-4cd3-4a55-b9f7-6f85be7cf63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08E4DD3FB08284B982165C47A3C3115" ma:contentTypeVersion="18" ma:contentTypeDescription="Create a new document." ma:contentTypeScope="" ma:versionID="b3ba7094b3772b66502513342bdcf041">
  <xsd:schema xmlns:xsd="http://www.w3.org/2001/XMLSchema" xmlns:xs="http://www.w3.org/2001/XMLSchema" xmlns:p="http://schemas.microsoft.com/office/2006/metadata/properties" xmlns:ns2="591cfa15-4cd3-4a55-b9f7-6f85be7cf638" xmlns:ns3="50c1468e-7deb-4d11-ad38-6c583b2a0204" targetNamespace="http://schemas.microsoft.com/office/2006/metadata/properties" ma:root="true" ma:fieldsID="f66a2dd0c3142e2a394754d405aa4449" ns2:_="" ns3:_="">
    <xsd:import namespace="591cfa15-4cd3-4a55-b9f7-6f85be7cf638"/>
    <xsd:import namespace="50c1468e-7deb-4d11-ad38-6c583b2a020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1cfa15-4cd3-4a55-b9f7-6f85be7cf6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c1468e-7deb-4d11-ad38-6c583b2a020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677ac1-5098-46b0-9a18-c66528dd80a9}" ma:internalName="TaxCatchAll" ma:showField="CatchAllData" ma:web="50c1468e-7deb-4d11-ad38-6c583b2a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D95446-70FE-41E8-8170-ABF9DD33B9AA}">
  <ds:schemaRefs>
    <ds:schemaRef ds:uri="http://schemas.microsoft.com/office/2006/metadata/properties"/>
    <ds:schemaRef ds:uri="http://schemas.microsoft.com/office/infopath/2007/PartnerControls"/>
    <ds:schemaRef ds:uri="50c1468e-7deb-4d11-ad38-6c583b2a0204"/>
    <ds:schemaRef ds:uri="591cfa15-4cd3-4a55-b9f7-6f85be7cf638"/>
  </ds:schemaRefs>
</ds:datastoreItem>
</file>

<file path=customXml/itemProps2.xml><?xml version="1.0" encoding="utf-8"?>
<ds:datastoreItem xmlns:ds="http://schemas.openxmlformats.org/officeDocument/2006/customXml" ds:itemID="{163C76BF-4037-41AB-87E3-FE2E57B53978}">
  <ds:schemaRefs>
    <ds:schemaRef ds:uri="http://schemas.microsoft.com/sharepoint/v3/contenttype/forms"/>
  </ds:schemaRefs>
</ds:datastoreItem>
</file>

<file path=customXml/itemProps3.xml><?xml version="1.0" encoding="utf-8"?>
<ds:datastoreItem xmlns:ds="http://schemas.openxmlformats.org/officeDocument/2006/customXml" ds:itemID="{2DF63CE8-688C-44DF-B319-F400DAD44B0F}"/>
</file>

<file path=docProps/app.xml><?xml version="1.0" encoding="utf-8"?>
<Properties xmlns="http://schemas.openxmlformats.org/officeDocument/2006/extended-properties" xmlns:vt="http://schemas.openxmlformats.org/officeDocument/2006/docPropsVTypes">
  <TotalTime>3693</TotalTime>
  <Words>662</Words>
  <Application>Microsoft Office PowerPoint</Application>
  <PresentationFormat>On-screen Show (4:3)</PresentationFormat>
  <Paragraphs>80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Comic Sans MS</vt:lpstr>
      <vt:lpstr>Twinkl Cursive Looped</vt:lpstr>
      <vt:lpstr>Office Theme</vt:lpstr>
      <vt:lpstr>        Year 3       PSHE Knowledge Mat          Celebrating Difference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Lesley Eves</cp:lastModifiedBy>
  <cp:revision>51</cp:revision>
  <cp:lastPrinted>2022-02-08T08:14:32Z</cp:lastPrinted>
  <dcterms:created xsi:type="dcterms:W3CDTF">2019-07-09T19:27:49Z</dcterms:created>
  <dcterms:modified xsi:type="dcterms:W3CDTF">2024-10-27T21:29:22Z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0x010100008E4DD3FB08284B982165C47A3C3115</vt:lpwstr>
  </property>
  <property fmtid="{D5CDD505-2E9C-101B-9397-08002B2CF9AE}" pid="3" name="MediaServiceImageTags">
    <vt:lpwstr/>
  </property>
</Properties>
</file>