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79" r:id="rId8"/>
    <p:sldId id="278" r:id="rId9"/>
    <p:sldId id="263" r:id="rId10"/>
    <p:sldId id="264" r:id="rId11"/>
    <p:sldId id="280" r:id="rId12"/>
    <p:sldId id="281" r:id="rId13"/>
    <p:sldId id="282" r:id="rId14"/>
    <p:sldId id="283" r:id="rId15"/>
    <p:sldId id="265" r:id="rId16"/>
    <p:sldId id="267" r:id="rId17"/>
    <p:sldId id="268" r:id="rId18"/>
    <p:sldId id="284" r:id="rId19"/>
    <p:sldId id="285" r:id="rId20"/>
    <p:sldId id="286" r:id="rId21"/>
    <p:sldId id="287" r:id="rId22"/>
    <p:sldId id="270" r:id="rId23"/>
    <p:sldId id="271" r:id="rId24"/>
    <p:sldId id="292" r:id="rId25"/>
    <p:sldId id="269" r:id="rId26"/>
    <p:sldId id="274" r:id="rId27"/>
    <p:sldId id="289" r:id="rId28"/>
    <p:sldId id="291" r:id="rId29"/>
    <p:sldId id="273" r:id="rId30"/>
    <p:sldId id="275" r:id="rId31"/>
  </p:sldIdLst>
  <p:sldSz cx="18288000" cy="10287000"/>
  <p:notesSz cx="6858000" cy="9144000"/>
  <p:embeddedFontLst>
    <p:embeddedFont>
      <p:font typeface="Candara" panose="020E0502030303020204" pitchFamily="34" charset="0"/>
      <p:regular r:id="rId32"/>
      <p:bold r:id="rId33"/>
      <p:italic r:id="rId34"/>
      <p:boldItalic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Canva Sans Bold" panose="020B0604020202020204" charset="0"/>
      <p:regular r:id="rId40"/>
    </p:embeddedFont>
    <p:embeddedFont>
      <p:font typeface="More Sugar" panose="020B0604020202020204" charset="0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22" autoAdjust="0"/>
  </p:normalViewPr>
  <p:slideViewPr>
    <p:cSldViewPr>
      <p:cViewPr varScale="1">
        <p:scale>
          <a:sx n="46" d="100"/>
          <a:sy n="46" d="100"/>
        </p:scale>
        <p:origin x="72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font" Target="fonts/font10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3.jp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5" Type="http://schemas.openxmlformats.org/officeDocument/2006/relationships/image" Target="../media/image15.jpe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20.svg"/><Relationship Id="rId14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2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7.jpe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20.svg"/><Relationship Id="rId1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9.jpe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20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0.jpe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20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1.jpe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20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2.jpe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20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3.jpe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20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4.jpe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20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20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20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20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20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20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20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20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5.pn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20.sv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20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20.sv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mailto:sendco@broadoak.Manchester.sch.uk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7.pn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20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A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87546" y="-528814"/>
            <a:ext cx="6150489" cy="5893287"/>
          </a:xfrm>
          <a:custGeom>
            <a:avLst/>
            <a:gdLst/>
            <a:ahLst/>
            <a:cxnLst/>
            <a:rect l="l" t="t" r="r" b="b"/>
            <a:pathLst>
              <a:path w="6150489" h="5893287">
                <a:moveTo>
                  <a:pt x="0" y="0"/>
                </a:moveTo>
                <a:lnTo>
                  <a:pt x="6150489" y="0"/>
                </a:lnTo>
                <a:lnTo>
                  <a:pt x="6150489" y="5893287"/>
                </a:lnTo>
                <a:lnTo>
                  <a:pt x="0" y="58932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015559" y="3684947"/>
            <a:ext cx="7272441" cy="6602053"/>
          </a:xfrm>
          <a:custGeom>
            <a:avLst/>
            <a:gdLst/>
            <a:ahLst/>
            <a:cxnLst/>
            <a:rect l="l" t="t" r="r" b="b"/>
            <a:pathLst>
              <a:path w="7272441" h="6602053">
                <a:moveTo>
                  <a:pt x="7272441" y="0"/>
                </a:moveTo>
                <a:lnTo>
                  <a:pt x="0" y="0"/>
                </a:lnTo>
                <a:lnTo>
                  <a:pt x="0" y="6602053"/>
                </a:lnTo>
                <a:lnTo>
                  <a:pt x="7272441" y="6602053"/>
                </a:lnTo>
                <a:lnTo>
                  <a:pt x="72724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0" y="8925807"/>
            <a:ext cx="6165295" cy="1361193"/>
          </a:xfrm>
          <a:custGeom>
            <a:avLst/>
            <a:gdLst/>
            <a:ahLst/>
            <a:cxnLst/>
            <a:rect l="l" t="t" r="r" b="b"/>
            <a:pathLst>
              <a:path w="6165295" h="1361193">
                <a:moveTo>
                  <a:pt x="0" y="0"/>
                </a:moveTo>
                <a:lnTo>
                  <a:pt x="6165295" y="0"/>
                </a:lnTo>
                <a:lnTo>
                  <a:pt x="6165295" y="1361193"/>
                </a:lnTo>
                <a:lnTo>
                  <a:pt x="0" y="1361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69818" r="-591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3845012" y="-10631"/>
            <a:ext cx="4434157" cy="3763272"/>
          </a:xfrm>
          <a:custGeom>
            <a:avLst/>
            <a:gdLst/>
            <a:ahLst/>
            <a:cxnLst/>
            <a:rect l="l" t="t" r="r" b="b"/>
            <a:pathLst>
              <a:path w="4434157" h="3763272">
                <a:moveTo>
                  <a:pt x="0" y="0"/>
                </a:moveTo>
                <a:lnTo>
                  <a:pt x="4434157" y="0"/>
                </a:lnTo>
                <a:lnTo>
                  <a:pt x="4434157" y="3763272"/>
                </a:lnTo>
                <a:lnTo>
                  <a:pt x="0" y="3763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50053" b="-411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863431" y="2249494"/>
            <a:ext cx="5976631" cy="4736480"/>
          </a:xfrm>
          <a:custGeom>
            <a:avLst/>
            <a:gdLst/>
            <a:ahLst/>
            <a:cxnLst/>
            <a:rect l="l" t="t" r="r" b="b"/>
            <a:pathLst>
              <a:path w="5976631" h="4736480">
                <a:moveTo>
                  <a:pt x="0" y="0"/>
                </a:moveTo>
                <a:lnTo>
                  <a:pt x="5976631" y="0"/>
                </a:lnTo>
                <a:lnTo>
                  <a:pt x="5976631" y="4736480"/>
                </a:lnTo>
                <a:lnTo>
                  <a:pt x="0" y="473648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2042840">
            <a:off x="11232610" y="5091462"/>
            <a:ext cx="2274782" cy="1902545"/>
          </a:xfrm>
          <a:custGeom>
            <a:avLst/>
            <a:gdLst/>
            <a:ahLst/>
            <a:cxnLst/>
            <a:rect l="l" t="t" r="r" b="b"/>
            <a:pathLst>
              <a:path w="2274782" h="1902545">
                <a:moveTo>
                  <a:pt x="0" y="0"/>
                </a:moveTo>
                <a:lnTo>
                  <a:pt x="2274782" y="0"/>
                </a:lnTo>
                <a:lnTo>
                  <a:pt x="2274782" y="1902545"/>
                </a:lnTo>
                <a:lnTo>
                  <a:pt x="0" y="190254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575447" y="4642927"/>
            <a:ext cx="2106945" cy="1612771"/>
          </a:xfrm>
          <a:custGeom>
            <a:avLst/>
            <a:gdLst/>
            <a:ahLst/>
            <a:cxnLst/>
            <a:rect l="l" t="t" r="r" b="b"/>
            <a:pathLst>
              <a:path w="2106945" h="1612771">
                <a:moveTo>
                  <a:pt x="0" y="0"/>
                </a:moveTo>
                <a:lnTo>
                  <a:pt x="2106945" y="0"/>
                </a:lnTo>
                <a:lnTo>
                  <a:pt x="2106945" y="1612770"/>
                </a:lnTo>
                <a:lnTo>
                  <a:pt x="0" y="16127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934975" y="2705976"/>
            <a:ext cx="9424392" cy="2819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97"/>
              </a:lnSpc>
            </a:pPr>
            <a:r>
              <a:rPr lang="en-US" sz="16498" dirty="0" smtClean="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Nursery</a:t>
            </a:r>
            <a:endParaRPr lang="en-US" sz="16498" dirty="0">
              <a:solidFill>
                <a:srgbClr val="FFFFFF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840062" y="6466977"/>
            <a:ext cx="10101262" cy="936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FFFFFF"/>
                </a:solidFill>
                <a:latin typeface="More Sugar" panose="020B0604020202020204" charset="0"/>
                <a:ea typeface="Canva Sans Bold"/>
                <a:cs typeface="Canva Sans Bold"/>
                <a:sym typeface="Canva Sans Bold"/>
              </a:rPr>
              <a:t>Broad Oak Primary School</a:t>
            </a:r>
          </a:p>
        </p:txBody>
      </p:sp>
      <p:sp>
        <p:nvSpPr>
          <p:cNvPr id="14" name="AutoShape 6" descr="https://lh7-rt.googleusercontent.com/docsz/AD_4nXfOu7mBUrnAPIp31XC5sgOtYN04zc-HKhLf_pQQTJHEkXdM2vynORaTJdWnPyE_uptfx0HlFm5uwBSNi7NxK4Nm1_C4bFCLc6Ys2B_5qiSoninX2__EZ-pI9VM32xOPZh2wKlpYZeWpE2TPdipbHwkXl9AQ08MW3JiiZe2uxo4S6glLRh6w6g?key=qkhNpPxy8WInnZwjQuWR6w"/>
          <p:cNvSpPr>
            <a:spLocks noChangeAspect="1" noChangeArrowheads="1"/>
          </p:cNvSpPr>
          <p:nvPr/>
        </p:nvSpPr>
        <p:spPr bwMode="auto">
          <a:xfrm>
            <a:off x="155575" y="-373063"/>
            <a:ext cx="1257300" cy="125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048235" y="8335081"/>
            <a:ext cx="1647916" cy="1575051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A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9462" y="-886021"/>
            <a:ext cx="5733280" cy="5493525"/>
          </a:xfrm>
          <a:custGeom>
            <a:avLst/>
            <a:gdLst/>
            <a:ahLst/>
            <a:cxnLst/>
            <a:rect l="l" t="t" r="r" b="b"/>
            <a:pathLst>
              <a:path w="5733280" h="5493525">
                <a:moveTo>
                  <a:pt x="0" y="0"/>
                </a:moveTo>
                <a:lnTo>
                  <a:pt x="5733280" y="0"/>
                </a:lnTo>
                <a:lnTo>
                  <a:pt x="5733280" y="5493525"/>
                </a:lnTo>
                <a:lnTo>
                  <a:pt x="0" y="5493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015559" y="3684947"/>
            <a:ext cx="7272441" cy="6602053"/>
          </a:xfrm>
          <a:custGeom>
            <a:avLst/>
            <a:gdLst/>
            <a:ahLst/>
            <a:cxnLst/>
            <a:rect l="l" t="t" r="r" b="b"/>
            <a:pathLst>
              <a:path w="7272441" h="6602053">
                <a:moveTo>
                  <a:pt x="7272441" y="0"/>
                </a:moveTo>
                <a:lnTo>
                  <a:pt x="0" y="0"/>
                </a:lnTo>
                <a:lnTo>
                  <a:pt x="0" y="6602053"/>
                </a:lnTo>
                <a:lnTo>
                  <a:pt x="7272441" y="6602053"/>
                </a:lnTo>
                <a:lnTo>
                  <a:pt x="72724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0" y="8925807"/>
            <a:ext cx="6165295" cy="1361193"/>
          </a:xfrm>
          <a:custGeom>
            <a:avLst/>
            <a:gdLst/>
            <a:ahLst/>
            <a:cxnLst/>
            <a:rect l="l" t="t" r="r" b="b"/>
            <a:pathLst>
              <a:path w="6165295" h="1361193">
                <a:moveTo>
                  <a:pt x="0" y="0"/>
                </a:moveTo>
                <a:lnTo>
                  <a:pt x="6165295" y="0"/>
                </a:lnTo>
                <a:lnTo>
                  <a:pt x="6165295" y="1361193"/>
                </a:lnTo>
                <a:lnTo>
                  <a:pt x="0" y="1361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69818" r="-591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3845012" y="-10631"/>
            <a:ext cx="4434157" cy="3763272"/>
          </a:xfrm>
          <a:custGeom>
            <a:avLst/>
            <a:gdLst/>
            <a:ahLst/>
            <a:cxnLst/>
            <a:rect l="l" t="t" r="r" b="b"/>
            <a:pathLst>
              <a:path w="4434157" h="3763272">
                <a:moveTo>
                  <a:pt x="0" y="0"/>
                </a:moveTo>
                <a:lnTo>
                  <a:pt x="4434157" y="0"/>
                </a:lnTo>
                <a:lnTo>
                  <a:pt x="4434157" y="3763272"/>
                </a:lnTo>
                <a:lnTo>
                  <a:pt x="0" y="3763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50053" b="-411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26" y="6985974"/>
            <a:ext cx="2053948" cy="1572204"/>
          </a:xfrm>
          <a:custGeom>
            <a:avLst/>
            <a:gdLst/>
            <a:ahLst/>
            <a:cxnLst/>
            <a:rect l="l" t="t" r="r" b="b"/>
            <a:pathLst>
              <a:path w="2053948" h="1572204">
                <a:moveTo>
                  <a:pt x="0" y="0"/>
                </a:moveTo>
                <a:lnTo>
                  <a:pt x="2053948" y="0"/>
                </a:lnTo>
                <a:lnTo>
                  <a:pt x="2053948" y="1572203"/>
                </a:lnTo>
                <a:lnTo>
                  <a:pt x="0" y="15722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9"/>
          <p:cNvSpPr txBox="1"/>
          <p:nvPr/>
        </p:nvSpPr>
        <p:spPr>
          <a:xfrm>
            <a:off x="4763818" y="-945814"/>
            <a:ext cx="9424392" cy="2640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97"/>
              </a:lnSpc>
            </a:pPr>
            <a:r>
              <a:rPr lang="en-US" sz="9600" dirty="0" smtClean="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Agenda:</a:t>
            </a:r>
            <a:endParaRPr lang="en-US" sz="9600" dirty="0">
              <a:solidFill>
                <a:srgbClr val="FFFFFF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76600" y="2253014"/>
            <a:ext cx="15011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6000" dirty="0" smtClean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Staff Introductions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6000" dirty="0" smtClean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EYFS Curriculum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6000" dirty="0" smtClean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Day-to-day running of Nursery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6000" dirty="0" smtClean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Paperwork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6000" dirty="0" smtClean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Questions</a:t>
            </a:r>
            <a:endParaRPr lang="en-GB" sz="6000" dirty="0">
              <a:solidFill>
                <a:schemeClr val="bg1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062090" y="8328135"/>
            <a:ext cx="1647916" cy="1575051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A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9462" y="-829811"/>
            <a:ext cx="5733280" cy="5493525"/>
          </a:xfrm>
          <a:custGeom>
            <a:avLst/>
            <a:gdLst/>
            <a:ahLst/>
            <a:cxnLst/>
            <a:rect l="l" t="t" r="r" b="b"/>
            <a:pathLst>
              <a:path w="5733280" h="5493525">
                <a:moveTo>
                  <a:pt x="0" y="0"/>
                </a:moveTo>
                <a:lnTo>
                  <a:pt x="5733280" y="0"/>
                </a:lnTo>
                <a:lnTo>
                  <a:pt x="5733280" y="5493525"/>
                </a:lnTo>
                <a:lnTo>
                  <a:pt x="0" y="5493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0997806" y="2171701"/>
            <a:ext cx="7304047" cy="5564328"/>
          </a:xfrm>
          <a:custGeom>
            <a:avLst/>
            <a:gdLst/>
            <a:ahLst/>
            <a:cxnLst/>
            <a:rect l="l" t="t" r="r" b="b"/>
            <a:pathLst>
              <a:path w="7272441" h="6602053">
                <a:moveTo>
                  <a:pt x="7272441" y="0"/>
                </a:moveTo>
                <a:lnTo>
                  <a:pt x="0" y="0"/>
                </a:lnTo>
                <a:lnTo>
                  <a:pt x="0" y="6602053"/>
                </a:lnTo>
                <a:lnTo>
                  <a:pt x="7272441" y="6602053"/>
                </a:lnTo>
                <a:lnTo>
                  <a:pt x="72724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0" y="8925807"/>
            <a:ext cx="6165295" cy="1361193"/>
          </a:xfrm>
          <a:custGeom>
            <a:avLst/>
            <a:gdLst/>
            <a:ahLst/>
            <a:cxnLst/>
            <a:rect l="l" t="t" r="r" b="b"/>
            <a:pathLst>
              <a:path w="6165295" h="1361193">
                <a:moveTo>
                  <a:pt x="0" y="0"/>
                </a:moveTo>
                <a:lnTo>
                  <a:pt x="6165295" y="0"/>
                </a:lnTo>
                <a:lnTo>
                  <a:pt x="6165295" y="1361193"/>
                </a:lnTo>
                <a:lnTo>
                  <a:pt x="0" y="1361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69818" r="-591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3845012" y="-10631"/>
            <a:ext cx="4434157" cy="3763272"/>
          </a:xfrm>
          <a:custGeom>
            <a:avLst/>
            <a:gdLst/>
            <a:ahLst/>
            <a:cxnLst/>
            <a:rect l="l" t="t" r="r" b="b"/>
            <a:pathLst>
              <a:path w="4434157" h="3763272">
                <a:moveTo>
                  <a:pt x="0" y="0"/>
                </a:moveTo>
                <a:lnTo>
                  <a:pt x="4434157" y="0"/>
                </a:lnTo>
                <a:lnTo>
                  <a:pt x="4434157" y="3763272"/>
                </a:lnTo>
                <a:lnTo>
                  <a:pt x="0" y="3763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50053" b="-411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5514" y="7736028"/>
            <a:ext cx="2053948" cy="1572204"/>
          </a:xfrm>
          <a:custGeom>
            <a:avLst/>
            <a:gdLst/>
            <a:ahLst/>
            <a:cxnLst/>
            <a:rect l="l" t="t" r="r" b="b"/>
            <a:pathLst>
              <a:path w="2053948" h="1572204">
                <a:moveTo>
                  <a:pt x="0" y="0"/>
                </a:moveTo>
                <a:lnTo>
                  <a:pt x="2053948" y="0"/>
                </a:lnTo>
                <a:lnTo>
                  <a:pt x="2053948" y="1572203"/>
                </a:lnTo>
                <a:lnTo>
                  <a:pt x="0" y="15722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9"/>
          <p:cNvSpPr txBox="1"/>
          <p:nvPr/>
        </p:nvSpPr>
        <p:spPr>
          <a:xfrm>
            <a:off x="4763818" y="-945814"/>
            <a:ext cx="9424392" cy="2640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97"/>
              </a:lnSpc>
            </a:pPr>
            <a:r>
              <a:rPr lang="en-US" sz="9600" dirty="0" smtClean="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Meet the Staff</a:t>
            </a:r>
            <a:endParaRPr lang="en-US" sz="9600" dirty="0">
              <a:solidFill>
                <a:srgbClr val="FFFFFF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93153" y="8558178"/>
            <a:ext cx="1647916" cy="1575051"/>
          </a:xfrm>
          <a:prstGeom prst="ellipse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82169" y="6166368"/>
            <a:ext cx="35831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Regina Tayl0r</a:t>
            </a:r>
          </a:p>
          <a:p>
            <a:pPr algn="ctr"/>
            <a:endParaRPr lang="en-US" sz="2400" b="1" dirty="0" smtClean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Nursery Teacher</a:t>
            </a:r>
          </a:p>
          <a:p>
            <a:pPr algn="ctr"/>
            <a:endParaRPr lang="en-GB" sz="24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45597" y="6181258"/>
            <a:ext cx="44529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Reina Gill</a:t>
            </a:r>
          </a:p>
          <a:p>
            <a:pPr algn="ctr"/>
            <a:endParaRPr lang="en-US" sz="2400" b="1" dirty="0" smtClean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In Class Support</a:t>
            </a:r>
          </a:p>
          <a:p>
            <a:pPr algn="ctr"/>
            <a:endParaRPr lang="en-GB" sz="24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181739" y="6158528"/>
            <a:ext cx="44529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Jill Blow</a:t>
            </a:r>
          </a:p>
          <a:p>
            <a:pPr algn="ctr"/>
            <a:endParaRPr lang="en-US" sz="2400" b="1" dirty="0" smtClean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In class support</a:t>
            </a:r>
          </a:p>
          <a:p>
            <a:pPr algn="ctr"/>
            <a:endParaRPr lang="en-US" sz="2400" b="1" dirty="0" smtClean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algn="ctr"/>
            <a:endParaRPr lang="en-GB" sz="24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8" t="29191"/>
          <a:stretch/>
        </p:blipFill>
        <p:spPr>
          <a:xfrm>
            <a:off x="2850695" y="2401375"/>
            <a:ext cx="3098383" cy="343328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063" y="2358399"/>
            <a:ext cx="2390760" cy="347625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535285" y="2232936"/>
            <a:ext cx="2652925" cy="370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95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A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9462" y="-829811"/>
            <a:ext cx="5733280" cy="5493525"/>
          </a:xfrm>
          <a:custGeom>
            <a:avLst/>
            <a:gdLst/>
            <a:ahLst/>
            <a:cxnLst/>
            <a:rect l="l" t="t" r="r" b="b"/>
            <a:pathLst>
              <a:path w="5733280" h="5493525">
                <a:moveTo>
                  <a:pt x="0" y="0"/>
                </a:moveTo>
                <a:lnTo>
                  <a:pt x="5733280" y="0"/>
                </a:lnTo>
                <a:lnTo>
                  <a:pt x="5733280" y="5493525"/>
                </a:lnTo>
                <a:lnTo>
                  <a:pt x="0" y="5493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015559" y="3684947"/>
            <a:ext cx="7272441" cy="6602053"/>
          </a:xfrm>
          <a:custGeom>
            <a:avLst/>
            <a:gdLst/>
            <a:ahLst/>
            <a:cxnLst/>
            <a:rect l="l" t="t" r="r" b="b"/>
            <a:pathLst>
              <a:path w="7272441" h="6602053">
                <a:moveTo>
                  <a:pt x="7272441" y="0"/>
                </a:moveTo>
                <a:lnTo>
                  <a:pt x="0" y="0"/>
                </a:lnTo>
                <a:lnTo>
                  <a:pt x="0" y="6602053"/>
                </a:lnTo>
                <a:lnTo>
                  <a:pt x="7272441" y="6602053"/>
                </a:lnTo>
                <a:lnTo>
                  <a:pt x="72724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0" y="8925807"/>
            <a:ext cx="6165295" cy="1361193"/>
          </a:xfrm>
          <a:custGeom>
            <a:avLst/>
            <a:gdLst/>
            <a:ahLst/>
            <a:cxnLst/>
            <a:rect l="l" t="t" r="r" b="b"/>
            <a:pathLst>
              <a:path w="6165295" h="1361193">
                <a:moveTo>
                  <a:pt x="0" y="0"/>
                </a:moveTo>
                <a:lnTo>
                  <a:pt x="6165295" y="0"/>
                </a:lnTo>
                <a:lnTo>
                  <a:pt x="6165295" y="1361193"/>
                </a:lnTo>
                <a:lnTo>
                  <a:pt x="0" y="1361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69818" r="-591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3845012" y="-10631"/>
            <a:ext cx="4434157" cy="3763272"/>
          </a:xfrm>
          <a:custGeom>
            <a:avLst/>
            <a:gdLst/>
            <a:ahLst/>
            <a:cxnLst/>
            <a:rect l="l" t="t" r="r" b="b"/>
            <a:pathLst>
              <a:path w="4434157" h="3763272">
                <a:moveTo>
                  <a:pt x="0" y="0"/>
                </a:moveTo>
                <a:lnTo>
                  <a:pt x="4434157" y="0"/>
                </a:lnTo>
                <a:lnTo>
                  <a:pt x="4434157" y="3763272"/>
                </a:lnTo>
                <a:lnTo>
                  <a:pt x="0" y="3763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50053" b="-411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26" y="6985974"/>
            <a:ext cx="2053948" cy="1572204"/>
          </a:xfrm>
          <a:custGeom>
            <a:avLst/>
            <a:gdLst/>
            <a:ahLst/>
            <a:cxnLst/>
            <a:rect l="l" t="t" r="r" b="b"/>
            <a:pathLst>
              <a:path w="2053948" h="1572204">
                <a:moveTo>
                  <a:pt x="0" y="0"/>
                </a:moveTo>
                <a:lnTo>
                  <a:pt x="2053948" y="0"/>
                </a:lnTo>
                <a:lnTo>
                  <a:pt x="2053948" y="1572203"/>
                </a:lnTo>
                <a:lnTo>
                  <a:pt x="0" y="15722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9"/>
          <p:cNvSpPr txBox="1"/>
          <p:nvPr/>
        </p:nvSpPr>
        <p:spPr>
          <a:xfrm>
            <a:off x="2584839" y="-891164"/>
            <a:ext cx="13477251" cy="2962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097"/>
              </a:lnSpc>
            </a:pPr>
            <a:r>
              <a:rPr lang="en-US" sz="9600" dirty="0" smtClean="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EYFS Curriculum</a:t>
            </a:r>
            <a:endParaRPr lang="en-US" sz="9600" dirty="0">
              <a:solidFill>
                <a:srgbClr val="FFFFFF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126553" y="9152663"/>
            <a:ext cx="1161447" cy="1110092"/>
          </a:xfrm>
          <a:prstGeom prst="ellipse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3138577" y="1658665"/>
            <a:ext cx="14405669" cy="726714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u="sng" dirty="0" smtClean="0">
                <a:solidFill>
                  <a:schemeClr val="bg1"/>
                </a:solidFill>
                <a:latin typeface="Candara" panose="020E0502030303020204" pitchFamily="34" charset="0"/>
              </a:rPr>
              <a:t>PRIME AREAS</a:t>
            </a:r>
            <a:r>
              <a:rPr lang="en-GB" dirty="0" smtClean="0">
                <a:solidFill>
                  <a:schemeClr val="bg1"/>
                </a:solidFill>
                <a:latin typeface="Candara" panose="020E0502030303020204" pitchFamily="34" charset="0"/>
              </a:rPr>
              <a:t>:</a:t>
            </a:r>
          </a:p>
          <a:p>
            <a:r>
              <a:rPr lang="en-GB" dirty="0" smtClean="0">
                <a:solidFill>
                  <a:schemeClr val="bg1"/>
                </a:solidFill>
                <a:latin typeface="Candara" panose="020E0502030303020204" pitchFamily="34" charset="0"/>
              </a:rPr>
              <a:t>Personal, Social and Emotional Development</a:t>
            </a:r>
          </a:p>
          <a:p>
            <a:r>
              <a:rPr lang="en-GB" dirty="0" smtClean="0">
                <a:solidFill>
                  <a:schemeClr val="bg1"/>
                </a:solidFill>
                <a:latin typeface="Candara" panose="020E0502030303020204" pitchFamily="34" charset="0"/>
              </a:rPr>
              <a:t>Communication and Language</a:t>
            </a:r>
          </a:p>
          <a:p>
            <a:r>
              <a:rPr lang="en-GB" dirty="0" smtClean="0">
                <a:solidFill>
                  <a:schemeClr val="bg1"/>
                </a:solidFill>
                <a:latin typeface="Candara" panose="020E0502030303020204" pitchFamily="34" charset="0"/>
              </a:rPr>
              <a:t>Physical Development</a:t>
            </a:r>
          </a:p>
          <a:p>
            <a:r>
              <a:rPr lang="en-GB" i="1" u="sng" dirty="0" smtClean="0">
                <a:solidFill>
                  <a:schemeClr val="bg1"/>
                </a:solidFill>
                <a:latin typeface="Candara" panose="020E0502030303020204" pitchFamily="34" charset="0"/>
              </a:rPr>
              <a:t>SPECIFIC AREAS</a:t>
            </a:r>
          </a:p>
          <a:p>
            <a:r>
              <a:rPr lang="en-GB" i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Literacy</a:t>
            </a:r>
          </a:p>
          <a:p>
            <a:r>
              <a:rPr lang="en-GB" i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Maths</a:t>
            </a:r>
          </a:p>
          <a:p>
            <a:r>
              <a:rPr lang="en-GB" i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Understanding the World</a:t>
            </a:r>
          </a:p>
          <a:p>
            <a:r>
              <a:rPr lang="en-GB" i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Expressive Arts and Design</a:t>
            </a:r>
          </a:p>
          <a:p>
            <a:pPr marL="0" indent="0">
              <a:buFont typeface="Arial" pitchFamily="34" charset="0"/>
              <a:buNone/>
            </a:pPr>
            <a:endParaRPr lang="en-US" dirty="0" smtClean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Candara" panose="020E0502030303020204" pitchFamily="34" charset="0"/>
              </a:rPr>
              <a:t>Speech and language screening for all children at Broad Oak- </a:t>
            </a:r>
            <a:r>
              <a:rPr lang="en-US" dirty="0" err="1" smtClean="0">
                <a:solidFill>
                  <a:schemeClr val="bg1"/>
                </a:solidFill>
                <a:latin typeface="Candara" panose="020E0502030303020204" pitchFamily="34" charset="0"/>
              </a:rPr>
              <a:t>Wellcomm</a:t>
            </a:r>
            <a:r>
              <a:rPr lang="en-US" dirty="0" smtClean="0">
                <a:solidFill>
                  <a:schemeClr val="bg1"/>
                </a:solidFill>
                <a:latin typeface="Candara" panose="020E0502030303020204" pitchFamily="34" charset="0"/>
              </a:rPr>
              <a:t> Screen</a:t>
            </a:r>
          </a:p>
          <a:p>
            <a:r>
              <a:rPr lang="en-US" dirty="0" smtClean="0">
                <a:solidFill>
                  <a:schemeClr val="bg1"/>
                </a:solidFill>
                <a:latin typeface="Candara" panose="020E0502030303020204" pitchFamily="34" charset="0"/>
              </a:rPr>
              <a:t>New curriculum has been in place for 4 years – based on quality texts, matches new subject curriculums used in KS1 and beyond. 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  <a:latin typeface="Candara" panose="020E0502030303020204" pitchFamily="34" charset="0"/>
              </a:rPr>
              <a:t>**Supported by the non-statutory “Birth to Five Matters”.</a:t>
            </a:r>
            <a:endParaRPr lang="en-GB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29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A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9462" y="-829811"/>
            <a:ext cx="5733280" cy="5493525"/>
          </a:xfrm>
          <a:custGeom>
            <a:avLst/>
            <a:gdLst/>
            <a:ahLst/>
            <a:cxnLst/>
            <a:rect l="l" t="t" r="r" b="b"/>
            <a:pathLst>
              <a:path w="5733280" h="5493525">
                <a:moveTo>
                  <a:pt x="0" y="0"/>
                </a:moveTo>
                <a:lnTo>
                  <a:pt x="5733280" y="0"/>
                </a:lnTo>
                <a:lnTo>
                  <a:pt x="5733280" y="5493525"/>
                </a:lnTo>
                <a:lnTo>
                  <a:pt x="0" y="5493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015559" y="3684947"/>
            <a:ext cx="7272441" cy="6602053"/>
          </a:xfrm>
          <a:custGeom>
            <a:avLst/>
            <a:gdLst/>
            <a:ahLst/>
            <a:cxnLst/>
            <a:rect l="l" t="t" r="r" b="b"/>
            <a:pathLst>
              <a:path w="7272441" h="6602053">
                <a:moveTo>
                  <a:pt x="7272441" y="0"/>
                </a:moveTo>
                <a:lnTo>
                  <a:pt x="0" y="0"/>
                </a:lnTo>
                <a:lnTo>
                  <a:pt x="0" y="6602053"/>
                </a:lnTo>
                <a:lnTo>
                  <a:pt x="7272441" y="6602053"/>
                </a:lnTo>
                <a:lnTo>
                  <a:pt x="72724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0" y="8925807"/>
            <a:ext cx="6165295" cy="1361193"/>
          </a:xfrm>
          <a:custGeom>
            <a:avLst/>
            <a:gdLst/>
            <a:ahLst/>
            <a:cxnLst/>
            <a:rect l="l" t="t" r="r" b="b"/>
            <a:pathLst>
              <a:path w="6165295" h="1361193">
                <a:moveTo>
                  <a:pt x="0" y="0"/>
                </a:moveTo>
                <a:lnTo>
                  <a:pt x="6165295" y="0"/>
                </a:lnTo>
                <a:lnTo>
                  <a:pt x="6165295" y="1361193"/>
                </a:lnTo>
                <a:lnTo>
                  <a:pt x="0" y="1361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69818" r="-591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3845012" y="-10631"/>
            <a:ext cx="4434157" cy="3763272"/>
          </a:xfrm>
          <a:custGeom>
            <a:avLst/>
            <a:gdLst/>
            <a:ahLst/>
            <a:cxnLst/>
            <a:rect l="l" t="t" r="r" b="b"/>
            <a:pathLst>
              <a:path w="4434157" h="3763272">
                <a:moveTo>
                  <a:pt x="0" y="0"/>
                </a:moveTo>
                <a:lnTo>
                  <a:pt x="4434157" y="0"/>
                </a:lnTo>
                <a:lnTo>
                  <a:pt x="4434157" y="3763272"/>
                </a:lnTo>
                <a:lnTo>
                  <a:pt x="0" y="3763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50053" b="-411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26" y="6985974"/>
            <a:ext cx="2053948" cy="1572204"/>
          </a:xfrm>
          <a:custGeom>
            <a:avLst/>
            <a:gdLst/>
            <a:ahLst/>
            <a:cxnLst/>
            <a:rect l="l" t="t" r="r" b="b"/>
            <a:pathLst>
              <a:path w="2053948" h="1572204">
                <a:moveTo>
                  <a:pt x="0" y="0"/>
                </a:moveTo>
                <a:lnTo>
                  <a:pt x="2053948" y="0"/>
                </a:lnTo>
                <a:lnTo>
                  <a:pt x="2053948" y="1572203"/>
                </a:lnTo>
                <a:lnTo>
                  <a:pt x="0" y="15722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93153" y="8558178"/>
            <a:ext cx="1647916" cy="1575051"/>
          </a:xfrm>
          <a:prstGeom prst="ellipse">
            <a:avLst/>
          </a:prstGeom>
        </p:spPr>
      </p:pic>
      <p:pic>
        <p:nvPicPr>
          <p:cNvPr id="14" name="Content Placeholder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67400" y="190500"/>
            <a:ext cx="6781800" cy="934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49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A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9462" y="-829811"/>
            <a:ext cx="5733280" cy="5493525"/>
          </a:xfrm>
          <a:custGeom>
            <a:avLst/>
            <a:gdLst/>
            <a:ahLst/>
            <a:cxnLst/>
            <a:rect l="l" t="t" r="r" b="b"/>
            <a:pathLst>
              <a:path w="5733280" h="5493525">
                <a:moveTo>
                  <a:pt x="0" y="0"/>
                </a:moveTo>
                <a:lnTo>
                  <a:pt x="5733280" y="0"/>
                </a:lnTo>
                <a:lnTo>
                  <a:pt x="5733280" y="5493525"/>
                </a:lnTo>
                <a:lnTo>
                  <a:pt x="0" y="5493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015559" y="3684947"/>
            <a:ext cx="7272441" cy="6602053"/>
          </a:xfrm>
          <a:custGeom>
            <a:avLst/>
            <a:gdLst/>
            <a:ahLst/>
            <a:cxnLst/>
            <a:rect l="l" t="t" r="r" b="b"/>
            <a:pathLst>
              <a:path w="7272441" h="6602053">
                <a:moveTo>
                  <a:pt x="7272441" y="0"/>
                </a:moveTo>
                <a:lnTo>
                  <a:pt x="0" y="0"/>
                </a:lnTo>
                <a:lnTo>
                  <a:pt x="0" y="6602053"/>
                </a:lnTo>
                <a:lnTo>
                  <a:pt x="7272441" y="6602053"/>
                </a:lnTo>
                <a:lnTo>
                  <a:pt x="72724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0" y="8925807"/>
            <a:ext cx="6165295" cy="1361193"/>
          </a:xfrm>
          <a:custGeom>
            <a:avLst/>
            <a:gdLst/>
            <a:ahLst/>
            <a:cxnLst/>
            <a:rect l="l" t="t" r="r" b="b"/>
            <a:pathLst>
              <a:path w="6165295" h="1361193">
                <a:moveTo>
                  <a:pt x="0" y="0"/>
                </a:moveTo>
                <a:lnTo>
                  <a:pt x="6165295" y="0"/>
                </a:lnTo>
                <a:lnTo>
                  <a:pt x="6165295" y="1361193"/>
                </a:lnTo>
                <a:lnTo>
                  <a:pt x="0" y="1361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69818" r="-591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3845012" y="-10631"/>
            <a:ext cx="4434157" cy="3763272"/>
          </a:xfrm>
          <a:custGeom>
            <a:avLst/>
            <a:gdLst/>
            <a:ahLst/>
            <a:cxnLst/>
            <a:rect l="l" t="t" r="r" b="b"/>
            <a:pathLst>
              <a:path w="4434157" h="3763272">
                <a:moveTo>
                  <a:pt x="0" y="0"/>
                </a:moveTo>
                <a:lnTo>
                  <a:pt x="4434157" y="0"/>
                </a:lnTo>
                <a:lnTo>
                  <a:pt x="4434157" y="3763272"/>
                </a:lnTo>
                <a:lnTo>
                  <a:pt x="0" y="3763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50053" b="-411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26" y="6985974"/>
            <a:ext cx="2053948" cy="1572204"/>
          </a:xfrm>
          <a:custGeom>
            <a:avLst/>
            <a:gdLst/>
            <a:ahLst/>
            <a:cxnLst/>
            <a:rect l="l" t="t" r="r" b="b"/>
            <a:pathLst>
              <a:path w="2053948" h="1572204">
                <a:moveTo>
                  <a:pt x="0" y="0"/>
                </a:moveTo>
                <a:lnTo>
                  <a:pt x="2053948" y="0"/>
                </a:lnTo>
                <a:lnTo>
                  <a:pt x="2053948" y="1572203"/>
                </a:lnTo>
                <a:lnTo>
                  <a:pt x="0" y="15722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9"/>
          <p:cNvSpPr txBox="1"/>
          <p:nvPr/>
        </p:nvSpPr>
        <p:spPr>
          <a:xfrm>
            <a:off x="3029609" y="-925073"/>
            <a:ext cx="12228782" cy="25746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097"/>
              </a:lnSpc>
            </a:pPr>
            <a:r>
              <a:rPr lang="en-US" sz="9600" dirty="0" smtClean="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A day in Nursery</a:t>
            </a:r>
            <a:endParaRPr lang="en-US" sz="9600" dirty="0">
              <a:solidFill>
                <a:srgbClr val="FFFFFF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93153" y="8558178"/>
            <a:ext cx="1647916" cy="1575051"/>
          </a:xfrm>
          <a:prstGeom prst="ellipse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202869" y="2124557"/>
            <a:ext cx="1282242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latin typeface="Candara" panose="020E0502030303020204" pitchFamily="34" charset="0"/>
              </a:rPr>
              <a:t>8.45</a:t>
            </a:r>
            <a:r>
              <a:rPr lang="en-US" sz="36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 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children come in with an adult and find their name </a:t>
            </a:r>
            <a:r>
              <a:rPr lang="en-US" sz="36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card then 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find somewhere to work in the areas of provision</a:t>
            </a:r>
          </a:p>
          <a:p>
            <a:r>
              <a:rPr lang="en-US" sz="3600" b="1" dirty="0">
                <a:latin typeface="Candara" panose="020E0502030303020204" pitchFamily="34" charset="0"/>
              </a:rPr>
              <a:t>9.15 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phonics group time</a:t>
            </a:r>
          </a:p>
          <a:p>
            <a:r>
              <a:rPr lang="en-US" sz="3600" b="1" dirty="0">
                <a:latin typeface="Candara" panose="020E0502030303020204" pitchFamily="34" charset="0"/>
              </a:rPr>
              <a:t>9.45-11.00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 children are encouraged to join in with an adult led activity or choose an area to work with their friends</a:t>
            </a:r>
          </a:p>
          <a:p>
            <a:r>
              <a:rPr lang="en-US" sz="3600" b="1" dirty="0">
                <a:latin typeface="Candara" panose="020E0502030303020204" pitchFamily="34" charset="0"/>
              </a:rPr>
              <a:t>11.00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 tidy up time</a:t>
            </a:r>
          </a:p>
          <a:p>
            <a:r>
              <a:rPr lang="en-US" sz="3600" b="1" dirty="0">
                <a:latin typeface="Candara" panose="020E0502030303020204" pitchFamily="34" charset="0"/>
              </a:rPr>
              <a:t>11.15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 story group time</a:t>
            </a:r>
          </a:p>
          <a:p>
            <a:r>
              <a:rPr lang="en-US" sz="3600" b="1" dirty="0">
                <a:latin typeface="Candara" panose="020E0502030303020204" pitchFamily="34" charset="0"/>
              </a:rPr>
              <a:t>11.40 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children are encouraged to use the toilet and wash their hands before lunch time</a:t>
            </a:r>
          </a:p>
        </p:txBody>
      </p:sp>
    </p:spTree>
    <p:extLst>
      <p:ext uri="{BB962C8B-B14F-4D97-AF65-F5344CB8AC3E}">
        <p14:creationId xmlns:p14="http://schemas.microsoft.com/office/powerpoint/2010/main" val="207361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A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9462" y="-829811"/>
            <a:ext cx="5733280" cy="5493525"/>
          </a:xfrm>
          <a:custGeom>
            <a:avLst/>
            <a:gdLst/>
            <a:ahLst/>
            <a:cxnLst/>
            <a:rect l="l" t="t" r="r" b="b"/>
            <a:pathLst>
              <a:path w="5733280" h="5493525">
                <a:moveTo>
                  <a:pt x="0" y="0"/>
                </a:moveTo>
                <a:lnTo>
                  <a:pt x="5733280" y="0"/>
                </a:lnTo>
                <a:lnTo>
                  <a:pt x="5733280" y="5493525"/>
                </a:lnTo>
                <a:lnTo>
                  <a:pt x="0" y="5493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015559" y="3684947"/>
            <a:ext cx="7272441" cy="6602053"/>
          </a:xfrm>
          <a:custGeom>
            <a:avLst/>
            <a:gdLst/>
            <a:ahLst/>
            <a:cxnLst/>
            <a:rect l="l" t="t" r="r" b="b"/>
            <a:pathLst>
              <a:path w="7272441" h="6602053">
                <a:moveTo>
                  <a:pt x="7272441" y="0"/>
                </a:moveTo>
                <a:lnTo>
                  <a:pt x="0" y="0"/>
                </a:lnTo>
                <a:lnTo>
                  <a:pt x="0" y="6602053"/>
                </a:lnTo>
                <a:lnTo>
                  <a:pt x="7272441" y="6602053"/>
                </a:lnTo>
                <a:lnTo>
                  <a:pt x="72724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0" y="8925807"/>
            <a:ext cx="6165295" cy="1361193"/>
          </a:xfrm>
          <a:custGeom>
            <a:avLst/>
            <a:gdLst/>
            <a:ahLst/>
            <a:cxnLst/>
            <a:rect l="l" t="t" r="r" b="b"/>
            <a:pathLst>
              <a:path w="6165295" h="1361193">
                <a:moveTo>
                  <a:pt x="0" y="0"/>
                </a:moveTo>
                <a:lnTo>
                  <a:pt x="6165295" y="0"/>
                </a:lnTo>
                <a:lnTo>
                  <a:pt x="6165295" y="1361193"/>
                </a:lnTo>
                <a:lnTo>
                  <a:pt x="0" y="1361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69818" r="-591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3845012" y="-10631"/>
            <a:ext cx="4434157" cy="3763272"/>
          </a:xfrm>
          <a:custGeom>
            <a:avLst/>
            <a:gdLst/>
            <a:ahLst/>
            <a:cxnLst/>
            <a:rect l="l" t="t" r="r" b="b"/>
            <a:pathLst>
              <a:path w="4434157" h="3763272">
                <a:moveTo>
                  <a:pt x="0" y="0"/>
                </a:moveTo>
                <a:lnTo>
                  <a:pt x="4434157" y="0"/>
                </a:lnTo>
                <a:lnTo>
                  <a:pt x="4434157" y="3763272"/>
                </a:lnTo>
                <a:lnTo>
                  <a:pt x="0" y="3763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50053" b="-411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26" y="6985974"/>
            <a:ext cx="2053948" cy="1572204"/>
          </a:xfrm>
          <a:custGeom>
            <a:avLst/>
            <a:gdLst/>
            <a:ahLst/>
            <a:cxnLst/>
            <a:rect l="l" t="t" r="r" b="b"/>
            <a:pathLst>
              <a:path w="2053948" h="1572204">
                <a:moveTo>
                  <a:pt x="0" y="0"/>
                </a:moveTo>
                <a:lnTo>
                  <a:pt x="2053948" y="0"/>
                </a:lnTo>
                <a:lnTo>
                  <a:pt x="2053948" y="1572203"/>
                </a:lnTo>
                <a:lnTo>
                  <a:pt x="0" y="15722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9"/>
          <p:cNvSpPr txBox="1"/>
          <p:nvPr/>
        </p:nvSpPr>
        <p:spPr>
          <a:xfrm>
            <a:off x="3029609" y="-925073"/>
            <a:ext cx="12228782" cy="25746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097"/>
              </a:lnSpc>
            </a:pPr>
            <a:r>
              <a:rPr lang="en-US" sz="9600" dirty="0" smtClean="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A day in Nursery</a:t>
            </a:r>
            <a:endParaRPr lang="en-US" sz="9600" dirty="0">
              <a:solidFill>
                <a:srgbClr val="FFFFFF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93153" y="8558178"/>
            <a:ext cx="1647916" cy="1575051"/>
          </a:xfrm>
          <a:prstGeom prst="ellipse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202869" y="2124557"/>
            <a:ext cx="12822425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latin typeface="Candara" panose="020E0502030303020204" pitchFamily="34" charset="0"/>
              </a:rPr>
              <a:t>11.45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 c</a:t>
            </a:r>
            <a:r>
              <a:rPr lang="en-US" sz="36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hildren 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eat packed lunches </a:t>
            </a:r>
            <a:r>
              <a:rPr lang="en-US" sz="36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in the dining hall, supported 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by 2 members of the nursery staff and 1 lunchtime organiser</a:t>
            </a:r>
          </a:p>
          <a:p>
            <a:r>
              <a:rPr lang="en-US" sz="3600" b="1" dirty="0">
                <a:latin typeface="Candara" panose="020E0502030303020204" pitchFamily="34" charset="0"/>
              </a:rPr>
              <a:t>12.15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 the children are encouraged to choose an area to work in (outdoors or inside)</a:t>
            </a:r>
          </a:p>
          <a:p>
            <a:r>
              <a:rPr lang="en-US" sz="3600" b="1" dirty="0">
                <a:latin typeface="Candara" panose="020E0502030303020204" pitchFamily="34" charset="0"/>
              </a:rPr>
              <a:t>12.45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 children come inside to join in with physical development activity </a:t>
            </a:r>
            <a:r>
              <a:rPr lang="en-US" sz="3600" b="1" dirty="0" err="1">
                <a:solidFill>
                  <a:schemeClr val="bg1"/>
                </a:solidFill>
                <a:latin typeface="Candara" panose="020E0502030303020204" pitchFamily="34" charset="0"/>
              </a:rPr>
              <a:t>eg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 dance, rhythm copying, action rhymes</a:t>
            </a:r>
          </a:p>
          <a:p>
            <a:r>
              <a:rPr lang="en-US" sz="3600" b="1" dirty="0">
                <a:latin typeface="Candara" panose="020E0502030303020204" pitchFamily="34" charset="0"/>
              </a:rPr>
              <a:t>1.00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 the children are encouraged to choose an area to work in (outdoors or inside)</a:t>
            </a:r>
          </a:p>
          <a:p>
            <a:r>
              <a:rPr lang="en-US" sz="3600" b="1" dirty="0" smtClean="0">
                <a:latin typeface="Candara" panose="020E0502030303020204" pitchFamily="34" charset="0"/>
              </a:rPr>
              <a:t>2.00</a:t>
            </a:r>
            <a:r>
              <a:rPr lang="en-US" sz="36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 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group time- </a:t>
            </a:r>
            <a:r>
              <a:rPr lang="en-US" sz="3600" b="1" dirty="0" err="1">
                <a:solidFill>
                  <a:schemeClr val="bg1"/>
                </a:solidFill>
                <a:latin typeface="Candara" panose="020E0502030303020204" pitchFamily="34" charset="0"/>
              </a:rPr>
              <a:t>maths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 focus</a:t>
            </a:r>
          </a:p>
          <a:p>
            <a:r>
              <a:rPr lang="en-US" sz="3600" b="1" dirty="0">
                <a:latin typeface="Candara" panose="020E0502030303020204" pitchFamily="34" charset="0"/>
              </a:rPr>
              <a:t>2.45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 tidy up time</a:t>
            </a:r>
          </a:p>
          <a:p>
            <a:r>
              <a:rPr lang="en-US" sz="3600" b="1" dirty="0">
                <a:latin typeface="Candara" panose="020E0502030303020204" pitchFamily="34" charset="0"/>
              </a:rPr>
              <a:t>3.00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group 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time- story, milk and </a:t>
            </a:r>
            <a:r>
              <a:rPr lang="en-US" sz="36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snack</a:t>
            </a:r>
          </a:p>
          <a:p>
            <a:r>
              <a:rPr lang="en-US" sz="3600" b="1" dirty="0" smtClean="0">
                <a:latin typeface="Candara" panose="020E0502030303020204" pitchFamily="34" charset="0"/>
              </a:rPr>
              <a:t>3:15</a:t>
            </a:r>
            <a:r>
              <a:rPr lang="en-US" sz="36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  home time</a:t>
            </a:r>
            <a:endParaRPr lang="en-US" sz="36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38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A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9462" y="-829811"/>
            <a:ext cx="5733280" cy="5493525"/>
          </a:xfrm>
          <a:custGeom>
            <a:avLst/>
            <a:gdLst/>
            <a:ahLst/>
            <a:cxnLst/>
            <a:rect l="l" t="t" r="r" b="b"/>
            <a:pathLst>
              <a:path w="5733280" h="5493525">
                <a:moveTo>
                  <a:pt x="0" y="0"/>
                </a:moveTo>
                <a:lnTo>
                  <a:pt x="5733280" y="0"/>
                </a:lnTo>
                <a:lnTo>
                  <a:pt x="5733280" y="5493525"/>
                </a:lnTo>
                <a:lnTo>
                  <a:pt x="0" y="5493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015559" y="3684947"/>
            <a:ext cx="7272441" cy="6602053"/>
          </a:xfrm>
          <a:custGeom>
            <a:avLst/>
            <a:gdLst/>
            <a:ahLst/>
            <a:cxnLst/>
            <a:rect l="l" t="t" r="r" b="b"/>
            <a:pathLst>
              <a:path w="7272441" h="6602053">
                <a:moveTo>
                  <a:pt x="7272441" y="0"/>
                </a:moveTo>
                <a:lnTo>
                  <a:pt x="0" y="0"/>
                </a:lnTo>
                <a:lnTo>
                  <a:pt x="0" y="6602053"/>
                </a:lnTo>
                <a:lnTo>
                  <a:pt x="7272441" y="6602053"/>
                </a:lnTo>
                <a:lnTo>
                  <a:pt x="72724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0" y="8925807"/>
            <a:ext cx="6165295" cy="1361193"/>
          </a:xfrm>
          <a:custGeom>
            <a:avLst/>
            <a:gdLst/>
            <a:ahLst/>
            <a:cxnLst/>
            <a:rect l="l" t="t" r="r" b="b"/>
            <a:pathLst>
              <a:path w="6165295" h="1361193">
                <a:moveTo>
                  <a:pt x="0" y="0"/>
                </a:moveTo>
                <a:lnTo>
                  <a:pt x="6165295" y="0"/>
                </a:lnTo>
                <a:lnTo>
                  <a:pt x="6165295" y="1361193"/>
                </a:lnTo>
                <a:lnTo>
                  <a:pt x="0" y="1361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69818" r="-591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3845012" y="-10631"/>
            <a:ext cx="4434157" cy="3763272"/>
          </a:xfrm>
          <a:custGeom>
            <a:avLst/>
            <a:gdLst/>
            <a:ahLst/>
            <a:cxnLst/>
            <a:rect l="l" t="t" r="r" b="b"/>
            <a:pathLst>
              <a:path w="4434157" h="3763272">
                <a:moveTo>
                  <a:pt x="0" y="0"/>
                </a:moveTo>
                <a:lnTo>
                  <a:pt x="4434157" y="0"/>
                </a:lnTo>
                <a:lnTo>
                  <a:pt x="4434157" y="3763272"/>
                </a:lnTo>
                <a:lnTo>
                  <a:pt x="0" y="3763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50053" b="-411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26" y="6985974"/>
            <a:ext cx="2053948" cy="1572204"/>
          </a:xfrm>
          <a:custGeom>
            <a:avLst/>
            <a:gdLst/>
            <a:ahLst/>
            <a:cxnLst/>
            <a:rect l="l" t="t" r="r" b="b"/>
            <a:pathLst>
              <a:path w="2053948" h="1572204">
                <a:moveTo>
                  <a:pt x="0" y="0"/>
                </a:moveTo>
                <a:lnTo>
                  <a:pt x="2053948" y="0"/>
                </a:lnTo>
                <a:lnTo>
                  <a:pt x="2053948" y="1572203"/>
                </a:lnTo>
                <a:lnTo>
                  <a:pt x="0" y="15722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9"/>
          <p:cNvSpPr txBox="1"/>
          <p:nvPr/>
        </p:nvSpPr>
        <p:spPr>
          <a:xfrm>
            <a:off x="381000" y="-945814"/>
            <a:ext cx="13807210" cy="2962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097"/>
              </a:lnSpc>
            </a:pPr>
            <a:r>
              <a:rPr lang="en-US" sz="9600" dirty="0" smtClean="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Optional School Uniform</a:t>
            </a:r>
            <a:endParaRPr lang="en-US" sz="9600" dirty="0">
              <a:solidFill>
                <a:srgbClr val="FFFFFF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93153" y="8558178"/>
            <a:ext cx="1647916" cy="1575051"/>
          </a:xfrm>
          <a:prstGeom prst="ellipse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3082647" y="1693063"/>
            <a:ext cx="12343306" cy="686511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Purple sweatshirt / cardigan with school logo</a:t>
            </a:r>
          </a:p>
          <a:p>
            <a:r>
              <a:rPr lang="en-GB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White polo shirt with school logo</a:t>
            </a:r>
          </a:p>
          <a:p>
            <a:r>
              <a:rPr lang="en-GB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Grey trousers</a:t>
            </a:r>
          </a:p>
          <a:p>
            <a:r>
              <a:rPr lang="en-GB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Purple tartan skirt or pinafore dress</a:t>
            </a:r>
          </a:p>
          <a:p>
            <a:r>
              <a:rPr lang="en-GB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Black shoes</a:t>
            </a:r>
          </a:p>
          <a:p>
            <a:endParaRPr lang="en-US" b="1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Alternatively- pupils need to wear sensible own clothes which are appropriate for the weather that day.</a:t>
            </a:r>
          </a:p>
          <a:p>
            <a:endParaRPr lang="en-US" b="1" dirty="0" smtClean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en-US" b="1" dirty="0" smtClean="0">
                <a:latin typeface="Candara" panose="020E0502030303020204" pitchFamily="34" charset="0"/>
              </a:rPr>
              <a:t> Your child will also need a coat. (waterproof, hooded, no faux-fur)</a:t>
            </a:r>
            <a:endParaRPr lang="en-GB" b="1" dirty="0" smtClean="0">
              <a:latin typeface="Candara" panose="020E0502030303020204" pitchFamily="34" charset="0"/>
            </a:endParaRPr>
          </a:p>
          <a:p>
            <a:r>
              <a:rPr lang="en-GB" b="1" dirty="0" smtClean="0">
                <a:latin typeface="Candara" panose="020E0502030303020204" pitchFamily="34" charset="0"/>
              </a:rPr>
              <a:t>Please label all items clearly with your child’s name.</a:t>
            </a:r>
            <a:endParaRPr lang="en-US" b="1" dirty="0" smtClean="0">
              <a:latin typeface="Candara" panose="020E0502030303020204" pitchFamily="34" charset="0"/>
            </a:endParaRPr>
          </a:p>
        </p:txBody>
      </p:sp>
      <p:pic>
        <p:nvPicPr>
          <p:cNvPr id="12" name="Picture 3" descr="C:\Users\c.child\Downloads\IMG_2097 (1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5011852" y="4457915"/>
            <a:ext cx="3643277" cy="272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c.child\Downloads\IMG_2096 (1)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5021572" y="714373"/>
            <a:ext cx="3566465" cy="2663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590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A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9462" y="-829811"/>
            <a:ext cx="5733280" cy="5493525"/>
          </a:xfrm>
          <a:custGeom>
            <a:avLst/>
            <a:gdLst/>
            <a:ahLst/>
            <a:cxnLst/>
            <a:rect l="l" t="t" r="r" b="b"/>
            <a:pathLst>
              <a:path w="5733280" h="5493525">
                <a:moveTo>
                  <a:pt x="0" y="0"/>
                </a:moveTo>
                <a:lnTo>
                  <a:pt x="5733280" y="0"/>
                </a:lnTo>
                <a:lnTo>
                  <a:pt x="5733280" y="5493525"/>
                </a:lnTo>
                <a:lnTo>
                  <a:pt x="0" y="5493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015559" y="3684947"/>
            <a:ext cx="7272441" cy="6602053"/>
          </a:xfrm>
          <a:custGeom>
            <a:avLst/>
            <a:gdLst/>
            <a:ahLst/>
            <a:cxnLst/>
            <a:rect l="l" t="t" r="r" b="b"/>
            <a:pathLst>
              <a:path w="7272441" h="6602053">
                <a:moveTo>
                  <a:pt x="7272441" y="0"/>
                </a:moveTo>
                <a:lnTo>
                  <a:pt x="0" y="0"/>
                </a:lnTo>
                <a:lnTo>
                  <a:pt x="0" y="6602053"/>
                </a:lnTo>
                <a:lnTo>
                  <a:pt x="7272441" y="6602053"/>
                </a:lnTo>
                <a:lnTo>
                  <a:pt x="72724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0" y="8925807"/>
            <a:ext cx="6165295" cy="1361193"/>
          </a:xfrm>
          <a:custGeom>
            <a:avLst/>
            <a:gdLst/>
            <a:ahLst/>
            <a:cxnLst/>
            <a:rect l="l" t="t" r="r" b="b"/>
            <a:pathLst>
              <a:path w="6165295" h="1361193">
                <a:moveTo>
                  <a:pt x="0" y="0"/>
                </a:moveTo>
                <a:lnTo>
                  <a:pt x="6165295" y="0"/>
                </a:lnTo>
                <a:lnTo>
                  <a:pt x="6165295" y="1361193"/>
                </a:lnTo>
                <a:lnTo>
                  <a:pt x="0" y="1361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69818" r="-591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3845012" y="-10631"/>
            <a:ext cx="4434157" cy="3763272"/>
          </a:xfrm>
          <a:custGeom>
            <a:avLst/>
            <a:gdLst/>
            <a:ahLst/>
            <a:cxnLst/>
            <a:rect l="l" t="t" r="r" b="b"/>
            <a:pathLst>
              <a:path w="4434157" h="3763272">
                <a:moveTo>
                  <a:pt x="0" y="0"/>
                </a:moveTo>
                <a:lnTo>
                  <a:pt x="4434157" y="0"/>
                </a:lnTo>
                <a:lnTo>
                  <a:pt x="4434157" y="3763272"/>
                </a:lnTo>
                <a:lnTo>
                  <a:pt x="0" y="3763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50053" b="-411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26" y="6985974"/>
            <a:ext cx="2053948" cy="1572204"/>
          </a:xfrm>
          <a:custGeom>
            <a:avLst/>
            <a:gdLst/>
            <a:ahLst/>
            <a:cxnLst/>
            <a:rect l="l" t="t" r="r" b="b"/>
            <a:pathLst>
              <a:path w="2053948" h="1572204">
                <a:moveTo>
                  <a:pt x="0" y="0"/>
                </a:moveTo>
                <a:lnTo>
                  <a:pt x="2053948" y="0"/>
                </a:lnTo>
                <a:lnTo>
                  <a:pt x="2053948" y="1572203"/>
                </a:lnTo>
                <a:lnTo>
                  <a:pt x="0" y="15722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9"/>
          <p:cNvSpPr txBox="1"/>
          <p:nvPr/>
        </p:nvSpPr>
        <p:spPr>
          <a:xfrm>
            <a:off x="4763818" y="-945814"/>
            <a:ext cx="9424392" cy="2640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97"/>
              </a:lnSpc>
            </a:pPr>
            <a:r>
              <a:rPr lang="en-US" sz="9600" dirty="0" smtClean="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Outdoor Play</a:t>
            </a:r>
            <a:endParaRPr lang="en-US" sz="9600" dirty="0">
              <a:solidFill>
                <a:srgbClr val="FFFFFF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93153" y="8558178"/>
            <a:ext cx="1647916" cy="1575051"/>
          </a:xfrm>
          <a:prstGeom prst="ellipse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1600200" y="2966925"/>
            <a:ext cx="17520940" cy="418795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Wellington boots labelled with child’s name</a:t>
            </a:r>
          </a:p>
          <a:p>
            <a:r>
              <a:rPr lang="en-GB" sz="48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Waterproof coat with a hood</a:t>
            </a:r>
          </a:p>
          <a:p>
            <a:r>
              <a:rPr lang="en-GB" sz="48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Hat, scarf, gloves for cold weather</a:t>
            </a:r>
          </a:p>
          <a:p>
            <a:r>
              <a:rPr lang="en-GB" sz="48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Please apply sun cream before school during hot weather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1779" y="1358134"/>
            <a:ext cx="3060332" cy="3060332"/>
          </a:xfrm>
          <a:prstGeom prst="rect">
            <a:avLst/>
          </a:prstGeom>
        </p:spPr>
      </p:pic>
      <p:sp>
        <p:nvSpPr>
          <p:cNvPr id="11" name="TextBox 9"/>
          <p:cNvSpPr txBox="1"/>
          <p:nvPr/>
        </p:nvSpPr>
        <p:spPr>
          <a:xfrm>
            <a:off x="2701452" y="389829"/>
            <a:ext cx="13725745" cy="25453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097"/>
              </a:lnSpc>
            </a:pPr>
            <a:r>
              <a:rPr lang="en-US" sz="8000" dirty="0" smtClean="0">
                <a:latin typeface="More Sugar"/>
                <a:ea typeface="More Sugar"/>
                <a:cs typeface="More Sugar"/>
                <a:sym typeface="More Sugar"/>
              </a:rPr>
              <a:t>**in all weather**</a:t>
            </a:r>
            <a:endParaRPr lang="en-US" sz="8000" dirty="0">
              <a:latin typeface="More Sugar"/>
              <a:ea typeface="More Sugar"/>
              <a:cs typeface="More Sugar"/>
              <a:sym typeface="More Sugar"/>
            </a:endParaRPr>
          </a:p>
        </p:txBody>
      </p:sp>
    </p:spTree>
    <p:extLst>
      <p:ext uri="{BB962C8B-B14F-4D97-AF65-F5344CB8AC3E}">
        <p14:creationId xmlns:p14="http://schemas.microsoft.com/office/powerpoint/2010/main" val="327610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A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9462" y="-829811"/>
            <a:ext cx="5733280" cy="5493525"/>
          </a:xfrm>
          <a:custGeom>
            <a:avLst/>
            <a:gdLst/>
            <a:ahLst/>
            <a:cxnLst/>
            <a:rect l="l" t="t" r="r" b="b"/>
            <a:pathLst>
              <a:path w="5733280" h="5493525">
                <a:moveTo>
                  <a:pt x="0" y="0"/>
                </a:moveTo>
                <a:lnTo>
                  <a:pt x="5733280" y="0"/>
                </a:lnTo>
                <a:lnTo>
                  <a:pt x="5733280" y="5493525"/>
                </a:lnTo>
                <a:lnTo>
                  <a:pt x="0" y="5493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015559" y="3684947"/>
            <a:ext cx="7272441" cy="6602053"/>
          </a:xfrm>
          <a:custGeom>
            <a:avLst/>
            <a:gdLst/>
            <a:ahLst/>
            <a:cxnLst/>
            <a:rect l="l" t="t" r="r" b="b"/>
            <a:pathLst>
              <a:path w="7272441" h="6602053">
                <a:moveTo>
                  <a:pt x="7272441" y="0"/>
                </a:moveTo>
                <a:lnTo>
                  <a:pt x="0" y="0"/>
                </a:lnTo>
                <a:lnTo>
                  <a:pt x="0" y="6602053"/>
                </a:lnTo>
                <a:lnTo>
                  <a:pt x="7272441" y="6602053"/>
                </a:lnTo>
                <a:lnTo>
                  <a:pt x="72724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0" y="8925807"/>
            <a:ext cx="6165295" cy="1361193"/>
          </a:xfrm>
          <a:custGeom>
            <a:avLst/>
            <a:gdLst/>
            <a:ahLst/>
            <a:cxnLst/>
            <a:rect l="l" t="t" r="r" b="b"/>
            <a:pathLst>
              <a:path w="6165295" h="1361193">
                <a:moveTo>
                  <a:pt x="0" y="0"/>
                </a:moveTo>
                <a:lnTo>
                  <a:pt x="6165295" y="0"/>
                </a:lnTo>
                <a:lnTo>
                  <a:pt x="6165295" y="1361193"/>
                </a:lnTo>
                <a:lnTo>
                  <a:pt x="0" y="1361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69818" r="-591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3845012" y="-10631"/>
            <a:ext cx="4434157" cy="3763272"/>
          </a:xfrm>
          <a:custGeom>
            <a:avLst/>
            <a:gdLst/>
            <a:ahLst/>
            <a:cxnLst/>
            <a:rect l="l" t="t" r="r" b="b"/>
            <a:pathLst>
              <a:path w="4434157" h="3763272">
                <a:moveTo>
                  <a:pt x="0" y="0"/>
                </a:moveTo>
                <a:lnTo>
                  <a:pt x="4434157" y="0"/>
                </a:lnTo>
                <a:lnTo>
                  <a:pt x="4434157" y="3763272"/>
                </a:lnTo>
                <a:lnTo>
                  <a:pt x="0" y="3763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50053" b="-411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26" y="6985974"/>
            <a:ext cx="2053948" cy="1572204"/>
          </a:xfrm>
          <a:custGeom>
            <a:avLst/>
            <a:gdLst/>
            <a:ahLst/>
            <a:cxnLst/>
            <a:rect l="l" t="t" r="r" b="b"/>
            <a:pathLst>
              <a:path w="2053948" h="1572204">
                <a:moveTo>
                  <a:pt x="0" y="0"/>
                </a:moveTo>
                <a:lnTo>
                  <a:pt x="2053948" y="0"/>
                </a:lnTo>
                <a:lnTo>
                  <a:pt x="2053948" y="1572203"/>
                </a:lnTo>
                <a:lnTo>
                  <a:pt x="0" y="15722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9"/>
          <p:cNvSpPr txBox="1"/>
          <p:nvPr/>
        </p:nvSpPr>
        <p:spPr>
          <a:xfrm>
            <a:off x="3810000" y="-918146"/>
            <a:ext cx="11673610" cy="2962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097"/>
              </a:lnSpc>
            </a:pPr>
            <a:r>
              <a:rPr lang="en-US" sz="9600" dirty="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Adult led activities…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93153" y="8558178"/>
            <a:ext cx="1647916" cy="1575051"/>
          </a:xfrm>
          <a:prstGeom prst="ellipse">
            <a:avLst/>
          </a:prstGeom>
        </p:spPr>
      </p:pic>
      <p:pic>
        <p:nvPicPr>
          <p:cNvPr id="10" name="Content Placeholder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82804" y="1533093"/>
            <a:ext cx="7423887" cy="742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81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A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9462" y="-829811"/>
            <a:ext cx="5733280" cy="5493525"/>
          </a:xfrm>
          <a:custGeom>
            <a:avLst/>
            <a:gdLst/>
            <a:ahLst/>
            <a:cxnLst/>
            <a:rect l="l" t="t" r="r" b="b"/>
            <a:pathLst>
              <a:path w="5733280" h="5493525">
                <a:moveTo>
                  <a:pt x="0" y="0"/>
                </a:moveTo>
                <a:lnTo>
                  <a:pt x="5733280" y="0"/>
                </a:lnTo>
                <a:lnTo>
                  <a:pt x="5733280" y="5493525"/>
                </a:lnTo>
                <a:lnTo>
                  <a:pt x="0" y="5493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015559" y="3684947"/>
            <a:ext cx="7272441" cy="6602053"/>
          </a:xfrm>
          <a:custGeom>
            <a:avLst/>
            <a:gdLst/>
            <a:ahLst/>
            <a:cxnLst/>
            <a:rect l="l" t="t" r="r" b="b"/>
            <a:pathLst>
              <a:path w="7272441" h="6602053">
                <a:moveTo>
                  <a:pt x="7272441" y="0"/>
                </a:moveTo>
                <a:lnTo>
                  <a:pt x="0" y="0"/>
                </a:lnTo>
                <a:lnTo>
                  <a:pt x="0" y="6602053"/>
                </a:lnTo>
                <a:lnTo>
                  <a:pt x="7272441" y="6602053"/>
                </a:lnTo>
                <a:lnTo>
                  <a:pt x="72724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0" y="8925807"/>
            <a:ext cx="6165295" cy="1361193"/>
          </a:xfrm>
          <a:custGeom>
            <a:avLst/>
            <a:gdLst/>
            <a:ahLst/>
            <a:cxnLst/>
            <a:rect l="l" t="t" r="r" b="b"/>
            <a:pathLst>
              <a:path w="6165295" h="1361193">
                <a:moveTo>
                  <a:pt x="0" y="0"/>
                </a:moveTo>
                <a:lnTo>
                  <a:pt x="6165295" y="0"/>
                </a:lnTo>
                <a:lnTo>
                  <a:pt x="6165295" y="1361193"/>
                </a:lnTo>
                <a:lnTo>
                  <a:pt x="0" y="1361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69818" r="-591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3845012" y="-10631"/>
            <a:ext cx="4434157" cy="3763272"/>
          </a:xfrm>
          <a:custGeom>
            <a:avLst/>
            <a:gdLst/>
            <a:ahLst/>
            <a:cxnLst/>
            <a:rect l="l" t="t" r="r" b="b"/>
            <a:pathLst>
              <a:path w="4434157" h="3763272">
                <a:moveTo>
                  <a:pt x="0" y="0"/>
                </a:moveTo>
                <a:lnTo>
                  <a:pt x="4434157" y="0"/>
                </a:lnTo>
                <a:lnTo>
                  <a:pt x="4434157" y="3763272"/>
                </a:lnTo>
                <a:lnTo>
                  <a:pt x="0" y="3763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50053" b="-411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26" y="6985974"/>
            <a:ext cx="2053948" cy="1572204"/>
          </a:xfrm>
          <a:custGeom>
            <a:avLst/>
            <a:gdLst/>
            <a:ahLst/>
            <a:cxnLst/>
            <a:rect l="l" t="t" r="r" b="b"/>
            <a:pathLst>
              <a:path w="2053948" h="1572204">
                <a:moveTo>
                  <a:pt x="0" y="0"/>
                </a:moveTo>
                <a:lnTo>
                  <a:pt x="2053948" y="0"/>
                </a:lnTo>
                <a:lnTo>
                  <a:pt x="2053948" y="1572203"/>
                </a:lnTo>
                <a:lnTo>
                  <a:pt x="0" y="15722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9"/>
          <p:cNvSpPr txBox="1"/>
          <p:nvPr/>
        </p:nvSpPr>
        <p:spPr>
          <a:xfrm>
            <a:off x="773170" y="2401888"/>
            <a:ext cx="9818630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8000" dirty="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Often lead to children revisiting and exploring ideas on their own…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93153" y="8558178"/>
            <a:ext cx="1647916" cy="1575051"/>
          </a:xfrm>
          <a:prstGeom prst="ellipse">
            <a:avLst/>
          </a:prstGeom>
        </p:spPr>
      </p:pic>
      <p:pic>
        <p:nvPicPr>
          <p:cNvPr id="11" name="Content Placeholder 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108903" y="1698996"/>
            <a:ext cx="8475158" cy="633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46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A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9462" y="-829811"/>
            <a:ext cx="5733280" cy="5493525"/>
          </a:xfrm>
          <a:custGeom>
            <a:avLst/>
            <a:gdLst/>
            <a:ahLst/>
            <a:cxnLst/>
            <a:rect l="l" t="t" r="r" b="b"/>
            <a:pathLst>
              <a:path w="5733280" h="5493525">
                <a:moveTo>
                  <a:pt x="0" y="0"/>
                </a:moveTo>
                <a:lnTo>
                  <a:pt x="5733280" y="0"/>
                </a:lnTo>
                <a:lnTo>
                  <a:pt x="5733280" y="5493525"/>
                </a:lnTo>
                <a:lnTo>
                  <a:pt x="0" y="5493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015559" y="3684947"/>
            <a:ext cx="7272441" cy="6602053"/>
          </a:xfrm>
          <a:custGeom>
            <a:avLst/>
            <a:gdLst/>
            <a:ahLst/>
            <a:cxnLst/>
            <a:rect l="l" t="t" r="r" b="b"/>
            <a:pathLst>
              <a:path w="7272441" h="6602053">
                <a:moveTo>
                  <a:pt x="7272441" y="0"/>
                </a:moveTo>
                <a:lnTo>
                  <a:pt x="0" y="0"/>
                </a:lnTo>
                <a:lnTo>
                  <a:pt x="0" y="6602053"/>
                </a:lnTo>
                <a:lnTo>
                  <a:pt x="7272441" y="6602053"/>
                </a:lnTo>
                <a:lnTo>
                  <a:pt x="72724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0" y="8925807"/>
            <a:ext cx="6165295" cy="1361193"/>
          </a:xfrm>
          <a:custGeom>
            <a:avLst/>
            <a:gdLst/>
            <a:ahLst/>
            <a:cxnLst/>
            <a:rect l="l" t="t" r="r" b="b"/>
            <a:pathLst>
              <a:path w="6165295" h="1361193">
                <a:moveTo>
                  <a:pt x="0" y="0"/>
                </a:moveTo>
                <a:lnTo>
                  <a:pt x="6165295" y="0"/>
                </a:lnTo>
                <a:lnTo>
                  <a:pt x="6165295" y="1361193"/>
                </a:lnTo>
                <a:lnTo>
                  <a:pt x="0" y="1361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69818" r="-591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3845012" y="-10631"/>
            <a:ext cx="4434157" cy="3763272"/>
          </a:xfrm>
          <a:custGeom>
            <a:avLst/>
            <a:gdLst/>
            <a:ahLst/>
            <a:cxnLst/>
            <a:rect l="l" t="t" r="r" b="b"/>
            <a:pathLst>
              <a:path w="4434157" h="3763272">
                <a:moveTo>
                  <a:pt x="0" y="0"/>
                </a:moveTo>
                <a:lnTo>
                  <a:pt x="4434157" y="0"/>
                </a:lnTo>
                <a:lnTo>
                  <a:pt x="4434157" y="3763272"/>
                </a:lnTo>
                <a:lnTo>
                  <a:pt x="0" y="3763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50053" b="-411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26" y="6985974"/>
            <a:ext cx="2053948" cy="1572204"/>
          </a:xfrm>
          <a:custGeom>
            <a:avLst/>
            <a:gdLst/>
            <a:ahLst/>
            <a:cxnLst/>
            <a:rect l="l" t="t" r="r" b="b"/>
            <a:pathLst>
              <a:path w="2053948" h="1572204">
                <a:moveTo>
                  <a:pt x="0" y="0"/>
                </a:moveTo>
                <a:lnTo>
                  <a:pt x="2053948" y="0"/>
                </a:lnTo>
                <a:lnTo>
                  <a:pt x="2053948" y="1572203"/>
                </a:lnTo>
                <a:lnTo>
                  <a:pt x="0" y="15722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9"/>
          <p:cNvSpPr txBox="1"/>
          <p:nvPr/>
        </p:nvSpPr>
        <p:spPr>
          <a:xfrm>
            <a:off x="2451386" y="1762193"/>
            <a:ext cx="6652600" cy="4062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600" dirty="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Encouraging social communication </a:t>
            </a:r>
            <a:r>
              <a:rPr lang="en-US" sz="6600" dirty="0" smtClean="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interactions…</a:t>
            </a:r>
            <a:endParaRPr lang="en-US" sz="6600" dirty="0">
              <a:solidFill>
                <a:srgbClr val="FFFFFF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93153" y="8558178"/>
            <a:ext cx="1647916" cy="1575051"/>
          </a:xfrm>
          <a:prstGeom prst="ellipse">
            <a:avLst/>
          </a:prstGeom>
        </p:spPr>
      </p:pic>
      <p:pic>
        <p:nvPicPr>
          <p:cNvPr id="10" name="Content Placeholder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51394" y="2616438"/>
            <a:ext cx="8369844" cy="625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03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A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9462" y="-829811"/>
            <a:ext cx="5733280" cy="5493525"/>
          </a:xfrm>
          <a:custGeom>
            <a:avLst/>
            <a:gdLst/>
            <a:ahLst/>
            <a:cxnLst/>
            <a:rect l="l" t="t" r="r" b="b"/>
            <a:pathLst>
              <a:path w="5733280" h="5493525">
                <a:moveTo>
                  <a:pt x="0" y="0"/>
                </a:moveTo>
                <a:lnTo>
                  <a:pt x="5733280" y="0"/>
                </a:lnTo>
                <a:lnTo>
                  <a:pt x="5733280" y="5493525"/>
                </a:lnTo>
                <a:lnTo>
                  <a:pt x="0" y="5493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015559" y="3684947"/>
            <a:ext cx="7272441" cy="6602053"/>
          </a:xfrm>
          <a:custGeom>
            <a:avLst/>
            <a:gdLst/>
            <a:ahLst/>
            <a:cxnLst/>
            <a:rect l="l" t="t" r="r" b="b"/>
            <a:pathLst>
              <a:path w="7272441" h="6602053">
                <a:moveTo>
                  <a:pt x="7272441" y="0"/>
                </a:moveTo>
                <a:lnTo>
                  <a:pt x="0" y="0"/>
                </a:lnTo>
                <a:lnTo>
                  <a:pt x="0" y="6602053"/>
                </a:lnTo>
                <a:lnTo>
                  <a:pt x="7272441" y="6602053"/>
                </a:lnTo>
                <a:lnTo>
                  <a:pt x="72724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0" y="8925807"/>
            <a:ext cx="6165295" cy="1361193"/>
          </a:xfrm>
          <a:custGeom>
            <a:avLst/>
            <a:gdLst/>
            <a:ahLst/>
            <a:cxnLst/>
            <a:rect l="l" t="t" r="r" b="b"/>
            <a:pathLst>
              <a:path w="6165295" h="1361193">
                <a:moveTo>
                  <a:pt x="0" y="0"/>
                </a:moveTo>
                <a:lnTo>
                  <a:pt x="6165295" y="0"/>
                </a:lnTo>
                <a:lnTo>
                  <a:pt x="6165295" y="1361193"/>
                </a:lnTo>
                <a:lnTo>
                  <a:pt x="0" y="1361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69818" r="-591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3845012" y="-10631"/>
            <a:ext cx="4434157" cy="3763272"/>
          </a:xfrm>
          <a:custGeom>
            <a:avLst/>
            <a:gdLst/>
            <a:ahLst/>
            <a:cxnLst/>
            <a:rect l="l" t="t" r="r" b="b"/>
            <a:pathLst>
              <a:path w="4434157" h="3763272">
                <a:moveTo>
                  <a:pt x="0" y="0"/>
                </a:moveTo>
                <a:lnTo>
                  <a:pt x="4434157" y="0"/>
                </a:lnTo>
                <a:lnTo>
                  <a:pt x="4434157" y="3763272"/>
                </a:lnTo>
                <a:lnTo>
                  <a:pt x="0" y="3763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50053" b="-411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26" y="6985974"/>
            <a:ext cx="2053948" cy="1572204"/>
          </a:xfrm>
          <a:custGeom>
            <a:avLst/>
            <a:gdLst/>
            <a:ahLst/>
            <a:cxnLst/>
            <a:rect l="l" t="t" r="r" b="b"/>
            <a:pathLst>
              <a:path w="2053948" h="1572204">
                <a:moveTo>
                  <a:pt x="0" y="0"/>
                </a:moveTo>
                <a:lnTo>
                  <a:pt x="2053948" y="0"/>
                </a:lnTo>
                <a:lnTo>
                  <a:pt x="2053948" y="1572203"/>
                </a:lnTo>
                <a:lnTo>
                  <a:pt x="0" y="15722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9"/>
          <p:cNvSpPr txBox="1"/>
          <p:nvPr/>
        </p:nvSpPr>
        <p:spPr>
          <a:xfrm>
            <a:off x="2444459" y="2476500"/>
            <a:ext cx="6652600" cy="3046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600" dirty="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Extended role play… “making chocolate cakes”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93153" y="8558178"/>
            <a:ext cx="1647916" cy="1575051"/>
          </a:xfrm>
          <a:prstGeom prst="ellipse">
            <a:avLst/>
          </a:prstGeom>
        </p:spPr>
      </p:pic>
      <p:pic>
        <p:nvPicPr>
          <p:cNvPr id="11" name="Content Placeholder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504843" y="1531499"/>
            <a:ext cx="7259156" cy="725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27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A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9462" y="-829811"/>
            <a:ext cx="5733280" cy="5493525"/>
          </a:xfrm>
          <a:custGeom>
            <a:avLst/>
            <a:gdLst/>
            <a:ahLst/>
            <a:cxnLst/>
            <a:rect l="l" t="t" r="r" b="b"/>
            <a:pathLst>
              <a:path w="5733280" h="5493525">
                <a:moveTo>
                  <a:pt x="0" y="0"/>
                </a:moveTo>
                <a:lnTo>
                  <a:pt x="5733280" y="0"/>
                </a:lnTo>
                <a:lnTo>
                  <a:pt x="5733280" y="5493525"/>
                </a:lnTo>
                <a:lnTo>
                  <a:pt x="0" y="5493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015559" y="3684947"/>
            <a:ext cx="7272441" cy="6602053"/>
          </a:xfrm>
          <a:custGeom>
            <a:avLst/>
            <a:gdLst/>
            <a:ahLst/>
            <a:cxnLst/>
            <a:rect l="l" t="t" r="r" b="b"/>
            <a:pathLst>
              <a:path w="7272441" h="6602053">
                <a:moveTo>
                  <a:pt x="7272441" y="0"/>
                </a:moveTo>
                <a:lnTo>
                  <a:pt x="0" y="0"/>
                </a:lnTo>
                <a:lnTo>
                  <a:pt x="0" y="6602053"/>
                </a:lnTo>
                <a:lnTo>
                  <a:pt x="7272441" y="6602053"/>
                </a:lnTo>
                <a:lnTo>
                  <a:pt x="72724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0" y="8925807"/>
            <a:ext cx="6165295" cy="1361193"/>
          </a:xfrm>
          <a:custGeom>
            <a:avLst/>
            <a:gdLst/>
            <a:ahLst/>
            <a:cxnLst/>
            <a:rect l="l" t="t" r="r" b="b"/>
            <a:pathLst>
              <a:path w="6165295" h="1361193">
                <a:moveTo>
                  <a:pt x="0" y="0"/>
                </a:moveTo>
                <a:lnTo>
                  <a:pt x="6165295" y="0"/>
                </a:lnTo>
                <a:lnTo>
                  <a:pt x="6165295" y="1361193"/>
                </a:lnTo>
                <a:lnTo>
                  <a:pt x="0" y="1361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69818" r="-591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3845012" y="-10631"/>
            <a:ext cx="4434157" cy="3763272"/>
          </a:xfrm>
          <a:custGeom>
            <a:avLst/>
            <a:gdLst/>
            <a:ahLst/>
            <a:cxnLst/>
            <a:rect l="l" t="t" r="r" b="b"/>
            <a:pathLst>
              <a:path w="4434157" h="3763272">
                <a:moveTo>
                  <a:pt x="0" y="0"/>
                </a:moveTo>
                <a:lnTo>
                  <a:pt x="4434157" y="0"/>
                </a:lnTo>
                <a:lnTo>
                  <a:pt x="4434157" y="3763272"/>
                </a:lnTo>
                <a:lnTo>
                  <a:pt x="0" y="3763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50053" b="-411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26" y="6985974"/>
            <a:ext cx="2053948" cy="1572204"/>
          </a:xfrm>
          <a:custGeom>
            <a:avLst/>
            <a:gdLst/>
            <a:ahLst/>
            <a:cxnLst/>
            <a:rect l="l" t="t" r="r" b="b"/>
            <a:pathLst>
              <a:path w="2053948" h="1572204">
                <a:moveTo>
                  <a:pt x="0" y="0"/>
                </a:moveTo>
                <a:lnTo>
                  <a:pt x="2053948" y="0"/>
                </a:lnTo>
                <a:lnTo>
                  <a:pt x="2053948" y="1572203"/>
                </a:lnTo>
                <a:lnTo>
                  <a:pt x="0" y="15722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9"/>
          <p:cNvSpPr txBox="1"/>
          <p:nvPr/>
        </p:nvSpPr>
        <p:spPr>
          <a:xfrm>
            <a:off x="2451386" y="2552700"/>
            <a:ext cx="6652600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8000" dirty="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Co-operation and negotiation…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93153" y="8558178"/>
            <a:ext cx="1647916" cy="1575051"/>
          </a:xfrm>
          <a:prstGeom prst="ellipse">
            <a:avLst/>
          </a:prstGeom>
        </p:spPr>
      </p:pic>
      <p:pic>
        <p:nvPicPr>
          <p:cNvPr id="10" name="Content Placeholder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11687" y="1745956"/>
            <a:ext cx="9281051" cy="693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59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A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9462" y="-829811"/>
            <a:ext cx="5733280" cy="5493525"/>
          </a:xfrm>
          <a:custGeom>
            <a:avLst/>
            <a:gdLst/>
            <a:ahLst/>
            <a:cxnLst/>
            <a:rect l="l" t="t" r="r" b="b"/>
            <a:pathLst>
              <a:path w="5733280" h="5493525">
                <a:moveTo>
                  <a:pt x="0" y="0"/>
                </a:moveTo>
                <a:lnTo>
                  <a:pt x="5733280" y="0"/>
                </a:lnTo>
                <a:lnTo>
                  <a:pt x="5733280" y="5493525"/>
                </a:lnTo>
                <a:lnTo>
                  <a:pt x="0" y="5493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015559" y="3684947"/>
            <a:ext cx="7272441" cy="6602053"/>
          </a:xfrm>
          <a:custGeom>
            <a:avLst/>
            <a:gdLst/>
            <a:ahLst/>
            <a:cxnLst/>
            <a:rect l="l" t="t" r="r" b="b"/>
            <a:pathLst>
              <a:path w="7272441" h="6602053">
                <a:moveTo>
                  <a:pt x="7272441" y="0"/>
                </a:moveTo>
                <a:lnTo>
                  <a:pt x="0" y="0"/>
                </a:lnTo>
                <a:lnTo>
                  <a:pt x="0" y="6602053"/>
                </a:lnTo>
                <a:lnTo>
                  <a:pt x="7272441" y="6602053"/>
                </a:lnTo>
                <a:lnTo>
                  <a:pt x="72724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0" y="8925807"/>
            <a:ext cx="6165295" cy="1361193"/>
          </a:xfrm>
          <a:custGeom>
            <a:avLst/>
            <a:gdLst/>
            <a:ahLst/>
            <a:cxnLst/>
            <a:rect l="l" t="t" r="r" b="b"/>
            <a:pathLst>
              <a:path w="6165295" h="1361193">
                <a:moveTo>
                  <a:pt x="0" y="0"/>
                </a:moveTo>
                <a:lnTo>
                  <a:pt x="6165295" y="0"/>
                </a:lnTo>
                <a:lnTo>
                  <a:pt x="6165295" y="1361193"/>
                </a:lnTo>
                <a:lnTo>
                  <a:pt x="0" y="1361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69818" r="-591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3845012" y="-10631"/>
            <a:ext cx="4434157" cy="3763272"/>
          </a:xfrm>
          <a:custGeom>
            <a:avLst/>
            <a:gdLst/>
            <a:ahLst/>
            <a:cxnLst/>
            <a:rect l="l" t="t" r="r" b="b"/>
            <a:pathLst>
              <a:path w="4434157" h="3763272">
                <a:moveTo>
                  <a:pt x="0" y="0"/>
                </a:moveTo>
                <a:lnTo>
                  <a:pt x="4434157" y="0"/>
                </a:lnTo>
                <a:lnTo>
                  <a:pt x="4434157" y="3763272"/>
                </a:lnTo>
                <a:lnTo>
                  <a:pt x="0" y="3763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50053" b="-411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26" y="6985974"/>
            <a:ext cx="2053948" cy="1572204"/>
          </a:xfrm>
          <a:custGeom>
            <a:avLst/>
            <a:gdLst/>
            <a:ahLst/>
            <a:cxnLst/>
            <a:rect l="l" t="t" r="r" b="b"/>
            <a:pathLst>
              <a:path w="2053948" h="1572204">
                <a:moveTo>
                  <a:pt x="0" y="0"/>
                </a:moveTo>
                <a:lnTo>
                  <a:pt x="2053948" y="0"/>
                </a:lnTo>
                <a:lnTo>
                  <a:pt x="2053948" y="1572203"/>
                </a:lnTo>
                <a:lnTo>
                  <a:pt x="0" y="15722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9"/>
          <p:cNvSpPr txBox="1"/>
          <p:nvPr/>
        </p:nvSpPr>
        <p:spPr>
          <a:xfrm>
            <a:off x="1427627" y="192285"/>
            <a:ext cx="14325600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7200" dirty="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How to help your child to become a successful learner…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93153" y="8558178"/>
            <a:ext cx="1647916" cy="1575051"/>
          </a:xfrm>
          <a:prstGeom prst="ellipse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055674" y="2789414"/>
            <a:ext cx="1575224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chemeClr val="bg1"/>
                </a:solidFill>
                <a:latin typeface="Candara" panose="020E0502030303020204" pitchFamily="34" charset="0"/>
              </a:rPr>
              <a:t>Encouraging independence </a:t>
            </a:r>
            <a:r>
              <a:rPr lang="en-US" sz="4000" b="1" dirty="0" err="1">
                <a:solidFill>
                  <a:schemeClr val="bg1"/>
                </a:solidFill>
                <a:latin typeface="Candara" panose="020E0502030303020204" pitchFamily="34" charset="0"/>
              </a:rPr>
              <a:t>eg</a:t>
            </a:r>
            <a:r>
              <a:rPr lang="en-US" sz="4000" b="1" dirty="0">
                <a:solidFill>
                  <a:schemeClr val="bg1"/>
                </a:solidFill>
                <a:latin typeface="Candara" panose="020E0502030303020204" pitchFamily="34" charset="0"/>
              </a:rPr>
              <a:t> getting dressed/ undressed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chemeClr val="bg1"/>
                </a:solidFill>
                <a:latin typeface="Candara" panose="020E0502030303020204" pitchFamily="34" charset="0"/>
              </a:rPr>
              <a:t>Encouraging self responsibility </a:t>
            </a:r>
            <a:r>
              <a:rPr lang="en-US" sz="4000" b="1" dirty="0" err="1">
                <a:solidFill>
                  <a:schemeClr val="bg1"/>
                </a:solidFill>
                <a:latin typeface="Candara" panose="020E0502030303020204" pitchFamily="34" charset="0"/>
              </a:rPr>
              <a:t>eg</a:t>
            </a:r>
            <a:r>
              <a:rPr lang="en-US" sz="4000" b="1" dirty="0">
                <a:solidFill>
                  <a:schemeClr val="bg1"/>
                </a:solidFill>
                <a:latin typeface="Candara" panose="020E0502030303020204" pitchFamily="34" charset="0"/>
              </a:rPr>
              <a:t> making decisions and then reviewing them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chemeClr val="bg1"/>
                </a:solidFill>
                <a:latin typeface="Candara" panose="020E0502030303020204" pitchFamily="34" charset="0"/>
              </a:rPr>
              <a:t>Developing ways to communicate effectively – show children how to ask for something politely (try not to speak for them)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chemeClr val="bg1"/>
                </a:solidFill>
                <a:latin typeface="Candara" panose="020E0502030303020204" pitchFamily="34" charset="0"/>
              </a:rPr>
              <a:t>Begin to tune in to letters and sounds </a:t>
            </a:r>
            <a:r>
              <a:rPr lang="en-US" sz="4000" b="1" dirty="0" err="1">
                <a:solidFill>
                  <a:schemeClr val="bg1"/>
                </a:solidFill>
                <a:latin typeface="Candara" panose="020E0502030303020204" pitchFamily="34" charset="0"/>
              </a:rPr>
              <a:t>eg</a:t>
            </a:r>
            <a:r>
              <a:rPr lang="en-US" sz="4000" b="1" dirty="0">
                <a:solidFill>
                  <a:schemeClr val="bg1"/>
                </a:solidFill>
                <a:latin typeface="Candara" panose="020E0502030303020204" pitchFamily="34" charset="0"/>
              </a:rPr>
              <a:t> finding letters in their name, singing nursery rhymes and familiar songs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chemeClr val="bg1"/>
                </a:solidFill>
                <a:latin typeface="Candara" panose="020E0502030303020204" pitchFamily="34" charset="0"/>
              </a:rPr>
              <a:t>Begin to explore </a:t>
            </a:r>
            <a:r>
              <a:rPr lang="en-US" sz="4000" b="1" dirty="0" err="1">
                <a:solidFill>
                  <a:schemeClr val="bg1"/>
                </a:solidFill>
                <a:latin typeface="Candara" panose="020E0502030303020204" pitchFamily="34" charset="0"/>
              </a:rPr>
              <a:t>maths</a:t>
            </a:r>
            <a:r>
              <a:rPr lang="en-US" sz="4000" b="1" dirty="0">
                <a:solidFill>
                  <a:schemeClr val="bg1"/>
                </a:solidFill>
                <a:latin typeface="Candara" panose="020E0502030303020204" pitchFamily="34" charset="0"/>
              </a:rPr>
              <a:t> ideas </a:t>
            </a:r>
            <a:r>
              <a:rPr lang="en-US" sz="4000" b="1" dirty="0" err="1">
                <a:solidFill>
                  <a:schemeClr val="bg1"/>
                </a:solidFill>
                <a:latin typeface="Candara" panose="020E0502030303020204" pitchFamily="34" charset="0"/>
              </a:rPr>
              <a:t>eg</a:t>
            </a:r>
            <a:r>
              <a:rPr lang="en-US" sz="4000" b="1" dirty="0">
                <a:solidFill>
                  <a:schemeClr val="bg1"/>
                </a:solidFill>
                <a:latin typeface="Candara" panose="020E0502030303020204" pitchFamily="34" charset="0"/>
              </a:rPr>
              <a:t> things can be counted to find out how many</a:t>
            </a:r>
          </a:p>
        </p:txBody>
      </p:sp>
    </p:spTree>
    <p:extLst>
      <p:ext uri="{BB962C8B-B14F-4D97-AF65-F5344CB8AC3E}">
        <p14:creationId xmlns:p14="http://schemas.microsoft.com/office/powerpoint/2010/main" val="46727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A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9462" y="-829811"/>
            <a:ext cx="5733280" cy="5493525"/>
          </a:xfrm>
          <a:custGeom>
            <a:avLst/>
            <a:gdLst/>
            <a:ahLst/>
            <a:cxnLst/>
            <a:rect l="l" t="t" r="r" b="b"/>
            <a:pathLst>
              <a:path w="5733280" h="5493525">
                <a:moveTo>
                  <a:pt x="0" y="0"/>
                </a:moveTo>
                <a:lnTo>
                  <a:pt x="5733280" y="0"/>
                </a:lnTo>
                <a:lnTo>
                  <a:pt x="5733280" y="5493525"/>
                </a:lnTo>
                <a:lnTo>
                  <a:pt x="0" y="5493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015559" y="3684947"/>
            <a:ext cx="7272441" cy="6602053"/>
          </a:xfrm>
          <a:custGeom>
            <a:avLst/>
            <a:gdLst/>
            <a:ahLst/>
            <a:cxnLst/>
            <a:rect l="l" t="t" r="r" b="b"/>
            <a:pathLst>
              <a:path w="7272441" h="6602053">
                <a:moveTo>
                  <a:pt x="7272441" y="0"/>
                </a:moveTo>
                <a:lnTo>
                  <a:pt x="0" y="0"/>
                </a:lnTo>
                <a:lnTo>
                  <a:pt x="0" y="6602053"/>
                </a:lnTo>
                <a:lnTo>
                  <a:pt x="7272441" y="6602053"/>
                </a:lnTo>
                <a:lnTo>
                  <a:pt x="72724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0" y="8925807"/>
            <a:ext cx="6165295" cy="1361193"/>
          </a:xfrm>
          <a:custGeom>
            <a:avLst/>
            <a:gdLst/>
            <a:ahLst/>
            <a:cxnLst/>
            <a:rect l="l" t="t" r="r" b="b"/>
            <a:pathLst>
              <a:path w="6165295" h="1361193">
                <a:moveTo>
                  <a:pt x="0" y="0"/>
                </a:moveTo>
                <a:lnTo>
                  <a:pt x="6165295" y="0"/>
                </a:lnTo>
                <a:lnTo>
                  <a:pt x="6165295" y="1361193"/>
                </a:lnTo>
                <a:lnTo>
                  <a:pt x="0" y="1361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69818" r="-591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3845012" y="-10631"/>
            <a:ext cx="4434157" cy="3763272"/>
          </a:xfrm>
          <a:custGeom>
            <a:avLst/>
            <a:gdLst/>
            <a:ahLst/>
            <a:cxnLst/>
            <a:rect l="l" t="t" r="r" b="b"/>
            <a:pathLst>
              <a:path w="4434157" h="3763272">
                <a:moveTo>
                  <a:pt x="0" y="0"/>
                </a:moveTo>
                <a:lnTo>
                  <a:pt x="4434157" y="0"/>
                </a:lnTo>
                <a:lnTo>
                  <a:pt x="4434157" y="3763272"/>
                </a:lnTo>
                <a:lnTo>
                  <a:pt x="0" y="3763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50053" b="-41112"/>
            </a:stretch>
          </a:blipFill>
        </p:spPr>
      </p:sp>
      <p:sp>
        <p:nvSpPr>
          <p:cNvPr id="6" name="Freeform 6"/>
          <p:cNvSpPr/>
          <p:nvPr/>
        </p:nvSpPr>
        <p:spPr>
          <a:xfrm rot="571350">
            <a:off x="1726" y="6985974"/>
            <a:ext cx="2053948" cy="1572204"/>
          </a:xfrm>
          <a:custGeom>
            <a:avLst/>
            <a:gdLst/>
            <a:ahLst/>
            <a:cxnLst/>
            <a:rect l="l" t="t" r="r" b="b"/>
            <a:pathLst>
              <a:path w="2053948" h="1572204">
                <a:moveTo>
                  <a:pt x="0" y="0"/>
                </a:moveTo>
                <a:lnTo>
                  <a:pt x="2053948" y="0"/>
                </a:lnTo>
                <a:lnTo>
                  <a:pt x="2053948" y="1572203"/>
                </a:lnTo>
                <a:lnTo>
                  <a:pt x="0" y="15722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9"/>
          <p:cNvSpPr txBox="1"/>
          <p:nvPr/>
        </p:nvSpPr>
        <p:spPr>
          <a:xfrm>
            <a:off x="4122237" y="44576"/>
            <a:ext cx="10378210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9600" dirty="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Developing early language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93153" y="8558178"/>
            <a:ext cx="1647916" cy="1575051"/>
          </a:xfrm>
          <a:prstGeom prst="ellipse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956428" y="3071757"/>
            <a:ext cx="14695975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At Broad Oak we have developed a lot of expertise in supporting early language development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We do our own language screening in nursery and reception (WELLCOMM)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We design activities in our classrooms to support identified gaps in learning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We support children who are learning English as an additional language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We work closely with the Speech and Language Therapy team in cases where an outside referral is needed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Communication, language and understanding are vital in order to access all areas of the curriculum in later school life</a:t>
            </a:r>
          </a:p>
        </p:txBody>
      </p:sp>
    </p:spTree>
    <p:extLst>
      <p:ext uri="{BB962C8B-B14F-4D97-AF65-F5344CB8AC3E}">
        <p14:creationId xmlns:p14="http://schemas.microsoft.com/office/powerpoint/2010/main" val="9883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A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9462" y="-829811"/>
            <a:ext cx="5733280" cy="5493525"/>
          </a:xfrm>
          <a:custGeom>
            <a:avLst/>
            <a:gdLst/>
            <a:ahLst/>
            <a:cxnLst/>
            <a:rect l="l" t="t" r="r" b="b"/>
            <a:pathLst>
              <a:path w="5733280" h="5493525">
                <a:moveTo>
                  <a:pt x="0" y="0"/>
                </a:moveTo>
                <a:lnTo>
                  <a:pt x="5733280" y="0"/>
                </a:lnTo>
                <a:lnTo>
                  <a:pt x="5733280" y="5493525"/>
                </a:lnTo>
                <a:lnTo>
                  <a:pt x="0" y="5493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015559" y="3684947"/>
            <a:ext cx="7272441" cy="6602053"/>
          </a:xfrm>
          <a:custGeom>
            <a:avLst/>
            <a:gdLst/>
            <a:ahLst/>
            <a:cxnLst/>
            <a:rect l="l" t="t" r="r" b="b"/>
            <a:pathLst>
              <a:path w="7272441" h="6602053">
                <a:moveTo>
                  <a:pt x="7272441" y="0"/>
                </a:moveTo>
                <a:lnTo>
                  <a:pt x="0" y="0"/>
                </a:lnTo>
                <a:lnTo>
                  <a:pt x="0" y="6602053"/>
                </a:lnTo>
                <a:lnTo>
                  <a:pt x="7272441" y="6602053"/>
                </a:lnTo>
                <a:lnTo>
                  <a:pt x="72724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0" y="8925807"/>
            <a:ext cx="6165295" cy="1361193"/>
          </a:xfrm>
          <a:custGeom>
            <a:avLst/>
            <a:gdLst/>
            <a:ahLst/>
            <a:cxnLst/>
            <a:rect l="l" t="t" r="r" b="b"/>
            <a:pathLst>
              <a:path w="6165295" h="1361193">
                <a:moveTo>
                  <a:pt x="0" y="0"/>
                </a:moveTo>
                <a:lnTo>
                  <a:pt x="6165295" y="0"/>
                </a:lnTo>
                <a:lnTo>
                  <a:pt x="6165295" y="1361193"/>
                </a:lnTo>
                <a:lnTo>
                  <a:pt x="0" y="1361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69818" r="-591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3845012" y="-10631"/>
            <a:ext cx="4434157" cy="3763272"/>
          </a:xfrm>
          <a:custGeom>
            <a:avLst/>
            <a:gdLst/>
            <a:ahLst/>
            <a:cxnLst/>
            <a:rect l="l" t="t" r="r" b="b"/>
            <a:pathLst>
              <a:path w="4434157" h="3763272">
                <a:moveTo>
                  <a:pt x="0" y="0"/>
                </a:moveTo>
                <a:lnTo>
                  <a:pt x="4434157" y="0"/>
                </a:lnTo>
                <a:lnTo>
                  <a:pt x="4434157" y="3763272"/>
                </a:lnTo>
                <a:lnTo>
                  <a:pt x="0" y="3763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50053" b="-411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26" y="6985974"/>
            <a:ext cx="2053948" cy="1572204"/>
          </a:xfrm>
          <a:custGeom>
            <a:avLst/>
            <a:gdLst/>
            <a:ahLst/>
            <a:cxnLst/>
            <a:rect l="l" t="t" r="r" b="b"/>
            <a:pathLst>
              <a:path w="2053948" h="1572204">
                <a:moveTo>
                  <a:pt x="0" y="0"/>
                </a:moveTo>
                <a:lnTo>
                  <a:pt x="2053948" y="0"/>
                </a:lnTo>
                <a:lnTo>
                  <a:pt x="2053948" y="1572203"/>
                </a:lnTo>
                <a:lnTo>
                  <a:pt x="0" y="15722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9"/>
          <p:cNvSpPr txBox="1"/>
          <p:nvPr/>
        </p:nvSpPr>
        <p:spPr>
          <a:xfrm>
            <a:off x="4652873" y="-114641"/>
            <a:ext cx="9424392" cy="2954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9600" dirty="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Developing early literacy skills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93153" y="8558178"/>
            <a:ext cx="1647916" cy="1575051"/>
          </a:xfrm>
          <a:prstGeom prst="ellipse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959038" y="2807817"/>
            <a:ext cx="14812063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Nursery rhymes are essential for teaching the rhythms and patterns of language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Read stories together at bedtime- good quality spoken language needs to be repeated many times to allow children to explore new words and phrases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CAP- concepts about print- direction of text, where to start reading, return sweep, link between spoken and written forms of language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Take your child to the local library and let them choose books each week. Talk to them about their choices and look for interesting pictures together.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Try not to manipulate their choices- if the book is too hard you can read small sections / paraphrase / talk about the illustrations</a:t>
            </a:r>
          </a:p>
        </p:txBody>
      </p:sp>
    </p:spTree>
    <p:extLst>
      <p:ext uri="{BB962C8B-B14F-4D97-AF65-F5344CB8AC3E}">
        <p14:creationId xmlns:p14="http://schemas.microsoft.com/office/powerpoint/2010/main" val="293946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A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9462" y="-829811"/>
            <a:ext cx="5733280" cy="5493525"/>
          </a:xfrm>
          <a:custGeom>
            <a:avLst/>
            <a:gdLst/>
            <a:ahLst/>
            <a:cxnLst/>
            <a:rect l="l" t="t" r="r" b="b"/>
            <a:pathLst>
              <a:path w="5733280" h="5493525">
                <a:moveTo>
                  <a:pt x="0" y="0"/>
                </a:moveTo>
                <a:lnTo>
                  <a:pt x="5733280" y="0"/>
                </a:lnTo>
                <a:lnTo>
                  <a:pt x="5733280" y="5493525"/>
                </a:lnTo>
                <a:lnTo>
                  <a:pt x="0" y="5493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015559" y="3684947"/>
            <a:ext cx="7272441" cy="6602053"/>
          </a:xfrm>
          <a:custGeom>
            <a:avLst/>
            <a:gdLst/>
            <a:ahLst/>
            <a:cxnLst/>
            <a:rect l="l" t="t" r="r" b="b"/>
            <a:pathLst>
              <a:path w="7272441" h="6602053">
                <a:moveTo>
                  <a:pt x="7272441" y="0"/>
                </a:moveTo>
                <a:lnTo>
                  <a:pt x="0" y="0"/>
                </a:lnTo>
                <a:lnTo>
                  <a:pt x="0" y="6602053"/>
                </a:lnTo>
                <a:lnTo>
                  <a:pt x="7272441" y="6602053"/>
                </a:lnTo>
                <a:lnTo>
                  <a:pt x="72724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0" y="8925807"/>
            <a:ext cx="6165295" cy="1361193"/>
          </a:xfrm>
          <a:custGeom>
            <a:avLst/>
            <a:gdLst/>
            <a:ahLst/>
            <a:cxnLst/>
            <a:rect l="l" t="t" r="r" b="b"/>
            <a:pathLst>
              <a:path w="6165295" h="1361193">
                <a:moveTo>
                  <a:pt x="0" y="0"/>
                </a:moveTo>
                <a:lnTo>
                  <a:pt x="6165295" y="0"/>
                </a:lnTo>
                <a:lnTo>
                  <a:pt x="6165295" y="1361193"/>
                </a:lnTo>
                <a:lnTo>
                  <a:pt x="0" y="1361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69818" r="-591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3845012" y="-10631"/>
            <a:ext cx="4434157" cy="3763272"/>
          </a:xfrm>
          <a:custGeom>
            <a:avLst/>
            <a:gdLst/>
            <a:ahLst/>
            <a:cxnLst/>
            <a:rect l="l" t="t" r="r" b="b"/>
            <a:pathLst>
              <a:path w="4434157" h="3763272">
                <a:moveTo>
                  <a:pt x="0" y="0"/>
                </a:moveTo>
                <a:lnTo>
                  <a:pt x="4434157" y="0"/>
                </a:lnTo>
                <a:lnTo>
                  <a:pt x="4434157" y="3763272"/>
                </a:lnTo>
                <a:lnTo>
                  <a:pt x="0" y="3763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50053" b="-411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26" y="6985974"/>
            <a:ext cx="2053948" cy="1572204"/>
          </a:xfrm>
          <a:custGeom>
            <a:avLst/>
            <a:gdLst/>
            <a:ahLst/>
            <a:cxnLst/>
            <a:rect l="l" t="t" r="r" b="b"/>
            <a:pathLst>
              <a:path w="2053948" h="1572204">
                <a:moveTo>
                  <a:pt x="0" y="0"/>
                </a:moveTo>
                <a:lnTo>
                  <a:pt x="2053948" y="0"/>
                </a:lnTo>
                <a:lnTo>
                  <a:pt x="2053948" y="1572203"/>
                </a:lnTo>
                <a:lnTo>
                  <a:pt x="0" y="15722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9"/>
          <p:cNvSpPr txBox="1"/>
          <p:nvPr/>
        </p:nvSpPr>
        <p:spPr>
          <a:xfrm>
            <a:off x="4652873" y="-114641"/>
            <a:ext cx="9424392" cy="2954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9600" dirty="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Developing early </a:t>
            </a:r>
            <a:r>
              <a:rPr lang="en-US" sz="9600" dirty="0" err="1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maths</a:t>
            </a:r>
            <a:r>
              <a:rPr lang="en-US" sz="9600" dirty="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 skills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93153" y="8558178"/>
            <a:ext cx="1647916" cy="1575051"/>
          </a:xfrm>
          <a:prstGeom prst="ellipse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959038" y="2807817"/>
            <a:ext cx="1481206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Sing number rhymes and use fingers to count in songs such as 5 little ducks, 1,2,3,4,5, once I saw a fish alive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Count everything- stairs on the way to bed, cars on the street, claps, jumps, actions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Look for numbers in everyday situations- car number plates, house numbers, remote controls, birthday cards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Practise counting in real life contexts- counting pennies to buy sweets, change for the car park, plates, knives , forks </a:t>
            </a:r>
            <a:r>
              <a:rPr lang="en-US" sz="3600" b="1" dirty="0" err="1">
                <a:solidFill>
                  <a:schemeClr val="bg1"/>
                </a:solidFill>
                <a:latin typeface="Candara" panose="020E0502030303020204" pitchFamily="34" charset="0"/>
              </a:rPr>
              <a:t>etc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 for meal times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Practise comparing groups of objects (numbers), and comparing the different properties of shapes and other objects</a:t>
            </a:r>
          </a:p>
        </p:txBody>
      </p:sp>
    </p:spTree>
    <p:extLst>
      <p:ext uri="{BB962C8B-B14F-4D97-AF65-F5344CB8AC3E}">
        <p14:creationId xmlns:p14="http://schemas.microsoft.com/office/powerpoint/2010/main" val="166402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A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9462" y="-829811"/>
            <a:ext cx="5733280" cy="5493525"/>
          </a:xfrm>
          <a:custGeom>
            <a:avLst/>
            <a:gdLst/>
            <a:ahLst/>
            <a:cxnLst/>
            <a:rect l="l" t="t" r="r" b="b"/>
            <a:pathLst>
              <a:path w="5733280" h="5493525">
                <a:moveTo>
                  <a:pt x="0" y="0"/>
                </a:moveTo>
                <a:lnTo>
                  <a:pt x="5733280" y="0"/>
                </a:lnTo>
                <a:lnTo>
                  <a:pt x="5733280" y="5493525"/>
                </a:lnTo>
                <a:lnTo>
                  <a:pt x="0" y="5493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015559" y="3684947"/>
            <a:ext cx="7272441" cy="6602053"/>
          </a:xfrm>
          <a:custGeom>
            <a:avLst/>
            <a:gdLst/>
            <a:ahLst/>
            <a:cxnLst/>
            <a:rect l="l" t="t" r="r" b="b"/>
            <a:pathLst>
              <a:path w="7272441" h="6602053">
                <a:moveTo>
                  <a:pt x="7272441" y="0"/>
                </a:moveTo>
                <a:lnTo>
                  <a:pt x="0" y="0"/>
                </a:lnTo>
                <a:lnTo>
                  <a:pt x="0" y="6602053"/>
                </a:lnTo>
                <a:lnTo>
                  <a:pt x="7272441" y="6602053"/>
                </a:lnTo>
                <a:lnTo>
                  <a:pt x="72724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0" y="8925807"/>
            <a:ext cx="6165295" cy="1361193"/>
          </a:xfrm>
          <a:custGeom>
            <a:avLst/>
            <a:gdLst/>
            <a:ahLst/>
            <a:cxnLst/>
            <a:rect l="l" t="t" r="r" b="b"/>
            <a:pathLst>
              <a:path w="6165295" h="1361193">
                <a:moveTo>
                  <a:pt x="0" y="0"/>
                </a:moveTo>
                <a:lnTo>
                  <a:pt x="6165295" y="0"/>
                </a:lnTo>
                <a:lnTo>
                  <a:pt x="6165295" y="1361193"/>
                </a:lnTo>
                <a:lnTo>
                  <a:pt x="0" y="1361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69818" r="-591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3845012" y="-10631"/>
            <a:ext cx="4434157" cy="3763272"/>
          </a:xfrm>
          <a:custGeom>
            <a:avLst/>
            <a:gdLst/>
            <a:ahLst/>
            <a:cxnLst/>
            <a:rect l="l" t="t" r="r" b="b"/>
            <a:pathLst>
              <a:path w="4434157" h="3763272">
                <a:moveTo>
                  <a:pt x="0" y="0"/>
                </a:moveTo>
                <a:lnTo>
                  <a:pt x="4434157" y="0"/>
                </a:lnTo>
                <a:lnTo>
                  <a:pt x="4434157" y="3763272"/>
                </a:lnTo>
                <a:lnTo>
                  <a:pt x="0" y="3763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50053" b="-411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26" y="6985974"/>
            <a:ext cx="2053948" cy="1572204"/>
          </a:xfrm>
          <a:custGeom>
            <a:avLst/>
            <a:gdLst/>
            <a:ahLst/>
            <a:cxnLst/>
            <a:rect l="l" t="t" r="r" b="b"/>
            <a:pathLst>
              <a:path w="2053948" h="1572204">
                <a:moveTo>
                  <a:pt x="0" y="0"/>
                </a:moveTo>
                <a:lnTo>
                  <a:pt x="2053948" y="0"/>
                </a:lnTo>
                <a:lnTo>
                  <a:pt x="2053948" y="1572203"/>
                </a:lnTo>
                <a:lnTo>
                  <a:pt x="0" y="15722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9"/>
          <p:cNvSpPr txBox="1"/>
          <p:nvPr/>
        </p:nvSpPr>
        <p:spPr>
          <a:xfrm>
            <a:off x="1249769" y="153261"/>
            <a:ext cx="16230599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7200" dirty="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Developing fine motor skills necessary to write / manipulate tools…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93153" y="8558178"/>
            <a:ext cx="1647916" cy="1575051"/>
          </a:xfrm>
          <a:prstGeom prst="ellipse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959038" y="2807817"/>
            <a:ext cx="1481206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Practise small movements with the fingers- pegs, rolling and </a:t>
            </a:r>
            <a:r>
              <a:rPr lang="en-US" sz="3600" b="1" dirty="0" err="1">
                <a:solidFill>
                  <a:schemeClr val="bg1"/>
                </a:solidFill>
                <a:latin typeface="Candara" panose="020E0502030303020204" pitchFamily="34" charset="0"/>
              </a:rPr>
              <a:t>moulding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 play dough, bread dough, using chubby crayons, chalks, jigsaw puzzles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Set up play writing activities- doing the register, writing cards to friends, writing a shopping list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Draw faces, gradually adding more features each time- drawing is the first writing- making marks on a page to communicate a message to others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Practise whole arm movements for writing- painting, water painting outside, ribbon dancing, magic wands, play swords</a:t>
            </a:r>
          </a:p>
        </p:txBody>
      </p:sp>
    </p:spTree>
    <p:extLst>
      <p:ext uri="{BB962C8B-B14F-4D97-AF65-F5344CB8AC3E}">
        <p14:creationId xmlns:p14="http://schemas.microsoft.com/office/powerpoint/2010/main" val="134680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A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9462" y="-829811"/>
            <a:ext cx="5733280" cy="5493525"/>
          </a:xfrm>
          <a:custGeom>
            <a:avLst/>
            <a:gdLst/>
            <a:ahLst/>
            <a:cxnLst/>
            <a:rect l="l" t="t" r="r" b="b"/>
            <a:pathLst>
              <a:path w="5733280" h="5493525">
                <a:moveTo>
                  <a:pt x="0" y="0"/>
                </a:moveTo>
                <a:lnTo>
                  <a:pt x="5733280" y="0"/>
                </a:lnTo>
                <a:lnTo>
                  <a:pt x="5733280" y="5493525"/>
                </a:lnTo>
                <a:lnTo>
                  <a:pt x="0" y="5493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015559" y="3684947"/>
            <a:ext cx="7272441" cy="6602053"/>
          </a:xfrm>
          <a:custGeom>
            <a:avLst/>
            <a:gdLst/>
            <a:ahLst/>
            <a:cxnLst/>
            <a:rect l="l" t="t" r="r" b="b"/>
            <a:pathLst>
              <a:path w="7272441" h="6602053">
                <a:moveTo>
                  <a:pt x="7272441" y="0"/>
                </a:moveTo>
                <a:lnTo>
                  <a:pt x="0" y="0"/>
                </a:lnTo>
                <a:lnTo>
                  <a:pt x="0" y="6602053"/>
                </a:lnTo>
                <a:lnTo>
                  <a:pt x="7272441" y="6602053"/>
                </a:lnTo>
                <a:lnTo>
                  <a:pt x="72724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0" y="8925807"/>
            <a:ext cx="6165295" cy="1361193"/>
          </a:xfrm>
          <a:custGeom>
            <a:avLst/>
            <a:gdLst/>
            <a:ahLst/>
            <a:cxnLst/>
            <a:rect l="l" t="t" r="r" b="b"/>
            <a:pathLst>
              <a:path w="6165295" h="1361193">
                <a:moveTo>
                  <a:pt x="0" y="0"/>
                </a:moveTo>
                <a:lnTo>
                  <a:pt x="6165295" y="0"/>
                </a:lnTo>
                <a:lnTo>
                  <a:pt x="6165295" y="1361193"/>
                </a:lnTo>
                <a:lnTo>
                  <a:pt x="0" y="1361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69818" r="-591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3845012" y="-10631"/>
            <a:ext cx="4434157" cy="3763272"/>
          </a:xfrm>
          <a:custGeom>
            <a:avLst/>
            <a:gdLst/>
            <a:ahLst/>
            <a:cxnLst/>
            <a:rect l="l" t="t" r="r" b="b"/>
            <a:pathLst>
              <a:path w="4434157" h="3763272">
                <a:moveTo>
                  <a:pt x="0" y="0"/>
                </a:moveTo>
                <a:lnTo>
                  <a:pt x="4434157" y="0"/>
                </a:lnTo>
                <a:lnTo>
                  <a:pt x="4434157" y="3763272"/>
                </a:lnTo>
                <a:lnTo>
                  <a:pt x="0" y="3763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50053" b="-411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26" y="6985974"/>
            <a:ext cx="2053948" cy="1572204"/>
          </a:xfrm>
          <a:custGeom>
            <a:avLst/>
            <a:gdLst/>
            <a:ahLst/>
            <a:cxnLst/>
            <a:rect l="l" t="t" r="r" b="b"/>
            <a:pathLst>
              <a:path w="2053948" h="1572204">
                <a:moveTo>
                  <a:pt x="0" y="0"/>
                </a:moveTo>
                <a:lnTo>
                  <a:pt x="2053948" y="0"/>
                </a:lnTo>
                <a:lnTo>
                  <a:pt x="2053948" y="1572203"/>
                </a:lnTo>
                <a:lnTo>
                  <a:pt x="0" y="15722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9"/>
          <p:cNvSpPr txBox="1"/>
          <p:nvPr/>
        </p:nvSpPr>
        <p:spPr>
          <a:xfrm>
            <a:off x="1249769" y="462531"/>
            <a:ext cx="16230599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7200" dirty="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Developing good </a:t>
            </a:r>
            <a:r>
              <a:rPr lang="en-US" sz="7200" dirty="0" err="1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behaviour</a:t>
            </a:r>
            <a:endParaRPr lang="en-US" sz="7200" dirty="0">
              <a:solidFill>
                <a:srgbClr val="FFFFFF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93153" y="8558178"/>
            <a:ext cx="1647916" cy="1575051"/>
          </a:xfrm>
          <a:prstGeom prst="ellipse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959038" y="2059687"/>
            <a:ext cx="14812063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Somewhere between the ages of 2 and 3 children begin to </a:t>
            </a:r>
            <a:r>
              <a:rPr lang="en-US" sz="3600" b="1" dirty="0" err="1">
                <a:solidFill>
                  <a:schemeClr val="bg1"/>
                </a:solidFill>
                <a:latin typeface="Candara" panose="020E0502030303020204" pitchFamily="34" charset="0"/>
              </a:rPr>
              <a:t>realise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 that they are not the </a:t>
            </a:r>
            <a:r>
              <a:rPr lang="en-US" sz="3600" b="1" dirty="0" err="1">
                <a:solidFill>
                  <a:schemeClr val="bg1"/>
                </a:solidFill>
                <a:latin typeface="Candara" panose="020E0502030303020204" pitchFamily="34" charset="0"/>
              </a:rPr>
              <a:t>centre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 of the universe!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This can come as a nasty shock after 2 years of being celebrated as the new  baby of the family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Young children, encouraged by gentle adults gradually become aware that if something goes wrong they can try again – RESILIENCE, and if someone is distressed they can give comfort- EMPATHY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Sharing and turn taking must be taught with patience and sensitivity- it can take a long time to </a:t>
            </a:r>
            <a:r>
              <a:rPr lang="en-US" sz="3600" b="1" dirty="0" err="1">
                <a:solidFill>
                  <a:schemeClr val="bg1"/>
                </a:solidFill>
                <a:latin typeface="Candara" panose="020E0502030303020204" pitchFamily="34" charset="0"/>
              </a:rPr>
              <a:t>realise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 that “it can’t always be my turn on the tricycle”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Present the problem for them to solve themselves or with others… “What Happened?” “(Child) is crying because…” “What can we do to help?”</a:t>
            </a:r>
          </a:p>
        </p:txBody>
      </p:sp>
    </p:spTree>
    <p:extLst>
      <p:ext uri="{BB962C8B-B14F-4D97-AF65-F5344CB8AC3E}">
        <p14:creationId xmlns:p14="http://schemas.microsoft.com/office/powerpoint/2010/main" val="135478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A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9462" y="-829811"/>
            <a:ext cx="5733280" cy="5493525"/>
          </a:xfrm>
          <a:custGeom>
            <a:avLst/>
            <a:gdLst/>
            <a:ahLst/>
            <a:cxnLst/>
            <a:rect l="l" t="t" r="r" b="b"/>
            <a:pathLst>
              <a:path w="5733280" h="5493525">
                <a:moveTo>
                  <a:pt x="0" y="0"/>
                </a:moveTo>
                <a:lnTo>
                  <a:pt x="5733280" y="0"/>
                </a:lnTo>
                <a:lnTo>
                  <a:pt x="5733280" y="5493525"/>
                </a:lnTo>
                <a:lnTo>
                  <a:pt x="0" y="5493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015559" y="3684947"/>
            <a:ext cx="7272441" cy="6602053"/>
          </a:xfrm>
          <a:custGeom>
            <a:avLst/>
            <a:gdLst/>
            <a:ahLst/>
            <a:cxnLst/>
            <a:rect l="l" t="t" r="r" b="b"/>
            <a:pathLst>
              <a:path w="7272441" h="6602053">
                <a:moveTo>
                  <a:pt x="7272441" y="0"/>
                </a:moveTo>
                <a:lnTo>
                  <a:pt x="0" y="0"/>
                </a:lnTo>
                <a:lnTo>
                  <a:pt x="0" y="6602053"/>
                </a:lnTo>
                <a:lnTo>
                  <a:pt x="7272441" y="6602053"/>
                </a:lnTo>
                <a:lnTo>
                  <a:pt x="72724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0" y="8925807"/>
            <a:ext cx="6165295" cy="1361193"/>
          </a:xfrm>
          <a:custGeom>
            <a:avLst/>
            <a:gdLst/>
            <a:ahLst/>
            <a:cxnLst/>
            <a:rect l="l" t="t" r="r" b="b"/>
            <a:pathLst>
              <a:path w="6165295" h="1361193">
                <a:moveTo>
                  <a:pt x="0" y="0"/>
                </a:moveTo>
                <a:lnTo>
                  <a:pt x="6165295" y="0"/>
                </a:lnTo>
                <a:lnTo>
                  <a:pt x="6165295" y="1361193"/>
                </a:lnTo>
                <a:lnTo>
                  <a:pt x="0" y="1361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69818" r="-591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3845012" y="-10631"/>
            <a:ext cx="4434157" cy="3763272"/>
          </a:xfrm>
          <a:custGeom>
            <a:avLst/>
            <a:gdLst/>
            <a:ahLst/>
            <a:cxnLst/>
            <a:rect l="l" t="t" r="r" b="b"/>
            <a:pathLst>
              <a:path w="4434157" h="3763272">
                <a:moveTo>
                  <a:pt x="0" y="0"/>
                </a:moveTo>
                <a:lnTo>
                  <a:pt x="4434157" y="0"/>
                </a:lnTo>
                <a:lnTo>
                  <a:pt x="4434157" y="3763272"/>
                </a:lnTo>
                <a:lnTo>
                  <a:pt x="0" y="3763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50053" b="-411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26" y="6985974"/>
            <a:ext cx="2053948" cy="1572204"/>
          </a:xfrm>
          <a:custGeom>
            <a:avLst/>
            <a:gdLst/>
            <a:ahLst/>
            <a:cxnLst/>
            <a:rect l="l" t="t" r="r" b="b"/>
            <a:pathLst>
              <a:path w="2053948" h="1572204">
                <a:moveTo>
                  <a:pt x="0" y="0"/>
                </a:moveTo>
                <a:lnTo>
                  <a:pt x="2053948" y="0"/>
                </a:lnTo>
                <a:lnTo>
                  <a:pt x="2053948" y="1572203"/>
                </a:lnTo>
                <a:lnTo>
                  <a:pt x="0" y="15722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9"/>
          <p:cNvSpPr txBox="1"/>
          <p:nvPr/>
        </p:nvSpPr>
        <p:spPr>
          <a:xfrm>
            <a:off x="2385500" y="152901"/>
            <a:ext cx="13837831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7200" dirty="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Some tips for encouraging positive </a:t>
            </a:r>
            <a:r>
              <a:rPr lang="en-US" sz="7200" dirty="0" err="1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behaviour</a:t>
            </a:r>
            <a:endParaRPr lang="en-US" sz="7200" dirty="0">
              <a:solidFill>
                <a:srgbClr val="FFFFFF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93153" y="8558178"/>
            <a:ext cx="1647916" cy="1575051"/>
          </a:xfrm>
          <a:prstGeom prst="ellipse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898383" y="2417318"/>
            <a:ext cx="14812063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Have clear expectations and make sure all members of the family agree together, </a:t>
            </a:r>
            <a:r>
              <a:rPr lang="en-US" sz="3600" b="1" dirty="0" err="1">
                <a:solidFill>
                  <a:schemeClr val="bg1"/>
                </a:solidFill>
                <a:latin typeface="Candara" panose="020E0502030303020204" pitchFamily="34" charset="0"/>
              </a:rPr>
              <a:t>eg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 no hurting others / tidy up the toys at bedtime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Make sure your child knows exactly what to do and how to do it- show them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Use specific praise to encourage the </a:t>
            </a:r>
            <a:r>
              <a:rPr lang="en-US" sz="3600" b="1" dirty="0" err="1">
                <a:solidFill>
                  <a:schemeClr val="bg1"/>
                </a:solidFill>
                <a:latin typeface="Candara" panose="020E0502030303020204" pitchFamily="34" charset="0"/>
              </a:rPr>
              <a:t>behaviour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 you would like to see </a:t>
            </a:r>
            <a:r>
              <a:rPr lang="en-US" sz="3600" b="1" dirty="0" err="1">
                <a:solidFill>
                  <a:schemeClr val="bg1"/>
                </a:solidFill>
                <a:latin typeface="Candara" panose="020E0502030303020204" pitchFamily="34" charset="0"/>
              </a:rPr>
              <a:t>eg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 “I am really proud of you for tidying up the toys by yourself”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Know what to do if your child has misbehaved </a:t>
            </a:r>
            <a:r>
              <a:rPr lang="en-US" sz="3600" b="1" dirty="0" err="1">
                <a:solidFill>
                  <a:schemeClr val="bg1"/>
                </a:solidFill>
                <a:latin typeface="Candara" panose="020E0502030303020204" pitchFamily="34" charset="0"/>
              </a:rPr>
              <a:t>eg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 warning, then time out – be consistent about this- always follow through with a consequence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If your child is very upset / angry, allow them some time to calm down before talking to them about what happened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Give them a warning to prepare for changes </a:t>
            </a:r>
            <a:r>
              <a:rPr lang="en-US" sz="3600" b="1" dirty="0" err="1">
                <a:solidFill>
                  <a:schemeClr val="bg1"/>
                </a:solidFill>
                <a:latin typeface="Candara" panose="020E0502030303020204" pitchFamily="34" charset="0"/>
              </a:rPr>
              <a:t>eg</a:t>
            </a:r>
            <a:r>
              <a:rPr lang="en-US" sz="3600" b="1" dirty="0">
                <a:solidFill>
                  <a:schemeClr val="bg1"/>
                </a:solidFill>
                <a:latin typeface="Candara" panose="020E0502030303020204" pitchFamily="34" charset="0"/>
              </a:rPr>
              <a:t> “Ok, 5 more minutes and then we are leaving the park”</a:t>
            </a:r>
          </a:p>
        </p:txBody>
      </p:sp>
    </p:spTree>
    <p:extLst>
      <p:ext uri="{BB962C8B-B14F-4D97-AF65-F5344CB8AC3E}">
        <p14:creationId xmlns:p14="http://schemas.microsoft.com/office/powerpoint/2010/main" val="234409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A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9462" y="-829811"/>
            <a:ext cx="5733280" cy="5493525"/>
          </a:xfrm>
          <a:custGeom>
            <a:avLst/>
            <a:gdLst/>
            <a:ahLst/>
            <a:cxnLst/>
            <a:rect l="l" t="t" r="r" b="b"/>
            <a:pathLst>
              <a:path w="5733280" h="5493525">
                <a:moveTo>
                  <a:pt x="0" y="0"/>
                </a:moveTo>
                <a:lnTo>
                  <a:pt x="5733280" y="0"/>
                </a:lnTo>
                <a:lnTo>
                  <a:pt x="5733280" y="5493525"/>
                </a:lnTo>
                <a:lnTo>
                  <a:pt x="0" y="5493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015559" y="3684947"/>
            <a:ext cx="7272441" cy="6602053"/>
          </a:xfrm>
          <a:custGeom>
            <a:avLst/>
            <a:gdLst/>
            <a:ahLst/>
            <a:cxnLst/>
            <a:rect l="l" t="t" r="r" b="b"/>
            <a:pathLst>
              <a:path w="7272441" h="6602053">
                <a:moveTo>
                  <a:pt x="7272441" y="0"/>
                </a:moveTo>
                <a:lnTo>
                  <a:pt x="0" y="0"/>
                </a:lnTo>
                <a:lnTo>
                  <a:pt x="0" y="6602053"/>
                </a:lnTo>
                <a:lnTo>
                  <a:pt x="7272441" y="6602053"/>
                </a:lnTo>
                <a:lnTo>
                  <a:pt x="72724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0" y="8925807"/>
            <a:ext cx="6165295" cy="1361193"/>
          </a:xfrm>
          <a:custGeom>
            <a:avLst/>
            <a:gdLst/>
            <a:ahLst/>
            <a:cxnLst/>
            <a:rect l="l" t="t" r="r" b="b"/>
            <a:pathLst>
              <a:path w="6165295" h="1361193">
                <a:moveTo>
                  <a:pt x="0" y="0"/>
                </a:moveTo>
                <a:lnTo>
                  <a:pt x="6165295" y="0"/>
                </a:lnTo>
                <a:lnTo>
                  <a:pt x="6165295" y="1361193"/>
                </a:lnTo>
                <a:lnTo>
                  <a:pt x="0" y="1361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69818" r="-591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3845012" y="-10631"/>
            <a:ext cx="4434157" cy="3763272"/>
          </a:xfrm>
          <a:custGeom>
            <a:avLst/>
            <a:gdLst/>
            <a:ahLst/>
            <a:cxnLst/>
            <a:rect l="l" t="t" r="r" b="b"/>
            <a:pathLst>
              <a:path w="4434157" h="3763272">
                <a:moveTo>
                  <a:pt x="0" y="0"/>
                </a:moveTo>
                <a:lnTo>
                  <a:pt x="4434157" y="0"/>
                </a:lnTo>
                <a:lnTo>
                  <a:pt x="4434157" y="3763272"/>
                </a:lnTo>
                <a:lnTo>
                  <a:pt x="0" y="3763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50053" b="-411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26" y="6985974"/>
            <a:ext cx="2053948" cy="1572204"/>
          </a:xfrm>
          <a:custGeom>
            <a:avLst/>
            <a:gdLst/>
            <a:ahLst/>
            <a:cxnLst/>
            <a:rect l="l" t="t" r="r" b="b"/>
            <a:pathLst>
              <a:path w="2053948" h="1572204">
                <a:moveTo>
                  <a:pt x="0" y="0"/>
                </a:moveTo>
                <a:lnTo>
                  <a:pt x="2053948" y="0"/>
                </a:lnTo>
                <a:lnTo>
                  <a:pt x="2053948" y="1572203"/>
                </a:lnTo>
                <a:lnTo>
                  <a:pt x="0" y="15722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9"/>
          <p:cNvSpPr txBox="1"/>
          <p:nvPr/>
        </p:nvSpPr>
        <p:spPr>
          <a:xfrm>
            <a:off x="2233108" y="131580"/>
            <a:ext cx="13828982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8000" dirty="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Where to find some useful information…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93153" y="8558178"/>
            <a:ext cx="1647916" cy="1575051"/>
          </a:xfrm>
          <a:prstGeom prst="ellipse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43826" y="2892297"/>
            <a:ext cx="1334051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chemeClr val="bg1"/>
                </a:solidFill>
                <a:latin typeface="Candara" panose="020E0502030303020204" pitchFamily="34" charset="0"/>
              </a:rPr>
              <a:t>DfE</a:t>
            </a:r>
            <a:r>
              <a:rPr lang="en-US" sz="4400" b="1" dirty="0">
                <a:solidFill>
                  <a:schemeClr val="bg1"/>
                </a:solidFill>
                <a:latin typeface="Candara" panose="020E0502030303020204" pitchFamily="34" charset="0"/>
              </a:rPr>
              <a:t> publications available online:</a:t>
            </a:r>
          </a:p>
          <a:p>
            <a:r>
              <a:rPr lang="en-US" sz="4400" b="1" dirty="0">
                <a:solidFill>
                  <a:schemeClr val="bg1"/>
                </a:solidFill>
                <a:latin typeface="Candara" panose="020E0502030303020204" pitchFamily="34" charset="0"/>
              </a:rPr>
              <a:t>“Parents guide to the EYFS” </a:t>
            </a:r>
          </a:p>
          <a:p>
            <a:r>
              <a:rPr lang="en-US" sz="4400" b="1" dirty="0">
                <a:solidFill>
                  <a:schemeClr val="bg1"/>
                </a:solidFill>
                <a:latin typeface="Candara" panose="020E0502030303020204" pitchFamily="34" charset="0"/>
              </a:rPr>
              <a:t>“Birth to 5 Matters”</a:t>
            </a:r>
          </a:p>
          <a:p>
            <a:r>
              <a:rPr lang="en-US" sz="4400" b="1" dirty="0">
                <a:solidFill>
                  <a:schemeClr val="bg1"/>
                </a:solidFill>
                <a:latin typeface="Candara" panose="020E0502030303020204" pitchFamily="34" charset="0"/>
              </a:rPr>
              <a:t>“Read Write </a:t>
            </a:r>
            <a:r>
              <a:rPr lang="en-US" sz="4400" b="1" dirty="0" err="1">
                <a:solidFill>
                  <a:schemeClr val="bg1"/>
                </a:solidFill>
                <a:latin typeface="Candara" panose="020E0502030303020204" pitchFamily="34" charset="0"/>
              </a:rPr>
              <a:t>Inc</a:t>
            </a:r>
            <a:r>
              <a:rPr lang="en-US" sz="4400" b="1" dirty="0">
                <a:solidFill>
                  <a:schemeClr val="bg1"/>
                </a:solidFill>
                <a:latin typeface="Candara" panose="020E0502030303020204" pitchFamily="34" charset="0"/>
              </a:rPr>
              <a:t>”</a:t>
            </a:r>
          </a:p>
          <a:p>
            <a:r>
              <a:rPr lang="en-US" sz="4400" b="1" dirty="0">
                <a:solidFill>
                  <a:schemeClr val="bg1"/>
                </a:solidFill>
                <a:latin typeface="Candara" panose="020E0502030303020204" pitchFamily="34" charset="0"/>
              </a:rPr>
              <a:t>“Mark-Making Matters</a:t>
            </a:r>
            <a:r>
              <a:rPr lang="en-US" sz="44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”</a:t>
            </a:r>
          </a:p>
          <a:p>
            <a:r>
              <a:rPr lang="en-US" sz="44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“Movement Matters”</a:t>
            </a:r>
            <a:endParaRPr lang="en-US" sz="4400" b="1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en-US" sz="4400" b="1" dirty="0">
                <a:solidFill>
                  <a:schemeClr val="bg1"/>
                </a:solidFill>
                <a:latin typeface="Candara" panose="020E0502030303020204" pitchFamily="34" charset="0"/>
              </a:rPr>
              <a:t>“The Incredible Years” by Caroline Webster-Stratton</a:t>
            </a:r>
          </a:p>
          <a:p>
            <a:r>
              <a:rPr lang="en-US" sz="4400" b="1" dirty="0" err="1">
                <a:solidFill>
                  <a:schemeClr val="bg1"/>
                </a:solidFill>
                <a:latin typeface="Candara" panose="020E0502030303020204" pitchFamily="34" charset="0"/>
              </a:rPr>
              <a:t>Youtube</a:t>
            </a:r>
            <a:r>
              <a:rPr lang="en-US" sz="4400" b="1" dirty="0">
                <a:solidFill>
                  <a:schemeClr val="bg1"/>
                </a:solidFill>
                <a:latin typeface="Candara" panose="020E0502030303020204" pitchFamily="34" charset="0"/>
              </a:rPr>
              <a:t>: social stories in the early years</a:t>
            </a:r>
          </a:p>
          <a:p>
            <a:r>
              <a:rPr lang="en-US" sz="4400" b="1" dirty="0">
                <a:solidFill>
                  <a:schemeClr val="bg1"/>
                </a:solidFill>
                <a:latin typeface="Candara" panose="020E0502030303020204" pitchFamily="34" charset="0"/>
              </a:rPr>
              <a:t>NCETM: Mathematics in the Early </a:t>
            </a:r>
            <a:r>
              <a:rPr lang="en-US" sz="44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Years</a:t>
            </a:r>
            <a:endParaRPr lang="en-US" sz="44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0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A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9462" y="-829811"/>
            <a:ext cx="5733280" cy="5493525"/>
          </a:xfrm>
          <a:custGeom>
            <a:avLst/>
            <a:gdLst/>
            <a:ahLst/>
            <a:cxnLst/>
            <a:rect l="l" t="t" r="r" b="b"/>
            <a:pathLst>
              <a:path w="5733280" h="5493525">
                <a:moveTo>
                  <a:pt x="0" y="0"/>
                </a:moveTo>
                <a:lnTo>
                  <a:pt x="5733280" y="0"/>
                </a:lnTo>
                <a:lnTo>
                  <a:pt x="5733280" y="5493525"/>
                </a:lnTo>
                <a:lnTo>
                  <a:pt x="0" y="5493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015559" y="3684947"/>
            <a:ext cx="7272441" cy="6602053"/>
          </a:xfrm>
          <a:custGeom>
            <a:avLst/>
            <a:gdLst/>
            <a:ahLst/>
            <a:cxnLst/>
            <a:rect l="l" t="t" r="r" b="b"/>
            <a:pathLst>
              <a:path w="7272441" h="6602053">
                <a:moveTo>
                  <a:pt x="7272441" y="0"/>
                </a:moveTo>
                <a:lnTo>
                  <a:pt x="0" y="0"/>
                </a:lnTo>
                <a:lnTo>
                  <a:pt x="0" y="6602053"/>
                </a:lnTo>
                <a:lnTo>
                  <a:pt x="7272441" y="6602053"/>
                </a:lnTo>
                <a:lnTo>
                  <a:pt x="72724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0" y="8925807"/>
            <a:ext cx="6165295" cy="1361193"/>
          </a:xfrm>
          <a:custGeom>
            <a:avLst/>
            <a:gdLst/>
            <a:ahLst/>
            <a:cxnLst/>
            <a:rect l="l" t="t" r="r" b="b"/>
            <a:pathLst>
              <a:path w="6165295" h="1361193">
                <a:moveTo>
                  <a:pt x="0" y="0"/>
                </a:moveTo>
                <a:lnTo>
                  <a:pt x="6165295" y="0"/>
                </a:lnTo>
                <a:lnTo>
                  <a:pt x="6165295" y="1361193"/>
                </a:lnTo>
                <a:lnTo>
                  <a:pt x="0" y="1361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69818" r="-591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3845012" y="-10631"/>
            <a:ext cx="4434157" cy="3763272"/>
          </a:xfrm>
          <a:custGeom>
            <a:avLst/>
            <a:gdLst/>
            <a:ahLst/>
            <a:cxnLst/>
            <a:rect l="l" t="t" r="r" b="b"/>
            <a:pathLst>
              <a:path w="4434157" h="3763272">
                <a:moveTo>
                  <a:pt x="0" y="0"/>
                </a:moveTo>
                <a:lnTo>
                  <a:pt x="4434157" y="0"/>
                </a:lnTo>
                <a:lnTo>
                  <a:pt x="4434157" y="3763272"/>
                </a:lnTo>
                <a:lnTo>
                  <a:pt x="0" y="3763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50053" b="-411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26" y="6985974"/>
            <a:ext cx="2053948" cy="1572204"/>
          </a:xfrm>
          <a:custGeom>
            <a:avLst/>
            <a:gdLst/>
            <a:ahLst/>
            <a:cxnLst/>
            <a:rect l="l" t="t" r="r" b="b"/>
            <a:pathLst>
              <a:path w="2053948" h="1572204">
                <a:moveTo>
                  <a:pt x="0" y="0"/>
                </a:moveTo>
                <a:lnTo>
                  <a:pt x="2053948" y="0"/>
                </a:lnTo>
                <a:lnTo>
                  <a:pt x="2053948" y="1572203"/>
                </a:lnTo>
                <a:lnTo>
                  <a:pt x="0" y="15722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9"/>
          <p:cNvSpPr txBox="1"/>
          <p:nvPr/>
        </p:nvSpPr>
        <p:spPr>
          <a:xfrm>
            <a:off x="2407130" y="-942391"/>
            <a:ext cx="13828982" cy="25746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097"/>
              </a:lnSpc>
            </a:pPr>
            <a:r>
              <a:rPr lang="en-US" sz="9600" dirty="0" smtClean="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Seesaw</a:t>
            </a:r>
            <a:endParaRPr lang="en-US" sz="9600" dirty="0">
              <a:solidFill>
                <a:srgbClr val="FFFFFF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93153" y="8558178"/>
            <a:ext cx="1647916" cy="1575051"/>
          </a:xfrm>
          <a:prstGeom prst="ellipse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29426" y="2065815"/>
            <a:ext cx="1516931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Your child will have a log in to Seesaw which is where we will be able to communicate with you.</a:t>
            </a:r>
          </a:p>
          <a:p>
            <a:endParaRPr lang="en-US" sz="5400" b="1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en-US" sz="54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We will post to your child’s journal and to the whole class journal.</a:t>
            </a:r>
          </a:p>
          <a:p>
            <a:endParaRPr lang="en-US" sz="5400" b="1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en-US" sz="54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You should have a log in already and if not, please see the class teacher.</a:t>
            </a:r>
            <a:endParaRPr lang="en-GB" sz="54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161283" y="83801"/>
            <a:ext cx="2074909" cy="231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95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19100"/>
            <a:ext cx="10019895" cy="383958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1000" y="5219699"/>
            <a:ext cx="10019895" cy="4106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sz="2400" b="1" kern="1400" dirty="0">
                <a:solidFill>
                  <a:srgbClr val="000000"/>
                </a:solidFill>
                <a:latin typeface="XCCW Joined 1a"/>
              </a:rPr>
              <a:t>Children (Rights holders):</a:t>
            </a:r>
            <a:endParaRPr lang="en-US" sz="24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sz="2400" kern="1400" dirty="0">
                <a:solidFill>
                  <a:srgbClr val="000000"/>
                </a:solidFill>
                <a:latin typeface="XCCW Joined 1a"/>
              </a:rPr>
              <a:t>To be polite towards lunchtime </a:t>
            </a:r>
            <a:r>
              <a:rPr lang="en-US" sz="2400" kern="1400" dirty="0" err="1">
                <a:solidFill>
                  <a:srgbClr val="000000"/>
                </a:solidFill>
                <a:latin typeface="XCCW Joined 1a"/>
              </a:rPr>
              <a:t>organisers</a:t>
            </a:r>
            <a:r>
              <a:rPr lang="en-US" sz="2400" kern="1400" dirty="0">
                <a:solidFill>
                  <a:srgbClr val="000000"/>
                </a:solidFill>
                <a:latin typeface="XCCW Joined 1a"/>
              </a:rPr>
              <a:t>.</a:t>
            </a:r>
            <a:endParaRPr lang="en-US" sz="24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sz="2400" kern="1400" dirty="0">
                <a:solidFill>
                  <a:srgbClr val="000000"/>
                </a:solidFill>
                <a:latin typeface="XCCW Joined 1a"/>
              </a:rPr>
              <a:t> </a:t>
            </a:r>
            <a:endParaRPr lang="en-US" sz="24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sz="2400" kern="1400" dirty="0">
                <a:solidFill>
                  <a:srgbClr val="000000"/>
                </a:solidFill>
                <a:latin typeface="XCCW Joined 1a"/>
              </a:rPr>
              <a:t>To make healthy choices at break and lunchtimes.</a:t>
            </a:r>
            <a:endParaRPr lang="en-US" sz="24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sz="2400" kern="1400" dirty="0">
                <a:solidFill>
                  <a:srgbClr val="000000"/>
                </a:solidFill>
                <a:latin typeface="XCCW Joined 1a"/>
              </a:rPr>
              <a:t> </a:t>
            </a:r>
            <a:endParaRPr lang="en-US" sz="24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sz="2400" kern="1400" dirty="0">
                <a:solidFill>
                  <a:srgbClr val="000000"/>
                </a:solidFill>
                <a:latin typeface="XCCW Joined 1a"/>
              </a:rPr>
              <a:t>To keep the classroom tidy.</a:t>
            </a:r>
            <a:endParaRPr lang="en-US" sz="24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sz="2400" kern="1400" dirty="0">
                <a:solidFill>
                  <a:srgbClr val="000000"/>
                </a:solidFill>
                <a:latin typeface="XCCW Joined 1a"/>
              </a:rPr>
              <a:t> </a:t>
            </a:r>
            <a:endParaRPr lang="en-US" sz="24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sz="2400" kern="1400" dirty="0">
                <a:solidFill>
                  <a:srgbClr val="000000"/>
                </a:solidFill>
                <a:latin typeface="XCCW Joined 1a"/>
              </a:rPr>
              <a:t>To look after their own, other people and school property</a:t>
            </a:r>
            <a:r>
              <a:rPr lang="en-US" kern="1400" dirty="0">
                <a:solidFill>
                  <a:srgbClr val="000000"/>
                </a:solidFill>
                <a:latin typeface="XCCW Joined 1a"/>
              </a:rPr>
              <a:t>.</a:t>
            </a:r>
            <a:endParaRPr lang="en-US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049000" y="3397734"/>
            <a:ext cx="6248400" cy="480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sz="2400" b="1" kern="1400" dirty="0">
                <a:latin typeface="XCCW Joined 1a"/>
              </a:rPr>
              <a:t>Children (Rights holders):</a:t>
            </a:r>
            <a:endParaRPr lang="en-US" sz="2400" kern="1400" dirty="0"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sz="2400" kern="1400" dirty="0">
                <a:latin typeface="XCCW Joined 1a"/>
              </a:rPr>
              <a:t>To always try your best in every lesson.</a:t>
            </a:r>
            <a:endParaRPr lang="en-US" sz="2400" kern="1400" dirty="0"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sz="2400" kern="1400" dirty="0">
                <a:latin typeface="XCCW Joined 1a"/>
              </a:rPr>
              <a:t> </a:t>
            </a:r>
            <a:endParaRPr lang="en-US" sz="2400" kern="1400" dirty="0"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sz="2400" kern="1400" dirty="0">
                <a:latin typeface="XCCW Joined 1a"/>
              </a:rPr>
              <a:t>To be resilient and try, try and try again.</a:t>
            </a:r>
            <a:endParaRPr lang="en-US" sz="2400" kern="1400" dirty="0"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sz="2400" kern="1400" dirty="0">
                <a:latin typeface="XCCW Joined 1a"/>
              </a:rPr>
              <a:t> </a:t>
            </a:r>
            <a:endParaRPr lang="en-US" sz="2400" kern="1400" dirty="0"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sz="2400" kern="1400" dirty="0">
                <a:latin typeface="XCCW Joined 1a"/>
              </a:rPr>
              <a:t>To not be afraid to try new things.</a:t>
            </a:r>
            <a:endParaRPr lang="en-US" sz="2400" kern="1400" dirty="0"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sz="2400" kern="1400" dirty="0">
                <a:latin typeface="XCCW Joined 1a"/>
              </a:rPr>
              <a:t> </a:t>
            </a:r>
            <a:endParaRPr lang="en-US" sz="2400" kern="1400" dirty="0"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sz="2400" kern="1400" dirty="0">
                <a:latin typeface="XCCW Joined 1a"/>
              </a:rPr>
              <a:t>To be respectful to the coaches and other adults who come into school for activities.</a:t>
            </a:r>
            <a:endParaRPr lang="en-US" sz="2400" kern="1400" dirty="0"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US" sz="800" kern="1400" dirty="0">
                <a:solidFill>
                  <a:srgbClr val="000000"/>
                </a:solidFill>
                <a:latin typeface="Calibri" panose="020F0502020204030204" pitchFamily="34" charset="0"/>
              </a:rPr>
              <a:t> </a:t>
            </a:r>
            <a:endParaRPr lang="en-US" sz="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9947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A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9462" y="-829811"/>
            <a:ext cx="5733280" cy="5493525"/>
          </a:xfrm>
          <a:custGeom>
            <a:avLst/>
            <a:gdLst/>
            <a:ahLst/>
            <a:cxnLst/>
            <a:rect l="l" t="t" r="r" b="b"/>
            <a:pathLst>
              <a:path w="5733280" h="5493525">
                <a:moveTo>
                  <a:pt x="0" y="0"/>
                </a:moveTo>
                <a:lnTo>
                  <a:pt x="5733280" y="0"/>
                </a:lnTo>
                <a:lnTo>
                  <a:pt x="5733280" y="5493525"/>
                </a:lnTo>
                <a:lnTo>
                  <a:pt x="0" y="5493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015559" y="3684947"/>
            <a:ext cx="7272441" cy="6602053"/>
          </a:xfrm>
          <a:custGeom>
            <a:avLst/>
            <a:gdLst/>
            <a:ahLst/>
            <a:cxnLst/>
            <a:rect l="l" t="t" r="r" b="b"/>
            <a:pathLst>
              <a:path w="7272441" h="6602053">
                <a:moveTo>
                  <a:pt x="7272441" y="0"/>
                </a:moveTo>
                <a:lnTo>
                  <a:pt x="0" y="0"/>
                </a:lnTo>
                <a:lnTo>
                  <a:pt x="0" y="6602053"/>
                </a:lnTo>
                <a:lnTo>
                  <a:pt x="7272441" y="6602053"/>
                </a:lnTo>
                <a:lnTo>
                  <a:pt x="72724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0" y="8925807"/>
            <a:ext cx="6165295" cy="1361193"/>
          </a:xfrm>
          <a:custGeom>
            <a:avLst/>
            <a:gdLst/>
            <a:ahLst/>
            <a:cxnLst/>
            <a:rect l="l" t="t" r="r" b="b"/>
            <a:pathLst>
              <a:path w="6165295" h="1361193">
                <a:moveTo>
                  <a:pt x="0" y="0"/>
                </a:moveTo>
                <a:lnTo>
                  <a:pt x="6165295" y="0"/>
                </a:lnTo>
                <a:lnTo>
                  <a:pt x="6165295" y="1361193"/>
                </a:lnTo>
                <a:lnTo>
                  <a:pt x="0" y="1361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69818" r="-591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3845012" y="-10631"/>
            <a:ext cx="4434157" cy="3763272"/>
          </a:xfrm>
          <a:custGeom>
            <a:avLst/>
            <a:gdLst/>
            <a:ahLst/>
            <a:cxnLst/>
            <a:rect l="l" t="t" r="r" b="b"/>
            <a:pathLst>
              <a:path w="4434157" h="3763272">
                <a:moveTo>
                  <a:pt x="0" y="0"/>
                </a:moveTo>
                <a:lnTo>
                  <a:pt x="4434157" y="0"/>
                </a:lnTo>
                <a:lnTo>
                  <a:pt x="4434157" y="3763272"/>
                </a:lnTo>
                <a:lnTo>
                  <a:pt x="0" y="3763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50053" b="-411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26" y="6985974"/>
            <a:ext cx="2053948" cy="1572204"/>
          </a:xfrm>
          <a:custGeom>
            <a:avLst/>
            <a:gdLst/>
            <a:ahLst/>
            <a:cxnLst/>
            <a:rect l="l" t="t" r="r" b="b"/>
            <a:pathLst>
              <a:path w="2053948" h="1572204">
                <a:moveTo>
                  <a:pt x="0" y="0"/>
                </a:moveTo>
                <a:lnTo>
                  <a:pt x="2053948" y="0"/>
                </a:lnTo>
                <a:lnTo>
                  <a:pt x="2053948" y="1572203"/>
                </a:lnTo>
                <a:lnTo>
                  <a:pt x="0" y="15722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9"/>
          <p:cNvSpPr txBox="1"/>
          <p:nvPr/>
        </p:nvSpPr>
        <p:spPr>
          <a:xfrm>
            <a:off x="2407130" y="-942391"/>
            <a:ext cx="13828982" cy="2962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097"/>
              </a:lnSpc>
            </a:pPr>
            <a:r>
              <a:rPr lang="en-US" sz="9600" dirty="0" smtClean="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Wrap Around Care</a:t>
            </a:r>
            <a:endParaRPr lang="en-US" sz="9600" dirty="0">
              <a:solidFill>
                <a:srgbClr val="FFFFFF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93153" y="8558178"/>
            <a:ext cx="1647916" cy="1575051"/>
          </a:xfrm>
          <a:prstGeom prst="ellipse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918065" y="2990946"/>
            <a:ext cx="15163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800" b="1" dirty="0">
                <a:solidFill>
                  <a:schemeClr val="bg1"/>
                </a:solidFill>
                <a:latin typeface="Candara" panose="020E0502030303020204" pitchFamily="34" charset="0"/>
              </a:rPr>
              <a:t>Breakfast Club </a:t>
            </a:r>
            <a:r>
              <a:rPr lang="en-GB" sz="48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7.45am-8.45am</a:t>
            </a:r>
            <a:endParaRPr lang="en-GB" sz="4800" b="1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en-US" sz="4800" b="1" dirty="0">
                <a:solidFill>
                  <a:schemeClr val="bg1"/>
                </a:solidFill>
                <a:latin typeface="Candara" panose="020E0502030303020204" pitchFamily="34" charset="0"/>
              </a:rPr>
              <a:t>Cost TBC</a:t>
            </a:r>
            <a:endParaRPr lang="en-GB" sz="4800" b="1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en-GB" sz="4800" b="1" dirty="0">
                <a:solidFill>
                  <a:schemeClr val="bg1"/>
                </a:solidFill>
                <a:latin typeface="Candara" panose="020E0502030303020204" pitchFamily="34" charset="0"/>
              </a:rPr>
              <a:t>After school club </a:t>
            </a:r>
            <a:r>
              <a:rPr lang="en-GB" sz="48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3.20pm-5.45pm</a:t>
            </a:r>
            <a:endParaRPr lang="en-GB" sz="4800" b="1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en-US" sz="4800" b="1" dirty="0">
                <a:solidFill>
                  <a:schemeClr val="bg1"/>
                </a:solidFill>
                <a:latin typeface="Candara" panose="020E0502030303020204" pitchFamily="34" charset="0"/>
              </a:rPr>
              <a:t>Cost TBC per session (discount for additional siblings</a:t>
            </a:r>
            <a:r>
              <a:rPr lang="en-US" sz="48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)</a:t>
            </a:r>
          </a:p>
          <a:p>
            <a:endParaRPr lang="en-US" sz="4800" b="1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en-US" sz="48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*Tax Free Childcare account can be used to help</a:t>
            </a:r>
            <a:endParaRPr lang="en-GB" sz="48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2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A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9462" y="-829811"/>
            <a:ext cx="5733280" cy="5493525"/>
          </a:xfrm>
          <a:custGeom>
            <a:avLst/>
            <a:gdLst/>
            <a:ahLst/>
            <a:cxnLst/>
            <a:rect l="l" t="t" r="r" b="b"/>
            <a:pathLst>
              <a:path w="5733280" h="5493525">
                <a:moveTo>
                  <a:pt x="0" y="0"/>
                </a:moveTo>
                <a:lnTo>
                  <a:pt x="5733280" y="0"/>
                </a:lnTo>
                <a:lnTo>
                  <a:pt x="5733280" y="5493525"/>
                </a:lnTo>
                <a:lnTo>
                  <a:pt x="0" y="5493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015559" y="3684947"/>
            <a:ext cx="7272441" cy="6602053"/>
          </a:xfrm>
          <a:custGeom>
            <a:avLst/>
            <a:gdLst/>
            <a:ahLst/>
            <a:cxnLst/>
            <a:rect l="l" t="t" r="r" b="b"/>
            <a:pathLst>
              <a:path w="7272441" h="6602053">
                <a:moveTo>
                  <a:pt x="7272441" y="0"/>
                </a:moveTo>
                <a:lnTo>
                  <a:pt x="0" y="0"/>
                </a:lnTo>
                <a:lnTo>
                  <a:pt x="0" y="6602053"/>
                </a:lnTo>
                <a:lnTo>
                  <a:pt x="7272441" y="6602053"/>
                </a:lnTo>
                <a:lnTo>
                  <a:pt x="72724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0" y="8925807"/>
            <a:ext cx="6165295" cy="1361193"/>
          </a:xfrm>
          <a:custGeom>
            <a:avLst/>
            <a:gdLst/>
            <a:ahLst/>
            <a:cxnLst/>
            <a:rect l="l" t="t" r="r" b="b"/>
            <a:pathLst>
              <a:path w="6165295" h="1361193">
                <a:moveTo>
                  <a:pt x="0" y="0"/>
                </a:moveTo>
                <a:lnTo>
                  <a:pt x="6165295" y="0"/>
                </a:lnTo>
                <a:lnTo>
                  <a:pt x="6165295" y="1361193"/>
                </a:lnTo>
                <a:lnTo>
                  <a:pt x="0" y="1361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69818" r="-591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3845012" y="-10631"/>
            <a:ext cx="4434157" cy="3763272"/>
          </a:xfrm>
          <a:custGeom>
            <a:avLst/>
            <a:gdLst/>
            <a:ahLst/>
            <a:cxnLst/>
            <a:rect l="l" t="t" r="r" b="b"/>
            <a:pathLst>
              <a:path w="4434157" h="3763272">
                <a:moveTo>
                  <a:pt x="0" y="0"/>
                </a:moveTo>
                <a:lnTo>
                  <a:pt x="4434157" y="0"/>
                </a:lnTo>
                <a:lnTo>
                  <a:pt x="4434157" y="3763272"/>
                </a:lnTo>
                <a:lnTo>
                  <a:pt x="0" y="3763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50053" b="-411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26" y="6985974"/>
            <a:ext cx="2053948" cy="1572204"/>
          </a:xfrm>
          <a:custGeom>
            <a:avLst/>
            <a:gdLst/>
            <a:ahLst/>
            <a:cxnLst/>
            <a:rect l="l" t="t" r="r" b="b"/>
            <a:pathLst>
              <a:path w="2053948" h="1572204">
                <a:moveTo>
                  <a:pt x="0" y="0"/>
                </a:moveTo>
                <a:lnTo>
                  <a:pt x="2053948" y="0"/>
                </a:lnTo>
                <a:lnTo>
                  <a:pt x="2053948" y="1572203"/>
                </a:lnTo>
                <a:lnTo>
                  <a:pt x="0" y="15722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9"/>
          <p:cNvSpPr txBox="1"/>
          <p:nvPr/>
        </p:nvSpPr>
        <p:spPr>
          <a:xfrm>
            <a:off x="2407130" y="-942391"/>
            <a:ext cx="13828982" cy="25746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097"/>
              </a:lnSpc>
            </a:pPr>
            <a:r>
              <a:rPr lang="en-US" sz="9600" dirty="0" smtClean="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Admissions</a:t>
            </a:r>
            <a:endParaRPr lang="en-US" sz="9600" dirty="0">
              <a:solidFill>
                <a:srgbClr val="FFFFFF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93153" y="8558178"/>
            <a:ext cx="1647916" cy="1575051"/>
          </a:xfrm>
          <a:prstGeom prst="ellipse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76600" y="1866900"/>
            <a:ext cx="142494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AutoNum type="arabicPeriod"/>
            </a:pPr>
            <a:r>
              <a:rPr lang="en-US" sz="48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Admission Form</a:t>
            </a:r>
          </a:p>
          <a:p>
            <a:pPr marL="914400" indent="-914400">
              <a:buAutoNum type="arabicPeriod"/>
            </a:pPr>
            <a:r>
              <a:rPr lang="en-US" sz="48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GDPR Form</a:t>
            </a:r>
          </a:p>
          <a:p>
            <a:pPr marL="914400" indent="-914400">
              <a:buFontTx/>
              <a:buAutoNum type="arabicPeriod"/>
            </a:pPr>
            <a:r>
              <a:rPr lang="en-US" sz="48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Nappy Change/Toileting </a:t>
            </a:r>
            <a:r>
              <a:rPr lang="en-US" sz="4800" b="1" dirty="0">
                <a:solidFill>
                  <a:schemeClr val="bg1"/>
                </a:solidFill>
                <a:latin typeface="Candara" panose="020E0502030303020204" pitchFamily="34" charset="0"/>
              </a:rPr>
              <a:t>(if required</a:t>
            </a:r>
            <a:r>
              <a:rPr lang="en-US" sz="48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)</a:t>
            </a:r>
          </a:p>
          <a:p>
            <a:pPr marL="914400" indent="-914400">
              <a:buAutoNum type="arabicPeriod"/>
            </a:pPr>
            <a:r>
              <a:rPr lang="en-US" sz="48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INA Form (if required)</a:t>
            </a:r>
          </a:p>
          <a:p>
            <a:pPr marL="914400" indent="-914400">
              <a:buAutoNum type="arabicPeriod"/>
            </a:pPr>
            <a:r>
              <a:rPr lang="en-US" sz="48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Allergy policy September 2026 – School Grid</a:t>
            </a:r>
          </a:p>
          <a:p>
            <a:pPr marL="914400" indent="-914400">
              <a:buAutoNum type="arabicPeriod"/>
            </a:pPr>
            <a:r>
              <a:rPr lang="en-US" sz="48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Special Educational Needs and Disability (SEND)</a:t>
            </a:r>
          </a:p>
          <a:p>
            <a:pPr marL="914400" indent="-914400">
              <a:buAutoNum type="arabicPeriod"/>
            </a:pPr>
            <a:endParaRPr lang="en-US" sz="6600" b="1" dirty="0" smtClean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marL="914400" indent="-914400">
              <a:buAutoNum type="arabicPeriod"/>
            </a:pPr>
            <a:endParaRPr lang="en-GB" sz="66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85337" y="7553069"/>
            <a:ext cx="130319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C000"/>
                </a:solidFill>
                <a:latin typeface="Candara" panose="020E0502030303020204" pitchFamily="34" charset="0"/>
              </a:rPr>
              <a:t>We are here to help if you need it!</a:t>
            </a:r>
            <a:endParaRPr lang="en-GB" sz="5400" b="1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11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Allergy Policy September 2026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019300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New allergy policy on the school website September 2026</a:t>
            </a:r>
          </a:p>
          <a:p>
            <a:r>
              <a:rPr lang="en-US" dirty="0" smtClean="0"/>
              <a:t>Minimization of risk: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no nuts allowed in school (of any kind)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no food products to be shared without parental consent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anaphylaxis kits are now available in school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parents will be informed of all allergic reactions or “near misses”</a:t>
            </a:r>
          </a:p>
          <a:p>
            <a:r>
              <a:rPr lang="en-US" dirty="0" smtClean="0"/>
              <a:t>Parents must inform school of any known allergies or allergic reactions regarding their child</a:t>
            </a:r>
          </a:p>
          <a:p>
            <a:r>
              <a:rPr lang="en-US" dirty="0" smtClean="0"/>
              <a:t>All staff have received training on allergies and emergency procedures for anaphylaxis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97617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Special Educational Needs and Disability (SEND)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Inclusion is at the heart of our philosophy at Broad Oak</a:t>
            </a:r>
          </a:p>
          <a:p>
            <a:r>
              <a:rPr lang="en-US" dirty="0" smtClean="0"/>
              <a:t>We endeavor to meet the needs of all children at all ages and stages of development with kindness, dignity and respect</a:t>
            </a:r>
          </a:p>
          <a:p>
            <a:r>
              <a:rPr lang="en-US" dirty="0" smtClean="0"/>
              <a:t>We ask parents to show sensitivity and kindness towards other children with barriers to learning, and to their parents</a:t>
            </a:r>
          </a:p>
          <a:p>
            <a:r>
              <a:rPr lang="en-US" dirty="0" smtClean="0"/>
              <a:t>If you have any concerns about your child:</a:t>
            </a:r>
          </a:p>
          <a:p>
            <a:pPr lvl="1"/>
            <a:r>
              <a:rPr lang="en-US" dirty="0" smtClean="0"/>
              <a:t>Speak to the class teacher first</a:t>
            </a:r>
          </a:p>
          <a:p>
            <a:pPr lvl="1"/>
            <a:r>
              <a:rPr lang="en-US" dirty="0" smtClean="0"/>
              <a:t>Make an appointment to see the SENDCO (Ms. Child)</a:t>
            </a:r>
          </a:p>
          <a:p>
            <a:pPr lvl="1"/>
            <a:r>
              <a:rPr lang="en-US" dirty="0" smtClean="0"/>
              <a:t>Email: </a:t>
            </a:r>
            <a:r>
              <a:rPr lang="en-US" dirty="0" smtClean="0">
                <a:hlinkClick r:id="rId2"/>
              </a:rPr>
              <a:t>sendco@broadoak.Manchester.sch.uk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8903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A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9462" y="-829811"/>
            <a:ext cx="5733280" cy="5493525"/>
          </a:xfrm>
          <a:custGeom>
            <a:avLst/>
            <a:gdLst/>
            <a:ahLst/>
            <a:cxnLst/>
            <a:rect l="l" t="t" r="r" b="b"/>
            <a:pathLst>
              <a:path w="5733280" h="5493525">
                <a:moveTo>
                  <a:pt x="0" y="0"/>
                </a:moveTo>
                <a:lnTo>
                  <a:pt x="5733280" y="0"/>
                </a:lnTo>
                <a:lnTo>
                  <a:pt x="5733280" y="5493525"/>
                </a:lnTo>
                <a:lnTo>
                  <a:pt x="0" y="5493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015559" y="3684947"/>
            <a:ext cx="7272441" cy="6602053"/>
          </a:xfrm>
          <a:custGeom>
            <a:avLst/>
            <a:gdLst/>
            <a:ahLst/>
            <a:cxnLst/>
            <a:rect l="l" t="t" r="r" b="b"/>
            <a:pathLst>
              <a:path w="7272441" h="6602053">
                <a:moveTo>
                  <a:pt x="7272441" y="0"/>
                </a:moveTo>
                <a:lnTo>
                  <a:pt x="0" y="0"/>
                </a:lnTo>
                <a:lnTo>
                  <a:pt x="0" y="6602053"/>
                </a:lnTo>
                <a:lnTo>
                  <a:pt x="7272441" y="6602053"/>
                </a:lnTo>
                <a:lnTo>
                  <a:pt x="72724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0" y="8925807"/>
            <a:ext cx="6165295" cy="1361193"/>
          </a:xfrm>
          <a:custGeom>
            <a:avLst/>
            <a:gdLst/>
            <a:ahLst/>
            <a:cxnLst/>
            <a:rect l="l" t="t" r="r" b="b"/>
            <a:pathLst>
              <a:path w="6165295" h="1361193">
                <a:moveTo>
                  <a:pt x="0" y="0"/>
                </a:moveTo>
                <a:lnTo>
                  <a:pt x="6165295" y="0"/>
                </a:lnTo>
                <a:lnTo>
                  <a:pt x="6165295" y="1361193"/>
                </a:lnTo>
                <a:lnTo>
                  <a:pt x="0" y="1361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69818" r="-591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3845012" y="-10631"/>
            <a:ext cx="4434157" cy="3763272"/>
          </a:xfrm>
          <a:custGeom>
            <a:avLst/>
            <a:gdLst/>
            <a:ahLst/>
            <a:cxnLst/>
            <a:rect l="l" t="t" r="r" b="b"/>
            <a:pathLst>
              <a:path w="4434157" h="3763272">
                <a:moveTo>
                  <a:pt x="0" y="0"/>
                </a:moveTo>
                <a:lnTo>
                  <a:pt x="4434157" y="0"/>
                </a:lnTo>
                <a:lnTo>
                  <a:pt x="4434157" y="3763272"/>
                </a:lnTo>
                <a:lnTo>
                  <a:pt x="0" y="3763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50053" b="-411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26" y="6985974"/>
            <a:ext cx="2053948" cy="1572204"/>
          </a:xfrm>
          <a:custGeom>
            <a:avLst/>
            <a:gdLst/>
            <a:ahLst/>
            <a:cxnLst/>
            <a:rect l="l" t="t" r="r" b="b"/>
            <a:pathLst>
              <a:path w="2053948" h="1572204">
                <a:moveTo>
                  <a:pt x="0" y="0"/>
                </a:moveTo>
                <a:lnTo>
                  <a:pt x="2053948" y="0"/>
                </a:lnTo>
                <a:lnTo>
                  <a:pt x="2053948" y="1572203"/>
                </a:lnTo>
                <a:lnTo>
                  <a:pt x="0" y="15722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93153" y="8558178"/>
            <a:ext cx="1647916" cy="1575051"/>
          </a:xfrm>
          <a:prstGeom prst="ellipse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50411" y="923297"/>
            <a:ext cx="15829318" cy="760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52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A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9462" y="-829811"/>
            <a:ext cx="5733280" cy="5493525"/>
          </a:xfrm>
          <a:custGeom>
            <a:avLst/>
            <a:gdLst/>
            <a:ahLst/>
            <a:cxnLst/>
            <a:rect l="l" t="t" r="r" b="b"/>
            <a:pathLst>
              <a:path w="5733280" h="5493525">
                <a:moveTo>
                  <a:pt x="0" y="0"/>
                </a:moveTo>
                <a:lnTo>
                  <a:pt x="5733280" y="0"/>
                </a:lnTo>
                <a:lnTo>
                  <a:pt x="5733280" y="5493525"/>
                </a:lnTo>
                <a:lnTo>
                  <a:pt x="0" y="5493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015559" y="3684947"/>
            <a:ext cx="7272441" cy="6602053"/>
          </a:xfrm>
          <a:custGeom>
            <a:avLst/>
            <a:gdLst/>
            <a:ahLst/>
            <a:cxnLst/>
            <a:rect l="l" t="t" r="r" b="b"/>
            <a:pathLst>
              <a:path w="7272441" h="6602053">
                <a:moveTo>
                  <a:pt x="7272441" y="0"/>
                </a:moveTo>
                <a:lnTo>
                  <a:pt x="0" y="0"/>
                </a:lnTo>
                <a:lnTo>
                  <a:pt x="0" y="6602053"/>
                </a:lnTo>
                <a:lnTo>
                  <a:pt x="7272441" y="6602053"/>
                </a:lnTo>
                <a:lnTo>
                  <a:pt x="72724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0" y="8925807"/>
            <a:ext cx="6165295" cy="1361193"/>
          </a:xfrm>
          <a:custGeom>
            <a:avLst/>
            <a:gdLst/>
            <a:ahLst/>
            <a:cxnLst/>
            <a:rect l="l" t="t" r="r" b="b"/>
            <a:pathLst>
              <a:path w="6165295" h="1361193">
                <a:moveTo>
                  <a:pt x="0" y="0"/>
                </a:moveTo>
                <a:lnTo>
                  <a:pt x="6165295" y="0"/>
                </a:lnTo>
                <a:lnTo>
                  <a:pt x="6165295" y="1361193"/>
                </a:lnTo>
                <a:lnTo>
                  <a:pt x="0" y="13611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69818" r="-591"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3845012" y="-10631"/>
            <a:ext cx="4434157" cy="3763272"/>
          </a:xfrm>
          <a:custGeom>
            <a:avLst/>
            <a:gdLst/>
            <a:ahLst/>
            <a:cxnLst/>
            <a:rect l="l" t="t" r="r" b="b"/>
            <a:pathLst>
              <a:path w="4434157" h="3763272">
                <a:moveTo>
                  <a:pt x="0" y="0"/>
                </a:moveTo>
                <a:lnTo>
                  <a:pt x="4434157" y="0"/>
                </a:lnTo>
                <a:lnTo>
                  <a:pt x="4434157" y="3763272"/>
                </a:lnTo>
                <a:lnTo>
                  <a:pt x="0" y="3763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50053" b="-411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26" y="6985974"/>
            <a:ext cx="2053948" cy="1572204"/>
          </a:xfrm>
          <a:custGeom>
            <a:avLst/>
            <a:gdLst/>
            <a:ahLst/>
            <a:cxnLst/>
            <a:rect l="l" t="t" r="r" b="b"/>
            <a:pathLst>
              <a:path w="2053948" h="1572204">
                <a:moveTo>
                  <a:pt x="0" y="0"/>
                </a:moveTo>
                <a:lnTo>
                  <a:pt x="2053948" y="0"/>
                </a:lnTo>
                <a:lnTo>
                  <a:pt x="2053948" y="1572203"/>
                </a:lnTo>
                <a:lnTo>
                  <a:pt x="0" y="15722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9"/>
          <p:cNvSpPr txBox="1"/>
          <p:nvPr/>
        </p:nvSpPr>
        <p:spPr>
          <a:xfrm>
            <a:off x="2407130" y="-942391"/>
            <a:ext cx="13828982" cy="25746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097"/>
              </a:lnSpc>
            </a:pPr>
            <a:r>
              <a:rPr lang="en-US" sz="9600" dirty="0" smtClean="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Thank You</a:t>
            </a:r>
            <a:endParaRPr lang="en-US" sz="9600" dirty="0">
              <a:solidFill>
                <a:srgbClr val="FFFFFF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593153" y="8558178"/>
            <a:ext cx="1647916" cy="1575051"/>
          </a:xfrm>
          <a:prstGeom prst="ellipse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062601" y="2801226"/>
            <a:ext cx="1569892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andara" panose="020E0502030303020204" pitchFamily="34" charset="0"/>
              </a:rPr>
              <a:t>If </a:t>
            </a:r>
            <a:r>
              <a:rPr lang="en-GB" sz="4800" dirty="0">
                <a:solidFill>
                  <a:schemeClr val="bg1"/>
                </a:solidFill>
                <a:latin typeface="Candara" panose="020E0502030303020204" pitchFamily="34" charset="0"/>
              </a:rPr>
              <a:t>there is anything else you would like to discuss please phone or email the school office and we will get back to you:</a:t>
            </a:r>
          </a:p>
          <a:p>
            <a:r>
              <a:rPr lang="en-US" sz="4800" dirty="0">
                <a:solidFill>
                  <a:schemeClr val="bg1"/>
                </a:solidFill>
                <a:latin typeface="Candara" panose="020E0502030303020204" pitchFamily="34" charset="0"/>
              </a:rPr>
              <a:t>0161 445 </a:t>
            </a:r>
            <a:r>
              <a:rPr lang="en-US" sz="4800" dirty="0" smtClean="0">
                <a:solidFill>
                  <a:schemeClr val="bg1"/>
                </a:solidFill>
                <a:latin typeface="Candara" panose="020E0502030303020204" pitchFamily="34" charset="0"/>
              </a:rPr>
              <a:t>6577</a:t>
            </a:r>
          </a:p>
          <a:p>
            <a:endParaRPr lang="en-US" sz="4800" u="sng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en-US" sz="5400" b="1" u="sng" dirty="0" smtClean="0">
                <a:solidFill>
                  <a:schemeClr val="bg1"/>
                </a:solidFill>
                <a:latin typeface="Candara" panose="020E0502030303020204" pitchFamily="34" charset="0"/>
              </a:rPr>
              <a:t>admin@broadoak.manchester.sch.uk</a:t>
            </a:r>
          </a:p>
          <a:p>
            <a:r>
              <a:rPr lang="en-US" sz="5400" b="1" u="sng" dirty="0" smtClean="0">
                <a:solidFill>
                  <a:schemeClr val="bg1"/>
                </a:solidFill>
                <a:latin typeface="Candara" panose="020E0502030303020204" pitchFamily="34" charset="0"/>
              </a:rPr>
              <a:t>growingtogether@broadoak.manchester.sch.uk</a:t>
            </a:r>
            <a:endParaRPr lang="en-GB" sz="5400" b="1" u="sng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endParaRPr lang="en-US" sz="4800" dirty="0" smtClean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49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1462</TotalTime>
  <Words>1704</Words>
  <Application>Microsoft Office PowerPoint</Application>
  <PresentationFormat>Custom</PresentationFormat>
  <Paragraphs>184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Candara</vt:lpstr>
      <vt:lpstr>Calibri</vt:lpstr>
      <vt:lpstr>Arial</vt:lpstr>
      <vt:lpstr>Canva Sans Bold</vt:lpstr>
      <vt:lpstr>More Sugar</vt:lpstr>
      <vt:lpstr>XCCW Joined 1a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Allergy Policy September 2026</vt:lpstr>
      <vt:lpstr>Special Educational Needs and Disability (SEND)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Reception</dc:title>
  <dc:creator>kmccurdy</dc:creator>
  <cp:lastModifiedBy>kcorteen</cp:lastModifiedBy>
  <cp:revision>44</cp:revision>
  <dcterms:created xsi:type="dcterms:W3CDTF">2006-08-16T00:00:00Z</dcterms:created>
  <dcterms:modified xsi:type="dcterms:W3CDTF">2026-09-11T12:07:14Z</dcterms:modified>
  <dc:identifier>DAGnvJL6yT8</dc:identifier>
</cp:coreProperties>
</file>