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960" r:id="rId1"/>
  </p:sldMasterIdLst>
  <p:notesMasterIdLst>
    <p:notesMasterId r:id="rId31"/>
  </p:notesMasterIdLst>
  <p:sldIdLst>
    <p:sldId id="256" r:id="rId2"/>
    <p:sldId id="257" r:id="rId3"/>
    <p:sldId id="258" r:id="rId4"/>
    <p:sldId id="259" r:id="rId5"/>
    <p:sldId id="260" r:id="rId6"/>
    <p:sldId id="282" r:id="rId7"/>
    <p:sldId id="262" r:id="rId8"/>
    <p:sldId id="278" r:id="rId9"/>
    <p:sldId id="279" r:id="rId10"/>
    <p:sldId id="264" r:id="rId11"/>
    <p:sldId id="287" r:id="rId12"/>
    <p:sldId id="288" r:id="rId13"/>
    <p:sldId id="265" r:id="rId14"/>
    <p:sldId id="266" r:id="rId15"/>
    <p:sldId id="277" r:id="rId16"/>
    <p:sldId id="283" r:id="rId17"/>
    <p:sldId id="267" r:id="rId18"/>
    <p:sldId id="268" r:id="rId19"/>
    <p:sldId id="269" r:id="rId20"/>
    <p:sldId id="270" r:id="rId21"/>
    <p:sldId id="271" r:id="rId22"/>
    <p:sldId id="272" r:id="rId23"/>
    <p:sldId id="273" r:id="rId24"/>
    <p:sldId id="281" r:id="rId25"/>
    <p:sldId id="274" r:id="rId26"/>
    <p:sldId id="284" r:id="rId27"/>
    <p:sldId id="285" r:id="rId28"/>
    <p:sldId id="286" r:id="rId29"/>
    <p:sldId id="280" r:id="rId30"/>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hlI1o/0xjTrG1pncPvcMxRF4t+p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17702DD-A198-4736-AAE5-1C7E8245B2AF}">
  <a:tblStyle styleId="{017702DD-A198-4736-AAE5-1C7E8245B2AF}"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1416"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1" name="Google Shape;91;p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p2: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3: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6" name="Google Shape;116;p3: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4: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2" name="Google Shape;122;p4: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8" name="Google Shape;128;p5: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8" name="Google Shape;128;p5: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465831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0" name="Google Shape;140;p6: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0" name="Google Shape;140;p6: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764060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0" name="Google Shape;140;p6: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401248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9: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5" name="Google Shape;155;p9: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0: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4" name="Google Shape;164;p10: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1: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1" name="Google Shape;171;p1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1: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1" name="Google Shape;171;p1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244314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1: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1" name="Google Shape;171;p1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930055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2: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7" name="Google Shape;177;p12: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3: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6" name="Google Shape;186;p13: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4: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4" name="Google Shape;194;p14: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5: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0" name="Google Shape;200;p15: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6: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8" name="Google Shape;208;p16: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7: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4" name="Google Shape;214;p17: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8: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0" name="Google Shape;220;p18: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8: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0" name="Google Shape;220;p18: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531712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9: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6" name="Google Shape;226;p19: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20: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2" name="Google Shape;232;p20: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243765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5932170" y="4323845"/>
            <a:ext cx="2297429" cy="365125"/>
          </a:xfrm>
        </p:spPr>
        <p:txBody>
          <a:bodyPr/>
          <a:lstStyle/>
          <a:p>
            <a:endParaRPr lang="en-GB"/>
          </a:p>
        </p:txBody>
      </p:sp>
      <p:sp>
        <p:nvSpPr>
          <p:cNvPr id="5" name="Footer Placeholder 4"/>
          <p:cNvSpPr>
            <a:spLocks noGrp="1"/>
          </p:cNvSpPr>
          <p:nvPr>
            <p:ph type="ftr" sz="quarter" idx="11"/>
          </p:nvPr>
        </p:nvSpPr>
        <p:spPr>
          <a:xfrm>
            <a:off x="914400" y="4323846"/>
            <a:ext cx="4880610" cy="365125"/>
          </a:xfrm>
        </p:spPr>
        <p:txBody>
          <a:bodyPr/>
          <a:lstStyle/>
          <a:p>
            <a:endParaRPr lang="en-GB"/>
          </a:p>
        </p:txBody>
      </p:sp>
      <p:sp>
        <p:nvSpPr>
          <p:cNvPr id="6" name="Slide Number Placeholder 5"/>
          <p:cNvSpPr>
            <a:spLocks noGrp="1"/>
          </p:cNvSpPr>
          <p:nvPr>
            <p:ph type="sldNum" sz="quarter" idx="12"/>
          </p:nvPr>
        </p:nvSpPr>
        <p:spPr>
          <a:xfrm>
            <a:off x="6057900" y="1430867"/>
            <a:ext cx="2171700" cy="365125"/>
          </a:xfrm>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3365040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2352608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endParaRPr lang="en-GB"/>
          </a:p>
        </p:txBody>
      </p:sp>
      <p:sp>
        <p:nvSpPr>
          <p:cNvPr id="5" name="Footer Placeholder 4"/>
          <p:cNvSpPr>
            <a:spLocks noGrp="1"/>
          </p:cNvSpPr>
          <p:nvPr>
            <p:ph type="ftr" sz="quarter" idx="11"/>
          </p:nvPr>
        </p:nvSpPr>
        <p:spPr>
          <a:xfrm>
            <a:off x="594360" y="381001"/>
            <a:ext cx="4830656" cy="365125"/>
          </a:xfrm>
        </p:spPr>
        <p:txBody>
          <a:bodyPr/>
          <a:lstStyle/>
          <a:p>
            <a:endParaRPr lang="en-GB"/>
          </a:p>
        </p:txBody>
      </p:sp>
      <p:sp>
        <p:nvSpPr>
          <p:cNvPr id="6" name="Slide Number Placeholder 5"/>
          <p:cNvSpPr>
            <a:spLocks noGrp="1"/>
          </p:cNvSpPr>
          <p:nvPr>
            <p:ph type="sldNum" sz="quarter" idx="12"/>
          </p:nvPr>
        </p:nvSpPr>
        <p:spPr>
          <a:xfrm>
            <a:off x="7882466" y="381001"/>
            <a:ext cx="667173" cy="365125"/>
          </a:xfrm>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406788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2081256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594359" y="3132667"/>
            <a:ext cx="3910579" cy="31309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42098" y="3132667"/>
            <a:ext cx="3907541" cy="31309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137990748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389357553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2540016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3178941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254308644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107360349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endParaRPr lang="en-GB"/>
          </a:p>
        </p:txBody>
      </p:sp>
      <p:sp>
        <p:nvSpPr>
          <p:cNvPr id="6" name="Footer Placeholder 5"/>
          <p:cNvSpPr>
            <a:spLocks noGrp="1"/>
          </p:cNvSpPr>
          <p:nvPr>
            <p:ph type="ftr" sz="quarter" idx="11"/>
          </p:nvPr>
        </p:nvSpPr>
        <p:spPr>
          <a:xfrm>
            <a:off x="594360" y="381001"/>
            <a:ext cx="4830656" cy="365125"/>
          </a:xfrm>
        </p:spPr>
        <p:txBody>
          <a:bodyPr/>
          <a:lstStyle/>
          <a:p>
            <a:endParaRPr lang="en-GB"/>
          </a:p>
        </p:txBody>
      </p:sp>
      <p:sp>
        <p:nvSpPr>
          <p:cNvPr id="7" name="Slide Number Placeholder 6"/>
          <p:cNvSpPr>
            <a:spLocks noGrp="1"/>
          </p:cNvSpPr>
          <p:nvPr>
            <p:ph type="sldNum" sz="quarter" idx="12"/>
          </p:nvPr>
        </p:nvSpPr>
        <p:spPr>
          <a:xfrm>
            <a:off x="7882466" y="381001"/>
            <a:ext cx="667174" cy="365125"/>
          </a:xfrm>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123242946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5" name="Picture 14"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endParaRPr lang="en-GB"/>
          </a:p>
        </p:txBody>
      </p:sp>
      <p:sp>
        <p:nvSpPr>
          <p:cNvPr id="6" name="Footer Placeholder 5"/>
          <p:cNvSpPr>
            <a:spLocks noGrp="1"/>
          </p:cNvSpPr>
          <p:nvPr>
            <p:ph type="ftr" sz="quarter" idx="11"/>
          </p:nvPr>
        </p:nvSpPr>
        <p:spPr>
          <a:xfrm>
            <a:off x="594360" y="379438"/>
            <a:ext cx="4830656" cy="365125"/>
          </a:xfrm>
        </p:spPr>
        <p:txBody>
          <a:bodyPr/>
          <a:lstStyle/>
          <a:p>
            <a:endParaRPr lang="en-GB"/>
          </a:p>
        </p:txBody>
      </p:sp>
      <p:sp>
        <p:nvSpPr>
          <p:cNvPr id="7" name="Slide Number Placeholder 6"/>
          <p:cNvSpPr>
            <a:spLocks noGrp="1"/>
          </p:cNvSpPr>
          <p:nvPr>
            <p:ph type="sldNum" sz="quarter" idx="12"/>
          </p:nvPr>
        </p:nvSpPr>
        <p:spPr>
          <a:xfrm>
            <a:off x="7882466" y="381001"/>
            <a:ext cx="667174" cy="365125"/>
          </a:xfrm>
        </p:spPr>
        <p:txBody>
          <a:bodyPr/>
          <a:lstStyle/>
          <a:p>
            <a:pPr marL="0" lvl="0" indent="0" algn="r" rtl="0">
              <a:spcBef>
                <a:spcPts val="0"/>
              </a:spcBef>
              <a:spcAft>
                <a:spcPts val="0"/>
              </a:spcAft>
              <a:buNone/>
            </a:pPr>
            <a:fld id="{00000000-1234-1234-1234-123412341234}" type="slidenum">
              <a:rPr lang="en-GB" smtClean="0"/>
              <a:t>‹#›</a:t>
            </a:fld>
            <a:endParaRPr lang="en-GB"/>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135694781"/>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endParaRPr lang="en-GB"/>
          </a:p>
        </p:txBody>
      </p:sp>
      <p:sp>
        <p:nvSpPr>
          <p:cNvPr id="6" name="Footer Placeholder 5"/>
          <p:cNvSpPr>
            <a:spLocks noGrp="1"/>
          </p:cNvSpPr>
          <p:nvPr>
            <p:ph type="ftr" sz="quarter" idx="11"/>
          </p:nvPr>
        </p:nvSpPr>
        <p:spPr>
          <a:xfrm>
            <a:off x="594360" y="378884"/>
            <a:ext cx="4830656" cy="365125"/>
          </a:xfrm>
        </p:spPr>
        <p:txBody>
          <a:bodyPr/>
          <a:lstStyle/>
          <a:p>
            <a:endParaRPr lang="en-GB"/>
          </a:p>
        </p:txBody>
      </p:sp>
      <p:sp>
        <p:nvSpPr>
          <p:cNvPr id="7" name="Slide Number Placeholder 6"/>
          <p:cNvSpPr>
            <a:spLocks noGrp="1"/>
          </p:cNvSpPr>
          <p:nvPr>
            <p:ph type="sldNum" sz="quarter" idx="12"/>
          </p:nvPr>
        </p:nvSpPr>
        <p:spPr>
          <a:xfrm>
            <a:off x="7882466" y="381001"/>
            <a:ext cx="667174" cy="365125"/>
          </a:xfrm>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419558193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390749506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193243965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39830586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endParaRPr lang="en-GB"/>
          </a:p>
        </p:txBody>
      </p:sp>
      <p:sp>
        <p:nvSpPr>
          <p:cNvPr id="5" name="Footer Placeholder 4"/>
          <p:cNvSpPr>
            <a:spLocks noGrp="1"/>
          </p:cNvSpPr>
          <p:nvPr>
            <p:ph type="ftr" sz="quarter" idx="11"/>
          </p:nvPr>
        </p:nvSpPr>
        <p:spPr>
          <a:xfrm>
            <a:off x="594360" y="381001"/>
            <a:ext cx="4830656" cy="365125"/>
          </a:xfrm>
        </p:spPr>
        <p:txBody>
          <a:bodyPr/>
          <a:lstStyle/>
          <a:p>
            <a:endParaRPr lang="en-GB"/>
          </a:p>
        </p:txBody>
      </p:sp>
      <p:sp>
        <p:nvSpPr>
          <p:cNvPr id="6" name="Slide Number Placeholder 5"/>
          <p:cNvSpPr>
            <a:spLocks noGrp="1"/>
          </p:cNvSpPr>
          <p:nvPr>
            <p:ph type="sldNum" sz="quarter" idx="12"/>
          </p:nvPr>
        </p:nvSpPr>
        <p:spPr>
          <a:xfrm>
            <a:off x="7882466" y="381001"/>
            <a:ext cx="667174" cy="365125"/>
          </a:xfrm>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3279866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endParaRPr lang="en-GB"/>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1456218911"/>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 id="2147483974" r:id="rId14"/>
    <p:sldLayoutId id="2147483975" r:id="rId15"/>
    <p:sldLayoutId id="2147483976" r:id="rId16"/>
    <p:sldLayoutId id="2147483977" r:id="rId17"/>
  </p:sldLayoutIdLst>
  <p:hf sldNum="0"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mailto:sendco@broadoak.Manchester.sch.uk"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hyperlink" Target="https://www.mynamelabel.co.uk/collections/name-label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broadoak.manchester.sch.uk/page/policies/26384"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hyperlink" Target="https://links-1.govdelivery.com/CL0/https:%2F%2Fmanchestersafeguardingpartnership.onlinesafetyhub.uk%2F%3Futm_content=%26utm_medium=email%26utm_name=%26utm_source=govdelivery%26utm_term=/1/0100019f46ba2014-bb0ba832-de44-4ed9-977c-b690faed121e-000000/SxCKPZj5-PjwvD36gPdJ2PnxnSe4-BBEpxaig_ZCQQc=452" TargetMode="External"/><Relationship Id="rId2" Type="http://schemas.openxmlformats.org/officeDocument/2006/relationships/hyperlink" Target="https://links-1.govdelivery.com/CL0/https:%2F%2Fsmoothwall.zoom.us%2Fwebinar%2Fregister%2FWN_soITE4QCSaGej-61y0Zulw%3Futm_content=%26utm_medium=email%26utm_name=%26utm_source=govdelivery%26utm_term=%23%2Fregistration/1/0100019f46ba2014-bb0ba832-de44-4ed9-977c-b690faed121e-000000/onbxFppPx0f-WHUEmRnmN-dHypvB_mDw660rNsLBu4A=452" TargetMode="Externa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
          <p:cNvSpPr txBox="1">
            <a:spLocks noGrp="1"/>
          </p:cNvSpPr>
          <p:nvPr>
            <p:ph type="ctrTitle"/>
          </p:nvPr>
        </p:nvSpPr>
        <p:spPr>
          <a:xfrm>
            <a:off x="450165" y="1944265"/>
            <a:ext cx="8004517" cy="1825096"/>
          </a:xfrm>
          <a:prstGeom prst="rect">
            <a:avLst/>
          </a:prstGeom>
          <a:noFill/>
          <a:ln>
            <a:noFill/>
          </a:ln>
        </p:spPr>
        <p:txBody>
          <a:bodyPr spcFirstLastPara="1" wrap="square" lIns="45700" tIns="45700" rIns="45700" bIns="45700" anchor="b" anchorCtr="0">
            <a:normAutofit fontScale="90000"/>
          </a:bodyPr>
          <a:lstStyle/>
          <a:p>
            <a:pPr marL="0" lvl="0" indent="0" algn="ctr" rtl="0">
              <a:lnSpc>
                <a:spcPct val="100000"/>
              </a:lnSpc>
              <a:spcBef>
                <a:spcPts val="0"/>
              </a:spcBef>
              <a:spcAft>
                <a:spcPts val="0"/>
              </a:spcAft>
              <a:buClr>
                <a:srgbClr val="FF8C3C"/>
              </a:buClr>
              <a:buSzPct val="100000"/>
              <a:buFont typeface="Verdana"/>
              <a:buNone/>
            </a:pPr>
            <a:r>
              <a:rPr lang="en-GB" sz="4400" dirty="0">
                <a:solidFill>
                  <a:srgbClr val="9900FF"/>
                </a:solidFill>
              </a:rPr>
              <a:t>Welcome </a:t>
            </a:r>
            <a:r>
              <a:rPr lang="en-GB" sz="4400" dirty="0" smtClean="0">
                <a:solidFill>
                  <a:srgbClr val="9900FF"/>
                </a:solidFill>
              </a:rPr>
              <a:t/>
            </a:r>
            <a:br>
              <a:rPr lang="en-GB" sz="4400" dirty="0" smtClean="0">
                <a:solidFill>
                  <a:srgbClr val="9900FF"/>
                </a:solidFill>
              </a:rPr>
            </a:br>
            <a:r>
              <a:rPr lang="en-GB" sz="4400" dirty="0" smtClean="0">
                <a:solidFill>
                  <a:srgbClr val="9900FF"/>
                </a:solidFill>
              </a:rPr>
              <a:t>to </a:t>
            </a:r>
            <a:br>
              <a:rPr lang="en-GB" sz="4400" dirty="0" smtClean="0">
                <a:solidFill>
                  <a:srgbClr val="9900FF"/>
                </a:solidFill>
              </a:rPr>
            </a:br>
            <a:r>
              <a:rPr lang="en-GB" sz="4400" dirty="0" smtClean="0">
                <a:solidFill>
                  <a:srgbClr val="9900FF"/>
                </a:solidFill>
              </a:rPr>
              <a:t>Broad </a:t>
            </a:r>
            <a:r>
              <a:rPr lang="en-GB" sz="4400" dirty="0">
                <a:solidFill>
                  <a:srgbClr val="9900FF"/>
                </a:solidFill>
              </a:rPr>
              <a:t>Oak Primary School</a:t>
            </a:r>
            <a:r>
              <a:rPr lang="en-GB" dirty="0">
                <a:solidFill>
                  <a:srgbClr val="9900FF"/>
                </a:solidFill>
              </a:rPr>
              <a:t/>
            </a:r>
            <a:br>
              <a:rPr lang="en-GB" dirty="0">
                <a:solidFill>
                  <a:srgbClr val="9900FF"/>
                </a:solidFill>
              </a:rPr>
            </a:br>
            <a:endParaRPr dirty="0">
              <a:solidFill>
                <a:srgbClr val="9900FF"/>
              </a:solidFill>
            </a:endParaRPr>
          </a:p>
        </p:txBody>
      </p:sp>
      <p:sp>
        <p:nvSpPr>
          <p:cNvPr id="94" name="Google Shape;94;p1"/>
          <p:cNvSpPr txBox="1">
            <a:spLocks noGrp="1"/>
          </p:cNvSpPr>
          <p:nvPr>
            <p:ph type="subTitle" idx="1"/>
          </p:nvPr>
        </p:nvSpPr>
        <p:spPr>
          <a:prstGeom prst="rect">
            <a:avLst/>
          </a:prstGeom>
          <a:noFill/>
          <a:ln>
            <a:noFill/>
          </a:ln>
        </p:spPr>
        <p:txBody>
          <a:bodyPr spcFirstLastPara="1" wrap="square" lIns="182875" tIns="0" rIns="91425" bIns="45700" anchor="t" anchorCtr="0">
            <a:normAutofit/>
          </a:bodyPr>
          <a:lstStyle/>
          <a:p>
            <a:pPr marL="36576" lvl="0" indent="0" algn="r" rtl="0">
              <a:lnSpc>
                <a:spcPct val="100000"/>
              </a:lnSpc>
              <a:spcBef>
                <a:spcPts val="0"/>
              </a:spcBef>
              <a:spcAft>
                <a:spcPts val="0"/>
              </a:spcAft>
              <a:buSzPts val="1600"/>
              <a:buNone/>
            </a:pPr>
            <a:r>
              <a:rPr lang="en-GB" b="1" dirty="0" smtClean="0"/>
              <a:t>Year 3 -  </a:t>
            </a:r>
            <a:r>
              <a:rPr lang="en-GB" b="1" i="1" dirty="0"/>
              <a:t>Phase: LKS2 </a:t>
            </a:r>
            <a:r>
              <a:rPr lang="en-GB" i="1" dirty="0"/>
              <a:t>  </a:t>
            </a:r>
            <a:r>
              <a:rPr lang="en-GB" dirty="0"/>
              <a:t>  September </a:t>
            </a:r>
            <a:r>
              <a:rPr lang="en-GB" dirty="0" smtClean="0"/>
              <a:t>2026</a:t>
            </a:r>
            <a:endParaRPr dirty="0"/>
          </a:p>
        </p:txBody>
      </p:sp>
      <p:pic>
        <p:nvPicPr>
          <p:cNvPr id="96" name="Google Shape;96;p1"/>
          <p:cNvPicPr preferRelativeResize="0"/>
          <p:nvPr/>
        </p:nvPicPr>
        <p:blipFill rotWithShape="1">
          <a:blip r:embed="rId3">
            <a:alphaModFix/>
          </a:blip>
          <a:srcRect/>
          <a:stretch/>
        </p:blipFill>
        <p:spPr>
          <a:xfrm>
            <a:off x="6324859" y="337144"/>
            <a:ext cx="1725150" cy="1725150"/>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3" name="Google Shape;103;p2"/>
          <p:cNvSpPr txBox="1"/>
          <p:nvPr/>
        </p:nvSpPr>
        <p:spPr>
          <a:xfrm>
            <a:off x="541952" y="3006200"/>
            <a:ext cx="7997983" cy="2062063"/>
          </a:xfrm>
          <a:prstGeom prst="rect">
            <a:avLst/>
          </a:prstGeom>
          <a:noFill/>
          <a:ln>
            <a:noFill/>
          </a:ln>
        </p:spPr>
        <p:txBody>
          <a:bodyPr spcFirstLastPara="1" wrap="square" lIns="91425" tIns="45700" rIns="91425" bIns="45700" anchor="t" anchorCtr="0">
            <a:spAutoFit/>
          </a:bodyPr>
          <a:lstStyle/>
          <a:p>
            <a:pPr lvl="0"/>
            <a:r>
              <a:rPr lang="en-GB" sz="1600" b="1" i="0" u="none" strike="noStrike" cap="none" dirty="0">
                <a:solidFill>
                  <a:srgbClr val="000000"/>
                </a:solidFill>
                <a:latin typeface="Arial"/>
                <a:ea typeface="Arial"/>
                <a:cs typeface="Arial"/>
                <a:sym typeface="Arial"/>
              </a:rPr>
              <a:t>Mr Bush            </a:t>
            </a:r>
            <a:r>
              <a:rPr lang="en-GB" sz="1600" b="1" i="0" u="none" strike="noStrike" cap="none" dirty="0" smtClean="0">
                <a:solidFill>
                  <a:srgbClr val="000000"/>
                </a:solidFill>
                <a:latin typeface="Arial"/>
                <a:ea typeface="Arial"/>
                <a:cs typeface="Arial"/>
                <a:sym typeface="Arial"/>
              </a:rPr>
              <a:t>                </a:t>
            </a:r>
            <a:r>
              <a:rPr lang="en-GB" sz="1600" b="1" i="0" u="none" strike="noStrike" cap="none" dirty="0">
                <a:solidFill>
                  <a:srgbClr val="000000"/>
                </a:solidFill>
                <a:latin typeface="Arial"/>
                <a:ea typeface="Arial"/>
                <a:cs typeface="Arial"/>
                <a:sym typeface="Arial"/>
              </a:rPr>
              <a:t>Mrs </a:t>
            </a:r>
            <a:r>
              <a:rPr lang="en-GB" sz="1600" b="1" dirty="0">
                <a:solidFill>
                  <a:srgbClr val="000000"/>
                </a:solidFill>
                <a:latin typeface="Arial"/>
                <a:ea typeface="Arial"/>
                <a:cs typeface="Arial"/>
                <a:sym typeface="Arial"/>
              </a:rPr>
              <a:t>Mitchell   </a:t>
            </a:r>
            <a:r>
              <a:rPr lang="en-GB" sz="1600" b="1" dirty="0" smtClean="0">
                <a:solidFill>
                  <a:srgbClr val="000000"/>
                </a:solidFill>
                <a:latin typeface="Arial"/>
                <a:ea typeface="Arial"/>
                <a:cs typeface="Arial"/>
                <a:sym typeface="Arial"/>
              </a:rPr>
              <a:t>       </a:t>
            </a:r>
            <a:r>
              <a:rPr lang="en-GB" sz="1600" b="1" dirty="0">
                <a:solidFill>
                  <a:srgbClr val="000000"/>
                </a:solidFill>
                <a:latin typeface="Arial"/>
                <a:ea typeface="Arial"/>
                <a:cs typeface="Arial"/>
                <a:sym typeface="Arial"/>
              </a:rPr>
              <a:t>Mrs </a:t>
            </a:r>
            <a:r>
              <a:rPr lang="en-GB" sz="1600" b="1" dirty="0" err="1">
                <a:solidFill>
                  <a:srgbClr val="000000"/>
                </a:solidFill>
                <a:latin typeface="Arial"/>
                <a:ea typeface="Arial"/>
                <a:cs typeface="Arial"/>
                <a:sym typeface="Arial"/>
              </a:rPr>
              <a:t>McKrell</a:t>
            </a:r>
            <a:r>
              <a:rPr lang="en-GB" sz="1600" b="1" dirty="0">
                <a:solidFill>
                  <a:srgbClr val="000000"/>
                </a:solidFill>
                <a:latin typeface="Arial"/>
                <a:ea typeface="Arial"/>
                <a:cs typeface="Arial"/>
                <a:sym typeface="Arial"/>
              </a:rPr>
              <a:t> </a:t>
            </a:r>
            <a:r>
              <a:rPr lang="en-GB" sz="1600" b="1" dirty="0" smtClean="0">
                <a:solidFill>
                  <a:srgbClr val="000000"/>
                </a:solidFill>
                <a:latin typeface="Arial"/>
                <a:ea typeface="Arial"/>
                <a:cs typeface="Arial"/>
                <a:sym typeface="Arial"/>
              </a:rPr>
              <a:t>          </a:t>
            </a:r>
            <a:r>
              <a:rPr lang="en-GB" sz="1600" b="1" dirty="0">
                <a:solidFill>
                  <a:srgbClr val="000000"/>
                </a:solidFill>
                <a:latin typeface="Arial"/>
                <a:ea typeface="Arial"/>
                <a:cs typeface="Arial"/>
                <a:sym typeface="Arial"/>
              </a:rPr>
              <a:t>Mr </a:t>
            </a:r>
            <a:r>
              <a:rPr lang="en-GB" sz="1600" b="1" dirty="0" err="1" smtClean="0">
                <a:solidFill>
                  <a:srgbClr val="000000"/>
                </a:solidFill>
                <a:latin typeface="Arial"/>
                <a:ea typeface="Arial"/>
                <a:cs typeface="Arial"/>
                <a:sym typeface="Arial"/>
              </a:rPr>
              <a:t>Corteen</a:t>
            </a:r>
            <a:endParaRPr lang="en-GB" sz="1600" b="1" dirty="0">
              <a:solidFill>
                <a:srgbClr val="000000"/>
              </a:solidFill>
              <a:latin typeface="Arial"/>
              <a:ea typeface="Arial"/>
              <a:cs typeface="Arial"/>
              <a:sym typeface="Arial"/>
            </a:endParaRPr>
          </a:p>
          <a:p>
            <a:r>
              <a:rPr lang="en-GB" sz="1600" b="1" dirty="0" smtClean="0">
                <a:solidFill>
                  <a:srgbClr val="000000"/>
                </a:solidFill>
                <a:latin typeface="Arial"/>
                <a:ea typeface="Arial"/>
                <a:cs typeface="Arial"/>
                <a:sym typeface="Arial"/>
              </a:rPr>
              <a:t>Hazel </a:t>
            </a:r>
            <a:r>
              <a:rPr lang="en-GB" sz="1600" b="1" dirty="0">
                <a:solidFill>
                  <a:srgbClr val="000000"/>
                </a:solidFill>
                <a:latin typeface="Arial"/>
                <a:ea typeface="Arial"/>
                <a:cs typeface="Arial"/>
                <a:sym typeface="Arial"/>
              </a:rPr>
              <a:t>Class Teacher     </a:t>
            </a:r>
            <a:r>
              <a:rPr lang="en-GB" sz="1600" b="1" dirty="0" smtClean="0">
                <a:solidFill>
                  <a:srgbClr val="000000"/>
                </a:solidFill>
                <a:latin typeface="Arial"/>
                <a:ea typeface="Arial"/>
                <a:cs typeface="Arial"/>
                <a:sym typeface="Arial"/>
              </a:rPr>
              <a:t>   T.A.                        TA               </a:t>
            </a:r>
            <a:r>
              <a:rPr lang="en-GB" sz="1600" b="1" dirty="0">
                <a:solidFill>
                  <a:srgbClr val="000000"/>
                </a:solidFill>
                <a:latin typeface="Arial"/>
                <a:ea typeface="Arial"/>
                <a:cs typeface="Arial"/>
                <a:sym typeface="Arial"/>
              </a:rPr>
              <a:t>	</a:t>
            </a:r>
            <a:r>
              <a:rPr lang="en-GB" sz="1600" b="1" dirty="0" smtClean="0">
                <a:solidFill>
                  <a:srgbClr val="000000"/>
                </a:solidFill>
                <a:latin typeface="Arial"/>
                <a:ea typeface="Arial"/>
                <a:cs typeface="Arial"/>
                <a:sym typeface="Arial"/>
              </a:rPr>
              <a:t>        PPA</a:t>
            </a:r>
          </a:p>
          <a:p>
            <a:endParaRPr lang="en-GB" sz="1600" b="1" dirty="0">
              <a:solidFill>
                <a:srgbClr val="000000"/>
              </a:solidFill>
              <a:latin typeface="Arial"/>
              <a:ea typeface="Arial"/>
              <a:cs typeface="Arial"/>
              <a:sym typeface="Arial"/>
            </a:endParaRPr>
          </a:p>
          <a:p>
            <a:endParaRPr lang="en-GB" sz="1600" b="1" dirty="0" smtClean="0">
              <a:solidFill>
                <a:srgbClr val="000000"/>
              </a:solidFill>
              <a:latin typeface="Arial"/>
              <a:ea typeface="Arial"/>
              <a:cs typeface="Arial"/>
              <a:sym typeface="Arial"/>
            </a:endParaRPr>
          </a:p>
          <a:p>
            <a:endParaRPr lang="en-GB" sz="1600" b="1" dirty="0">
              <a:solidFill>
                <a:srgbClr val="000000"/>
              </a:solidFill>
              <a:latin typeface="Arial"/>
              <a:ea typeface="Arial"/>
              <a:cs typeface="Arial"/>
              <a:sym typeface="Arial"/>
            </a:endParaRPr>
          </a:p>
          <a:p>
            <a:r>
              <a:rPr lang="en-GB" sz="1600" b="1" dirty="0" smtClean="0">
                <a:solidFill>
                  <a:srgbClr val="000000"/>
                </a:solidFill>
                <a:latin typeface="Arial"/>
                <a:ea typeface="Arial"/>
                <a:cs typeface="Arial"/>
                <a:sym typeface="Arial"/>
              </a:rPr>
              <a:t>Miss Gee				Miss Gill			Mrs </a:t>
            </a:r>
            <a:r>
              <a:rPr lang="en-GB" sz="1600" b="1" dirty="0" err="1" smtClean="0">
                <a:solidFill>
                  <a:srgbClr val="000000"/>
                </a:solidFill>
                <a:latin typeface="Arial"/>
                <a:ea typeface="Arial"/>
                <a:cs typeface="Arial"/>
                <a:sym typeface="Arial"/>
              </a:rPr>
              <a:t>Fatahi</a:t>
            </a:r>
            <a:endParaRPr lang="en-GB" sz="1600" b="1" dirty="0" smtClean="0">
              <a:solidFill>
                <a:srgbClr val="000000"/>
              </a:solidFill>
              <a:latin typeface="Arial"/>
              <a:ea typeface="Arial"/>
              <a:cs typeface="Arial"/>
              <a:sym typeface="Arial"/>
            </a:endParaRPr>
          </a:p>
          <a:p>
            <a:r>
              <a:rPr lang="en-GB" sz="1600" b="1" dirty="0" smtClean="0">
                <a:solidFill>
                  <a:srgbClr val="000000"/>
                </a:solidFill>
                <a:latin typeface="Arial"/>
                <a:ea typeface="Arial"/>
                <a:cs typeface="Arial"/>
                <a:sym typeface="Arial"/>
              </a:rPr>
              <a:t>T.A.					T.A.				T.A.</a:t>
            </a:r>
            <a:endParaRPr lang="en-GB" sz="1600" b="1"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GB" sz="1600" b="1" i="0" u="none" strike="noStrike" cap="none" dirty="0" smtClean="0">
                <a:solidFill>
                  <a:srgbClr val="000000"/>
                </a:solidFill>
                <a:latin typeface="Arial"/>
                <a:ea typeface="Arial"/>
                <a:cs typeface="Arial"/>
                <a:sym typeface="Arial"/>
              </a:rPr>
              <a:t> </a:t>
            </a:r>
            <a:endParaRPr sz="1600" b="1" i="0" u="none" strike="noStrike" cap="none" dirty="0">
              <a:solidFill>
                <a:srgbClr val="000000"/>
              </a:solidFill>
              <a:latin typeface="Arial"/>
              <a:ea typeface="Arial"/>
              <a:cs typeface="Arial"/>
              <a:sym typeface="Arial"/>
            </a:endParaRPr>
          </a:p>
        </p:txBody>
      </p:sp>
      <p:sp>
        <p:nvSpPr>
          <p:cNvPr id="21" name="Google Shape;94;p1"/>
          <p:cNvSpPr txBox="1">
            <a:spLocks/>
          </p:cNvSpPr>
          <p:nvPr/>
        </p:nvSpPr>
        <p:spPr>
          <a:xfrm>
            <a:off x="1208618" y="648722"/>
            <a:ext cx="7315200" cy="685800"/>
          </a:xfrm>
          <a:prstGeom prst="rect">
            <a:avLst/>
          </a:prstGeom>
          <a:noFill/>
          <a:ln>
            <a:noFill/>
          </a:ln>
        </p:spPr>
        <p:txBody>
          <a:bodyPr spcFirstLastPara="1" vert="horz" wrap="square" lIns="182875" tIns="0" rIns="91425" bIns="45700"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36576" indent="0" algn="r">
              <a:lnSpc>
                <a:spcPct val="100000"/>
              </a:lnSpc>
              <a:spcBef>
                <a:spcPts val="0"/>
              </a:spcBef>
              <a:buSzPts val="1600"/>
              <a:buFont typeface="Arial" panose="020B0604020202020204" pitchFamily="34" charset="0"/>
              <a:buNone/>
            </a:pPr>
            <a:r>
              <a:rPr lang="en-GB" b="1" dirty="0" smtClean="0"/>
              <a:t> </a:t>
            </a:r>
            <a:r>
              <a:rPr lang="en-GB" b="1" i="1" dirty="0" smtClean="0"/>
              <a:t>LKS2 Staff</a:t>
            </a:r>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3"/>
          <p:cNvSpPr txBox="1">
            <a:spLocks noGrp="1"/>
          </p:cNvSpPr>
          <p:nvPr>
            <p:ph type="title"/>
          </p:nvPr>
        </p:nvSpPr>
        <p:spPr>
          <a:xfrm>
            <a:off x="3381522" y="328274"/>
            <a:ext cx="6377940" cy="698667"/>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FF8C3C"/>
              </a:buClr>
              <a:buSzPts val="3600"/>
              <a:buFont typeface="Verdana"/>
              <a:buNone/>
            </a:pPr>
            <a:r>
              <a:rPr lang="en-GB" dirty="0">
                <a:solidFill>
                  <a:srgbClr val="9900FF"/>
                </a:solidFill>
              </a:rPr>
              <a:t>Curriculum</a:t>
            </a:r>
            <a:endParaRPr dirty="0">
              <a:solidFill>
                <a:srgbClr val="9900FF"/>
              </a:solidFill>
            </a:endParaRPr>
          </a:p>
        </p:txBody>
      </p:sp>
      <p:sp>
        <p:nvSpPr>
          <p:cNvPr id="119" name="Google Shape;119;p3"/>
          <p:cNvSpPr txBox="1">
            <a:spLocks noGrp="1"/>
          </p:cNvSpPr>
          <p:nvPr>
            <p:ph idx="1"/>
          </p:nvPr>
        </p:nvSpPr>
        <p:spPr>
          <a:xfrm>
            <a:off x="301105" y="1295973"/>
            <a:ext cx="8183880" cy="4665103"/>
          </a:xfrm>
          <a:prstGeom prst="rect">
            <a:avLst/>
          </a:prstGeom>
          <a:noFill/>
          <a:ln>
            <a:noFill/>
          </a:ln>
        </p:spPr>
        <p:txBody>
          <a:bodyPr spcFirstLastPara="1" wrap="square" lIns="182875" tIns="91425" rIns="91425" bIns="45700" anchor="t" anchorCtr="0">
            <a:normAutofit/>
          </a:bodyPr>
          <a:lstStyle/>
          <a:p>
            <a:pPr marL="0" lvl="0" indent="0" algn="l" rtl="0">
              <a:lnSpc>
                <a:spcPct val="100000"/>
              </a:lnSpc>
              <a:spcBef>
                <a:spcPts val="0"/>
              </a:spcBef>
              <a:spcAft>
                <a:spcPts val="0"/>
              </a:spcAft>
              <a:buSzPts val="1440"/>
              <a:buNone/>
            </a:pPr>
            <a:r>
              <a:rPr lang="en-GB" sz="1400" dirty="0"/>
              <a:t>English: Reading- </a:t>
            </a:r>
            <a:r>
              <a:rPr lang="en-GB" sz="1400" dirty="0" smtClean="0"/>
              <a:t>3 </a:t>
            </a:r>
            <a:r>
              <a:rPr lang="en-GB" sz="1400" dirty="0"/>
              <a:t>class guided reads and two </a:t>
            </a:r>
            <a:r>
              <a:rPr lang="en-GB" sz="1400" dirty="0" smtClean="0"/>
              <a:t>Reading Plus </a:t>
            </a:r>
            <a:r>
              <a:rPr lang="en-GB" sz="1400" dirty="0"/>
              <a:t>session</a:t>
            </a:r>
            <a:endParaRPr dirty="0"/>
          </a:p>
          <a:p>
            <a:pPr marL="0" lvl="0" indent="0" algn="l" rtl="0">
              <a:lnSpc>
                <a:spcPct val="100000"/>
              </a:lnSpc>
              <a:spcBef>
                <a:spcPts val="0"/>
              </a:spcBef>
              <a:spcAft>
                <a:spcPts val="0"/>
              </a:spcAft>
              <a:buSzPts val="1440"/>
              <a:buNone/>
            </a:pPr>
            <a:endParaRPr sz="1400" dirty="0"/>
          </a:p>
          <a:p>
            <a:pPr marL="0" lvl="0" indent="0" algn="l" rtl="0">
              <a:lnSpc>
                <a:spcPct val="100000"/>
              </a:lnSpc>
              <a:spcBef>
                <a:spcPts val="0"/>
              </a:spcBef>
              <a:spcAft>
                <a:spcPts val="0"/>
              </a:spcAft>
              <a:buSzPts val="1440"/>
              <a:buNone/>
            </a:pPr>
            <a:r>
              <a:rPr lang="en-GB" sz="1400" dirty="0"/>
              <a:t>Writing: taught daily based around a class text alongside spellings and handwriting</a:t>
            </a:r>
            <a:endParaRPr dirty="0"/>
          </a:p>
          <a:p>
            <a:pPr marL="0" lvl="0" indent="0" algn="l" rtl="0">
              <a:lnSpc>
                <a:spcPct val="100000"/>
              </a:lnSpc>
              <a:spcBef>
                <a:spcPts val="0"/>
              </a:spcBef>
              <a:spcAft>
                <a:spcPts val="0"/>
              </a:spcAft>
              <a:buSzPts val="1440"/>
              <a:buNone/>
            </a:pPr>
            <a:endParaRPr sz="1400" dirty="0"/>
          </a:p>
          <a:p>
            <a:pPr marL="0" lvl="0" indent="0" algn="l" rtl="0">
              <a:lnSpc>
                <a:spcPct val="100000"/>
              </a:lnSpc>
              <a:spcBef>
                <a:spcPts val="0"/>
              </a:spcBef>
              <a:spcAft>
                <a:spcPts val="0"/>
              </a:spcAft>
              <a:buSzPts val="1440"/>
              <a:buNone/>
            </a:pPr>
            <a:r>
              <a:rPr lang="en-GB" sz="1400" dirty="0"/>
              <a:t>Mathematics- taught daily</a:t>
            </a:r>
            <a:endParaRPr dirty="0"/>
          </a:p>
          <a:p>
            <a:pPr marL="0" lvl="0" indent="0" algn="l" rtl="0">
              <a:lnSpc>
                <a:spcPct val="100000"/>
              </a:lnSpc>
              <a:spcBef>
                <a:spcPts val="0"/>
              </a:spcBef>
              <a:spcAft>
                <a:spcPts val="0"/>
              </a:spcAft>
              <a:buSzPts val="1440"/>
              <a:buNone/>
            </a:pPr>
            <a:endParaRPr sz="1400" dirty="0"/>
          </a:p>
          <a:p>
            <a:pPr marL="0" lvl="0" indent="0" algn="l" rtl="0">
              <a:lnSpc>
                <a:spcPct val="100000"/>
              </a:lnSpc>
              <a:spcBef>
                <a:spcPts val="0"/>
              </a:spcBef>
              <a:spcAft>
                <a:spcPts val="0"/>
              </a:spcAft>
              <a:buSzPts val="1440"/>
              <a:buNone/>
            </a:pPr>
            <a:r>
              <a:rPr lang="en-GB" sz="1400" dirty="0"/>
              <a:t>Geography / History- taught weekly in half termly blocks</a:t>
            </a:r>
            <a:endParaRPr dirty="0"/>
          </a:p>
          <a:p>
            <a:pPr marL="0" lvl="0" indent="0" algn="l" rtl="0">
              <a:lnSpc>
                <a:spcPct val="100000"/>
              </a:lnSpc>
              <a:spcBef>
                <a:spcPts val="0"/>
              </a:spcBef>
              <a:spcAft>
                <a:spcPts val="0"/>
              </a:spcAft>
              <a:buSzPts val="1440"/>
              <a:buNone/>
            </a:pPr>
            <a:endParaRPr sz="1400" dirty="0"/>
          </a:p>
          <a:p>
            <a:pPr marL="0" lvl="0" indent="0" algn="l" rtl="0">
              <a:lnSpc>
                <a:spcPct val="100000"/>
              </a:lnSpc>
              <a:spcBef>
                <a:spcPts val="0"/>
              </a:spcBef>
              <a:spcAft>
                <a:spcPts val="0"/>
              </a:spcAft>
              <a:buSzPts val="1440"/>
              <a:buNone/>
            </a:pPr>
            <a:r>
              <a:rPr lang="en-GB" sz="1400" dirty="0"/>
              <a:t>RE / PSHE – taught weekly in half term blocks</a:t>
            </a:r>
            <a:endParaRPr dirty="0"/>
          </a:p>
          <a:p>
            <a:pPr marL="0" lvl="0" indent="0" algn="l" rtl="0">
              <a:lnSpc>
                <a:spcPct val="100000"/>
              </a:lnSpc>
              <a:spcBef>
                <a:spcPts val="0"/>
              </a:spcBef>
              <a:spcAft>
                <a:spcPts val="0"/>
              </a:spcAft>
              <a:buSzPts val="1440"/>
              <a:buNone/>
            </a:pPr>
            <a:endParaRPr sz="1400" dirty="0"/>
          </a:p>
          <a:p>
            <a:pPr marL="0" lvl="0" indent="0" algn="l" rtl="0">
              <a:lnSpc>
                <a:spcPct val="100000"/>
              </a:lnSpc>
              <a:spcBef>
                <a:spcPts val="0"/>
              </a:spcBef>
              <a:spcAft>
                <a:spcPts val="0"/>
              </a:spcAft>
              <a:buSzPts val="1440"/>
              <a:buNone/>
            </a:pPr>
            <a:r>
              <a:rPr lang="en-GB" sz="1400" dirty="0"/>
              <a:t>Computing – taught weekly</a:t>
            </a:r>
            <a:endParaRPr dirty="0"/>
          </a:p>
          <a:p>
            <a:pPr marL="0" lvl="0" indent="0" algn="l" rtl="0">
              <a:lnSpc>
                <a:spcPct val="100000"/>
              </a:lnSpc>
              <a:spcBef>
                <a:spcPts val="0"/>
              </a:spcBef>
              <a:spcAft>
                <a:spcPts val="0"/>
              </a:spcAft>
              <a:buSzPts val="1440"/>
              <a:buNone/>
            </a:pPr>
            <a:endParaRPr sz="1400" dirty="0"/>
          </a:p>
          <a:p>
            <a:pPr marL="0" lvl="0" indent="0" algn="l" rtl="0">
              <a:lnSpc>
                <a:spcPct val="100000"/>
              </a:lnSpc>
              <a:spcBef>
                <a:spcPts val="0"/>
              </a:spcBef>
              <a:spcAft>
                <a:spcPts val="0"/>
              </a:spcAft>
              <a:buSzPts val="1440"/>
              <a:buNone/>
            </a:pPr>
            <a:r>
              <a:rPr lang="en-GB" sz="1400" dirty="0"/>
              <a:t>PE – taught twice a week (including one half term of Forest Crew)</a:t>
            </a:r>
            <a:endParaRPr dirty="0"/>
          </a:p>
          <a:p>
            <a:pPr marL="0" lvl="0" indent="0" algn="l" rtl="0">
              <a:lnSpc>
                <a:spcPct val="100000"/>
              </a:lnSpc>
              <a:spcBef>
                <a:spcPts val="0"/>
              </a:spcBef>
              <a:spcAft>
                <a:spcPts val="0"/>
              </a:spcAft>
              <a:buSzPts val="1440"/>
              <a:buNone/>
            </a:pPr>
            <a:endParaRPr sz="1400" dirty="0"/>
          </a:p>
          <a:p>
            <a:pPr marL="0" lvl="0" indent="0" algn="l" rtl="0">
              <a:lnSpc>
                <a:spcPct val="100000"/>
              </a:lnSpc>
              <a:spcBef>
                <a:spcPts val="0"/>
              </a:spcBef>
              <a:spcAft>
                <a:spcPts val="0"/>
              </a:spcAft>
              <a:buSzPts val="1440"/>
              <a:buNone/>
            </a:pPr>
            <a:r>
              <a:rPr lang="en-GB" sz="1400" dirty="0"/>
              <a:t>Music – taught </a:t>
            </a:r>
            <a:r>
              <a:rPr lang="en-GB" sz="1400" dirty="0" smtClean="0"/>
              <a:t>alternate weeks </a:t>
            </a:r>
            <a:endParaRPr dirty="0"/>
          </a:p>
          <a:p>
            <a:pPr marL="0" lvl="0" indent="0" algn="l" rtl="0">
              <a:lnSpc>
                <a:spcPct val="100000"/>
              </a:lnSpc>
              <a:spcBef>
                <a:spcPts val="0"/>
              </a:spcBef>
              <a:spcAft>
                <a:spcPts val="0"/>
              </a:spcAft>
              <a:buSzPts val="1440"/>
              <a:buNone/>
            </a:pPr>
            <a:endParaRPr sz="1400" dirty="0"/>
          </a:p>
          <a:p>
            <a:pPr marL="0" lvl="0" indent="0" algn="l" rtl="0">
              <a:lnSpc>
                <a:spcPct val="100000"/>
              </a:lnSpc>
              <a:spcBef>
                <a:spcPts val="0"/>
              </a:spcBef>
              <a:spcAft>
                <a:spcPts val="0"/>
              </a:spcAft>
              <a:buSzPts val="1440"/>
              <a:buNone/>
            </a:pPr>
            <a:r>
              <a:rPr lang="en-GB" sz="1400" dirty="0"/>
              <a:t>Art / DT – taught weekly in half term blocks</a:t>
            </a:r>
            <a:endParaRPr dirty="0"/>
          </a:p>
          <a:p>
            <a:pPr marL="0" lvl="0" indent="0" algn="l" rtl="0">
              <a:lnSpc>
                <a:spcPct val="100000"/>
              </a:lnSpc>
              <a:spcBef>
                <a:spcPts val="0"/>
              </a:spcBef>
              <a:spcAft>
                <a:spcPts val="0"/>
              </a:spcAft>
              <a:buSzPts val="1440"/>
              <a:buNone/>
            </a:pPr>
            <a:endParaRPr sz="1400" dirty="0"/>
          </a:p>
          <a:p>
            <a:pPr marL="0" lvl="0" indent="0" algn="l" rtl="0">
              <a:lnSpc>
                <a:spcPct val="100000"/>
              </a:lnSpc>
              <a:spcBef>
                <a:spcPts val="0"/>
              </a:spcBef>
              <a:spcAft>
                <a:spcPts val="0"/>
              </a:spcAft>
              <a:buSzPts val="1440"/>
              <a:buNone/>
            </a:pPr>
            <a:r>
              <a:rPr lang="en-GB" sz="1400" dirty="0"/>
              <a:t>French taught </a:t>
            </a:r>
            <a:r>
              <a:rPr lang="en-GB" sz="1400" dirty="0" smtClean="0"/>
              <a:t>weekly</a:t>
            </a:r>
            <a:endParaRPr dirty="0"/>
          </a:p>
          <a:p>
            <a:pPr marL="0" lvl="0" indent="0" algn="l" rtl="0">
              <a:lnSpc>
                <a:spcPct val="100000"/>
              </a:lnSpc>
              <a:spcBef>
                <a:spcPts val="0"/>
              </a:spcBef>
              <a:spcAft>
                <a:spcPts val="0"/>
              </a:spcAft>
              <a:buSzPts val="1440"/>
              <a:buNone/>
            </a:pPr>
            <a:endParaRPr sz="1400" dirty="0"/>
          </a:p>
          <a:p>
            <a:pPr marL="0" lvl="0" indent="0" algn="l" rtl="0">
              <a:lnSpc>
                <a:spcPct val="100000"/>
              </a:lnSpc>
              <a:spcBef>
                <a:spcPts val="0"/>
              </a:spcBef>
              <a:spcAft>
                <a:spcPts val="0"/>
              </a:spcAft>
              <a:buSzPts val="1440"/>
              <a:buNone/>
            </a:pPr>
            <a:r>
              <a:rPr lang="en-GB" sz="1400" dirty="0"/>
              <a:t>Science taught </a:t>
            </a:r>
            <a:r>
              <a:rPr lang="en-GB" sz="1400" dirty="0" smtClean="0"/>
              <a:t>weekly</a:t>
            </a:r>
            <a:endParaRPr sz="1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3" name="Rectangle 2"/>
          <p:cNvSpPr/>
          <p:nvPr/>
        </p:nvSpPr>
        <p:spPr>
          <a:xfrm>
            <a:off x="3805657" y="382301"/>
            <a:ext cx="4735592" cy="707886"/>
          </a:xfrm>
          <a:prstGeom prst="rect">
            <a:avLst/>
          </a:prstGeom>
        </p:spPr>
        <p:txBody>
          <a:bodyPr wrap="none">
            <a:spAutoFit/>
          </a:bodyPr>
          <a:lstStyle/>
          <a:p>
            <a:r>
              <a:rPr lang="en-GB" sz="4000" cap="all" dirty="0" smtClean="0">
                <a:solidFill>
                  <a:srgbClr val="9900FF"/>
                </a:solidFill>
                <a:ea typeface="+mj-ea"/>
                <a:cs typeface="+mj-cs"/>
              </a:rPr>
              <a:t>Sample Timetable</a:t>
            </a:r>
            <a:endParaRPr lang="en-GB" dirty="0"/>
          </a:p>
        </p:txBody>
      </p:sp>
      <p:pic>
        <p:nvPicPr>
          <p:cNvPr id="2" name="Picture 1"/>
          <p:cNvPicPr>
            <a:picLocks noChangeAspect="1"/>
          </p:cNvPicPr>
          <p:nvPr/>
        </p:nvPicPr>
        <p:blipFill>
          <a:blip r:embed="rId3"/>
          <a:stretch>
            <a:fillRect/>
          </a:stretch>
        </p:blipFill>
        <p:spPr>
          <a:xfrm>
            <a:off x="1739875" y="1181578"/>
            <a:ext cx="6801374" cy="5325441"/>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txBox="1">
            <a:spLocks noGrp="1"/>
          </p:cNvSpPr>
          <p:nvPr>
            <p:ph type="title"/>
          </p:nvPr>
        </p:nvSpPr>
        <p:spPr>
          <a:xfrm>
            <a:off x="196948" y="637763"/>
            <a:ext cx="8947052" cy="867479"/>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rgbClr val="FF8C3C"/>
              </a:buClr>
              <a:buSzPct val="100000"/>
              <a:buFont typeface="Verdana"/>
              <a:buNone/>
            </a:pPr>
            <a:r>
              <a:rPr lang="en-GB" dirty="0">
                <a:solidFill>
                  <a:srgbClr val="9900FF"/>
                </a:solidFill>
              </a:rPr>
              <a:t>Curriculum focus for </a:t>
            </a:r>
            <a:r>
              <a:rPr lang="en-GB" dirty="0" smtClean="0">
                <a:solidFill>
                  <a:srgbClr val="9900FF"/>
                </a:solidFill>
              </a:rPr>
              <a:t>Autumn 1 26</a:t>
            </a:r>
            <a:endParaRPr dirty="0">
              <a:solidFill>
                <a:srgbClr val="9900FF"/>
              </a:solidFill>
            </a:endParaRPr>
          </a:p>
        </p:txBody>
      </p:sp>
      <p:sp>
        <p:nvSpPr>
          <p:cNvPr id="131" name="Google Shape;131;p5"/>
          <p:cNvSpPr txBox="1">
            <a:spLocks noGrp="1"/>
          </p:cNvSpPr>
          <p:nvPr>
            <p:ph idx="1"/>
          </p:nvPr>
        </p:nvSpPr>
        <p:spPr>
          <a:xfrm>
            <a:off x="594360" y="1505241"/>
            <a:ext cx="7955280" cy="4720068"/>
          </a:xfrm>
          <a:prstGeom prst="rect">
            <a:avLst/>
          </a:prstGeom>
          <a:noFill/>
          <a:ln>
            <a:noFill/>
          </a:ln>
        </p:spPr>
        <p:txBody>
          <a:bodyPr spcFirstLastPara="1" wrap="square" lIns="182875" tIns="91425" rIns="91425" bIns="45700" anchor="t" anchorCtr="0">
            <a:noAutofit/>
          </a:bodyPr>
          <a:lstStyle/>
          <a:p>
            <a:pPr marL="265176" lvl="0" indent="0" algn="l" rtl="0">
              <a:lnSpc>
                <a:spcPct val="100000"/>
              </a:lnSpc>
              <a:spcBef>
                <a:spcPts val="0"/>
              </a:spcBef>
              <a:spcAft>
                <a:spcPts val="0"/>
              </a:spcAft>
              <a:buSzPts val="1440"/>
              <a:buNone/>
            </a:pPr>
            <a:r>
              <a:rPr lang="en-GB" sz="1200" b="1" u="sng" dirty="0"/>
              <a:t>An overview of the curriculum for Autumn </a:t>
            </a:r>
            <a:endParaRPr sz="1200" b="1" u="sng" dirty="0"/>
          </a:p>
          <a:p>
            <a:pPr marL="265176" lvl="0" indent="0" algn="l" rtl="0">
              <a:lnSpc>
                <a:spcPct val="100000"/>
              </a:lnSpc>
              <a:spcBef>
                <a:spcPts val="0"/>
              </a:spcBef>
              <a:spcAft>
                <a:spcPts val="0"/>
              </a:spcAft>
              <a:buSzPts val="1440"/>
              <a:buNone/>
            </a:pPr>
            <a:endParaRPr sz="1200" dirty="0"/>
          </a:p>
          <a:p>
            <a:pPr marL="265176" lvl="0" indent="0" algn="l" rtl="0">
              <a:lnSpc>
                <a:spcPct val="100000"/>
              </a:lnSpc>
              <a:spcBef>
                <a:spcPts val="0"/>
              </a:spcBef>
              <a:spcAft>
                <a:spcPts val="0"/>
              </a:spcAft>
              <a:buSzPts val="1440"/>
              <a:buNone/>
            </a:pPr>
            <a:r>
              <a:rPr lang="en-GB" sz="1200" dirty="0"/>
              <a:t>In Maths, the focus will be Number and Place Value, Addition and Subtraction, Multiplication and Division</a:t>
            </a:r>
            <a:endParaRPr dirty="0"/>
          </a:p>
          <a:p>
            <a:pPr marL="265176" lvl="0" indent="0" algn="l" rtl="0">
              <a:lnSpc>
                <a:spcPct val="100000"/>
              </a:lnSpc>
              <a:spcBef>
                <a:spcPts val="0"/>
              </a:spcBef>
              <a:spcAft>
                <a:spcPts val="0"/>
              </a:spcAft>
              <a:buSzPts val="1440"/>
              <a:buNone/>
            </a:pPr>
            <a:endParaRPr sz="1200" dirty="0"/>
          </a:p>
          <a:p>
            <a:pPr marL="265176" lvl="0" indent="0">
              <a:lnSpc>
                <a:spcPct val="100000"/>
              </a:lnSpc>
              <a:spcBef>
                <a:spcPts val="0"/>
              </a:spcBef>
              <a:buSzPts val="1440"/>
              <a:buNone/>
            </a:pPr>
            <a:r>
              <a:rPr lang="en-GB" sz="1200" dirty="0"/>
              <a:t>In Guided Reading we are looking at </a:t>
            </a:r>
            <a:r>
              <a:rPr lang="en-GB" sz="1200" dirty="0" smtClean="0"/>
              <a:t>Fairy Tales and alterative versions</a:t>
            </a:r>
          </a:p>
          <a:p>
            <a:pPr marL="265176" lvl="0" indent="0">
              <a:lnSpc>
                <a:spcPct val="100000"/>
              </a:lnSpc>
              <a:spcBef>
                <a:spcPts val="0"/>
              </a:spcBef>
              <a:buSzPts val="1440"/>
              <a:buNone/>
            </a:pPr>
            <a:endParaRPr sz="1200" dirty="0" smtClean="0"/>
          </a:p>
          <a:p>
            <a:pPr marL="265176" lvl="0" indent="0" algn="l" rtl="0">
              <a:lnSpc>
                <a:spcPct val="100000"/>
              </a:lnSpc>
              <a:spcBef>
                <a:spcPts val="0"/>
              </a:spcBef>
              <a:spcAft>
                <a:spcPts val="0"/>
              </a:spcAft>
              <a:buSzPts val="1440"/>
              <a:buNone/>
            </a:pPr>
            <a:r>
              <a:rPr lang="en-GB" sz="1200" dirty="0" smtClean="0"/>
              <a:t>In </a:t>
            </a:r>
            <a:r>
              <a:rPr lang="en-GB" sz="1200" dirty="0"/>
              <a:t>Writing we are focussing on s</a:t>
            </a:r>
            <a:r>
              <a:rPr lang="en-GB" sz="1200" dirty="0" smtClean="0"/>
              <a:t>entence structures.</a:t>
            </a:r>
          </a:p>
          <a:p>
            <a:pPr marL="265176" lvl="0" indent="0" algn="l" rtl="0">
              <a:lnSpc>
                <a:spcPct val="100000"/>
              </a:lnSpc>
              <a:spcBef>
                <a:spcPts val="0"/>
              </a:spcBef>
              <a:spcAft>
                <a:spcPts val="0"/>
              </a:spcAft>
              <a:buSzPts val="1440"/>
              <a:buNone/>
            </a:pPr>
            <a:endParaRPr sz="1200" dirty="0"/>
          </a:p>
          <a:p>
            <a:pPr marL="265176" lvl="0" indent="0" algn="l" rtl="0">
              <a:lnSpc>
                <a:spcPct val="100000"/>
              </a:lnSpc>
              <a:spcBef>
                <a:spcPts val="0"/>
              </a:spcBef>
              <a:spcAft>
                <a:spcPts val="0"/>
              </a:spcAft>
              <a:buSzPts val="1440"/>
              <a:buNone/>
            </a:pPr>
            <a:r>
              <a:rPr lang="en-GB" sz="1200" dirty="0"/>
              <a:t>In Science we are looking </a:t>
            </a:r>
            <a:r>
              <a:rPr lang="en-GB" sz="1200" dirty="0" smtClean="0"/>
              <a:t>at Animals: Movement and Nutrition.</a:t>
            </a:r>
          </a:p>
          <a:p>
            <a:pPr marL="265176" lvl="0" indent="0" algn="l" rtl="0">
              <a:lnSpc>
                <a:spcPct val="100000"/>
              </a:lnSpc>
              <a:spcBef>
                <a:spcPts val="0"/>
              </a:spcBef>
              <a:spcAft>
                <a:spcPts val="0"/>
              </a:spcAft>
              <a:buSzPts val="1440"/>
              <a:buNone/>
            </a:pPr>
            <a:endParaRPr sz="1200" dirty="0"/>
          </a:p>
          <a:p>
            <a:pPr marL="265176" lvl="0" indent="0" algn="l" rtl="0">
              <a:lnSpc>
                <a:spcPct val="100000"/>
              </a:lnSpc>
              <a:spcBef>
                <a:spcPts val="0"/>
              </a:spcBef>
              <a:spcAft>
                <a:spcPts val="0"/>
              </a:spcAft>
              <a:buSzPts val="1440"/>
              <a:buNone/>
            </a:pPr>
            <a:r>
              <a:rPr lang="en-GB" sz="1200" dirty="0"/>
              <a:t>In Geography, the children will be learning </a:t>
            </a:r>
            <a:r>
              <a:rPr lang="en-GB" sz="1200" dirty="0" smtClean="0"/>
              <a:t>about Volcanoes and why people live near them.</a:t>
            </a:r>
          </a:p>
          <a:p>
            <a:pPr marL="265176" lvl="0" indent="0" algn="l" rtl="0">
              <a:lnSpc>
                <a:spcPct val="100000"/>
              </a:lnSpc>
              <a:spcBef>
                <a:spcPts val="0"/>
              </a:spcBef>
              <a:spcAft>
                <a:spcPts val="0"/>
              </a:spcAft>
              <a:buSzPts val="1440"/>
              <a:buNone/>
            </a:pPr>
            <a:endParaRPr sz="1200" dirty="0"/>
          </a:p>
          <a:p>
            <a:pPr marL="265176" lvl="0" indent="0" algn="l" rtl="0">
              <a:lnSpc>
                <a:spcPct val="100000"/>
              </a:lnSpc>
              <a:spcBef>
                <a:spcPts val="0"/>
              </a:spcBef>
              <a:spcAft>
                <a:spcPts val="0"/>
              </a:spcAft>
              <a:buSzPts val="1440"/>
              <a:buNone/>
            </a:pPr>
            <a:r>
              <a:rPr lang="en-GB" sz="1200" dirty="0" smtClean="0"/>
              <a:t>Design Technology </a:t>
            </a:r>
            <a:r>
              <a:rPr lang="en-GB" sz="1200" dirty="0"/>
              <a:t>this term is looking at </a:t>
            </a:r>
            <a:r>
              <a:rPr lang="en-GB" sz="1200" dirty="0" smtClean="0"/>
              <a:t>Pneumatic toys</a:t>
            </a:r>
            <a:endParaRPr dirty="0"/>
          </a:p>
          <a:p>
            <a:pPr marL="265176" lvl="0" indent="0" algn="l" rtl="0">
              <a:lnSpc>
                <a:spcPct val="100000"/>
              </a:lnSpc>
              <a:spcBef>
                <a:spcPts val="0"/>
              </a:spcBef>
              <a:spcAft>
                <a:spcPts val="0"/>
              </a:spcAft>
              <a:buSzPts val="1440"/>
              <a:buNone/>
            </a:pPr>
            <a:endParaRPr sz="1200" dirty="0"/>
          </a:p>
          <a:p>
            <a:pPr marL="265176" lvl="0" indent="0" algn="l" rtl="0">
              <a:lnSpc>
                <a:spcPct val="100000"/>
              </a:lnSpc>
              <a:spcBef>
                <a:spcPts val="0"/>
              </a:spcBef>
              <a:spcAft>
                <a:spcPts val="0"/>
              </a:spcAft>
              <a:buSzPts val="1440"/>
              <a:buNone/>
            </a:pPr>
            <a:r>
              <a:rPr lang="en-GB" sz="1200" dirty="0"/>
              <a:t>Music is </a:t>
            </a:r>
            <a:r>
              <a:rPr lang="en-GB" sz="1200" dirty="0" smtClean="0"/>
              <a:t>being taught by One Education where they will be learning to play an instrument</a:t>
            </a:r>
          </a:p>
          <a:p>
            <a:pPr marL="265176" lvl="0" indent="0" algn="l" rtl="0">
              <a:lnSpc>
                <a:spcPct val="100000"/>
              </a:lnSpc>
              <a:spcBef>
                <a:spcPts val="0"/>
              </a:spcBef>
              <a:spcAft>
                <a:spcPts val="0"/>
              </a:spcAft>
              <a:buSzPts val="1440"/>
              <a:buNone/>
            </a:pPr>
            <a:endParaRPr lang="en-GB" sz="1200" dirty="0" smtClean="0"/>
          </a:p>
          <a:p>
            <a:pPr marL="265176" lvl="0" indent="0" algn="l" rtl="0">
              <a:lnSpc>
                <a:spcPct val="100000"/>
              </a:lnSpc>
              <a:spcBef>
                <a:spcPts val="0"/>
              </a:spcBef>
              <a:spcAft>
                <a:spcPts val="0"/>
              </a:spcAft>
              <a:buSzPts val="1440"/>
              <a:buNone/>
            </a:pPr>
            <a:r>
              <a:rPr lang="en-GB" sz="1200" dirty="0" smtClean="0"/>
              <a:t>French will be doing a unit called </a:t>
            </a:r>
            <a:r>
              <a:rPr lang="en-GB" sz="1200" dirty="0" err="1" smtClean="0"/>
              <a:t>J’apprends</a:t>
            </a:r>
            <a:r>
              <a:rPr lang="en-GB" sz="1200" dirty="0" smtClean="0"/>
              <a:t> le </a:t>
            </a:r>
            <a:r>
              <a:rPr lang="en-GB" sz="1200" dirty="0" err="1" smtClean="0"/>
              <a:t>francais</a:t>
            </a:r>
            <a:r>
              <a:rPr lang="en-GB" sz="1200" dirty="0" smtClean="0"/>
              <a:t> – I am learning French</a:t>
            </a:r>
            <a:endParaRPr lang="en-GB" sz="1200" dirty="0"/>
          </a:p>
          <a:p>
            <a:pPr marL="265176" lvl="0" indent="0" algn="l" rtl="0">
              <a:lnSpc>
                <a:spcPct val="100000"/>
              </a:lnSpc>
              <a:spcBef>
                <a:spcPts val="0"/>
              </a:spcBef>
              <a:spcAft>
                <a:spcPts val="0"/>
              </a:spcAft>
              <a:buSzPts val="1440"/>
              <a:buNone/>
            </a:pPr>
            <a:endParaRPr lang="en-GB" sz="1200" b="1" u="sng" dirty="0"/>
          </a:p>
          <a:p>
            <a:pPr marL="265176" lvl="0" indent="0" algn="l" rtl="0">
              <a:lnSpc>
                <a:spcPct val="100000"/>
              </a:lnSpc>
              <a:spcBef>
                <a:spcPts val="0"/>
              </a:spcBef>
              <a:spcAft>
                <a:spcPts val="0"/>
              </a:spcAft>
              <a:buSzPts val="1440"/>
              <a:buNone/>
            </a:pPr>
            <a:r>
              <a:rPr lang="en-GB" sz="1200" b="1" u="sng" dirty="0" smtClean="0"/>
              <a:t>P.E</a:t>
            </a:r>
            <a:r>
              <a:rPr lang="en-GB" sz="1200" b="1" u="sng" dirty="0"/>
              <a:t>. </a:t>
            </a:r>
            <a:r>
              <a:rPr lang="en-GB" sz="1200" b="1" u="sng" dirty="0" smtClean="0"/>
              <a:t>days</a:t>
            </a:r>
            <a:endParaRPr sz="1200" dirty="0"/>
          </a:p>
          <a:p>
            <a:pPr marL="265176" lvl="0" indent="0">
              <a:lnSpc>
                <a:spcPct val="100000"/>
              </a:lnSpc>
              <a:spcBef>
                <a:spcPts val="0"/>
              </a:spcBef>
              <a:buSzPts val="1440"/>
              <a:buNone/>
            </a:pPr>
            <a:r>
              <a:rPr lang="en-GB" sz="1200" dirty="0"/>
              <a:t>Hazel – </a:t>
            </a:r>
            <a:r>
              <a:rPr lang="en-GB" sz="1200" dirty="0" smtClean="0"/>
              <a:t>Monday </a:t>
            </a:r>
            <a:r>
              <a:rPr lang="en-GB" sz="1200" dirty="0"/>
              <a:t>and </a:t>
            </a:r>
            <a:r>
              <a:rPr lang="en-GB" sz="1200" dirty="0" smtClean="0"/>
              <a:t>Wednesday</a:t>
            </a:r>
          </a:p>
          <a:p>
            <a:pPr marL="265176" lvl="0" indent="0">
              <a:lnSpc>
                <a:spcPct val="100000"/>
              </a:lnSpc>
              <a:spcBef>
                <a:spcPts val="0"/>
              </a:spcBef>
              <a:buSzPts val="1440"/>
              <a:buNone/>
            </a:pPr>
            <a:r>
              <a:rPr lang="en-GB" sz="1200" dirty="0" smtClean="0"/>
              <a:t>PE kit to be worn – long hair tied up and NO earrings to be worn</a:t>
            </a:r>
            <a:endParaRPr sz="1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txBox="1">
            <a:spLocks noGrp="1"/>
          </p:cNvSpPr>
          <p:nvPr>
            <p:ph type="title"/>
          </p:nvPr>
        </p:nvSpPr>
        <p:spPr>
          <a:xfrm>
            <a:off x="196948" y="637763"/>
            <a:ext cx="8947052" cy="867479"/>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rgbClr val="FF8C3C"/>
              </a:buClr>
              <a:buSzPct val="100000"/>
              <a:buFont typeface="Verdana"/>
              <a:buNone/>
            </a:pPr>
            <a:r>
              <a:rPr lang="en-GB" dirty="0">
                <a:solidFill>
                  <a:srgbClr val="9900FF"/>
                </a:solidFill>
              </a:rPr>
              <a:t>Curriculum focus for </a:t>
            </a:r>
            <a:r>
              <a:rPr lang="en-GB" dirty="0" smtClean="0">
                <a:solidFill>
                  <a:srgbClr val="9900FF"/>
                </a:solidFill>
              </a:rPr>
              <a:t>Autumn 1 26</a:t>
            </a:r>
            <a:endParaRPr dirty="0">
              <a:solidFill>
                <a:srgbClr val="9900FF"/>
              </a:solidFill>
            </a:endParaRPr>
          </a:p>
        </p:txBody>
      </p:sp>
      <p:sp>
        <p:nvSpPr>
          <p:cNvPr id="131" name="Google Shape;131;p5"/>
          <p:cNvSpPr txBox="1">
            <a:spLocks noGrp="1"/>
          </p:cNvSpPr>
          <p:nvPr>
            <p:ph idx="1"/>
          </p:nvPr>
        </p:nvSpPr>
        <p:spPr>
          <a:xfrm>
            <a:off x="467751" y="1623760"/>
            <a:ext cx="4501413" cy="4192173"/>
          </a:xfrm>
          <a:prstGeom prst="rect">
            <a:avLst/>
          </a:prstGeom>
          <a:noFill/>
          <a:ln>
            <a:noFill/>
          </a:ln>
        </p:spPr>
        <p:txBody>
          <a:bodyPr spcFirstLastPara="1" wrap="square" lIns="182875" tIns="91425" rIns="91425" bIns="45700" anchor="t" anchorCtr="0">
            <a:noAutofit/>
          </a:bodyPr>
          <a:lstStyle/>
          <a:p>
            <a:pPr marL="265176" lvl="0" indent="0">
              <a:lnSpc>
                <a:spcPct val="100000"/>
              </a:lnSpc>
              <a:spcBef>
                <a:spcPts val="0"/>
              </a:spcBef>
              <a:buSzPts val="1440"/>
              <a:buNone/>
            </a:pPr>
            <a:r>
              <a:rPr lang="en-GB" sz="2000" dirty="0" smtClean="0"/>
              <a:t>We cover Internet safety and using the computers sensible through out the year. We have lessons we cover from </a:t>
            </a:r>
            <a:r>
              <a:rPr lang="en-GB" sz="2000" dirty="0" err="1" smtClean="0"/>
              <a:t>Kapow</a:t>
            </a:r>
            <a:r>
              <a:rPr lang="en-GB" sz="2000" dirty="0" smtClean="0"/>
              <a:t>, alongside Safer Internet Day in February of each year.</a:t>
            </a:r>
            <a:endParaRPr sz="2000" dirty="0"/>
          </a:p>
        </p:txBody>
      </p:sp>
      <p:pic>
        <p:nvPicPr>
          <p:cNvPr id="3" name="Picture 2"/>
          <p:cNvPicPr>
            <a:picLocks noChangeAspect="1"/>
          </p:cNvPicPr>
          <p:nvPr/>
        </p:nvPicPr>
        <p:blipFill>
          <a:blip r:embed="rId3"/>
          <a:stretch>
            <a:fillRect/>
          </a:stretch>
        </p:blipFill>
        <p:spPr>
          <a:xfrm>
            <a:off x="5155623" y="1623760"/>
            <a:ext cx="2455141" cy="2030907"/>
          </a:xfrm>
          <a:prstGeom prst="rect">
            <a:avLst/>
          </a:prstGeom>
        </p:spPr>
      </p:pic>
      <p:pic>
        <p:nvPicPr>
          <p:cNvPr id="4" name="Picture 3"/>
          <p:cNvPicPr>
            <a:picLocks noChangeAspect="1"/>
          </p:cNvPicPr>
          <p:nvPr/>
        </p:nvPicPr>
        <p:blipFill>
          <a:blip r:embed="rId4"/>
          <a:stretch>
            <a:fillRect/>
          </a:stretch>
        </p:blipFill>
        <p:spPr>
          <a:xfrm>
            <a:off x="5159247" y="3654667"/>
            <a:ext cx="2451517" cy="1961213"/>
          </a:xfrm>
          <a:prstGeom prst="rect">
            <a:avLst/>
          </a:prstGeom>
        </p:spPr>
      </p:pic>
      <p:pic>
        <p:nvPicPr>
          <p:cNvPr id="5" name="Picture 4"/>
          <p:cNvPicPr>
            <a:picLocks noChangeAspect="1"/>
          </p:cNvPicPr>
          <p:nvPr/>
        </p:nvPicPr>
        <p:blipFill>
          <a:blip r:embed="rId5"/>
          <a:stretch>
            <a:fillRect/>
          </a:stretch>
        </p:blipFill>
        <p:spPr>
          <a:xfrm>
            <a:off x="5155623" y="5615881"/>
            <a:ext cx="2478278" cy="997356"/>
          </a:xfrm>
          <a:prstGeom prst="rect">
            <a:avLst/>
          </a:prstGeom>
        </p:spPr>
      </p:pic>
    </p:spTree>
    <p:extLst>
      <p:ext uri="{BB962C8B-B14F-4D97-AF65-F5344CB8AC3E}">
        <p14:creationId xmlns:p14="http://schemas.microsoft.com/office/powerpoint/2010/main" val="11657474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6"/>
          <p:cNvSpPr txBox="1">
            <a:spLocks noGrp="1"/>
          </p:cNvSpPr>
          <p:nvPr>
            <p:ph type="title"/>
          </p:nvPr>
        </p:nvSpPr>
        <p:spPr>
          <a:xfrm>
            <a:off x="2766060" y="-52153"/>
            <a:ext cx="6377940" cy="1293028"/>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SzPts val="1800"/>
              <a:buNone/>
            </a:pPr>
            <a:r>
              <a:rPr lang="en-GB" dirty="0">
                <a:solidFill>
                  <a:srgbClr val="9900FF"/>
                </a:solidFill>
              </a:rPr>
              <a:t>Homework expectations</a:t>
            </a:r>
            <a:endParaRPr dirty="0">
              <a:solidFill>
                <a:srgbClr val="9900FF"/>
              </a:solidFill>
            </a:endParaRPr>
          </a:p>
        </p:txBody>
      </p:sp>
      <p:sp>
        <p:nvSpPr>
          <p:cNvPr id="143" name="Google Shape;143;p6"/>
          <p:cNvSpPr txBox="1">
            <a:spLocks noGrp="1"/>
          </p:cNvSpPr>
          <p:nvPr>
            <p:ph idx="1"/>
          </p:nvPr>
        </p:nvSpPr>
        <p:spPr>
          <a:xfrm>
            <a:off x="594360" y="1548348"/>
            <a:ext cx="7955280" cy="4669571"/>
          </a:xfrm>
          <a:prstGeom prst="rect">
            <a:avLst/>
          </a:prstGeom>
          <a:noFill/>
          <a:ln>
            <a:noFill/>
          </a:ln>
        </p:spPr>
        <p:txBody>
          <a:bodyPr spcFirstLastPara="1" wrap="square" lIns="182875" tIns="91425" rIns="91425" bIns="45700" anchor="t" anchorCtr="0">
            <a:normAutofit/>
          </a:bodyPr>
          <a:lstStyle/>
          <a:p>
            <a:pPr marL="0" lvl="0" indent="0" algn="l" rtl="0">
              <a:lnSpc>
                <a:spcPct val="100000"/>
              </a:lnSpc>
              <a:spcBef>
                <a:spcPts val="250"/>
              </a:spcBef>
              <a:spcAft>
                <a:spcPts val="0"/>
              </a:spcAft>
              <a:buSzPct val="55598"/>
              <a:buNone/>
            </a:pPr>
            <a:r>
              <a:rPr lang="en-GB" dirty="0" smtClean="0"/>
              <a:t>Weekly Homework tasks:</a:t>
            </a:r>
            <a:endParaRPr dirty="0"/>
          </a:p>
          <a:p>
            <a:pPr marL="0" lvl="0" indent="0" algn="l" rtl="0">
              <a:lnSpc>
                <a:spcPct val="100000"/>
              </a:lnSpc>
              <a:spcBef>
                <a:spcPts val="250"/>
              </a:spcBef>
              <a:spcAft>
                <a:spcPts val="0"/>
              </a:spcAft>
              <a:buSzPct val="55598"/>
              <a:buNone/>
            </a:pPr>
            <a:r>
              <a:rPr lang="en-GB" dirty="0" smtClean="0"/>
              <a:t>TTRS – times tables practise</a:t>
            </a:r>
            <a:endParaRPr dirty="0"/>
          </a:p>
          <a:p>
            <a:pPr marL="0" lvl="0" indent="0" algn="l" rtl="0">
              <a:lnSpc>
                <a:spcPct val="100000"/>
              </a:lnSpc>
              <a:spcBef>
                <a:spcPts val="250"/>
              </a:spcBef>
              <a:spcAft>
                <a:spcPts val="0"/>
              </a:spcAft>
              <a:buSzPct val="55598"/>
              <a:buNone/>
            </a:pPr>
            <a:r>
              <a:rPr lang="en-GB" dirty="0" smtClean="0"/>
              <a:t>Spellings</a:t>
            </a:r>
          </a:p>
          <a:p>
            <a:pPr marL="0" lvl="0" indent="0" algn="l" rtl="0">
              <a:lnSpc>
                <a:spcPct val="100000"/>
              </a:lnSpc>
              <a:spcBef>
                <a:spcPts val="250"/>
              </a:spcBef>
              <a:spcAft>
                <a:spcPts val="0"/>
              </a:spcAft>
              <a:buSzPct val="55598"/>
              <a:buNone/>
            </a:pPr>
            <a:r>
              <a:rPr lang="en-GB" dirty="0" smtClean="0"/>
              <a:t>Reading Plus</a:t>
            </a:r>
          </a:p>
          <a:p>
            <a:pPr marL="0" lvl="0" indent="0" algn="l" rtl="0">
              <a:lnSpc>
                <a:spcPct val="100000"/>
              </a:lnSpc>
              <a:spcBef>
                <a:spcPts val="250"/>
              </a:spcBef>
              <a:spcAft>
                <a:spcPts val="0"/>
              </a:spcAft>
              <a:buSzPct val="55598"/>
              <a:buNone/>
            </a:pPr>
            <a:r>
              <a:rPr lang="en-GB" dirty="0" smtClean="0"/>
              <a:t>Daily Reading</a:t>
            </a:r>
          </a:p>
          <a:p>
            <a:pPr marL="0" lvl="0" indent="0" algn="l" rtl="0">
              <a:lnSpc>
                <a:spcPct val="100000"/>
              </a:lnSpc>
              <a:spcBef>
                <a:spcPts val="250"/>
              </a:spcBef>
              <a:spcAft>
                <a:spcPts val="0"/>
              </a:spcAft>
              <a:buSzPct val="55598"/>
              <a:buNone/>
            </a:pPr>
            <a:endParaRPr lang="en-GB" dirty="0"/>
          </a:p>
          <a:p>
            <a:pPr marL="0" lvl="0" indent="0" algn="l" rtl="0">
              <a:lnSpc>
                <a:spcPct val="100000"/>
              </a:lnSpc>
              <a:spcBef>
                <a:spcPts val="250"/>
              </a:spcBef>
              <a:spcAft>
                <a:spcPts val="0"/>
              </a:spcAft>
              <a:buSzPct val="55598"/>
              <a:buNone/>
            </a:pPr>
            <a:r>
              <a:rPr lang="en-GB" dirty="0" smtClean="0"/>
              <a:t>Reading Plus and Reading Records checked and raffle tickets given for every 5 reads completed.</a:t>
            </a:r>
          </a:p>
          <a:p>
            <a:pPr marL="0" lvl="0" indent="0" algn="l" rtl="0">
              <a:lnSpc>
                <a:spcPct val="100000"/>
              </a:lnSpc>
              <a:spcBef>
                <a:spcPts val="250"/>
              </a:spcBef>
              <a:spcAft>
                <a:spcPts val="0"/>
              </a:spcAft>
              <a:buSzPct val="55598"/>
              <a:buNone/>
            </a:pPr>
            <a:r>
              <a:rPr lang="en-GB" dirty="0" smtClean="0"/>
              <a:t>Checked on Wednesdays</a:t>
            </a:r>
            <a:endParaRPr dirty="0"/>
          </a:p>
          <a:p>
            <a:pPr marL="0" lvl="0" indent="0" algn="l" rtl="0">
              <a:lnSpc>
                <a:spcPct val="100000"/>
              </a:lnSpc>
              <a:spcBef>
                <a:spcPts val="250"/>
              </a:spcBef>
              <a:spcAft>
                <a:spcPts val="0"/>
              </a:spcAft>
              <a:buSzPct val="55598"/>
              <a:buNone/>
            </a:pPr>
            <a:endParaRPr lang="en-GB" dirty="0" smtClean="0"/>
          </a:p>
          <a:p>
            <a:pPr marL="0" lvl="0" indent="0" algn="l" rtl="0">
              <a:lnSpc>
                <a:spcPct val="100000"/>
              </a:lnSpc>
              <a:spcBef>
                <a:spcPts val="250"/>
              </a:spcBef>
              <a:spcAft>
                <a:spcPts val="0"/>
              </a:spcAft>
              <a:buSzPct val="55598"/>
              <a:buNone/>
            </a:pPr>
            <a:r>
              <a:rPr lang="en-GB" dirty="0" smtClean="0"/>
              <a:t>Topic activities – half termly for the homework showcase</a:t>
            </a:r>
          </a:p>
          <a:p>
            <a:pPr marL="0" lvl="0" indent="0" algn="l" rtl="0">
              <a:lnSpc>
                <a:spcPct val="100000"/>
              </a:lnSpc>
              <a:spcBef>
                <a:spcPts val="250"/>
              </a:spcBef>
              <a:spcAft>
                <a:spcPts val="0"/>
              </a:spcAft>
              <a:buSzPct val="55598"/>
              <a:buNone/>
            </a:pPr>
            <a:endParaRPr lang="en-GB" dirty="0"/>
          </a:p>
        </p:txBody>
      </p:sp>
      <p:sp>
        <p:nvSpPr>
          <p:cNvPr id="144" name="Google Shape;144;p6"/>
          <p:cNvSpPr/>
          <p:nvPr/>
        </p:nvSpPr>
        <p:spPr>
          <a:xfrm>
            <a:off x="4454820" y="3275112"/>
            <a:ext cx="23436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400" b="0" i="0" u="none" strike="noStrike" cap="none">
                <a:solidFill>
                  <a:srgbClr val="000000"/>
                </a:solidFill>
                <a:latin typeface="Arial"/>
                <a:ea typeface="Arial"/>
                <a:cs typeface="Arial"/>
                <a:sym typeface="Arial"/>
              </a:rPr>
              <a:t> </a:t>
            </a:r>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6"/>
          <p:cNvSpPr txBox="1">
            <a:spLocks noGrp="1"/>
          </p:cNvSpPr>
          <p:nvPr>
            <p:ph type="title"/>
          </p:nvPr>
        </p:nvSpPr>
        <p:spPr>
          <a:xfrm>
            <a:off x="2766060" y="-52153"/>
            <a:ext cx="6377940" cy="1293028"/>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800"/>
              <a:buNone/>
            </a:pPr>
            <a:r>
              <a:rPr lang="en-GB" dirty="0" smtClean="0">
                <a:solidFill>
                  <a:srgbClr val="9900FF"/>
                </a:solidFill>
              </a:rPr>
              <a:t>School Assemblies</a:t>
            </a:r>
            <a:endParaRPr dirty="0">
              <a:solidFill>
                <a:srgbClr val="9900FF"/>
              </a:solidFill>
            </a:endParaRPr>
          </a:p>
        </p:txBody>
      </p:sp>
      <p:sp>
        <p:nvSpPr>
          <p:cNvPr id="143" name="Google Shape;143;p6"/>
          <p:cNvSpPr txBox="1">
            <a:spLocks noGrp="1"/>
          </p:cNvSpPr>
          <p:nvPr>
            <p:ph idx="1"/>
          </p:nvPr>
        </p:nvSpPr>
        <p:spPr>
          <a:xfrm>
            <a:off x="594359" y="1548348"/>
            <a:ext cx="8212015" cy="4669571"/>
          </a:xfrm>
          <a:prstGeom prst="rect">
            <a:avLst/>
          </a:prstGeom>
          <a:noFill/>
          <a:ln>
            <a:noFill/>
          </a:ln>
        </p:spPr>
        <p:txBody>
          <a:bodyPr spcFirstLastPara="1" wrap="square" lIns="182875" tIns="91425" rIns="91425" bIns="45700" anchor="t" anchorCtr="0">
            <a:normAutofit/>
          </a:bodyPr>
          <a:lstStyle/>
          <a:p>
            <a:pPr marL="0" lvl="0" indent="0" algn="l" rtl="0">
              <a:lnSpc>
                <a:spcPct val="100000"/>
              </a:lnSpc>
              <a:spcBef>
                <a:spcPts val="250"/>
              </a:spcBef>
              <a:spcAft>
                <a:spcPts val="0"/>
              </a:spcAft>
              <a:buSzPct val="55598"/>
              <a:buNone/>
            </a:pPr>
            <a:r>
              <a:rPr lang="en-GB" dirty="0" smtClean="0"/>
              <a:t>This year we having the class assemblies which you are warmly invited to attend. Below are the dates of the assemblies; they are at 2:45pm in the school hall:</a:t>
            </a:r>
          </a:p>
          <a:p>
            <a:pPr marL="0" lvl="0" indent="0" algn="l" rtl="0">
              <a:lnSpc>
                <a:spcPct val="100000"/>
              </a:lnSpc>
              <a:spcBef>
                <a:spcPts val="250"/>
              </a:spcBef>
              <a:spcAft>
                <a:spcPts val="0"/>
              </a:spcAft>
              <a:buSzPct val="55598"/>
              <a:buNone/>
            </a:pPr>
            <a:endParaRPr lang="en-GB" dirty="0" smtClean="0"/>
          </a:p>
          <a:p>
            <a:pPr marL="0" lvl="0" indent="0" algn="l" rtl="0">
              <a:lnSpc>
                <a:spcPct val="100000"/>
              </a:lnSpc>
              <a:spcBef>
                <a:spcPts val="250"/>
              </a:spcBef>
              <a:spcAft>
                <a:spcPts val="0"/>
              </a:spcAft>
              <a:buSzPct val="55598"/>
              <a:buNone/>
            </a:pPr>
            <a:r>
              <a:rPr lang="en-GB" dirty="0" smtClean="0"/>
              <a:t>Year 3 Diwali Assembly: </a:t>
            </a:r>
          </a:p>
          <a:p>
            <a:pPr marL="0" lvl="0" indent="0" algn="l" rtl="0">
              <a:lnSpc>
                <a:spcPct val="100000"/>
              </a:lnSpc>
              <a:spcBef>
                <a:spcPts val="250"/>
              </a:spcBef>
              <a:spcAft>
                <a:spcPts val="0"/>
              </a:spcAft>
              <a:buSzPct val="55598"/>
              <a:buNone/>
            </a:pPr>
            <a:r>
              <a:rPr lang="en-GB" dirty="0" smtClean="0"/>
              <a:t>Wednesday 11</a:t>
            </a:r>
            <a:r>
              <a:rPr lang="en-GB" baseline="30000" dirty="0" smtClean="0"/>
              <a:t>th</a:t>
            </a:r>
            <a:r>
              <a:rPr lang="en-GB" dirty="0" smtClean="0"/>
              <a:t> November 2026</a:t>
            </a:r>
            <a:endParaRPr lang="en-GB" dirty="0"/>
          </a:p>
          <a:p>
            <a:pPr marL="0" lvl="0" indent="0" algn="l" rtl="0">
              <a:lnSpc>
                <a:spcPct val="100000"/>
              </a:lnSpc>
              <a:spcBef>
                <a:spcPts val="250"/>
              </a:spcBef>
              <a:spcAft>
                <a:spcPts val="0"/>
              </a:spcAft>
              <a:buSzPct val="55598"/>
              <a:buNone/>
            </a:pPr>
            <a:endParaRPr lang="en-GB" dirty="0"/>
          </a:p>
          <a:p>
            <a:pPr marL="0" indent="0">
              <a:lnSpc>
                <a:spcPct val="100000"/>
              </a:lnSpc>
              <a:spcBef>
                <a:spcPts val="250"/>
              </a:spcBef>
              <a:buSzPct val="55598"/>
              <a:buNone/>
            </a:pPr>
            <a:r>
              <a:rPr lang="en-GB" dirty="0" smtClean="0"/>
              <a:t>Hazel Class Assembly: </a:t>
            </a:r>
          </a:p>
          <a:p>
            <a:pPr marL="0" indent="0">
              <a:lnSpc>
                <a:spcPct val="100000"/>
              </a:lnSpc>
              <a:spcBef>
                <a:spcPts val="250"/>
              </a:spcBef>
              <a:buSzPct val="55598"/>
              <a:buNone/>
            </a:pPr>
            <a:r>
              <a:rPr lang="en-GB" dirty="0" smtClean="0"/>
              <a:t>Wednesday 27</a:t>
            </a:r>
            <a:r>
              <a:rPr lang="en-GB" baseline="30000" dirty="0" smtClean="0"/>
              <a:t>th</a:t>
            </a:r>
            <a:r>
              <a:rPr lang="en-GB" dirty="0" smtClean="0"/>
              <a:t> </a:t>
            </a:r>
            <a:r>
              <a:rPr lang="en-GB"/>
              <a:t>January </a:t>
            </a:r>
            <a:r>
              <a:rPr lang="en-GB" smtClean="0"/>
              <a:t>2027</a:t>
            </a:r>
            <a:endParaRPr lang="en-GB" dirty="0" smtClean="0"/>
          </a:p>
          <a:p>
            <a:pPr marL="0" indent="0">
              <a:lnSpc>
                <a:spcPct val="100000"/>
              </a:lnSpc>
              <a:spcBef>
                <a:spcPts val="250"/>
              </a:spcBef>
              <a:buSzPct val="55598"/>
              <a:buNone/>
            </a:pPr>
            <a:endParaRPr lang="en-GB" dirty="0"/>
          </a:p>
          <a:p>
            <a:pPr marL="0" lvl="0" indent="0" algn="l" rtl="0">
              <a:lnSpc>
                <a:spcPct val="100000"/>
              </a:lnSpc>
              <a:spcBef>
                <a:spcPts val="250"/>
              </a:spcBef>
              <a:spcAft>
                <a:spcPts val="0"/>
              </a:spcAft>
              <a:buSzPct val="55598"/>
              <a:buNone/>
            </a:pPr>
            <a:endParaRPr lang="en-GB" dirty="0" smtClean="0"/>
          </a:p>
        </p:txBody>
      </p:sp>
      <p:sp>
        <p:nvSpPr>
          <p:cNvPr id="144" name="Google Shape;144;p6"/>
          <p:cNvSpPr/>
          <p:nvPr/>
        </p:nvSpPr>
        <p:spPr>
          <a:xfrm>
            <a:off x="4454820" y="3275112"/>
            <a:ext cx="23436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400" b="0" i="0" u="none" strike="noStrike" cap="none">
                <a:solidFill>
                  <a:srgbClr val="000000"/>
                </a:solidFill>
                <a:latin typeface="Arial"/>
                <a:ea typeface="Arial"/>
                <a:cs typeface="Arial"/>
                <a:sym typeface="Arial"/>
              </a:rPr>
              <a:t> </a:t>
            </a:r>
            <a:endParaRPr/>
          </a:p>
        </p:txBody>
      </p:sp>
    </p:spTree>
    <p:extLst>
      <p:ext uri="{BB962C8B-B14F-4D97-AF65-F5344CB8AC3E}">
        <p14:creationId xmlns:p14="http://schemas.microsoft.com/office/powerpoint/2010/main" val="30284104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6"/>
          <p:cNvSpPr txBox="1">
            <a:spLocks noGrp="1"/>
          </p:cNvSpPr>
          <p:nvPr>
            <p:ph type="title"/>
          </p:nvPr>
        </p:nvSpPr>
        <p:spPr>
          <a:xfrm>
            <a:off x="2766060" y="-52153"/>
            <a:ext cx="6377940" cy="1293028"/>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800"/>
              <a:buNone/>
            </a:pPr>
            <a:r>
              <a:rPr lang="en-GB" dirty="0" smtClean="0">
                <a:solidFill>
                  <a:srgbClr val="9900FF"/>
                </a:solidFill>
              </a:rPr>
              <a:t>Educational Visits</a:t>
            </a:r>
            <a:endParaRPr dirty="0">
              <a:solidFill>
                <a:srgbClr val="9900FF"/>
              </a:solidFill>
            </a:endParaRPr>
          </a:p>
        </p:txBody>
      </p:sp>
      <p:sp>
        <p:nvSpPr>
          <p:cNvPr id="143" name="Google Shape;143;p6"/>
          <p:cNvSpPr txBox="1">
            <a:spLocks noGrp="1"/>
          </p:cNvSpPr>
          <p:nvPr>
            <p:ph idx="1"/>
          </p:nvPr>
        </p:nvSpPr>
        <p:spPr>
          <a:xfrm>
            <a:off x="594360" y="1548348"/>
            <a:ext cx="7955280" cy="4669571"/>
          </a:xfrm>
          <a:prstGeom prst="rect">
            <a:avLst/>
          </a:prstGeom>
          <a:noFill/>
          <a:ln>
            <a:noFill/>
          </a:ln>
        </p:spPr>
        <p:txBody>
          <a:bodyPr spcFirstLastPara="1" wrap="square" lIns="182875" tIns="91425" rIns="91425" bIns="45700" anchor="t" anchorCtr="0">
            <a:normAutofit lnSpcReduction="10000"/>
          </a:bodyPr>
          <a:lstStyle/>
          <a:p>
            <a:pPr marL="0" lvl="0" indent="0" algn="l" rtl="0">
              <a:lnSpc>
                <a:spcPct val="100000"/>
              </a:lnSpc>
              <a:spcBef>
                <a:spcPts val="250"/>
              </a:spcBef>
              <a:spcAft>
                <a:spcPts val="0"/>
              </a:spcAft>
              <a:buSzPct val="55598"/>
              <a:buNone/>
            </a:pPr>
            <a:r>
              <a:rPr lang="en-GB" dirty="0" smtClean="0"/>
              <a:t>We are going to be carrying out fieldwork studies in the local area for Geography and are planning to visit a place of worship linked to one of our R.E. topics.</a:t>
            </a:r>
          </a:p>
          <a:p>
            <a:pPr marL="0" lvl="0" indent="0" algn="l" rtl="0">
              <a:lnSpc>
                <a:spcPct val="100000"/>
              </a:lnSpc>
              <a:spcBef>
                <a:spcPts val="250"/>
              </a:spcBef>
              <a:spcAft>
                <a:spcPts val="0"/>
              </a:spcAft>
              <a:buSzPct val="55598"/>
              <a:buNone/>
            </a:pPr>
            <a:endParaRPr lang="en-GB" dirty="0"/>
          </a:p>
          <a:p>
            <a:pPr marL="0" lvl="0" indent="0" algn="l" rtl="0">
              <a:lnSpc>
                <a:spcPct val="100000"/>
              </a:lnSpc>
              <a:spcBef>
                <a:spcPts val="250"/>
              </a:spcBef>
              <a:spcAft>
                <a:spcPts val="0"/>
              </a:spcAft>
              <a:buSzPct val="55598"/>
              <a:buNone/>
            </a:pPr>
            <a:r>
              <a:rPr lang="en-GB" dirty="0" smtClean="0"/>
              <a:t>We have booked the following trips:</a:t>
            </a:r>
          </a:p>
          <a:p>
            <a:pPr marL="0" lvl="0" indent="0" algn="l" rtl="0">
              <a:lnSpc>
                <a:spcPct val="100000"/>
              </a:lnSpc>
              <a:spcBef>
                <a:spcPts val="250"/>
              </a:spcBef>
              <a:spcAft>
                <a:spcPts val="0"/>
              </a:spcAft>
              <a:buSzPct val="55598"/>
              <a:buNone/>
            </a:pPr>
            <a:r>
              <a:rPr lang="en-GB" b="1" u="sng" dirty="0" smtClean="0"/>
              <a:t>Ancient Egypt</a:t>
            </a:r>
          </a:p>
          <a:p>
            <a:pPr marL="0" lvl="0" indent="0">
              <a:lnSpc>
                <a:spcPct val="100000"/>
              </a:lnSpc>
              <a:spcBef>
                <a:spcPts val="250"/>
              </a:spcBef>
              <a:buSzPct val="55598"/>
              <a:buNone/>
            </a:pPr>
            <a:r>
              <a:rPr lang="en-GB" dirty="0"/>
              <a:t>Bolton Museum on Monday 2</a:t>
            </a:r>
            <a:r>
              <a:rPr lang="en-GB" baseline="30000" dirty="0"/>
              <a:t>nd</a:t>
            </a:r>
            <a:r>
              <a:rPr lang="en-GB" dirty="0"/>
              <a:t> November 2026 </a:t>
            </a:r>
            <a:endParaRPr lang="en-GB" dirty="0" smtClean="0"/>
          </a:p>
          <a:p>
            <a:pPr marL="0" lvl="0" indent="0">
              <a:lnSpc>
                <a:spcPct val="100000"/>
              </a:lnSpc>
              <a:spcBef>
                <a:spcPts val="250"/>
              </a:spcBef>
              <a:buSzPct val="55598"/>
              <a:buNone/>
            </a:pPr>
            <a:endParaRPr lang="en-GB" dirty="0" smtClean="0"/>
          </a:p>
          <a:p>
            <a:pPr marL="0" lvl="0" indent="0">
              <a:lnSpc>
                <a:spcPct val="100000"/>
              </a:lnSpc>
              <a:spcBef>
                <a:spcPts val="250"/>
              </a:spcBef>
              <a:buSzPct val="55598"/>
              <a:buNone/>
            </a:pPr>
            <a:r>
              <a:rPr lang="en-GB" b="1" u="sng" dirty="0" smtClean="0"/>
              <a:t>The Jolly Christmas Postman</a:t>
            </a:r>
          </a:p>
          <a:p>
            <a:pPr marL="0" lvl="0" indent="0">
              <a:lnSpc>
                <a:spcPct val="100000"/>
              </a:lnSpc>
              <a:spcBef>
                <a:spcPts val="250"/>
              </a:spcBef>
              <a:buSzPct val="55598"/>
              <a:buNone/>
            </a:pPr>
            <a:r>
              <a:rPr lang="en-GB" dirty="0" smtClean="0"/>
              <a:t>Lowry </a:t>
            </a:r>
            <a:r>
              <a:rPr lang="en-GB" dirty="0"/>
              <a:t>Theatre on Thursday 10</a:t>
            </a:r>
            <a:r>
              <a:rPr lang="en-GB" baseline="30000" dirty="0"/>
              <a:t>th</a:t>
            </a:r>
            <a:r>
              <a:rPr lang="en-GB" dirty="0"/>
              <a:t> December 2026 </a:t>
            </a:r>
            <a:endParaRPr lang="en-GB" dirty="0" smtClean="0"/>
          </a:p>
          <a:p>
            <a:pPr marL="0" lvl="0" indent="0">
              <a:lnSpc>
                <a:spcPct val="100000"/>
              </a:lnSpc>
              <a:spcBef>
                <a:spcPts val="250"/>
              </a:spcBef>
              <a:buSzPct val="55598"/>
              <a:buNone/>
            </a:pPr>
            <a:endParaRPr lang="en-GB" dirty="0" smtClean="0"/>
          </a:p>
          <a:p>
            <a:pPr marL="0" lvl="0" indent="0">
              <a:lnSpc>
                <a:spcPct val="100000"/>
              </a:lnSpc>
              <a:spcBef>
                <a:spcPts val="250"/>
              </a:spcBef>
              <a:buSzPct val="55598"/>
              <a:buNone/>
            </a:pPr>
            <a:r>
              <a:rPr lang="en-GB" b="1" u="sng" dirty="0" smtClean="0"/>
              <a:t>Stone Age</a:t>
            </a:r>
          </a:p>
          <a:p>
            <a:pPr marL="0" lvl="0" indent="0">
              <a:lnSpc>
                <a:spcPct val="100000"/>
              </a:lnSpc>
              <a:spcBef>
                <a:spcPts val="250"/>
              </a:spcBef>
              <a:buSzPct val="55598"/>
              <a:buNone/>
            </a:pPr>
            <a:r>
              <a:rPr lang="en-GB" dirty="0" smtClean="0"/>
              <a:t>Venture </a:t>
            </a:r>
            <a:r>
              <a:rPr lang="en-GB" dirty="0"/>
              <a:t>Out on Wednesday 9</a:t>
            </a:r>
            <a:r>
              <a:rPr lang="en-GB" baseline="30000" dirty="0"/>
              <a:t>th</a:t>
            </a:r>
            <a:r>
              <a:rPr lang="en-GB" dirty="0"/>
              <a:t> June 2027</a:t>
            </a:r>
            <a:endParaRPr dirty="0"/>
          </a:p>
        </p:txBody>
      </p:sp>
      <p:sp>
        <p:nvSpPr>
          <p:cNvPr id="144" name="Google Shape;144;p6"/>
          <p:cNvSpPr/>
          <p:nvPr/>
        </p:nvSpPr>
        <p:spPr>
          <a:xfrm>
            <a:off x="4454820" y="3275112"/>
            <a:ext cx="23436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400" b="0" i="0" u="none" strike="noStrike" cap="none">
                <a:solidFill>
                  <a:srgbClr val="000000"/>
                </a:solidFill>
                <a:latin typeface="Arial"/>
                <a:ea typeface="Arial"/>
                <a:cs typeface="Arial"/>
                <a:sym typeface="Arial"/>
              </a:rPr>
              <a:t> </a:t>
            </a:r>
            <a:endParaRPr/>
          </a:p>
        </p:txBody>
      </p:sp>
    </p:spTree>
    <p:extLst>
      <p:ext uri="{BB962C8B-B14F-4D97-AF65-F5344CB8AC3E}">
        <p14:creationId xmlns:p14="http://schemas.microsoft.com/office/powerpoint/2010/main" val="35302705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9"/>
          <p:cNvSpPr txBox="1">
            <a:spLocks noGrp="1"/>
          </p:cNvSpPr>
          <p:nvPr>
            <p:ph type="title"/>
          </p:nvPr>
        </p:nvSpPr>
        <p:spPr>
          <a:xfrm>
            <a:off x="323556" y="981454"/>
            <a:ext cx="8989255" cy="10515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FF8C3C"/>
              </a:buClr>
              <a:buSzPts val="3240"/>
              <a:buFont typeface="Verdana"/>
              <a:buNone/>
            </a:pPr>
            <a:r>
              <a:rPr lang="en-GB" dirty="0">
                <a:solidFill>
                  <a:srgbClr val="9900FF"/>
                </a:solidFill>
              </a:rPr>
              <a:t>Encouraging independence and </a:t>
            </a:r>
            <a:r>
              <a:rPr lang="en-GB" dirty="0" smtClean="0">
                <a:solidFill>
                  <a:srgbClr val="9900FF"/>
                </a:solidFill>
              </a:rPr>
              <a:t>responsibility</a:t>
            </a:r>
            <a:endParaRPr dirty="0">
              <a:solidFill>
                <a:srgbClr val="9900FF"/>
              </a:solidFill>
            </a:endParaRPr>
          </a:p>
        </p:txBody>
      </p:sp>
      <p:sp>
        <p:nvSpPr>
          <p:cNvPr id="158" name="Google Shape;158;p9"/>
          <p:cNvSpPr txBox="1">
            <a:spLocks noGrp="1"/>
          </p:cNvSpPr>
          <p:nvPr>
            <p:ph idx="1"/>
          </p:nvPr>
        </p:nvSpPr>
        <p:spPr>
          <a:xfrm>
            <a:off x="323555" y="2029351"/>
            <a:ext cx="8496887" cy="4069080"/>
          </a:xfrm>
          <a:prstGeom prst="rect">
            <a:avLst/>
          </a:prstGeom>
          <a:noFill/>
          <a:ln>
            <a:noFill/>
          </a:ln>
        </p:spPr>
        <p:txBody>
          <a:bodyPr spcFirstLastPara="1" wrap="square" lIns="182875" tIns="91425" rIns="91425" bIns="45700" anchor="t" anchorCtr="0">
            <a:normAutofit lnSpcReduction="10000"/>
          </a:bodyPr>
          <a:lstStyle/>
          <a:p>
            <a:pPr marL="265176" lvl="0" indent="0" algn="l" rtl="0">
              <a:lnSpc>
                <a:spcPct val="100000"/>
              </a:lnSpc>
              <a:spcBef>
                <a:spcPts val="0"/>
              </a:spcBef>
              <a:spcAft>
                <a:spcPts val="0"/>
              </a:spcAft>
              <a:buSzPts val="1440"/>
              <a:buNone/>
            </a:pPr>
            <a:endParaRPr sz="1800" dirty="0">
              <a:latin typeface="Calibri"/>
              <a:ea typeface="Calibri"/>
              <a:cs typeface="Calibri"/>
              <a:sym typeface="Calibri"/>
            </a:endParaRPr>
          </a:p>
          <a:p>
            <a:pPr marL="457200" lvl="0" indent="-330200" algn="l" rtl="0">
              <a:lnSpc>
                <a:spcPct val="100000"/>
              </a:lnSpc>
              <a:spcBef>
                <a:spcPts val="0"/>
              </a:spcBef>
              <a:spcAft>
                <a:spcPts val="0"/>
              </a:spcAft>
              <a:buSzPts val="1600"/>
              <a:buFont typeface="Calibri"/>
              <a:buChar char="-"/>
            </a:pPr>
            <a:r>
              <a:rPr lang="en-GB" sz="2400" dirty="0">
                <a:latin typeface="Calibri"/>
                <a:ea typeface="Calibri"/>
                <a:cs typeface="Calibri"/>
                <a:sym typeface="Calibri"/>
              </a:rPr>
              <a:t>Using the toilets sensibly and taking </a:t>
            </a:r>
            <a:r>
              <a:rPr lang="en-GB" sz="2400" dirty="0" smtClean="0">
                <a:latin typeface="Calibri"/>
                <a:ea typeface="Calibri"/>
                <a:cs typeface="Calibri"/>
                <a:sym typeface="Calibri"/>
              </a:rPr>
              <a:t>responsibility for keeping them tidy. </a:t>
            </a:r>
          </a:p>
          <a:p>
            <a:pPr marL="457200" lvl="0" indent="-330200" algn="l" rtl="0">
              <a:lnSpc>
                <a:spcPct val="100000"/>
              </a:lnSpc>
              <a:spcBef>
                <a:spcPts val="0"/>
              </a:spcBef>
              <a:spcAft>
                <a:spcPts val="0"/>
              </a:spcAft>
              <a:buSzPts val="1600"/>
              <a:buFont typeface="Calibri"/>
              <a:buChar char="-"/>
            </a:pPr>
            <a:endParaRPr sz="1300" dirty="0"/>
          </a:p>
          <a:p>
            <a:pPr marL="457200" lvl="0" indent="-330200" algn="l" rtl="0">
              <a:lnSpc>
                <a:spcPct val="100000"/>
              </a:lnSpc>
              <a:spcBef>
                <a:spcPts val="0"/>
              </a:spcBef>
              <a:spcAft>
                <a:spcPts val="0"/>
              </a:spcAft>
              <a:buSzPts val="1600"/>
              <a:buFont typeface="Calibri"/>
              <a:buChar char="-"/>
            </a:pPr>
            <a:r>
              <a:rPr lang="en-GB" sz="2400" dirty="0">
                <a:latin typeface="Calibri"/>
                <a:ea typeface="Calibri"/>
                <a:cs typeface="Calibri"/>
                <a:sym typeface="Calibri"/>
              </a:rPr>
              <a:t>Remembering </a:t>
            </a:r>
            <a:r>
              <a:rPr lang="en-GB" sz="2400" dirty="0" smtClean="0">
                <a:latin typeface="Calibri"/>
                <a:ea typeface="Calibri"/>
                <a:cs typeface="Calibri"/>
                <a:sym typeface="Calibri"/>
              </a:rPr>
              <a:t>to read their book every day at home and bringing them in every day – Reading raffle tickets</a:t>
            </a:r>
          </a:p>
          <a:p>
            <a:pPr marL="457200" lvl="0" indent="-330200" algn="l" rtl="0">
              <a:lnSpc>
                <a:spcPct val="100000"/>
              </a:lnSpc>
              <a:spcBef>
                <a:spcPts val="0"/>
              </a:spcBef>
              <a:spcAft>
                <a:spcPts val="0"/>
              </a:spcAft>
              <a:buSzPts val="1600"/>
              <a:buFont typeface="Calibri"/>
              <a:buChar char="-"/>
            </a:pPr>
            <a:endParaRPr sz="1300" dirty="0"/>
          </a:p>
          <a:p>
            <a:pPr marL="457200" lvl="0" indent="-330200" algn="l" rtl="0">
              <a:lnSpc>
                <a:spcPct val="100000"/>
              </a:lnSpc>
              <a:spcBef>
                <a:spcPts val="0"/>
              </a:spcBef>
              <a:spcAft>
                <a:spcPts val="0"/>
              </a:spcAft>
              <a:buSzPts val="1600"/>
              <a:buFont typeface="Calibri"/>
              <a:buChar char="-"/>
            </a:pPr>
            <a:r>
              <a:rPr lang="en-GB" sz="2400" dirty="0" smtClean="0">
                <a:latin typeface="Calibri"/>
                <a:ea typeface="Calibri"/>
                <a:cs typeface="Calibri"/>
                <a:sym typeface="Calibri"/>
              </a:rPr>
              <a:t>Labelled school uniform</a:t>
            </a:r>
          </a:p>
          <a:p>
            <a:pPr marL="457200" lvl="0" indent="-330200" algn="l" rtl="0">
              <a:lnSpc>
                <a:spcPct val="100000"/>
              </a:lnSpc>
              <a:spcBef>
                <a:spcPts val="0"/>
              </a:spcBef>
              <a:spcAft>
                <a:spcPts val="0"/>
              </a:spcAft>
              <a:buSzPts val="1600"/>
              <a:buFont typeface="Calibri"/>
              <a:buChar char="-"/>
            </a:pPr>
            <a:endParaRPr sz="1400" dirty="0"/>
          </a:p>
          <a:p>
            <a:pPr marL="457200" lvl="0" indent="-330200" algn="l" rtl="0">
              <a:lnSpc>
                <a:spcPct val="100000"/>
              </a:lnSpc>
              <a:spcBef>
                <a:spcPts val="0"/>
              </a:spcBef>
              <a:spcAft>
                <a:spcPts val="0"/>
              </a:spcAft>
              <a:buSzPts val="1600"/>
              <a:buFont typeface="Calibri"/>
              <a:buChar char="-"/>
            </a:pPr>
            <a:r>
              <a:rPr lang="en-GB" sz="2400" dirty="0">
                <a:latin typeface="Calibri"/>
                <a:ea typeface="Calibri"/>
                <a:cs typeface="Calibri"/>
                <a:sym typeface="Calibri"/>
              </a:rPr>
              <a:t>Responsibility for their belongings – if they leave their jumper somewhere </a:t>
            </a:r>
            <a:r>
              <a:rPr lang="en-GB" sz="2400" dirty="0" smtClean="0">
                <a:latin typeface="Calibri"/>
                <a:ea typeface="Calibri"/>
                <a:cs typeface="Calibri"/>
                <a:sym typeface="Calibri"/>
              </a:rPr>
              <a:t>etc.</a:t>
            </a:r>
          </a:p>
          <a:p>
            <a:pPr marL="457200" lvl="0" indent="-330200" algn="l" rtl="0">
              <a:lnSpc>
                <a:spcPct val="100000"/>
              </a:lnSpc>
              <a:spcBef>
                <a:spcPts val="0"/>
              </a:spcBef>
              <a:spcAft>
                <a:spcPts val="0"/>
              </a:spcAft>
              <a:buSzPts val="1600"/>
              <a:buFont typeface="Calibri"/>
              <a:buChar char="-"/>
            </a:pPr>
            <a:endParaRPr lang="en-GB" sz="1400" dirty="0" smtClean="0">
              <a:latin typeface="Calibri"/>
              <a:ea typeface="Calibri"/>
              <a:cs typeface="Calibri"/>
              <a:sym typeface="Calibri"/>
            </a:endParaRPr>
          </a:p>
          <a:p>
            <a:pPr marL="457200" lvl="0" indent="-330200" algn="l" rtl="0">
              <a:lnSpc>
                <a:spcPct val="100000"/>
              </a:lnSpc>
              <a:spcBef>
                <a:spcPts val="0"/>
              </a:spcBef>
              <a:spcAft>
                <a:spcPts val="0"/>
              </a:spcAft>
              <a:buSzPts val="1600"/>
              <a:buFont typeface="Calibri"/>
              <a:buChar char="-"/>
            </a:pPr>
            <a:r>
              <a:rPr lang="en-GB" sz="2400" dirty="0" smtClean="0">
                <a:latin typeface="Calibri"/>
                <a:ea typeface="Calibri"/>
                <a:cs typeface="Calibri"/>
                <a:sym typeface="Calibri"/>
              </a:rPr>
              <a:t>Completing their homework tasks each week.</a:t>
            </a:r>
            <a:endParaRPr sz="2400" dirty="0">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Allergy Policy September 2026</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New allergy policy on the school website September 2026</a:t>
            </a:r>
          </a:p>
          <a:p>
            <a:r>
              <a:rPr lang="en-US" dirty="0" smtClean="0"/>
              <a:t>Minimization of risk: </a:t>
            </a:r>
          </a:p>
          <a:p>
            <a:pPr marL="0" indent="0">
              <a:buNone/>
            </a:pPr>
            <a:r>
              <a:rPr lang="en-US" dirty="0" smtClean="0"/>
              <a:t>no nuts allowed in school (of any kind)</a:t>
            </a:r>
          </a:p>
          <a:p>
            <a:pPr marL="0" indent="0">
              <a:buNone/>
            </a:pPr>
            <a:r>
              <a:rPr lang="en-US" dirty="0" smtClean="0"/>
              <a:t>no food products to be shared without parental consent</a:t>
            </a:r>
          </a:p>
          <a:p>
            <a:pPr marL="0" indent="0">
              <a:buNone/>
            </a:pPr>
            <a:endParaRPr lang="en-US" dirty="0"/>
          </a:p>
          <a:p>
            <a:pPr marL="0" indent="0">
              <a:buNone/>
            </a:pPr>
            <a:r>
              <a:rPr lang="en-US" dirty="0" smtClean="0"/>
              <a:t>anaphylaxis kits are now available in school</a:t>
            </a:r>
          </a:p>
          <a:p>
            <a:pPr marL="0" indent="0">
              <a:buNone/>
            </a:pPr>
            <a:r>
              <a:rPr lang="en-US" dirty="0" smtClean="0"/>
              <a:t>parents will be informed of all allergic reactions or “near misses”</a:t>
            </a:r>
          </a:p>
          <a:p>
            <a:r>
              <a:rPr lang="en-US" dirty="0" smtClean="0"/>
              <a:t>Parents must inform school of any known allergies or allergic reactions regarding their child</a:t>
            </a:r>
          </a:p>
          <a:p>
            <a:r>
              <a:rPr lang="en-US" dirty="0" smtClean="0"/>
              <a:t>All staff have received training on allergies and emergency procedures for anaphylaxis</a:t>
            </a:r>
            <a:endParaRPr lang="en-GB" dirty="0"/>
          </a:p>
        </p:txBody>
      </p:sp>
    </p:spTree>
    <p:extLst>
      <p:ext uri="{BB962C8B-B14F-4D97-AF65-F5344CB8AC3E}">
        <p14:creationId xmlns:p14="http://schemas.microsoft.com/office/powerpoint/2010/main" val="23615198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Special Educational Needs and Disability (SEND)</a:t>
            </a:r>
            <a:endParaRPr lang="en-GB" dirty="0"/>
          </a:p>
        </p:txBody>
      </p:sp>
      <p:sp>
        <p:nvSpPr>
          <p:cNvPr id="3" name="Content Placeholder 2"/>
          <p:cNvSpPr>
            <a:spLocks noGrp="1"/>
          </p:cNvSpPr>
          <p:nvPr>
            <p:ph idx="1"/>
          </p:nvPr>
        </p:nvSpPr>
        <p:spPr/>
        <p:txBody>
          <a:bodyPr/>
          <a:lstStyle/>
          <a:p>
            <a:r>
              <a:rPr lang="en-US" dirty="0" smtClean="0"/>
              <a:t>Inclusion is at the heart of our philosophy at Broad Oak</a:t>
            </a:r>
          </a:p>
          <a:p>
            <a:r>
              <a:rPr lang="en-US" dirty="0" smtClean="0"/>
              <a:t>We endeavor to meet the needs of all children at all ages and stages of development with kindness, dignity and respect</a:t>
            </a:r>
          </a:p>
          <a:p>
            <a:r>
              <a:rPr lang="en-US" dirty="0" smtClean="0"/>
              <a:t>We ask parents to show sensitivity and kindness towards other children with barriers to learning, and to their parents</a:t>
            </a:r>
          </a:p>
          <a:p>
            <a:r>
              <a:rPr lang="en-US" dirty="0" smtClean="0"/>
              <a:t>If you have any concerns about your child:</a:t>
            </a:r>
          </a:p>
          <a:p>
            <a:pPr lvl="1"/>
            <a:r>
              <a:rPr lang="en-US" dirty="0" smtClean="0"/>
              <a:t>Speak to the class teacher first</a:t>
            </a:r>
          </a:p>
          <a:p>
            <a:pPr lvl="1"/>
            <a:r>
              <a:rPr lang="en-US" dirty="0" smtClean="0"/>
              <a:t>Make an appointment to see the SENDCO (Ms. Child)</a:t>
            </a:r>
          </a:p>
          <a:p>
            <a:pPr lvl="1"/>
            <a:r>
              <a:rPr lang="en-US" dirty="0" smtClean="0"/>
              <a:t>Email: </a:t>
            </a:r>
            <a:r>
              <a:rPr lang="en-US" dirty="0" smtClean="0">
                <a:hlinkClick r:id="rId2"/>
              </a:rPr>
              <a:t>sendco@broadoak.Manchester.sch.uk</a:t>
            </a:r>
            <a:endParaRPr lang="en-US" dirty="0"/>
          </a:p>
        </p:txBody>
      </p:sp>
    </p:spTree>
    <p:extLst>
      <p:ext uri="{BB962C8B-B14F-4D97-AF65-F5344CB8AC3E}">
        <p14:creationId xmlns:p14="http://schemas.microsoft.com/office/powerpoint/2010/main" val="6827736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10"/>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800"/>
              <a:buNone/>
            </a:pPr>
            <a:r>
              <a:rPr lang="en-GB">
                <a:solidFill>
                  <a:srgbClr val="9900FF"/>
                </a:solidFill>
              </a:rPr>
              <a:t>Core Values</a:t>
            </a:r>
            <a:endParaRPr>
              <a:solidFill>
                <a:srgbClr val="9900FF"/>
              </a:solidFill>
            </a:endParaRPr>
          </a:p>
        </p:txBody>
      </p:sp>
      <p:sp>
        <p:nvSpPr>
          <p:cNvPr id="167" name="Google Shape;167;p10"/>
          <p:cNvSpPr txBox="1">
            <a:spLocks noGrp="1"/>
          </p:cNvSpPr>
          <p:nvPr>
            <p:ph idx="1"/>
          </p:nvPr>
        </p:nvSpPr>
        <p:spPr>
          <a:prstGeom prst="rect">
            <a:avLst/>
          </a:prstGeom>
          <a:noFill/>
          <a:ln>
            <a:noFill/>
          </a:ln>
        </p:spPr>
        <p:txBody>
          <a:bodyPr spcFirstLastPara="1" wrap="square" lIns="182875" tIns="91425" rIns="91425" bIns="45700" anchor="t" anchorCtr="0">
            <a:normAutofit/>
          </a:bodyPr>
          <a:lstStyle/>
          <a:p>
            <a:pPr marL="0" lvl="0" indent="0" algn="l" rtl="0">
              <a:lnSpc>
                <a:spcPct val="100000"/>
              </a:lnSpc>
              <a:spcBef>
                <a:spcPts val="250"/>
              </a:spcBef>
              <a:spcAft>
                <a:spcPts val="0"/>
              </a:spcAft>
              <a:buSzPts val="1440"/>
              <a:buNone/>
            </a:pPr>
            <a:endParaRPr/>
          </a:p>
        </p:txBody>
      </p:sp>
      <p:pic>
        <p:nvPicPr>
          <p:cNvPr id="168" name="Google Shape;168;p10"/>
          <p:cNvPicPr preferRelativeResize="0"/>
          <p:nvPr/>
        </p:nvPicPr>
        <p:blipFill rotWithShape="1">
          <a:blip r:embed="rId3">
            <a:alphaModFix/>
          </a:blip>
          <a:srcRect/>
          <a:stretch/>
        </p:blipFill>
        <p:spPr>
          <a:xfrm>
            <a:off x="594360" y="1410887"/>
            <a:ext cx="7662373" cy="4657174"/>
          </a:xfrm>
          <a:prstGeom prst="rect">
            <a:avLst/>
          </a:prstGeom>
          <a:noFill/>
          <a:ln>
            <a:no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11"/>
          <p:cNvSpPr txBox="1">
            <a:spLocks noGrp="1"/>
          </p:cNvSpPr>
          <p:nvPr>
            <p:ph type="title"/>
          </p:nvPr>
        </p:nvSpPr>
        <p:spPr>
          <a:xfrm>
            <a:off x="480000" y="1143060"/>
            <a:ext cx="8184000" cy="1051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rgbClr val="FF8C3C"/>
              </a:buClr>
              <a:buSzPct val="100000"/>
              <a:buFont typeface="Verdana"/>
              <a:buNone/>
            </a:pPr>
            <a:r>
              <a:rPr lang="en-GB" dirty="0">
                <a:solidFill>
                  <a:srgbClr val="9900FF"/>
                </a:solidFill>
              </a:rPr>
              <a:t>Promoting and rewarding positive behaviour</a:t>
            </a:r>
            <a:endParaRPr dirty="0">
              <a:solidFill>
                <a:srgbClr val="9900FF"/>
              </a:solidFill>
            </a:endParaRPr>
          </a:p>
        </p:txBody>
      </p:sp>
      <p:sp>
        <p:nvSpPr>
          <p:cNvPr id="174" name="Google Shape;174;p11"/>
          <p:cNvSpPr txBox="1">
            <a:spLocks noGrp="1"/>
          </p:cNvSpPr>
          <p:nvPr>
            <p:ph idx="1"/>
          </p:nvPr>
        </p:nvSpPr>
        <p:spPr>
          <a:prstGeom prst="rect">
            <a:avLst/>
          </a:prstGeom>
          <a:noFill/>
          <a:ln>
            <a:noFill/>
          </a:ln>
        </p:spPr>
        <p:txBody>
          <a:bodyPr spcFirstLastPara="1" wrap="square" lIns="182875" tIns="91425" rIns="91425" bIns="45700" anchor="t" anchorCtr="0">
            <a:normAutofit/>
          </a:bodyPr>
          <a:lstStyle/>
          <a:p>
            <a:pPr marL="0" lvl="0" indent="0" algn="ctr" rtl="0">
              <a:lnSpc>
                <a:spcPct val="115000"/>
              </a:lnSpc>
              <a:spcBef>
                <a:spcPts val="1200"/>
              </a:spcBef>
              <a:spcAft>
                <a:spcPts val="0"/>
              </a:spcAft>
              <a:buClr>
                <a:schemeClr val="dk1"/>
              </a:buClr>
              <a:buSzPts val="1100"/>
              <a:buFont typeface="Arial"/>
              <a:buNone/>
            </a:pPr>
            <a:r>
              <a:rPr lang="en-GB" sz="1800" b="1" u="sng" dirty="0" smtClean="0">
                <a:latin typeface="Calibri"/>
                <a:ea typeface="Calibri"/>
                <a:cs typeface="Calibri"/>
                <a:sym typeface="Calibri"/>
              </a:rPr>
              <a:t>Class Dojos</a:t>
            </a:r>
            <a:endParaRPr sz="1800" b="1" u="sng" dirty="0">
              <a:latin typeface="Calibri"/>
              <a:ea typeface="Calibri"/>
              <a:cs typeface="Calibri"/>
              <a:sym typeface="Calibri"/>
            </a:endParaRPr>
          </a:p>
          <a:p>
            <a:pPr marL="0" lvl="0" indent="0" algn="l" rtl="0">
              <a:lnSpc>
                <a:spcPct val="115000"/>
              </a:lnSpc>
              <a:spcBef>
                <a:spcPts val="1200"/>
              </a:spcBef>
              <a:spcAft>
                <a:spcPts val="0"/>
              </a:spcAft>
              <a:buSzPts val="1440"/>
              <a:buNone/>
            </a:pPr>
            <a:r>
              <a:rPr lang="en-GB" sz="1800" dirty="0" smtClean="0">
                <a:latin typeface="Calibri"/>
                <a:ea typeface="Calibri"/>
                <a:cs typeface="Calibri"/>
                <a:sym typeface="Calibri"/>
              </a:rPr>
              <a:t>The class each have their own Dojo and are awarded Dojos for following:</a:t>
            </a:r>
          </a:p>
          <a:p>
            <a:pPr marL="0" lvl="0" indent="0" algn="l" rtl="0">
              <a:lnSpc>
                <a:spcPct val="115000"/>
              </a:lnSpc>
              <a:spcBef>
                <a:spcPts val="1200"/>
              </a:spcBef>
              <a:spcAft>
                <a:spcPts val="0"/>
              </a:spcAft>
              <a:buSzPts val="1440"/>
              <a:buNone/>
            </a:pPr>
            <a:r>
              <a:rPr lang="en-GB" sz="1800" dirty="0" smtClean="0">
                <a:latin typeface="Calibri"/>
                <a:ea typeface="Calibri"/>
                <a:cs typeface="Calibri"/>
                <a:sym typeface="Calibri"/>
              </a:rPr>
              <a:t>Being Kind</a:t>
            </a:r>
          </a:p>
          <a:p>
            <a:pPr marL="0" lvl="0" indent="0" algn="l" rtl="0">
              <a:lnSpc>
                <a:spcPct val="115000"/>
              </a:lnSpc>
              <a:spcBef>
                <a:spcPts val="1200"/>
              </a:spcBef>
              <a:spcAft>
                <a:spcPts val="0"/>
              </a:spcAft>
              <a:buSzPts val="1440"/>
              <a:buNone/>
            </a:pPr>
            <a:r>
              <a:rPr lang="en-GB" sz="1800" dirty="0" smtClean="0">
                <a:latin typeface="Calibri"/>
                <a:ea typeface="Calibri"/>
                <a:cs typeface="Calibri"/>
                <a:sym typeface="Calibri"/>
              </a:rPr>
              <a:t>Being Safe</a:t>
            </a:r>
          </a:p>
          <a:p>
            <a:pPr marL="0" lvl="0" indent="0" algn="l" rtl="0">
              <a:lnSpc>
                <a:spcPct val="115000"/>
              </a:lnSpc>
              <a:spcBef>
                <a:spcPts val="1200"/>
              </a:spcBef>
              <a:spcAft>
                <a:spcPts val="0"/>
              </a:spcAft>
              <a:buSzPts val="1440"/>
              <a:buNone/>
            </a:pPr>
            <a:r>
              <a:rPr lang="en-GB" sz="1800" dirty="0" smtClean="0">
                <a:latin typeface="Calibri"/>
                <a:ea typeface="Calibri"/>
                <a:cs typeface="Calibri"/>
                <a:sym typeface="Calibri"/>
              </a:rPr>
              <a:t>Ready to Learn</a:t>
            </a:r>
          </a:p>
          <a:p>
            <a:pPr marL="0" lvl="0" indent="0" algn="l" rtl="0">
              <a:lnSpc>
                <a:spcPct val="115000"/>
              </a:lnSpc>
              <a:spcBef>
                <a:spcPts val="1200"/>
              </a:spcBef>
              <a:spcAft>
                <a:spcPts val="0"/>
              </a:spcAft>
              <a:buSzPts val="1440"/>
              <a:buNone/>
            </a:pPr>
            <a:r>
              <a:rPr lang="en-GB" sz="1800" dirty="0" smtClean="0">
                <a:latin typeface="Calibri"/>
                <a:ea typeface="Calibri"/>
                <a:cs typeface="Calibri"/>
                <a:sym typeface="Calibri"/>
              </a:rPr>
              <a:t>Golden Time is on Friday at 2:45pm – all children will be able to choose from a range of activities.</a:t>
            </a:r>
          </a:p>
          <a:p>
            <a:pPr marL="0" lvl="0" indent="0" algn="l" rtl="0">
              <a:lnSpc>
                <a:spcPct val="115000"/>
              </a:lnSpc>
              <a:spcBef>
                <a:spcPts val="1200"/>
              </a:spcBef>
              <a:spcAft>
                <a:spcPts val="0"/>
              </a:spcAft>
              <a:buSzPts val="1440"/>
              <a:buNone/>
            </a:pPr>
            <a:r>
              <a:rPr lang="en-GB" sz="1800" dirty="0" smtClean="0">
                <a:latin typeface="Calibri"/>
                <a:ea typeface="Calibri"/>
                <a:cs typeface="Calibri"/>
                <a:sym typeface="Calibri"/>
              </a:rPr>
              <a:t>Each time the children achieve 50 dojos will be rewarded a dip in the prize </a:t>
            </a:r>
            <a:r>
              <a:rPr lang="en-GB" sz="1800" dirty="0">
                <a:latin typeface="Calibri"/>
                <a:ea typeface="Calibri"/>
                <a:cs typeface="Calibri"/>
                <a:sym typeface="Calibri"/>
              </a:rPr>
              <a:t>box.  </a:t>
            </a:r>
            <a:endParaRPr sz="1800" dirty="0">
              <a:latin typeface="Arial"/>
              <a:ea typeface="Arial"/>
              <a:cs typeface="Arial"/>
              <a:sym typeface="Arial"/>
            </a:endParaRPr>
          </a:p>
          <a:p>
            <a:pPr marL="265176" lvl="0" indent="0" algn="l" rtl="0">
              <a:lnSpc>
                <a:spcPct val="100000"/>
              </a:lnSpc>
              <a:spcBef>
                <a:spcPts val="1200"/>
              </a:spcBef>
              <a:spcAft>
                <a:spcPts val="0"/>
              </a:spcAft>
              <a:buSzPts val="1440"/>
              <a:buNone/>
            </a:pPr>
            <a:endParaRPr sz="1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11"/>
          <p:cNvSpPr txBox="1">
            <a:spLocks noGrp="1"/>
          </p:cNvSpPr>
          <p:nvPr>
            <p:ph type="title"/>
          </p:nvPr>
        </p:nvSpPr>
        <p:spPr>
          <a:xfrm>
            <a:off x="2207202" y="200951"/>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ct val="100000"/>
              <a:buFont typeface="Verdana"/>
              <a:buNone/>
            </a:pPr>
            <a:r>
              <a:rPr lang="en-GB" dirty="0" smtClean="0">
                <a:solidFill>
                  <a:srgbClr val="9900FF"/>
                </a:solidFill>
              </a:rPr>
              <a:t>Right Respecting School</a:t>
            </a:r>
            <a:endParaRPr dirty="0">
              <a:solidFill>
                <a:srgbClr val="9900FF"/>
              </a:solidFill>
            </a:endParaRPr>
          </a:p>
        </p:txBody>
      </p:sp>
      <p:sp>
        <p:nvSpPr>
          <p:cNvPr id="174" name="Google Shape;174;p11"/>
          <p:cNvSpPr txBox="1">
            <a:spLocks noGrp="1"/>
          </p:cNvSpPr>
          <p:nvPr>
            <p:ph idx="1"/>
          </p:nvPr>
        </p:nvSpPr>
        <p:spPr>
          <a:xfrm>
            <a:off x="425292" y="3516357"/>
            <a:ext cx="7955280" cy="4069080"/>
          </a:xfrm>
          <a:prstGeom prst="rect">
            <a:avLst/>
          </a:prstGeom>
          <a:noFill/>
          <a:ln>
            <a:noFill/>
          </a:ln>
        </p:spPr>
        <p:txBody>
          <a:bodyPr spcFirstLastPara="1" wrap="square" lIns="182875" tIns="91425" rIns="91425" bIns="45700" anchor="t" anchorCtr="0">
            <a:normAutofit/>
          </a:bodyPr>
          <a:lstStyle/>
          <a:p>
            <a:pPr marL="0" lvl="0" indent="0" algn="ctr" rtl="0">
              <a:lnSpc>
                <a:spcPct val="115000"/>
              </a:lnSpc>
              <a:spcBef>
                <a:spcPts val="1200"/>
              </a:spcBef>
              <a:spcAft>
                <a:spcPts val="0"/>
              </a:spcAft>
              <a:buSzPts val="1440"/>
              <a:buNone/>
            </a:pPr>
            <a:r>
              <a:rPr lang="en-GB" sz="3300" b="1" u="sng" dirty="0" smtClean="0">
                <a:latin typeface="Calibri"/>
                <a:ea typeface="Calibri"/>
                <a:cs typeface="Calibri"/>
                <a:sym typeface="Calibri"/>
              </a:rPr>
              <a:t>UNICEF – Rights of the Child</a:t>
            </a:r>
          </a:p>
          <a:p>
            <a:pPr marL="0" lvl="0" indent="0" algn="ctr" rtl="0">
              <a:lnSpc>
                <a:spcPct val="115000"/>
              </a:lnSpc>
              <a:spcBef>
                <a:spcPts val="1200"/>
              </a:spcBef>
              <a:spcAft>
                <a:spcPts val="0"/>
              </a:spcAft>
              <a:buSzPts val="1440"/>
              <a:buNone/>
            </a:pPr>
            <a:r>
              <a:rPr lang="en-GB" sz="2400" dirty="0" smtClean="0">
                <a:latin typeface="Calibri"/>
                <a:ea typeface="Arial"/>
                <a:cs typeface="Calibri"/>
                <a:sym typeface="Calibri"/>
              </a:rPr>
              <a:t>We are working towards our Silver award and during weekly assemblies the children learn about their rights. Each class has a class charter which we have all signed up to showing our support of these rights. </a:t>
            </a:r>
            <a:endParaRPr sz="900" dirty="0">
              <a:latin typeface="Arial"/>
              <a:ea typeface="Arial"/>
              <a:cs typeface="Arial"/>
              <a:sym typeface="Arial"/>
            </a:endParaRPr>
          </a:p>
          <a:p>
            <a:pPr marL="265176" lvl="0" indent="0" algn="l" rtl="0">
              <a:lnSpc>
                <a:spcPct val="100000"/>
              </a:lnSpc>
              <a:spcBef>
                <a:spcPts val="1200"/>
              </a:spcBef>
              <a:spcAft>
                <a:spcPts val="0"/>
              </a:spcAft>
              <a:buSzPts val="1440"/>
              <a:buNone/>
            </a:pPr>
            <a:endParaRPr sz="10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t="1704" b="1704"/>
          <a:stretch>
            <a:fillRect/>
          </a:stretch>
        </p:blipFill>
        <p:spPr bwMode="auto">
          <a:xfrm>
            <a:off x="6400729" y="1431969"/>
            <a:ext cx="1565275" cy="208438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l="293" r="293"/>
          <a:stretch>
            <a:fillRect/>
          </a:stretch>
        </p:blipFill>
        <p:spPr bwMode="auto">
          <a:xfrm>
            <a:off x="1056121" y="1437179"/>
            <a:ext cx="1565275" cy="208438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9193" y="1437179"/>
            <a:ext cx="1565275" cy="208438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l="146" r="146"/>
          <a:stretch>
            <a:fillRect/>
          </a:stretch>
        </p:blipFill>
        <p:spPr bwMode="auto">
          <a:xfrm>
            <a:off x="2837657" y="1437179"/>
            <a:ext cx="1565275" cy="208438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13844097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11"/>
          <p:cNvSpPr txBox="1">
            <a:spLocks noGrp="1"/>
          </p:cNvSpPr>
          <p:nvPr>
            <p:ph type="title"/>
          </p:nvPr>
        </p:nvSpPr>
        <p:spPr>
          <a:xfrm>
            <a:off x="2207202" y="200951"/>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ct val="100000"/>
              <a:buFont typeface="Verdana"/>
              <a:buNone/>
            </a:pPr>
            <a:r>
              <a:rPr lang="en-GB" dirty="0" smtClean="0">
                <a:solidFill>
                  <a:srgbClr val="9900FF"/>
                </a:solidFill>
              </a:rPr>
              <a:t>Right Respecting School</a:t>
            </a:r>
            <a:endParaRPr dirty="0">
              <a:solidFill>
                <a:srgbClr val="9900FF"/>
              </a:solidFill>
            </a:endParaRPr>
          </a:p>
        </p:txBody>
      </p:sp>
      <p:pic>
        <p:nvPicPr>
          <p:cNvPr id="4" name="Picture 3"/>
          <p:cNvPicPr>
            <a:picLocks noChangeAspect="1"/>
          </p:cNvPicPr>
          <p:nvPr/>
        </p:nvPicPr>
        <p:blipFill>
          <a:blip r:embed="rId3"/>
          <a:stretch>
            <a:fillRect/>
          </a:stretch>
        </p:blipFill>
        <p:spPr>
          <a:xfrm>
            <a:off x="174610" y="1252451"/>
            <a:ext cx="4720663" cy="1909246"/>
          </a:xfrm>
          <a:prstGeom prst="rect">
            <a:avLst/>
          </a:prstGeom>
        </p:spPr>
      </p:pic>
      <p:pic>
        <p:nvPicPr>
          <p:cNvPr id="5" name="Picture 4"/>
          <p:cNvPicPr>
            <a:picLocks noChangeAspect="1"/>
          </p:cNvPicPr>
          <p:nvPr/>
        </p:nvPicPr>
        <p:blipFill>
          <a:blip r:embed="rId4"/>
          <a:stretch>
            <a:fillRect/>
          </a:stretch>
        </p:blipFill>
        <p:spPr>
          <a:xfrm>
            <a:off x="1675374" y="3264315"/>
            <a:ext cx="5002518" cy="1805642"/>
          </a:xfrm>
          <a:prstGeom prst="rect">
            <a:avLst/>
          </a:prstGeom>
        </p:spPr>
      </p:pic>
      <p:pic>
        <p:nvPicPr>
          <p:cNvPr id="6" name="Picture 5"/>
          <p:cNvPicPr>
            <a:picLocks noChangeAspect="1"/>
          </p:cNvPicPr>
          <p:nvPr/>
        </p:nvPicPr>
        <p:blipFill>
          <a:blip r:embed="rId5"/>
          <a:stretch>
            <a:fillRect/>
          </a:stretch>
        </p:blipFill>
        <p:spPr>
          <a:xfrm>
            <a:off x="3685020" y="5172575"/>
            <a:ext cx="4775489" cy="1671774"/>
          </a:xfrm>
          <a:prstGeom prst="rect">
            <a:avLst/>
          </a:prstGeom>
        </p:spPr>
      </p:pic>
      <p:pic>
        <p:nvPicPr>
          <p:cNvPr id="13"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27865" y="1252450"/>
            <a:ext cx="2041977" cy="271918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2029658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2"/>
          <p:cNvSpPr txBox="1">
            <a:spLocks noGrp="1"/>
          </p:cNvSpPr>
          <p:nvPr>
            <p:ph type="title"/>
          </p:nvPr>
        </p:nvSpPr>
        <p:spPr>
          <a:xfrm>
            <a:off x="4183380" y="328275"/>
            <a:ext cx="6377940" cy="754938"/>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dirty="0">
                <a:solidFill>
                  <a:srgbClr val="9900FF"/>
                </a:solidFill>
              </a:rPr>
              <a:t>School uniform</a:t>
            </a:r>
            <a:endParaRPr dirty="0">
              <a:solidFill>
                <a:srgbClr val="9900FF"/>
              </a:solidFill>
            </a:endParaRPr>
          </a:p>
        </p:txBody>
      </p:sp>
      <p:sp>
        <p:nvSpPr>
          <p:cNvPr id="180" name="Google Shape;180;p12"/>
          <p:cNvSpPr txBox="1">
            <a:spLocks noGrp="1"/>
          </p:cNvSpPr>
          <p:nvPr>
            <p:ph idx="1"/>
          </p:nvPr>
        </p:nvSpPr>
        <p:spPr>
          <a:xfrm>
            <a:off x="705943" y="1744394"/>
            <a:ext cx="7955280" cy="4069080"/>
          </a:xfrm>
          <a:prstGeom prst="rect">
            <a:avLst/>
          </a:prstGeom>
          <a:noFill/>
          <a:ln>
            <a:noFill/>
          </a:ln>
        </p:spPr>
        <p:txBody>
          <a:bodyPr spcFirstLastPara="1" wrap="square" lIns="182875" tIns="91425" rIns="91425" bIns="45700" anchor="t" anchorCtr="0">
            <a:normAutofit fontScale="85000" lnSpcReduction="20000"/>
          </a:bodyPr>
          <a:lstStyle/>
          <a:p>
            <a:pPr marL="265176" lvl="0" indent="-243839" algn="l" rtl="0">
              <a:lnSpc>
                <a:spcPct val="100000"/>
              </a:lnSpc>
              <a:spcBef>
                <a:spcPts val="0"/>
              </a:spcBef>
              <a:spcAft>
                <a:spcPts val="0"/>
              </a:spcAft>
              <a:buSzPct val="80000"/>
              <a:buChar char="⚫"/>
            </a:pPr>
            <a:r>
              <a:rPr lang="en-GB" dirty="0"/>
              <a:t>Purple sweatshirt / cardigan</a:t>
            </a:r>
            <a:endParaRPr dirty="0"/>
          </a:p>
          <a:p>
            <a:pPr marL="265176" lvl="0" indent="-243839" algn="l" rtl="0">
              <a:lnSpc>
                <a:spcPct val="100000"/>
              </a:lnSpc>
              <a:spcBef>
                <a:spcPts val="250"/>
              </a:spcBef>
              <a:spcAft>
                <a:spcPts val="0"/>
              </a:spcAft>
              <a:buSzPct val="80000"/>
              <a:buChar char="⚫"/>
            </a:pPr>
            <a:r>
              <a:rPr lang="en-GB" dirty="0"/>
              <a:t>White polo shirt</a:t>
            </a:r>
            <a:endParaRPr dirty="0"/>
          </a:p>
          <a:p>
            <a:pPr marL="265176" lvl="0" indent="-243839" algn="l" rtl="0">
              <a:lnSpc>
                <a:spcPct val="100000"/>
              </a:lnSpc>
              <a:spcBef>
                <a:spcPts val="250"/>
              </a:spcBef>
              <a:spcAft>
                <a:spcPts val="0"/>
              </a:spcAft>
              <a:buSzPct val="80000"/>
              <a:buChar char="⚫"/>
            </a:pPr>
            <a:r>
              <a:rPr lang="en-GB" dirty="0"/>
              <a:t>Grey trousers</a:t>
            </a:r>
            <a:endParaRPr dirty="0"/>
          </a:p>
          <a:p>
            <a:pPr marL="265176" lvl="0" indent="-243839" algn="l" rtl="0">
              <a:lnSpc>
                <a:spcPct val="100000"/>
              </a:lnSpc>
              <a:spcBef>
                <a:spcPts val="250"/>
              </a:spcBef>
              <a:spcAft>
                <a:spcPts val="0"/>
              </a:spcAft>
              <a:buSzPct val="80000"/>
              <a:buChar char="⚫"/>
            </a:pPr>
            <a:r>
              <a:rPr lang="en-GB" dirty="0"/>
              <a:t>Purple tartan skirt or pinafore dress</a:t>
            </a:r>
            <a:endParaRPr dirty="0"/>
          </a:p>
          <a:p>
            <a:pPr marL="265176" lvl="0" indent="-243839" algn="l" rtl="0">
              <a:lnSpc>
                <a:spcPct val="100000"/>
              </a:lnSpc>
              <a:spcBef>
                <a:spcPts val="250"/>
              </a:spcBef>
              <a:spcAft>
                <a:spcPts val="0"/>
              </a:spcAft>
              <a:buSzPct val="80000"/>
              <a:buChar char="⚫"/>
            </a:pPr>
            <a:r>
              <a:rPr lang="en-GB" dirty="0"/>
              <a:t>Black shoes</a:t>
            </a:r>
            <a:endParaRPr dirty="0"/>
          </a:p>
          <a:p>
            <a:pPr marL="265176" lvl="0" indent="-154939" algn="l" rtl="0">
              <a:lnSpc>
                <a:spcPct val="100000"/>
              </a:lnSpc>
              <a:spcBef>
                <a:spcPts val="250"/>
              </a:spcBef>
              <a:spcAft>
                <a:spcPts val="0"/>
              </a:spcAft>
              <a:buSzPct val="80000"/>
              <a:buNone/>
            </a:pPr>
            <a:endParaRPr dirty="0"/>
          </a:p>
          <a:p>
            <a:pPr marL="265176" lvl="0" indent="-243839" algn="l" rtl="0">
              <a:lnSpc>
                <a:spcPct val="100000"/>
              </a:lnSpc>
              <a:spcBef>
                <a:spcPts val="250"/>
              </a:spcBef>
              <a:spcAft>
                <a:spcPts val="0"/>
              </a:spcAft>
              <a:buSzPct val="80000"/>
              <a:buChar char="⚫"/>
            </a:pPr>
            <a:r>
              <a:rPr lang="en-GB" dirty="0"/>
              <a:t>P.E. kit:</a:t>
            </a:r>
            <a:endParaRPr dirty="0"/>
          </a:p>
          <a:p>
            <a:pPr marL="265176" lvl="0" indent="-243839" algn="l" rtl="0">
              <a:lnSpc>
                <a:spcPct val="100000"/>
              </a:lnSpc>
              <a:spcBef>
                <a:spcPts val="250"/>
              </a:spcBef>
              <a:spcAft>
                <a:spcPts val="0"/>
              </a:spcAft>
              <a:buSzPct val="80000"/>
              <a:buChar char="⚫"/>
            </a:pPr>
            <a:r>
              <a:rPr lang="en-GB" dirty="0"/>
              <a:t>Yellow polo shirt  </a:t>
            </a:r>
            <a:endParaRPr dirty="0"/>
          </a:p>
          <a:p>
            <a:pPr marL="265176" lvl="0" indent="-243839" algn="l" rtl="0">
              <a:lnSpc>
                <a:spcPct val="100000"/>
              </a:lnSpc>
              <a:spcBef>
                <a:spcPts val="250"/>
              </a:spcBef>
              <a:spcAft>
                <a:spcPts val="0"/>
              </a:spcAft>
              <a:buSzPct val="80000"/>
              <a:buChar char="⚫"/>
            </a:pPr>
            <a:r>
              <a:rPr lang="en-GB" dirty="0"/>
              <a:t>Black shorts</a:t>
            </a:r>
            <a:endParaRPr dirty="0"/>
          </a:p>
          <a:p>
            <a:pPr marL="265176" lvl="0" indent="-243839" algn="l" rtl="0">
              <a:lnSpc>
                <a:spcPct val="100000"/>
              </a:lnSpc>
              <a:spcBef>
                <a:spcPts val="250"/>
              </a:spcBef>
              <a:spcAft>
                <a:spcPts val="0"/>
              </a:spcAft>
              <a:buSzPct val="80000"/>
              <a:buChar char="⚫"/>
            </a:pPr>
            <a:r>
              <a:rPr lang="en-GB" dirty="0"/>
              <a:t>Black pumps</a:t>
            </a:r>
            <a:endParaRPr dirty="0"/>
          </a:p>
          <a:p>
            <a:pPr marL="265176" lvl="0" indent="-154939" algn="l" rtl="0">
              <a:lnSpc>
                <a:spcPct val="100000"/>
              </a:lnSpc>
              <a:spcBef>
                <a:spcPts val="250"/>
              </a:spcBef>
              <a:spcAft>
                <a:spcPts val="0"/>
              </a:spcAft>
              <a:buSzPct val="80000"/>
              <a:buNone/>
            </a:pPr>
            <a:endParaRPr dirty="0"/>
          </a:p>
          <a:p>
            <a:pPr marL="0" lvl="0" indent="0" algn="l" rtl="0">
              <a:lnSpc>
                <a:spcPct val="100000"/>
              </a:lnSpc>
              <a:spcBef>
                <a:spcPts val="250"/>
              </a:spcBef>
              <a:spcAft>
                <a:spcPts val="0"/>
              </a:spcAft>
              <a:buSzPct val="82285"/>
              <a:buNone/>
            </a:pPr>
            <a:endParaRPr b="1" dirty="0"/>
          </a:p>
          <a:p>
            <a:pPr marL="0" lvl="0" indent="0" algn="l" rtl="0">
              <a:lnSpc>
                <a:spcPct val="100000"/>
              </a:lnSpc>
              <a:spcBef>
                <a:spcPts val="250"/>
              </a:spcBef>
              <a:spcAft>
                <a:spcPts val="0"/>
              </a:spcAft>
              <a:buSzPct val="82285"/>
              <a:buNone/>
            </a:pPr>
            <a:r>
              <a:rPr lang="en-GB" b="1" dirty="0"/>
              <a:t>Please label all items clearly with your child’s name. ‘Stick-on’ name labels can be purchased from a number of suppliers. </a:t>
            </a:r>
            <a:endParaRPr b="1" dirty="0"/>
          </a:p>
        </p:txBody>
      </p:sp>
      <p:pic>
        <p:nvPicPr>
          <p:cNvPr id="181" name="Google Shape;181;p12">
            <a:hlinkClick r:id="rId3"/>
          </p:cNvPr>
          <p:cNvPicPr preferRelativeResize="0"/>
          <p:nvPr/>
        </p:nvPicPr>
        <p:blipFill rotWithShape="1">
          <a:blip r:embed="rId4">
            <a:alphaModFix/>
          </a:blip>
          <a:srcRect/>
          <a:stretch/>
        </p:blipFill>
        <p:spPr>
          <a:xfrm>
            <a:off x="5424854" y="3820365"/>
            <a:ext cx="2857500" cy="1019175"/>
          </a:xfrm>
          <a:prstGeom prst="rect">
            <a:avLst/>
          </a:prstGeom>
          <a:noFill/>
          <a:ln>
            <a:noFill/>
          </a:ln>
        </p:spPr>
      </p:pic>
      <p:pic>
        <p:nvPicPr>
          <p:cNvPr id="182" name="Google Shape;182;p12"/>
          <p:cNvPicPr preferRelativeResize="0"/>
          <p:nvPr/>
        </p:nvPicPr>
        <p:blipFill rotWithShape="1">
          <a:blip r:embed="rId5">
            <a:alphaModFix/>
          </a:blip>
          <a:srcRect/>
          <a:stretch/>
        </p:blipFill>
        <p:spPr>
          <a:xfrm rot="5400000">
            <a:off x="5811911" y="1398801"/>
            <a:ext cx="1657359" cy="1237904"/>
          </a:xfrm>
          <a:prstGeom prst="rect">
            <a:avLst/>
          </a:prstGeom>
          <a:noFill/>
          <a:ln>
            <a:noFill/>
          </a:ln>
        </p:spPr>
      </p:pic>
      <p:pic>
        <p:nvPicPr>
          <p:cNvPr id="183" name="Google Shape;183;p12"/>
          <p:cNvPicPr preferRelativeResize="0"/>
          <p:nvPr/>
        </p:nvPicPr>
        <p:blipFill rotWithShape="1">
          <a:blip r:embed="rId6">
            <a:alphaModFix/>
          </a:blip>
          <a:srcRect/>
          <a:stretch/>
        </p:blipFill>
        <p:spPr>
          <a:xfrm rot="5400000">
            <a:off x="7213591" y="1398802"/>
            <a:ext cx="1657360" cy="1237904"/>
          </a:xfrm>
          <a:prstGeom prst="rect">
            <a:avLst/>
          </a:prstGeom>
          <a:noFill/>
          <a:ln>
            <a:noFill/>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3"/>
          <p:cNvSpPr txBox="1">
            <a:spLocks noGrp="1"/>
          </p:cNvSpPr>
          <p:nvPr>
            <p:ph type="title"/>
          </p:nvPr>
        </p:nvSpPr>
        <p:spPr>
          <a:xfrm>
            <a:off x="1477108" y="741513"/>
            <a:ext cx="8113542" cy="693398"/>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240"/>
              <a:buFont typeface="Verdana"/>
              <a:buNone/>
            </a:pPr>
            <a:r>
              <a:rPr lang="en-GB" sz="2740" dirty="0">
                <a:solidFill>
                  <a:srgbClr val="9900FF"/>
                </a:solidFill>
              </a:rPr>
              <a:t>Appropriate clothing for the weather</a:t>
            </a:r>
            <a:endParaRPr sz="2740" dirty="0">
              <a:solidFill>
                <a:srgbClr val="9900FF"/>
              </a:solidFill>
            </a:endParaRPr>
          </a:p>
        </p:txBody>
      </p:sp>
      <p:sp>
        <p:nvSpPr>
          <p:cNvPr id="189" name="Google Shape;189;p13"/>
          <p:cNvSpPr txBox="1">
            <a:spLocks noGrp="1"/>
          </p:cNvSpPr>
          <p:nvPr>
            <p:ph idx="1"/>
          </p:nvPr>
        </p:nvSpPr>
        <p:spPr>
          <a:xfrm>
            <a:off x="520152" y="1434911"/>
            <a:ext cx="7955280" cy="4069080"/>
          </a:xfrm>
          <a:prstGeom prst="rect">
            <a:avLst/>
          </a:prstGeom>
          <a:noFill/>
          <a:ln>
            <a:noFill/>
          </a:ln>
        </p:spPr>
        <p:txBody>
          <a:bodyPr spcFirstLastPara="1" wrap="square" lIns="182875" tIns="91425" rIns="91425" bIns="45700" anchor="t" anchorCtr="0">
            <a:normAutofit/>
          </a:bodyPr>
          <a:lstStyle/>
          <a:p>
            <a:pPr marL="265176" lvl="0" indent="-220725" algn="l" rtl="0">
              <a:lnSpc>
                <a:spcPct val="80000"/>
              </a:lnSpc>
              <a:spcBef>
                <a:spcPts val="250"/>
              </a:spcBef>
              <a:spcAft>
                <a:spcPts val="0"/>
              </a:spcAft>
              <a:buSzPts val="1540"/>
              <a:buFont typeface="Calibri"/>
              <a:buChar char="⚫"/>
            </a:pPr>
            <a:r>
              <a:rPr lang="en-GB" sz="2000" dirty="0">
                <a:latin typeface="Arial"/>
                <a:ea typeface="Arial"/>
                <a:cs typeface="Arial"/>
                <a:sym typeface="Arial"/>
              </a:rPr>
              <a:t>Waterproof coat with a </a:t>
            </a:r>
            <a:r>
              <a:rPr lang="en-GB" sz="2000" dirty="0" smtClean="0">
                <a:latin typeface="Arial"/>
                <a:ea typeface="Arial"/>
                <a:cs typeface="Arial"/>
                <a:sym typeface="Arial"/>
              </a:rPr>
              <a:t>hood</a:t>
            </a:r>
          </a:p>
          <a:p>
            <a:pPr marL="265176" lvl="0" indent="-220725" algn="l" rtl="0">
              <a:lnSpc>
                <a:spcPct val="80000"/>
              </a:lnSpc>
              <a:spcBef>
                <a:spcPts val="250"/>
              </a:spcBef>
              <a:spcAft>
                <a:spcPts val="0"/>
              </a:spcAft>
              <a:buSzPts val="1540"/>
              <a:buFont typeface="Calibri"/>
              <a:buChar char="⚫"/>
            </a:pPr>
            <a:endParaRPr sz="1000" dirty="0">
              <a:latin typeface="Arial"/>
              <a:ea typeface="Arial"/>
              <a:cs typeface="Arial"/>
              <a:sym typeface="Arial"/>
            </a:endParaRPr>
          </a:p>
          <a:p>
            <a:pPr marL="265176" lvl="0" indent="-220725" algn="l" rtl="0">
              <a:lnSpc>
                <a:spcPct val="80000"/>
              </a:lnSpc>
              <a:spcBef>
                <a:spcPts val="250"/>
              </a:spcBef>
              <a:spcAft>
                <a:spcPts val="0"/>
              </a:spcAft>
              <a:buSzPts val="1540"/>
              <a:buFont typeface="Calibri"/>
              <a:buChar char="⚫"/>
            </a:pPr>
            <a:r>
              <a:rPr lang="en-GB" sz="2000" dirty="0">
                <a:latin typeface="Arial"/>
                <a:ea typeface="Arial"/>
                <a:cs typeface="Arial"/>
                <a:sym typeface="Arial"/>
              </a:rPr>
              <a:t>Hat, scarf, gloves for cold </a:t>
            </a:r>
            <a:r>
              <a:rPr lang="en-GB" sz="2000" dirty="0" smtClean="0">
                <a:latin typeface="Arial"/>
                <a:ea typeface="Arial"/>
                <a:cs typeface="Arial"/>
                <a:sym typeface="Arial"/>
              </a:rPr>
              <a:t>weather</a:t>
            </a:r>
          </a:p>
          <a:p>
            <a:pPr marL="265176" lvl="0" indent="-220725" algn="l" rtl="0">
              <a:lnSpc>
                <a:spcPct val="80000"/>
              </a:lnSpc>
              <a:spcBef>
                <a:spcPts val="250"/>
              </a:spcBef>
              <a:spcAft>
                <a:spcPts val="0"/>
              </a:spcAft>
              <a:buSzPts val="1540"/>
              <a:buFont typeface="Calibri"/>
              <a:buChar char="⚫"/>
            </a:pPr>
            <a:endParaRPr sz="1000" dirty="0">
              <a:latin typeface="Arial"/>
              <a:ea typeface="Arial"/>
              <a:cs typeface="Arial"/>
              <a:sym typeface="Arial"/>
            </a:endParaRPr>
          </a:p>
          <a:p>
            <a:pPr marL="265176" lvl="0" indent="-220725" algn="l" rtl="0">
              <a:lnSpc>
                <a:spcPct val="80000"/>
              </a:lnSpc>
              <a:spcBef>
                <a:spcPts val="250"/>
              </a:spcBef>
              <a:spcAft>
                <a:spcPts val="0"/>
              </a:spcAft>
              <a:buSzPts val="1540"/>
              <a:buFont typeface="Calibri"/>
              <a:buChar char="⚫"/>
            </a:pPr>
            <a:r>
              <a:rPr lang="en-GB" sz="2000" dirty="0">
                <a:latin typeface="Arial"/>
                <a:ea typeface="Arial"/>
                <a:cs typeface="Arial"/>
                <a:sym typeface="Arial"/>
              </a:rPr>
              <a:t>Please apply sun cream before school during hot weather</a:t>
            </a:r>
            <a:endParaRPr sz="2000" dirty="0">
              <a:latin typeface="Arial"/>
              <a:ea typeface="Arial"/>
              <a:cs typeface="Arial"/>
              <a:sym typeface="Arial"/>
            </a:endParaRPr>
          </a:p>
          <a:p>
            <a:pPr marL="265176" lvl="0" indent="-122934" algn="l" rtl="0">
              <a:lnSpc>
                <a:spcPct val="80000"/>
              </a:lnSpc>
              <a:spcBef>
                <a:spcPts val="250"/>
              </a:spcBef>
              <a:spcAft>
                <a:spcPts val="0"/>
              </a:spcAft>
              <a:buSzPts val="1540"/>
              <a:buFont typeface="Calibri"/>
              <a:buNone/>
            </a:pPr>
            <a:endParaRPr sz="1000" dirty="0">
              <a:latin typeface="Arial"/>
              <a:ea typeface="Arial"/>
              <a:cs typeface="Arial"/>
              <a:sym typeface="Arial"/>
            </a:endParaRPr>
          </a:p>
          <a:p>
            <a:pPr marL="265176" lvl="0" indent="-220725" algn="l" rtl="0">
              <a:lnSpc>
                <a:spcPct val="80000"/>
              </a:lnSpc>
              <a:spcBef>
                <a:spcPts val="250"/>
              </a:spcBef>
              <a:spcAft>
                <a:spcPts val="0"/>
              </a:spcAft>
              <a:buSzPts val="1540"/>
              <a:buFont typeface="Calibri"/>
              <a:buChar char="⚫"/>
            </a:pPr>
            <a:r>
              <a:rPr lang="en-GB" sz="2000" dirty="0">
                <a:latin typeface="Arial"/>
                <a:ea typeface="Arial"/>
                <a:cs typeface="Arial"/>
                <a:sym typeface="Arial"/>
              </a:rPr>
              <a:t>Ear-rings to be removed for PE lessons.</a:t>
            </a:r>
            <a:r>
              <a:rPr lang="en-GB" sz="2000" b="1" dirty="0">
                <a:latin typeface="Arial"/>
                <a:ea typeface="Arial"/>
                <a:cs typeface="Arial"/>
                <a:sym typeface="Arial"/>
              </a:rPr>
              <a:t> </a:t>
            </a:r>
            <a:r>
              <a:rPr lang="en-GB" sz="2000" b="1" u="sng" dirty="0">
                <a:latin typeface="Arial"/>
                <a:ea typeface="Arial"/>
                <a:cs typeface="Arial"/>
                <a:sym typeface="Arial"/>
              </a:rPr>
              <a:t>If your child is unable to do this independently, please remove them before coming to school</a:t>
            </a:r>
            <a:r>
              <a:rPr lang="en-GB" sz="2000" b="1" u="sng" dirty="0" smtClean="0">
                <a:latin typeface="Arial"/>
                <a:ea typeface="Arial"/>
                <a:cs typeface="Arial"/>
                <a:sym typeface="Arial"/>
              </a:rPr>
              <a:t>.</a:t>
            </a:r>
          </a:p>
          <a:p>
            <a:pPr marL="265176" lvl="0" indent="-220725" algn="l" rtl="0">
              <a:lnSpc>
                <a:spcPct val="80000"/>
              </a:lnSpc>
              <a:spcBef>
                <a:spcPts val="250"/>
              </a:spcBef>
              <a:spcAft>
                <a:spcPts val="0"/>
              </a:spcAft>
              <a:buSzPts val="1540"/>
              <a:buFont typeface="Calibri"/>
              <a:buChar char="⚫"/>
            </a:pPr>
            <a:endParaRPr sz="1000" i="1" dirty="0">
              <a:latin typeface="Arial"/>
              <a:ea typeface="Arial"/>
              <a:cs typeface="Arial"/>
              <a:sym typeface="Arial"/>
            </a:endParaRPr>
          </a:p>
          <a:p>
            <a:pPr marL="265176" lvl="0" indent="-256286" algn="l" rtl="0">
              <a:lnSpc>
                <a:spcPct val="80000"/>
              </a:lnSpc>
              <a:spcBef>
                <a:spcPts val="250"/>
              </a:spcBef>
              <a:spcAft>
                <a:spcPts val="0"/>
              </a:spcAft>
              <a:buSzPts val="2100"/>
              <a:buChar char="⚫"/>
            </a:pPr>
            <a:r>
              <a:rPr lang="en-GB" sz="2000" dirty="0">
                <a:latin typeface="Arial"/>
                <a:ea typeface="Arial"/>
                <a:cs typeface="Arial"/>
                <a:sym typeface="Arial"/>
              </a:rPr>
              <a:t>Long hair must be tied back for outdoor activities and all P.E. </a:t>
            </a:r>
            <a:r>
              <a:rPr lang="en-GB" sz="2000" dirty="0" smtClean="0">
                <a:latin typeface="Arial"/>
                <a:ea typeface="Arial"/>
                <a:cs typeface="Arial"/>
                <a:sym typeface="Arial"/>
              </a:rPr>
              <a:t>lessons</a:t>
            </a:r>
          </a:p>
          <a:p>
            <a:pPr marL="265176" lvl="0" indent="-256286" algn="l" rtl="0">
              <a:lnSpc>
                <a:spcPct val="80000"/>
              </a:lnSpc>
              <a:spcBef>
                <a:spcPts val="250"/>
              </a:spcBef>
              <a:spcAft>
                <a:spcPts val="0"/>
              </a:spcAft>
              <a:buSzPts val="2100"/>
              <a:buChar char="⚫"/>
            </a:pPr>
            <a:endParaRPr sz="1000" dirty="0"/>
          </a:p>
          <a:p>
            <a:pPr marL="265176" lvl="0" indent="-256286" algn="l" rtl="0">
              <a:lnSpc>
                <a:spcPct val="80000"/>
              </a:lnSpc>
              <a:spcBef>
                <a:spcPts val="250"/>
              </a:spcBef>
              <a:spcAft>
                <a:spcPts val="0"/>
              </a:spcAft>
              <a:buSzPts val="2100"/>
              <a:buChar char="⚫"/>
            </a:pPr>
            <a:r>
              <a:rPr lang="en-GB" sz="2000" dirty="0">
                <a:latin typeface="Arial"/>
                <a:ea typeface="Arial"/>
                <a:cs typeface="Arial"/>
                <a:sym typeface="Arial"/>
              </a:rPr>
              <a:t>Sometimes the children come from their house to the car to school without a coat and then at playtime/lunchtime have no coat to wear</a:t>
            </a:r>
            <a:r>
              <a:rPr lang="en-GB" sz="2000" dirty="0"/>
              <a:t>.</a:t>
            </a:r>
            <a:endParaRPr sz="2000" dirty="0"/>
          </a:p>
        </p:txBody>
      </p:sp>
      <p:pic>
        <p:nvPicPr>
          <p:cNvPr id="190" name="Google Shape;190;p13"/>
          <p:cNvPicPr preferRelativeResize="0"/>
          <p:nvPr/>
        </p:nvPicPr>
        <p:blipFill rotWithShape="1">
          <a:blip r:embed="rId3">
            <a:alphaModFix/>
          </a:blip>
          <a:srcRect/>
          <a:stretch/>
        </p:blipFill>
        <p:spPr>
          <a:xfrm>
            <a:off x="3985026" y="5068123"/>
            <a:ext cx="2221810" cy="1659500"/>
          </a:xfrm>
          <a:prstGeom prst="rect">
            <a:avLst/>
          </a:prstGeom>
          <a:noFill/>
          <a:ln>
            <a:noFill/>
          </a:ln>
        </p:spPr>
      </p:pic>
      <p:pic>
        <p:nvPicPr>
          <p:cNvPr id="191" name="Google Shape;191;p13"/>
          <p:cNvPicPr preferRelativeResize="0"/>
          <p:nvPr/>
        </p:nvPicPr>
        <p:blipFill rotWithShape="1">
          <a:blip r:embed="rId4">
            <a:alphaModFix/>
          </a:blip>
          <a:srcRect/>
          <a:stretch/>
        </p:blipFill>
        <p:spPr>
          <a:xfrm>
            <a:off x="6445987" y="5133186"/>
            <a:ext cx="2198258" cy="1641909"/>
          </a:xfrm>
          <a:prstGeom prst="rect">
            <a:avLst/>
          </a:prstGeom>
          <a:noFill/>
          <a:ln>
            <a:noFill/>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14"/>
          <p:cNvSpPr txBox="1">
            <a:spLocks noGrp="1"/>
          </p:cNvSpPr>
          <p:nvPr>
            <p:ph type="title"/>
          </p:nvPr>
        </p:nvSpPr>
        <p:spPr>
          <a:xfrm>
            <a:off x="5315829" y="187598"/>
            <a:ext cx="3370971" cy="863258"/>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dirty="0">
                <a:solidFill>
                  <a:srgbClr val="9900FF"/>
                </a:solidFill>
              </a:rPr>
              <a:t>Lunchtimes</a:t>
            </a:r>
            <a:endParaRPr dirty="0">
              <a:solidFill>
                <a:srgbClr val="9900FF"/>
              </a:solidFill>
            </a:endParaRPr>
          </a:p>
        </p:txBody>
      </p:sp>
      <p:sp>
        <p:nvSpPr>
          <p:cNvPr id="197" name="Google Shape;197;p14"/>
          <p:cNvSpPr txBox="1">
            <a:spLocks noGrp="1"/>
          </p:cNvSpPr>
          <p:nvPr>
            <p:ph idx="1"/>
          </p:nvPr>
        </p:nvSpPr>
        <p:spPr>
          <a:xfrm>
            <a:off x="502920" y="1392703"/>
            <a:ext cx="8183880" cy="5052432"/>
          </a:xfrm>
          <a:prstGeom prst="rect">
            <a:avLst/>
          </a:prstGeom>
          <a:noFill/>
          <a:ln>
            <a:noFill/>
          </a:ln>
        </p:spPr>
        <p:txBody>
          <a:bodyPr spcFirstLastPara="1" wrap="square" lIns="182875" tIns="91425" rIns="91425" bIns="45700" anchor="t" anchorCtr="0">
            <a:normAutofit fontScale="77500" lnSpcReduction="20000"/>
          </a:bodyPr>
          <a:lstStyle/>
          <a:p>
            <a:pPr marL="457200" lvl="0" indent="-320040" algn="l" rtl="0">
              <a:lnSpc>
                <a:spcPct val="100000"/>
              </a:lnSpc>
              <a:spcBef>
                <a:spcPts val="250"/>
              </a:spcBef>
              <a:spcAft>
                <a:spcPts val="0"/>
              </a:spcAft>
              <a:buSzPct val="93506"/>
              <a:buChar char="⚫"/>
            </a:pPr>
            <a:r>
              <a:rPr lang="en-GB" b="1" dirty="0"/>
              <a:t>School Meals:</a:t>
            </a:r>
            <a:r>
              <a:rPr lang="en-GB" dirty="0"/>
              <a:t> School Grid is the online system used to pre-order and pay for school </a:t>
            </a:r>
            <a:r>
              <a:rPr lang="en-GB" dirty="0" smtClean="0"/>
              <a:t>meals.</a:t>
            </a:r>
          </a:p>
          <a:p>
            <a:pPr marL="457200" lvl="0" indent="-320040" algn="l" rtl="0">
              <a:lnSpc>
                <a:spcPct val="100000"/>
              </a:lnSpc>
              <a:spcBef>
                <a:spcPts val="250"/>
              </a:spcBef>
              <a:spcAft>
                <a:spcPts val="0"/>
              </a:spcAft>
              <a:buSzPct val="93506"/>
              <a:buChar char="⚫"/>
            </a:pPr>
            <a:r>
              <a:rPr lang="en-GB" dirty="0" smtClean="0"/>
              <a:t>P</a:t>
            </a:r>
            <a:r>
              <a:rPr lang="en-US" dirty="0" err="1" smtClean="0"/>
              <a:t>arents</a:t>
            </a:r>
            <a:r>
              <a:rPr lang="en-US" dirty="0" smtClean="0"/>
              <a:t> </a:t>
            </a:r>
            <a:r>
              <a:rPr lang="en-US" dirty="0"/>
              <a:t>are responsible for informing the school of any allergies their child has.  Any food allergies have to be updated by parents on </a:t>
            </a:r>
            <a:r>
              <a:rPr lang="en-US" dirty="0" err="1"/>
              <a:t>SchoolGrid</a:t>
            </a:r>
            <a:r>
              <a:rPr lang="en-US" dirty="0"/>
              <a:t>. </a:t>
            </a:r>
            <a:endParaRPr lang="en-GB" dirty="0" smtClean="0"/>
          </a:p>
          <a:p>
            <a:pPr marL="457200" lvl="0" indent="-320040" algn="l" rtl="0">
              <a:lnSpc>
                <a:spcPct val="100000"/>
              </a:lnSpc>
              <a:spcBef>
                <a:spcPts val="250"/>
              </a:spcBef>
              <a:spcAft>
                <a:spcPts val="0"/>
              </a:spcAft>
              <a:buSzPct val="93506"/>
              <a:buChar char="⚫"/>
            </a:pPr>
            <a:endParaRPr dirty="0"/>
          </a:p>
          <a:p>
            <a:pPr marL="457200" lvl="0" indent="-320040" algn="l" rtl="0">
              <a:lnSpc>
                <a:spcPct val="100000"/>
              </a:lnSpc>
              <a:spcBef>
                <a:spcPts val="250"/>
              </a:spcBef>
              <a:spcAft>
                <a:spcPts val="0"/>
              </a:spcAft>
              <a:buSzPct val="93506"/>
              <a:buChar char="⚫"/>
            </a:pPr>
            <a:r>
              <a:rPr lang="en-GB" dirty="0"/>
              <a:t>Please contact the admin team if you have any difficulties with logging in to the </a:t>
            </a:r>
            <a:r>
              <a:rPr lang="en-GB" dirty="0" smtClean="0"/>
              <a:t>system.</a:t>
            </a:r>
          </a:p>
          <a:p>
            <a:pPr marL="457200" lvl="0" indent="-320040" algn="l" rtl="0">
              <a:lnSpc>
                <a:spcPct val="100000"/>
              </a:lnSpc>
              <a:spcBef>
                <a:spcPts val="250"/>
              </a:spcBef>
              <a:spcAft>
                <a:spcPts val="0"/>
              </a:spcAft>
              <a:buSzPct val="93506"/>
              <a:buChar char="⚫"/>
            </a:pPr>
            <a:endParaRPr dirty="0"/>
          </a:p>
          <a:p>
            <a:pPr marL="457200" lvl="0" indent="-320040" algn="l" rtl="0">
              <a:lnSpc>
                <a:spcPct val="100000"/>
              </a:lnSpc>
              <a:spcBef>
                <a:spcPts val="250"/>
              </a:spcBef>
              <a:spcAft>
                <a:spcPts val="0"/>
              </a:spcAft>
              <a:buSzPct val="93506"/>
              <a:buChar char="⚫"/>
            </a:pPr>
            <a:r>
              <a:rPr lang="en-GB" b="1" dirty="0"/>
              <a:t>Healthy Lunchboxes</a:t>
            </a:r>
            <a:r>
              <a:rPr lang="en-GB" dirty="0" smtClean="0"/>
              <a:t>: If </a:t>
            </a:r>
            <a:r>
              <a:rPr lang="en-GB" dirty="0"/>
              <a:t>you choose to provide a packed lunch from home please see our Healthy Eating Policy following the link on the slide below</a:t>
            </a:r>
            <a:r>
              <a:rPr lang="en-GB" dirty="0" smtClean="0"/>
              <a:t>.</a:t>
            </a:r>
          </a:p>
          <a:p>
            <a:pPr marL="457200" lvl="0" indent="-320040" algn="l" rtl="0">
              <a:lnSpc>
                <a:spcPct val="100000"/>
              </a:lnSpc>
              <a:spcBef>
                <a:spcPts val="250"/>
              </a:spcBef>
              <a:spcAft>
                <a:spcPts val="0"/>
              </a:spcAft>
              <a:buSzPct val="93506"/>
              <a:buChar char="⚫"/>
            </a:pPr>
            <a:endParaRPr dirty="0"/>
          </a:p>
          <a:p>
            <a:pPr marL="137160" lvl="0" indent="0" algn="l" rtl="0">
              <a:lnSpc>
                <a:spcPct val="100000"/>
              </a:lnSpc>
              <a:spcBef>
                <a:spcPts val="250"/>
              </a:spcBef>
              <a:spcAft>
                <a:spcPts val="0"/>
              </a:spcAft>
              <a:buSzPct val="93506"/>
              <a:buNone/>
            </a:pPr>
            <a:r>
              <a:rPr lang="en-GB" b="1" dirty="0"/>
              <a:t>Timings and supervision</a:t>
            </a:r>
            <a:r>
              <a:rPr lang="en-GB" dirty="0"/>
              <a:t>:</a:t>
            </a:r>
            <a:endParaRPr dirty="0"/>
          </a:p>
          <a:p>
            <a:pPr marL="457200" lvl="0" indent="-320040" algn="l" rtl="0">
              <a:lnSpc>
                <a:spcPct val="100000"/>
              </a:lnSpc>
              <a:spcBef>
                <a:spcPts val="250"/>
              </a:spcBef>
              <a:spcAft>
                <a:spcPts val="0"/>
              </a:spcAft>
              <a:buSzPct val="93506"/>
              <a:buChar char="⚫"/>
            </a:pPr>
            <a:r>
              <a:rPr lang="en-GB" dirty="0" smtClean="0"/>
              <a:t>Lunchtime </a:t>
            </a:r>
            <a:r>
              <a:rPr lang="en-GB" dirty="0"/>
              <a:t>for Year 3</a:t>
            </a:r>
            <a:r>
              <a:rPr lang="en-GB" dirty="0" smtClean="0"/>
              <a:t> </a:t>
            </a:r>
            <a:r>
              <a:rPr lang="en-GB" dirty="0"/>
              <a:t>is </a:t>
            </a:r>
            <a:r>
              <a:rPr lang="en-GB" dirty="0" smtClean="0"/>
              <a:t>12.00pm-1.00pm</a:t>
            </a:r>
          </a:p>
          <a:p>
            <a:pPr marL="457200" lvl="0" indent="-320040" algn="l" rtl="0">
              <a:lnSpc>
                <a:spcPct val="100000"/>
              </a:lnSpc>
              <a:spcBef>
                <a:spcPts val="250"/>
              </a:spcBef>
              <a:spcAft>
                <a:spcPts val="0"/>
              </a:spcAft>
              <a:buSzPct val="93506"/>
              <a:buChar char="⚫"/>
            </a:pPr>
            <a:endParaRPr dirty="0"/>
          </a:p>
          <a:p>
            <a:pPr marL="457200" lvl="0" indent="-320040" algn="l" rtl="0">
              <a:lnSpc>
                <a:spcPct val="100000"/>
              </a:lnSpc>
              <a:spcBef>
                <a:spcPts val="250"/>
              </a:spcBef>
              <a:spcAft>
                <a:spcPts val="0"/>
              </a:spcAft>
              <a:buSzPct val="93506"/>
              <a:buChar char="⚫"/>
            </a:pPr>
            <a:r>
              <a:rPr lang="en-GB" dirty="0"/>
              <a:t>Children are supervised by our team of lunchtime organisers, teaching assistants and a member of the SLT each day. We also </a:t>
            </a:r>
            <a:r>
              <a:rPr lang="en-GB" dirty="0" smtClean="0"/>
              <a:t>have </a:t>
            </a:r>
            <a:r>
              <a:rPr lang="en-GB" dirty="0"/>
              <a:t>sports coaches helping to organise team games during the lunchtime period</a:t>
            </a:r>
            <a:r>
              <a:rPr lang="en-GB" dirty="0" smtClean="0"/>
              <a:t>.</a:t>
            </a:r>
          </a:p>
          <a:p>
            <a:pPr marL="137160" lvl="0" indent="0" algn="l" rtl="0">
              <a:lnSpc>
                <a:spcPct val="100000"/>
              </a:lnSpc>
              <a:spcBef>
                <a:spcPts val="250"/>
              </a:spcBef>
              <a:spcAft>
                <a:spcPts val="0"/>
              </a:spcAft>
              <a:buSzPct val="93506"/>
              <a:buNone/>
            </a:pPr>
            <a:endParaRP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5"/>
          <p:cNvSpPr txBox="1">
            <a:spLocks noGrp="1"/>
          </p:cNvSpPr>
          <p:nvPr>
            <p:ph type="title"/>
          </p:nvPr>
        </p:nvSpPr>
        <p:spPr>
          <a:xfrm>
            <a:off x="4197448" y="-77638"/>
            <a:ext cx="6377940" cy="1293028"/>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dirty="0">
                <a:solidFill>
                  <a:schemeClr val="accent4">
                    <a:lumMod val="75000"/>
                  </a:schemeClr>
                </a:solidFill>
              </a:rPr>
              <a:t>Milk and snack</a:t>
            </a:r>
            <a:endParaRPr dirty="0">
              <a:solidFill>
                <a:schemeClr val="accent4">
                  <a:lumMod val="75000"/>
                </a:schemeClr>
              </a:solidFill>
            </a:endParaRPr>
          </a:p>
        </p:txBody>
      </p:sp>
      <p:sp>
        <p:nvSpPr>
          <p:cNvPr id="203" name="Google Shape;203;p15"/>
          <p:cNvSpPr txBox="1">
            <a:spLocks noGrp="1"/>
          </p:cNvSpPr>
          <p:nvPr>
            <p:ph idx="1"/>
          </p:nvPr>
        </p:nvSpPr>
        <p:spPr>
          <a:xfrm>
            <a:off x="431996" y="1420837"/>
            <a:ext cx="7955280" cy="4369780"/>
          </a:xfrm>
          <a:prstGeom prst="rect">
            <a:avLst/>
          </a:prstGeom>
          <a:noFill/>
          <a:ln>
            <a:noFill/>
          </a:ln>
        </p:spPr>
        <p:txBody>
          <a:bodyPr spcFirstLastPara="1" wrap="square" lIns="182875" tIns="91425" rIns="91425" bIns="45700" anchor="t" anchorCtr="0">
            <a:normAutofit fontScale="92500" lnSpcReduction="10000"/>
          </a:bodyPr>
          <a:lstStyle/>
          <a:p>
            <a:pPr marL="265176" lvl="0" indent="-246125" algn="l" rtl="0">
              <a:lnSpc>
                <a:spcPct val="100000"/>
              </a:lnSpc>
              <a:spcBef>
                <a:spcPts val="0"/>
              </a:spcBef>
              <a:spcAft>
                <a:spcPts val="0"/>
              </a:spcAft>
              <a:buSzPts val="1940"/>
              <a:buChar char="⚫"/>
            </a:pPr>
            <a:r>
              <a:rPr lang="en-GB" sz="2500" dirty="0"/>
              <a:t>Milk is available </a:t>
            </a:r>
            <a:r>
              <a:rPr lang="en-GB" sz="2500" dirty="0" smtClean="0"/>
              <a:t>to order via the office for </a:t>
            </a:r>
            <a:r>
              <a:rPr lang="en-GB" sz="2500" dirty="0"/>
              <a:t>the </a:t>
            </a:r>
            <a:r>
              <a:rPr lang="en-GB" sz="2500" dirty="0" smtClean="0"/>
              <a:t>year</a:t>
            </a:r>
          </a:p>
          <a:p>
            <a:pPr marL="265176" lvl="0" indent="-246125" algn="l" rtl="0">
              <a:lnSpc>
                <a:spcPct val="100000"/>
              </a:lnSpc>
              <a:spcBef>
                <a:spcPts val="0"/>
              </a:spcBef>
              <a:spcAft>
                <a:spcPts val="0"/>
              </a:spcAft>
              <a:buSzPts val="1940"/>
              <a:buChar char="⚫"/>
            </a:pPr>
            <a:endParaRPr sz="2500" dirty="0"/>
          </a:p>
          <a:p>
            <a:pPr marL="265176" lvl="0" indent="-246125" algn="l" rtl="0">
              <a:lnSpc>
                <a:spcPct val="100000"/>
              </a:lnSpc>
              <a:spcBef>
                <a:spcPts val="250"/>
              </a:spcBef>
              <a:spcAft>
                <a:spcPts val="0"/>
              </a:spcAft>
              <a:buSzPts val="1940"/>
              <a:buChar char="⚫"/>
            </a:pPr>
            <a:r>
              <a:rPr lang="en-GB" sz="2500" dirty="0"/>
              <a:t>Water is available at all times - please provide a named water bottle for your child each day</a:t>
            </a:r>
            <a:endParaRPr dirty="0"/>
          </a:p>
          <a:p>
            <a:pPr marL="265176" lvl="0" indent="-122934" algn="l" rtl="0">
              <a:lnSpc>
                <a:spcPct val="100000"/>
              </a:lnSpc>
              <a:spcBef>
                <a:spcPts val="250"/>
              </a:spcBef>
              <a:spcAft>
                <a:spcPts val="0"/>
              </a:spcAft>
              <a:buSzPts val="1940"/>
              <a:buNone/>
            </a:pPr>
            <a:endParaRPr sz="2500" dirty="0"/>
          </a:p>
          <a:p>
            <a:pPr marL="265176" lvl="0" indent="-195324" algn="l" rtl="0">
              <a:lnSpc>
                <a:spcPct val="100000"/>
              </a:lnSpc>
              <a:spcBef>
                <a:spcPts val="250"/>
              </a:spcBef>
              <a:spcAft>
                <a:spcPts val="0"/>
              </a:spcAft>
              <a:buSzPts val="1140"/>
              <a:buChar char="⚫"/>
            </a:pPr>
            <a:r>
              <a:rPr lang="en-GB" sz="2500" dirty="0"/>
              <a:t>Children in Years 3-6 can bring in their own healthy snack to eat at playtime</a:t>
            </a:r>
            <a:r>
              <a:rPr lang="en-GB" sz="2500" dirty="0" smtClean="0"/>
              <a:t>.</a:t>
            </a:r>
          </a:p>
          <a:p>
            <a:pPr marL="265176" lvl="0" indent="-195324" algn="l" rtl="0">
              <a:lnSpc>
                <a:spcPct val="100000"/>
              </a:lnSpc>
              <a:spcBef>
                <a:spcPts val="250"/>
              </a:spcBef>
              <a:spcAft>
                <a:spcPts val="0"/>
              </a:spcAft>
              <a:buSzPts val="1140"/>
              <a:buChar char="⚫"/>
            </a:pPr>
            <a:endParaRPr lang="en-GB" sz="2500" dirty="0" smtClean="0"/>
          </a:p>
          <a:p>
            <a:pPr marL="69852" lvl="0" indent="0">
              <a:lnSpc>
                <a:spcPct val="100000"/>
              </a:lnSpc>
              <a:spcBef>
                <a:spcPts val="250"/>
              </a:spcBef>
              <a:buSzPts val="1140"/>
              <a:buNone/>
            </a:pPr>
            <a:r>
              <a:rPr lang="en-US" sz="1700" dirty="0" smtClean="0">
                <a:latin typeface="XCCW Joined 1a" panose="03050602040000000000" pitchFamily="66" charset="0"/>
              </a:rPr>
              <a:t>KS2 </a:t>
            </a:r>
            <a:r>
              <a:rPr lang="en-US" sz="1700" dirty="0">
                <a:latin typeface="XCCW Joined 1a" panose="03050602040000000000" pitchFamily="66" charset="0"/>
              </a:rPr>
              <a:t>Only fresh fruit, dried fruits and seeds and cut up vegetables are allowed to be brought in as snacks at break time. </a:t>
            </a:r>
            <a:endParaRPr lang="en-US" sz="1700" dirty="0" smtClean="0">
              <a:latin typeface="XCCW Joined 1a" panose="03050602040000000000" pitchFamily="66" charset="0"/>
            </a:endParaRPr>
          </a:p>
          <a:p>
            <a:pPr marL="69852" lvl="0" indent="0">
              <a:lnSpc>
                <a:spcPct val="100000"/>
              </a:lnSpc>
              <a:spcBef>
                <a:spcPts val="250"/>
              </a:spcBef>
              <a:buSzPts val="1140"/>
              <a:buNone/>
            </a:pPr>
            <a:r>
              <a:rPr lang="en-US" sz="1700" dirty="0" smtClean="0">
                <a:latin typeface="XCCW Joined 1a" panose="03050602040000000000" pitchFamily="66" charset="0"/>
              </a:rPr>
              <a:t>No </a:t>
            </a:r>
            <a:r>
              <a:rPr lang="en-US" sz="1700" dirty="0">
                <a:latin typeface="XCCW Joined 1a" panose="03050602040000000000" pitchFamily="66" charset="0"/>
              </a:rPr>
              <a:t>chocolate, </a:t>
            </a:r>
            <a:r>
              <a:rPr lang="en-US" sz="1700" dirty="0" smtClean="0">
                <a:latin typeface="XCCW Joined 1a" panose="03050602040000000000" pitchFamily="66" charset="0"/>
              </a:rPr>
              <a:t>sweets, </a:t>
            </a:r>
            <a:r>
              <a:rPr lang="en-US" sz="1700" dirty="0">
                <a:latin typeface="XCCW Joined 1a" panose="03050602040000000000" pitchFamily="66" charset="0"/>
              </a:rPr>
              <a:t>biscuits </a:t>
            </a:r>
            <a:r>
              <a:rPr lang="en-US" sz="1700" dirty="0" smtClean="0">
                <a:latin typeface="XCCW Joined 1a" panose="03050602040000000000" pitchFamily="66" charset="0"/>
              </a:rPr>
              <a:t>or crisps should </a:t>
            </a:r>
            <a:r>
              <a:rPr lang="en-US" sz="1700" dirty="0">
                <a:latin typeface="XCCW Joined 1a" panose="03050602040000000000" pitchFamily="66" charset="0"/>
              </a:rPr>
              <a:t>be brought into school. To ensure the safety of children with nut allergies, no nuts of any kind should be brought into </a:t>
            </a:r>
            <a:r>
              <a:rPr lang="en-US" sz="1700" dirty="0" smtClean="0">
                <a:latin typeface="XCCW Joined 1a" panose="03050602040000000000" pitchFamily="66" charset="0"/>
              </a:rPr>
              <a:t>school.</a:t>
            </a:r>
            <a:endParaRPr sz="1500" dirty="0">
              <a:latin typeface="XCCW Joined 1a" panose="03050602040000000000" pitchFamily="66" charset="0"/>
            </a:endParaRPr>
          </a:p>
        </p:txBody>
      </p:sp>
      <p:sp>
        <p:nvSpPr>
          <p:cNvPr id="204" name="Google Shape;204;p15"/>
          <p:cNvSpPr txBox="1"/>
          <p:nvPr/>
        </p:nvSpPr>
        <p:spPr>
          <a:xfrm>
            <a:off x="1047750" y="4629150"/>
            <a:ext cx="54864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p:txBody>
      </p:sp>
      <p:sp>
        <p:nvSpPr>
          <p:cNvPr id="205" name="Google Shape;205;p15"/>
          <p:cNvSpPr txBox="1"/>
          <p:nvPr/>
        </p:nvSpPr>
        <p:spPr>
          <a:xfrm>
            <a:off x="431996" y="5744824"/>
            <a:ext cx="54864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dirty="0">
                <a:solidFill>
                  <a:srgbClr val="000000"/>
                </a:solidFill>
                <a:latin typeface="Verdana"/>
                <a:ea typeface="Verdana"/>
                <a:cs typeface="Verdana"/>
                <a:sym typeface="Verdana"/>
              </a:rPr>
              <a:t>The Broad Oak Food and Drink policy and the Broad Oak packed lunch policy are available to view </a:t>
            </a:r>
            <a:r>
              <a:rPr lang="en-GB" sz="1400" b="0" i="0" u="sng" strike="noStrike" cap="none" dirty="0">
                <a:solidFill>
                  <a:schemeClr val="hlink"/>
                </a:solidFill>
                <a:latin typeface="Verdana"/>
                <a:ea typeface="Verdana"/>
                <a:cs typeface="Verdana"/>
                <a:sym typeface="Verdana"/>
                <a:hlinkClick r:id="rId3"/>
              </a:rPr>
              <a:t>here</a:t>
            </a:r>
            <a:endParaRPr sz="1400" b="0" i="0" u="none" strike="noStrike" cap="none" dirty="0">
              <a:solidFill>
                <a:srgbClr val="000000"/>
              </a:solidFill>
              <a:latin typeface="Verdana"/>
              <a:ea typeface="Verdana"/>
              <a:cs typeface="Verdana"/>
              <a:sym typeface="Verdana"/>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16"/>
          <p:cNvSpPr txBox="1">
            <a:spLocks noGrp="1"/>
          </p:cNvSpPr>
          <p:nvPr>
            <p:ph type="title"/>
          </p:nvPr>
        </p:nvSpPr>
        <p:spPr>
          <a:xfrm>
            <a:off x="0" y="451552"/>
            <a:ext cx="9144000" cy="1293028"/>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rgbClr val="FF8C3C"/>
              </a:buClr>
              <a:buSzPct val="100000"/>
              <a:buFont typeface="Verdana"/>
              <a:buNone/>
            </a:pPr>
            <a:r>
              <a:rPr lang="en-GB" dirty="0">
                <a:solidFill>
                  <a:schemeClr val="accent4">
                    <a:lumMod val="75000"/>
                  </a:schemeClr>
                </a:solidFill>
              </a:rPr>
              <a:t>Beginning and End of Day Routines</a:t>
            </a:r>
            <a:endParaRPr dirty="0">
              <a:solidFill>
                <a:schemeClr val="accent4">
                  <a:lumMod val="75000"/>
                </a:schemeClr>
              </a:solidFill>
            </a:endParaRPr>
          </a:p>
        </p:txBody>
      </p:sp>
      <p:sp>
        <p:nvSpPr>
          <p:cNvPr id="211" name="Google Shape;211;p16"/>
          <p:cNvSpPr txBox="1">
            <a:spLocks noGrp="1"/>
          </p:cNvSpPr>
          <p:nvPr>
            <p:ph idx="1"/>
          </p:nvPr>
        </p:nvSpPr>
        <p:spPr>
          <a:xfrm>
            <a:off x="281419" y="1938043"/>
            <a:ext cx="8184000" cy="3933367"/>
          </a:xfrm>
          <a:prstGeom prst="rect">
            <a:avLst/>
          </a:prstGeom>
          <a:noFill/>
          <a:ln>
            <a:noFill/>
          </a:ln>
        </p:spPr>
        <p:txBody>
          <a:bodyPr spcFirstLastPara="1" wrap="square" lIns="182875" tIns="91425" rIns="91425" bIns="45700" anchor="t" anchorCtr="0">
            <a:normAutofit/>
          </a:bodyPr>
          <a:lstStyle/>
          <a:p>
            <a:pPr marL="265176" lvl="0" indent="-199389" algn="l" rtl="0">
              <a:lnSpc>
                <a:spcPct val="90000"/>
              </a:lnSpc>
              <a:spcBef>
                <a:spcPts val="0"/>
              </a:spcBef>
              <a:spcAft>
                <a:spcPts val="0"/>
              </a:spcAft>
              <a:buSzPts val="1204"/>
              <a:buChar char="⚫"/>
            </a:pPr>
            <a:r>
              <a:rPr lang="en-GB" sz="1679" dirty="0"/>
              <a:t>External gates are opened at </a:t>
            </a:r>
            <a:r>
              <a:rPr lang="en-GB" sz="1679" dirty="0" smtClean="0"/>
              <a:t>8.35am </a:t>
            </a:r>
            <a:r>
              <a:rPr lang="en-GB" sz="1679" dirty="0"/>
              <a:t>and locked at </a:t>
            </a:r>
            <a:r>
              <a:rPr lang="en-GB" sz="1679" dirty="0" smtClean="0"/>
              <a:t>8.50am</a:t>
            </a:r>
            <a:r>
              <a:rPr lang="en-GB" sz="1679" dirty="0" smtClean="0"/>
              <a:t>.</a:t>
            </a:r>
          </a:p>
          <a:p>
            <a:pPr marL="265176" lvl="0" indent="-199389" algn="l" rtl="0">
              <a:lnSpc>
                <a:spcPct val="90000"/>
              </a:lnSpc>
              <a:spcBef>
                <a:spcPts val="0"/>
              </a:spcBef>
              <a:spcAft>
                <a:spcPts val="0"/>
              </a:spcAft>
              <a:buSzPts val="1204"/>
              <a:buChar char="⚫"/>
            </a:pPr>
            <a:endParaRPr sz="900" dirty="0"/>
          </a:p>
          <a:p>
            <a:pPr marL="265176" lvl="0" indent="-229615" algn="l" rtl="0">
              <a:lnSpc>
                <a:spcPct val="90000"/>
              </a:lnSpc>
              <a:spcBef>
                <a:spcPts val="0"/>
              </a:spcBef>
              <a:spcAft>
                <a:spcPts val="0"/>
              </a:spcAft>
              <a:buSzPts val="1680"/>
              <a:buChar char="⚫"/>
            </a:pPr>
            <a:r>
              <a:rPr lang="en-GB" sz="1679" dirty="0" smtClean="0"/>
              <a:t>The school day begins at</a:t>
            </a:r>
            <a:r>
              <a:rPr lang="en-GB" sz="1679" dirty="0" smtClean="0"/>
              <a:t> 8.45am.</a:t>
            </a:r>
            <a:endParaRPr lang="en-GB" sz="1679" dirty="0" smtClean="0"/>
          </a:p>
          <a:p>
            <a:pPr marL="265176" lvl="0" indent="-229615" algn="l" rtl="0">
              <a:lnSpc>
                <a:spcPct val="90000"/>
              </a:lnSpc>
              <a:spcBef>
                <a:spcPts val="0"/>
              </a:spcBef>
              <a:spcAft>
                <a:spcPts val="0"/>
              </a:spcAft>
              <a:buSzPts val="1680"/>
              <a:buChar char="⚫"/>
            </a:pPr>
            <a:endParaRPr sz="900" dirty="0"/>
          </a:p>
          <a:p>
            <a:pPr marL="265176" lvl="0" indent="-199389" algn="l" rtl="0">
              <a:lnSpc>
                <a:spcPct val="90000"/>
              </a:lnSpc>
              <a:spcBef>
                <a:spcPts val="250"/>
              </a:spcBef>
              <a:spcAft>
                <a:spcPts val="0"/>
              </a:spcAft>
              <a:buSzPts val="1204"/>
              <a:buChar char="⚫"/>
            </a:pPr>
            <a:r>
              <a:rPr lang="en-GB" sz="1679" dirty="0"/>
              <a:t>If late, always report to the main school office</a:t>
            </a:r>
            <a:r>
              <a:rPr lang="en-GB" sz="1679" dirty="0" smtClean="0"/>
              <a:t>.</a:t>
            </a:r>
          </a:p>
          <a:p>
            <a:pPr marL="265176" lvl="0" indent="-199389" algn="l" rtl="0">
              <a:lnSpc>
                <a:spcPct val="90000"/>
              </a:lnSpc>
              <a:spcBef>
                <a:spcPts val="250"/>
              </a:spcBef>
              <a:spcAft>
                <a:spcPts val="0"/>
              </a:spcAft>
              <a:buSzPts val="1204"/>
              <a:buChar char="⚫"/>
            </a:pPr>
            <a:endParaRPr sz="900" dirty="0"/>
          </a:p>
          <a:p>
            <a:pPr marL="265176" lvl="0" indent="-199389" algn="l" rtl="0">
              <a:lnSpc>
                <a:spcPct val="90000"/>
              </a:lnSpc>
              <a:spcBef>
                <a:spcPts val="250"/>
              </a:spcBef>
              <a:spcAft>
                <a:spcPts val="0"/>
              </a:spcAft>
              <a:buSzPts val="1204"/>
              <a:buChar char="⚫"/>
            </a:pPr>
            <a:r>
              <a:rPr lang="en-GB" sz="1679" dirty="0"/>
              <a:t>At the end of the school day </a:t>
            </a:r>
            <a:r>
              <a:rPr lang="en-GB" sz="1679" dirty="0" smtClean="0"/>
              <a:t>the </a:t>
            </a:r>
            <a:r>
              <a:rPr lang="en-GB" sz="1679" dirty="0"/>
              <a:t>main gate is opened at 3.15pm for collection of pupils in </a:t>
            </a:r>
            <a:r>
              <a:rPr lang="en-GB" sz="1679" dirty="0" smtClean="0"/>
              <a:t>Y3 for 3.20pm.</a:t>
            </a:r>
          </a:p>
          <a:p>
            <a:pPr marL="265176" lvl="0" indent="-199389" algn="l" rtl="0">
              <a:lnSpc>
                <a:spcPct val="90000"/>
              </a:lnSpc>
              <a:spcBef>
                <a:spcPts val="250"/>
              </a:spcBef>
              <a:spcAft>
                <a:spcPts val="0"/>
              </a:spcAft>
              <a:buSzPts val="1204"/>
              <a:buChar char="⚫"/>
            </a:pPr>
            <a:endParaRPr sz="900" dirty="0"/>
          </a:p>
          <a:p>
            <a:pPr marL="265176" lvl="0" indent="-199389" algn="l" rtl="0">
              <a:lnSpc>
                <a:spcPct val="90000"/>
              </a:lnSpc>
              <a:spcBef>
                <a:spcPts val="250"/>
              </a:spcBef>
              <a:spcAft>
                <a:spcPts val="0"/>
              </a:spcAft>
              <a:buSzPts val="1204"/>
              <a:buChar char="⚫"/>
            </a:pPr>
            <a:r>
              <a:rPr lang="en-GB" sz="1679" dirty="0"/>
              <a:t>If anyone else is collecting your child please make sure the class teacher is made aware- please phone the school office in an emergency</a:t>
            </a:r>
            <a:r>
              <a:rPr lang="en-GB" sz="1679" dirty="0" smtClean="0"/>
              <a:t>.</a:t>
            </a:r>
          </a:p>
          <a:p>
            <a:pPr marL="265176" lvl="0" indent="-199389" algn="l" rtl="0">
              <a:lnSpc>
                <a:spcPct val="90000"/>
              </a:lnSpc>
              <a:spcBef>
                <a:spcPts val="250"/>
              </a:spcBef>
              <a:spcAft>
                <a:spcPts val="0"/>
              </a:spcAft>
              <a:buSzPts val="1204"/>
              <a:buChar char="⚫"/>
            </a:pPr>
            <a:endParaRPr sz="900" dirty="0"/>
          </a:p>
          <a:p>
            <a:pPr marL="265176" lvl="0" indent="-199389" algn="l" rtl="0">
              <a:lnSpc>
                <a:spcPct val="90000"/>
              </a:lnSpc>
              <a:spcBef>
                <a:spcPts val="250"/>
              </a:spcBef>
              <a:spcAft>
                <a:spcPts val="0"/>
              </a:spcAft>
              <a:buSzPts val="1204"/>
              <a:buChar char="⚫"/>
            </a:pPr>
            <a:r>
              <a:rPr lang="en-GB" sz="1679" dirty="0"/>
              <a:t>Siblings must be 16 or over to collect children</a:t>
            </a:r>
            <a:r>
              <a:rPr lang="en-GB" sz="1679" dirty="0" smtClean="0"/>
              <a:t>.</a:t>
            </a:r>
          </a:p>
          <a:p>
            <a:pPr marL="265176" lvl="0" indent="-199389" algn="l" rtl="0">
              <a:lnSpc>
                <a:spcPct val="90000"/>
              </a:lnSpc>
              <a:spcBef>
                <a:spcPts val="250"/>
              </a:spcBef>
              <a:spcAft>
                <a:spcPts val="0"/>
              </a:spcAft>
              <a:buSzPts val="1204"/>
              <a:buChar char="⚫"/>
            </a:pPr>
            <a:endParaRPr sz="900" dirty="0"/>
          </a:p>
          <a:p>
            <a:pPr marL="265176" lvl="0" indent="-199389" algn="l" rtl="0">
              <a:lnSpc>
                <a:spcPct val="90000"/>
              </a:lnSpc>
              <a:spcBef>
                <a:spcPts val="250"/>
              </a:spcBef>
              <a:spcAft>
                <a:spcPts val="0"/>
              </a:spcAft>
              <a:buSzPts val="1204"/>
              <a:buChar char="⚫"/>
            </a:pPr>
            <a:r>
              <a:rPr lang="en-GB" sz="1679" dirty="0"/>
              <a:t>Children that have not been collected by 3.30pm will be taken to After School </a:t>
            </a:r>
            <a:r>
              <a:rPr lang="en-GB" sz="1679" dirty="0" smtClean="0"/>
              <a:t>Club.</a:t>
            </a:r>
            <a:endParaRPr sz="1679"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17"/>
          <p:cNvSpPr txBox="1">
            <a:spLocks noGrp="1"/>
          </p:cNvSpPr>
          <p:nvPr>
            <p:ph type="title"/>
          </p:nvPr>
        </p:nvSpPr>
        <p:spPr>
          <a:xfrm>
            <a:off x="1480625" y="0"/>
            <a:ext cx="7663375" cy="1293028"/>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rgbClr val="FF8C3C"/>
              </a:buClr>
              <a:buSzPts val="3600"/>
              <a:buFont typeface="Verdana"/>
              <a:buNone/>
            </a:pPr>
            <a:r>
              <a:rPr lang="en-GB" dirty="0">
                <a:solidFill>
                  <a:schemeClr val="accent6"/>
                </a:solidFill>
              </a:rPr>
              <a:t>Attendance and Punctuality</a:t>
            </a:r>
            <a:endParaRPr dirty="0">
              <a:solidFill>
                <a:schemeClr val="accent6"/>
              </a:solidFill>
            </a:endParaRPr>
          </a:p>
        </p:txBody>
      </p:sp>
      <p:sp>
        <p:nvSpPr>
          <p:cNvPr id="217" name="Google Shape;217;p17"/>
          <p:cNvSpPr txBox="1">
            <a:spLocks noGrp="1"/>
          </p:cNvSpPr>
          <p:nvPr>
            <p:ph idx="1"/>
          </p:nvPr>
        </p:nvSpPr>
        <p:spPr>
          <a:xfrm>
            <a:off x="559191" y="1529157"/>
            <a:ext cx="8183880" cy="4942193"/>
          </a:xfrm>
          <a:prstGeom prst="rect">
            <a:avLst/>
          </a:prstGeom>
          <a:noFill/>
          <a:ln>
            <a:noFill/>
          </a:ln>
        </p:spPr>
        <p:txBody>
          <a:bodyPr spcFirstLastPara="1" wrap="square" lIns="182875" tIns="91425" rIns="91425" bIns="45700" anchor="t" anchorCtr="0">
            <a:normAutofit/>
          </a:bodyPr>
          <a:lstStyle/>
          <a:p>
            <a:pPr marL="265176" lvl="0" indent="-254507" algn="l" rtl="0">
              <a:lnSpc>
                <a:spcPct val="100000"/>
              </a:lnSpc>
              <a:spcBef>
                <a:spcPts val="0"/>
              </a:spcBef>
              <a:spcAft>
                <a:spcPts val="0"/>
              </a:spcAft>
              <a:buSzPct val="80000"/>
              <a:buChar char="⚫"/>
            </a:pPr>
            <a:r>
              <a:rPr lang="en-GB" dirty="0"/>
              <a:t>Please ensure that your child attends school every day and on time</a:t>
            </a:r>
            <a:r>
              <a:rPr lang="en-GB" dirty="0" smtClean="0"/>
              <a:t>.</a:t>
            </a:r>
          </a:p>
          <a:p>
            <a:pPr marL="265176" lvl="0" indent="-254507" algn="l" rtl="0">
              <a:lnSpc>
                <a:spcPct val="100000"/>
              </a:lnSpc>
              <a:spcBef>
                <a:spcPts val="0"/>
              </a:spcBef>
              <a:spcAft>
                <a:spcPts val="0"/>
              </a:spcAft>
              <a:buSzPct val="80000"/>
              <a:buChar char="⚫"/>
            </a:pPr>
            <a:endParaRPr sz="1300" dirty="0"/>
          </a:p>
          <a:p>
            <a:pPr marL="265176" lvl="0" indent="-254507" algn="l" rtl="0">
              <a:lnSpc>
                <a:spcPct val="100000"/>
              </a:lnSpc>
              <a:spcBef>
                <a:spcPts val="250"/>
              </a:spcBef>
              <a:spcAft>
                <a:spcPts val="0"/>
              </a:spcAft>
              <a:buSzPct val="80000"/>
              <a:buChar char="⚫"/>
            </a:pPr>
            <a:r>
              <a:rPr lang="en-GB" dirty="0"/>
              <a:t>If child is genuinely ill please inform school as soon as possible on 0161 445 6577</a:t>
            </a:r>
            <a:r>
              <a:rPr lang="en-GB" dirty="0" smtClean="0"/>
              <a:t>.</a:t>
            </a:r>
          </a:p>
          <a:p>
            <a:pPr marL="265176" lvl="0" indent="-254507" algn="l" rtl="0">
              <a:lnSpc>
                <a:spcPct val="100000"/>
              </a:lnSpc>
              <a:spcBef>
                <a:spcPts val="250"/>
              </a:spcBef>
              <a:spcAft>
                <a:spcPts val="0"/>
              </a:spcAft>
              <a:buSzPct val="80000"/>
              <a:buChar char="⚫"/>
            </a:pPr>
            <a:endParaRPr sz="1300" dirty="0"/>
          </a:p>
          <a:p>
            <a:pPr marL="265176" lvl="0" indent="-254507" algn="l" rtl="0">
              <a:lnSpc>
                <a:spcPct val="100000"/>
              </a:lnSpc>
              <a:spcBef>
                <a:spcPts val="250"/>
              </a:spcBef>
              <a:spcAft>
                <a:spcPts val="0"/>
              </a:spcAft>
              <a:buSzPct val="80000"/>
              <a:buChar char="⚫"/>
            </a:pPr>
            <a:r>
              <a:rPr lang="en-GB" dirty="0"/>
              <a:t>Medicines in school- must be prescribed by a doctor / signed consent from </a:t>
            </a:r>
            <a:r>
              <a:rPr lang="en-GB" dirty="0" smtClean="0"/>
              <a:t>parents</a:t>
            </a:r>
          </a:p>
          <a:p>
            <a:pPr marL="265176" lvl="0" indent="-254507" algn="l" rtl="0">
              <a:lnSpc>
                <a:spcPct val="100000"/>
              </a:lnSpc>
              <a:spcBef>
                <a:spcPts val="250"/>
              </a:spcBef>
              <a:spcAft>
                <a:spcPts val="0"/>
              </a:spcAft>
              <a:buSzPct val="80000"/>
              <a:buChar char="⚫"/>
            </a:pPr>
            <a:endParaRPr sz="1300" dirty="0"/>
          </a:p>
          <a:p>
            <a:pPr marL="265176" lvl="0" indent="-254507" algn="l" rtl="0">
              <a:lnSpc>
                <a:spcPct val="100000"/>
              </a:lnSpc>
              <a:spcBef>
                <a:spcPts val="250"/>
              </a:spcBef>
              <a:spcAft>
                <a:spcPts val="0"/>
              </a:spcAft>
              <a:buSzPct val="80000"/>
              <a:buChar char="⚫"/>
            </a:pPr>
            <a:r>
              <a:rPr lang="en-GB" dirty="0"/>
              <a:t>Leave during term time will not be authorised and could result in a fine </a:t>
            </a:r>
            <a:r>
              <a:rPr lang="en-GB" dirty="0" smtClean="0"/>
              <a:t>per </a:t>
            </a:r>
            <a:r>
              <a:rPr lang="en-GB" dirty="0"/>
              <a:t>parent per child</a:t>
            </a:r>
            <a:r>
              <a:rPr lang="en-GB" dirty="0" smtClean="0"/>
              <a:t>.</a:t>
            </a:r>
          </a:p>
          <a:p>
            <a:pPr marL="265176" lvl="0" indent="-254507" algn="l" rtl="0">
              <a:lnSpc>
                <a:spcPct val="100000"/>
              </a:lnSpc>
              <a:spcBef>
                <a:spcPts val="250"/>
              </a:spcBef>
              <a:spcAft>
                <a:spcPts val="0"/>
              </a:spcAft>
              <a:buSzPct val="80000"/>
              <a:buChar char="⚫"/>
            </a:pPr>
            <a:endParaRPr sz="1300" dirty="0"/>
          </a:p>
          <a:p>
            <a:pPr marL="265176" lvl="0" indent="-207518" algn="l" rtl="0">
              <a:lnSpc>
                <a:spcPct val="100000"/>
              </a:lnSpc>
              <a:spcBef>
                <a:spcPts val="250"/>
              </a:spcBef>
              <a:spcAft>
                <a:spcPts val="0"/>
              </a:spcAft>
              <a:buSzPct val="51428"/>
              <a:buChar char="⚫"/>
            </a:pPr>
            <a:r>
              <a:rPr lang="en-GB" dirty="0"/>
              <a:t>Please make sure your child is in class by 8.55am to receive their mark in the register.</a:t>
            </a:r>
            <a:endParaRP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8"/>
          <p:cNvSpPr txBox="1">
            <a:spLocks noGrp="1"/>
          </p:cNvSpPr>
          <p:nvPr>
            <p:ph type="title"/>
          </p:nvPr>
        </p:nvSpPr>
        <p:spPr>
          <a:xfrm>
            <a:off x="2270174" y="31653"/>
            <a:ext cx="6377940" cy="1293028"/>
          </a:xfrm>
          <a:prstGeom prst="rect">
            <a:avLst/>
          </a:prstGeom>
          <a:noFill/>
          <a:ln>
            <a:noFill/>
          </a:ln>
        </p:spPr>
        <p:txBody>
          <a:bodyPr spcFirstLastPara="1" wrap="square" lIns="91425" tIns="45700" rIns="91425" bIns="45700" anchor="b" anchorCtr="0">
            <a:normAutofit/>
          </a:bodyPr>
          <a:lstStyle/>
          <a:p>
            <a:pPr marL="0" lvl="0" indent="0" rtl="0">
              <a:lnSpc>
                <a:spcPct val="100000"/>
              </a:lnSpc>
              <a:spcBef>
                <a:spcPts val="0"/>
              </a:spcBef>
              <a:spcAft>
                <a:spcPts val="0"/>
              </a:spcAft>
              <a:buClr>
                <a:srgbClr val="FF8C3C"/>
              </a:buClr>
              <a:buSzPts val="3600"/>
              <a:buFont typeface="Verdana"/>
              <a:buNone/>
            </a:pPr>
            <a:r>
              <a:rPr lang="en-GB" dirty="0" err="1" smtClean="0">
                <a:solidFill>
                  <a:schemeClr val="accent6"/>
                </a:solidFill>
              </a:rPr>
              <a:t>Arbor</a:t>
            </a:r>
            <a:endParaRPr dirty="0">
              <a:solidFill>
                <a:schemeClr val="accent6"/>
              </a:solidFill>
            </a:endParaRPr>
          </a:p>
        </p:txBody>
      </p:sp>
      <p:sp>
        <p:nvSpPr>
          <p:cNvPr id="223" name="Google Shape;223;p18"/>
          <p:cNvSpPr txBox="1">
            <a:spLocks noGrp="1"/>
          </p:cNvSpPr>
          <p:nvPr>
            <p:ph idx="1"/>
          </p:nvPr>
        </p:nvSpPr>
        <p:spPr>
          <a:xfrm>
            <a:off x="601287" y="2057401"/>
            <a:ext cx="7948353" cy="4187952"/>
          </a:xfrm>
          <a:prstGeom prst="rect">
            <a:avLst/>
          </a:prstGeom>
          <a:noFill/>
          <a:ln>
            <a:noFill/>
          </a:ln>
        </p:spPr>
        <p:txBody>
          <a:bodyPr spcFirstLastPara="1" wrap="square" lIns="182875" tIns="91425" rIns="91425" bIns="45700" anchor="t" anchorCtr="0">
            <a:normAutofit/>
          </a:bodyPr>
          <a:lstStyle/>
          <a:p>
            <a:pPr marL="265176" lvl="0" indent="0" algn="l" rtl="0">
              <a:lnSpc>
                <a:spcPct val="100000"/>
              </a:lnSpc>
              <a:spcBef>
                <a:spcPts val="0"/>
              </a:spcBef>
              <a:spcAft>
                <a:spcPts val="0"/>
              </a:spcAft>
              <a:buSzPts val="1440"/>
              <a:buNone/>
            </a:pPr>
            <a:r>
              <a:rPr lang="en-GB" dirty="0">
                <a:latin typeface="Calibri"/>
                <a:ea typeface="Calibri"/>
                <a:cs typeface="Calibri"/>
                <a:sym typeface="Calibri"/>
              </a:rPr>
              <a:t>The school is ‘cashless’. All payments for educational </a:t>
            </a:r>
            <a:r>
              <a:rPr lang="en-GB" dirty="0" smtClean="0">
                <a:latin typeface="Calibri"/>
                <a:ea typeface="Calibri"/>
                <a:cs typeface="Calibri"/>
                <a:sym typeface="Calibri"/>
              </a:rPr>
              <a:t>visits, </a:t>
            </a:r>
            <a:r>
              <a:rPr lang="en-GB" dirty="0">
                <a:latin typeface="Calibri"/>
                <a:ea typeface="Calibri"/>
                <a:cs typeface="Calibri"/>
                <a:sym typeface="Calibri"/>
              </a:rPr>
              <a:t>before and after school clubs must be made via </a:t>
            </a:r>
            <a:r>
              <a:rPr lang="en-GB" dirty="0" err="1" smtClean="0">
                <a:latin typeface="Calibri"/>
                <a:ea typeface="Calibri"/>
                <a:cs typeface="Calibri"/>
                <a:sym typeface="Calibri"/>
              </a:rPr>
              <a:t>Arbor</a:t>
            </a:r>
            <a:r>
              <a:rPr lang="en-GB" dirty="0" smtClean="0">
                <a:latin typeface="Calibri"/>
                <a:ea typeface="Calibri"/>
                <a:cs typeface="Calibri"/>
                <a:sym typeface="Calibri"/>
              </a:rPr>
              <a:t>. </a:t>
            </a:r>
            <a:r>
              <a:rPr lang="en-GB" dirty="0">
                <a:latin typeface="Calibri"/>
                <a:ea typeface="Calibri"/>
                <a:cs typeface="Calibri"/>
                <a:sym typeface="Calibri"/>
              </a:rPr>
              <a:t>All parents/ carers will be issued with login details. If you are having difficulty accessing it, please contact the school office who will be happy to help.</a:t>
            </a:r>
            <a:endParaRPr dirty="0">
              <a:latin typeface="Calibri"/>
              <a:ea typeface="Calibri"/>
              <a:cs typeface="Calibri"/>
              <a:sym typeface="Calibri"/>
            </a:endParaRPr>
          </a:p>
          <a:p>
            <a:pPr marL="265176" lvl="0" indent="0" algn="l" rtl="0">
              <a:lnSpc>
                <a:spcPct val="100000"/>
              </a:lnSpc>
              <a:spcBef>
                <a:spcPts val="0"/>
              </a:spcBef>
              <a:spcAft>
                <a:spcPts val="0"/>
              </a:spcAft>
              <a:buSzPts val="1440"/>
              <a:buNone/>
            </a:pPr>
            <a:endParaRPr dirty="0">
              <a:latin typeface="Calibri"/>
              <a:ea typeface="Calibri"/>
              <a:cs typeface="Calibri"/>
              <a:sym typeface="Calibri"/>
            </a:endParaRPr>
          </a:p>
          <a:p>
            <a:pPr marL="265176" lvl="0" indent="0" algn="l" rtl="0">
              <a:lnSpc>
                <a:spcPct val="100000"/>
              </a:lnSpc>
              <a:spcBef>
                <a:spcPts val="0"/>
              </a:spcBef>
              <a:spcAft>
                <a:spcPts val="0"/>
              </a:spcAft>
              <a:buSzPts val="1440"/>
              <a:buNone/>
            </a:pPr>
            <a:r>
              <a:rPr lang="en-GB" dirty="0">
                <a:latin typeface="Calibri"/>
                <a:ea typeface="Calibri"/>
                <a:cs typeface="Calibri"/>
                <a:sym typeface="Calibri"/>
              </a:rPr>
              <a:t>School lunches- </a:t>
            </a:r>
            <a:r>
              <a:rPr lang="en-GB" dirty="0" smtClean="0">
                <a:latin typeface="Calibri"/>
                <a:ea typeface="Calibri"/>
                <a:cs typeface="Calibri"/>
                <a:sym typeface="Calibri"/>
              </a:rPr>
              <a:t>School Grid menu </a:t>
            </a:r>
            <a:r>
              <a:rPr lang="en-GB" dirty="0">
                <a:latin typeface="Calibri"/>
                <a:ea typeface="Calibri"/>
                <a:cs typeface="Calibri"/>
                <a:sym typeface="Calibri"/>
              </a:rPr>
              <a:t>choices are available to view up to half a term in advance. Please ensure that choices for that school day are made before the start of the school day</a:t>
            </a:r>
            <a:r>
              <a:rPr lang="en-GB" dirty="0" smtClean="0">
                <a:latin typeface="Calibri"/>
                <a:ea typeface="Calibri"/>
                <a:cs typeface="Calibri"/>
                <a:sym typeface="Calibri"/>
              </a:rPr>
              <a:t>. You can order for the week/ half term in advance. </a:t>
            </a:r>
            <a:endParaRPr dirty="0">
              <a:latin typeface="Calibri"/>
              <a:ea typeface="Calibri"/>
              <a:cs typeface="Calibri"/>
              <a:sym typeface="Calibri"/>
            </a:endParaRPr>
          </a:p>
          <a:p>
            <a:pPr marL="265176" lvl="0" indent="0" algn="l" rtl="0">
              <a:lnSpc>
                <a:spcPct val="100000"/>
              </a:lnSpc>
              <a:spcBef>
                <a:spcPts val="0"/>
              </a:spcBef>
              <a:spcAft>
                <a:spcPts val="0"/>
              </a:spcAft>
              <a:buSzPts val="1440"/>
              <a:buNone/>
            </a:pPr>
            <a:endParaRPr sz="2000" dirty="0">
              <a:latin typeface="Calibri"/>
              <a:ea typeface="Calibri"/>
              <a:cs typeface="Calibri"/>
              <a:sym typeface="Calibri"/>
            </a:endParaRPr>
          </a:p>
          <a:p>
            <a:pPr marL="265176" lvl="0" indent="0" algn="l" rtl="0">
              <a:lnSpc>
                <a:spcPct val="100000"/>
              </a:lnSpc>
              <a:spcBef>
                <a:spcPts val="0"/>
              </a:spcBef>
              <a:spcAft>
                <a:spcPts val="0"/>
              </a:spcAft>
              <a:buSzPts val="1440"/>
              <a:buNone/>
            </a:pPr>
            <a:endParaRPr sz="2000" dirty="0">
              <a:latin typeface="Calibri"/>
              <a:ea typeface="Calibri"/>
              <a:cs typeface="Calibri"/>
              <a:sym typeface="Calibri"/>
            </a:endParaRPr>
          </a:p>
          <a:p>
            <a:pPr marL="0" lvl="0" indent="0" algn="l" rtl="0">
              <a:lnSpc>
                <a:spcPct val="100000"/>
              </a:lnSpc>
              <a:spcBef>
                <a:spcPts val="0"/>
              </a:spcBef>
              <a:spcAft>
                <a:spcPts val="0"/>
              </a:spcAft>
              <a:buSzPts val="1440"/>
              <a:buNone/>
            </a:pPr>
            <a:endParaRPr sz="2000" dirty="0">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8"/>
          <p:cNvSpPr txBox="1">
            <a:spLocks noGrp="1"/>
          </p:cNvSpPr>
          <p:nvPr>
            <p:ph type="title"/>
          </p:nvPr>
        </p:nvSpPr>
        <p:spPr>
          <a:xfrm>
            <a:off x="2270174" y="31653"/>
            <a:ext cx="6377940" cy="1293028"/>
          </a:xfrm>
          <a:prstGeom prst="rect">
            <a:avLst/>
          </a:prstGeom>
          <a:noFill/>
          <a:ln>
            <a:noFill/>
          </a:ln>
        </p:spPr>
        <p:txBody>
          <a:bodyPr spcFirstLastPara="1" wrap="square" lIns="91425" tIns="45700" rIns="91425" bIns="45700" anchor="b" anchorCtr="0">
            <a:normAutofit/>
          </a:bodyPr>
          <a:lstStyle/>
          <a:p>
            <a:pPr marL="0" lvl="0" indent="0" rtl="0">
              <a:lnSpc>
                <a:spcPct val="100000"/>
              </a:lnSpc>
              <a:spcBef>
                <a:spcPts val="0"/>
              </a:spcBef>
              <a:spcAft>
                <a:spcPts val="0"/>
              </a:spcAft>
              <a:buClr>
                <a:srgbClr val="FF8C3C"/>
              </a:buClr>
              <a:buSzPts val="3600"/>
              <a:buFont typeface="Verdana"/>
              <a:buNone/>
            </a:pPr>
            <a:r>
              <a:rPr lang="en-GB" dirty="0" smtClean="0">
                <a:solidFill>
                  <a:schemeClr val="accent6"/>
                </a:solidFill>
              </a:rPr>
              <a:t>Communication</a:t>
            </a:r>
            <a:endParaRPr dirty="0">
              <a:solidFill>
                <a:schemeClr val="accent6"/>
              </a:solidFill>
            </a:endParaRPr>
          </a:p>
        </p:txBody>
      </p:sp>
      <p:sp>
        <p:nvSpPr>
          <p:cNvPr id="2" name="Content Placeholder 1"/>
          <p:cNvSpPr>
            <a:spLocks noGrp="1"/>
          </p:cNvSpPr>
          <p:nvPr>
            <p:ph idx="1"/>
          </p:nvPr>
        </p:nvSpPr>
        <p:spPr>
          <a:xfrm>
            <a:off x="594360" y="2788920"/>
            <a:ext cx="7955280" cy="4069080"/>
          </a:xfrm>
        </p:spPr>
        <p:txBody>
          <a:bodyPr/>
          <a:lstStyle/>
          <a:p>
            <a:r>
              <a:rPr lang="en-GB" dirty="0" smtClean="0"/>
              <a:t>The Arbour App is now available – please sign up via the email.</a:t>
            </a:r>
          </a:p>
          <a:p>
            <a:endParaRPr lang="en-GB" dirty="0"/>
          </a:p>
          <a:p>
            <a:r>
              <a:rPr lang="en-GB" dirty="0" smtClean="0"/>
              <a:t>If you haven’t received the email please contact the school office.</a:t>
            </a:r>
          </a:p>
          <a:p>
            <a:endParaRPr lang="en-GB" dirty="0"/>
          </a:p>
          <a:p>
            <a:r>
              <a:rPr lang="en-GB" dirty="0" smtClean="0"/>
              <a:t>Pupil Premium – if your child qualifies, school receives extra funding and your child is eligible for Free School Meals and shopping vouchers in the school holidays.</a:t>
            </a:r>
            <a:endParaRPr lang="en-GB" dirty="0"/>
          </a:p>
        </p:txBody>
      </p:sp>
      <p:pic>
        <p:nvPicPr>
          <p:cNvPr id="3" name="Picture 2"/>
          <p:cNvPicPr>
            <a:picLocks noChangeAspect="1"/>
          </p:cNvPicPr>
          <p:nvPr/>
        </p:nvPicPr>
        <p:blipFill>
          <a:blip r:embed="rId3"/>
          <a:stretch>
            <a:fillRect/>
          </a:stretch>
        </p:blipFill>
        <p:spPr>
          <a:xfrm>
            <a:off x="639213" y="1214935"/>
            <a:ext cx="3261922" cy="1370864"/>
          </a:xfrm>
          <a:prstGeom prst="rect">
            <a:avLst/>
          </a:prstGeom>
        </p:spPr>
      </p:pic>
    </p:spTree>
    <p:extLst>
      <p:ext uri="{BB962C8B-B14F-4D97-AF65-F5344CB8AC3E}">
        <p14:creationId xmlns:p14="http://schemas.microsoft.com/office/powerpoint/2010/main" val="319696045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9"/>
          <p:cNvSpPr txBox="1">
            <a:spLocks noGrp="1"/>
          </p:cNvSpPr>
          <p:nvPr>
            <p:ph type="title"/>
          </p:nvPr>
        </p:nvSpPr>
        <p:spPr>
          <a:xfrm>
            <a:off x="2945423" y="-121892"/>
            <a:ext cx="6377940" cy="1293028"/>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dirty="0">
                <a:solidFill>
                  <a:schemeClr val="accent6"/>
                </a:solidFill>
              </a:rPr>
              <a:t>Out of school care</a:t>
            </a:r>
            <a:endParaRPr dirty="0">
              <a:solidFill>
                <a:schemeClr val="accent6"/>
              </a:solidFill>
            </a:endParaRPr>
          </a:p>
        </p:txBody>
      </p:sp>
      <p:sp>
        <p:nvSpPr>
          <p:cNvPr id="229" name="Google Shape;229;p19"/>
          <p:cNvSpPr txBox="1">
            <a:spLocks noGrp="1"/>
          </p:cNvSpPr>
          <p:nvPr>
            <p:ph idx="1"/>
          </p:nvPr>
        </p:nvSpPr>
        <p:spPr>
          <a:xfrm>
            <a:off x="594360" y="1758462"/>
            <a:ext cx="7955280" cy="4069080"/>
          </a:xfrm>
          <a:prstGeom prst="rect">
            <a:avLst/>
          </a:prstGeom>
          <a:noFill/>
          <a:ln>
            <a:noFill/>
          </a:ln>
        </p:spPr>
        <p:txBody>
          <a:bodyPr spcFirstLastPara="1" wrap="square" lIns="182875" tIns="91425" rIns="91425" bIns="45700" anchor="t" anchorCtr="0">
            <a:normAutofit/>
          </a:bodyPr>
          <a:lstStyle/>
          <a:p>
            <a:pPr marL="265176" lvl="0" indent="-265176" algn="l" rtl="0">
              <a:lnSpc>
                <a:spcPct val="100000"/>
              </a:lnSpc>
              <a:spcBef>
                <a:spcPts val="0"/>
              </a:spcBef>
              <a:spcAft>
                <a:spcPts val="0"/>
              </a:spcAft>
              <a:buSzPts val="2240"/>
              <a:buChar char="⚫"/>
            </a:pPr>
            <a:r>
              <a:rPr lang="en-GB" b="1" dirty="0"/>
              <a:t>Breakfast Club</a:t>
            </a:r>
            <a:r>
              <a:rPr lang="en-GB" dirty="0"/>
              <a:t> is run by school staff each morning in the old </a:t>
            </a:r>
            <a:r>
              <a:rPr lang="en-GB" dirty="0" smtClean="0"/>
              <a:t>Year 1 </a:t>
            </a:r>
            <a:r>
              <a:rPr lang="en-GB" dirty="0"/>
              <a:t>building from </a:t>
            </a:r>
            <a:r>
              <a:rPr lang="en-GB" dirty="0" smtClean="0"/>
              <a:t>7.45am-8.45am</a:t>
            </a:r>
            <a:endParaRPr dirty="0"/>
          </a:p>
          <a:p>
            <a:pPr marL="265176" lvl="0" indent="0" algn="l" rtl="0">
              <a:lnSpc>
                <a:spcPct val="100000"/>
              </a:lnSpc>
              <a:spcBef>
                <a:spcPts val="0"/>
              </a:spcBef>
              <a:spcAft>
                <a:spcPts val="0"/>
              </a:spcAft>
              <a:buSzPts val="1440"/>
              <a:buNone/>
            </a:pPr>
            <a:r>
              <a:rPr lang="en-GB" dirty="0"/>
              <a:t>Sessions must be booked in advance - full details can be found on the school </a:t>
            </a:r>
            <a:r>
              <a:rPr lang="en-GB" dirty="0" smtClean="0"/>
              <a:t>website</a:t>
            </a:r>
          </a:p>
          <a:p>
            <a:pPr marL="265176" lvl="0" indent="0" algn="l" rtl="0">
              <a:lnSpc>
                <a:spcPct val="100000"/>
              </a:lnSpc>
              <a:spcBef>
                <a:spcPts val="0"/>
              </a:spcBef>
              <a:spcAft>
                <a:spcPts val="0"/>
              </a:spcAft>
              <a:buSzPts val="1440"/>
              <a:buNone/>
            </a:pPr>
            <a:endParaRPr dirty="0"/>
          </a:p>
          <a:p>
            <a:pPr marL="265176" lvl="0" indent="-265176" algn="l" rtl="0">
              <a:lnSpc>
                <a:spcPct val="100000"/>
              </a:lnSpc>
              <a:spcBef>
                <a:spcPts val="250"/>
              </a:spcBef>
              <a:spcAft>
                <a:spcPts val="0"/>
              </a:spcAft>
              <a:buSzPts val="2240"/>
              <a:buChar char="⚫"/>
            </a:pPr>
            <a:r>
              <a:rPr lang="en-GB" b="1" dirty="0"/>
              <a:t>After School Club</a:t>
            </a:r>
            <a:r>
              <a:rPr lang="en-GB" dirty="0"/>
              <a:t> is also run by school staff from 3.20pm-6.00pm (same location as above)</a:t>
            </a:r>
            <a:endParaRPr dirty="0"/>
          </a:p>
          <a:p>
            <a:pPr marL="265176" lvl="0" indent="0" algn="l" rtl="0">
              <a:lnSpc>
                <a:spcPct val="100000"/>
              </a:lnSpc>
              <a:spcBef>
                <a:spcPts val="250"/>
              </a:spcBef>
              <a:spcAft>
                <a:spcPts val="0"/>
              </a:spcAft>
              <a:buSzPts val="1440"/>
              <a:buNone/>
            </a:pPr>
            <a:r>
              <a:rPr lang="en-GB" dirty="0"/>
              <a:t>Please contact the school admin team for an application form</a:t>
            </a:r>
            <a:endParaRP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7605" y="972517"/>
            <a:ext cx="7431965" cy="530223"/>
          </a:xfrm>
        </p:spPr>
        <p:txBody>
          <a:bodyPr>
            <a:normAutofit fontScale="90000"/>
          </a:bodyPr>
          <a:lstStyle/>
          <a:p>
            <a:r>
              <a:rPr lang="en-US" dirty="0"/>
              <a:t>Screen Time — Finding the Right Balance</a:t>
            </a:r>
            <a:endParaRPr lang="en-GB" dirty="0"/>
          </a:p>
        </p:txBody>
      </p:sp>
      <p:pic>
        <p:nvPicPr>
          <p:cNvPr id="6" name="Picture 5"/>
          <p:cNvPicPr>
            <a:picLocks noChangeAspect="1"/>
          </p:cNvPicPr>
          <p:nvPr/>
        </p:nvPicPr>
        <p:blipFill>
          <a:blip r:embed="rId2"/>
          <a:stretch>
            <a:fillRect/>
          </a:stretch>
        </p:blipFill>
        <p:spPr>
          <a:xfrm>
            <a:off x="261517" y="1902691"/>
            <a:ext cx="7536908" cy="1989021"/>
          </a:xfrm>
          <a:prstGeom prst="rect">
            <a:avLst/>
          </a:prstGeom>
        </p:spPr>
      </p:pic>
      <p:pic>
        <p:nvPicPr>
          <p:cNvPr id="7" name="Picture 6"/>
          <p:cNvPicPr>
            <a:picLocks noChangeAspect="1"/>
          </p:cNvPicPr>
          <p:nvPr/>
        </p:nvPicPr>
        <p:blipFill>
          <a:blip r:embed="rId3"/>
          <a:stretch>
            <a:fillRect/>
          </a:stretch>
        </p:blipFill>
        <p:spPr>
          <a:xfrm>
            <a:off x="261517" y="3849359"/>
            <a:ext cx="7531100" cy="1341477"/>
          </a:xfrm>
          <a:prstGeom prst="rect">
            <a:avLst/>
          </a:prstGeom>
        </p:spPr>
      </p:pic>
      <p:pic>
        <p:nvPicPr>
          <p:cNvPr id="8" name="Picture 7"/>
          <p:cNvPicPr>
            <a:picLocks noChangeAspect="1"/>
          </p:cNvPicPr>
          <p:nvPr/>
        </p:nvPicPr>
        <p:blipFill>
          <a:blip r:embed="rId4"/>
          <a:stretch>
            <a:fillRect/>
          </a:stretch>
        </p:blipFill>
        <p:spPr>
          <a:xfrm>
            <a:off x="255709" y="5190836"/>
            <a:ext cx="7437721" cy="1006764"/>
          </a:xfrm>
          <a:prstGeom prst="rect">
            <a:avLst/>
          </a:prstGeom>
        </p:spPr>
      </p:pic>
    </p:spTree>
    <p:extLst>
      <p:ext uri="{BB962C8B-B14F-4D97-AF65-F5344CB8AC3E}">
        <p14:creationId xmlns:p14="http://schemas.microsoft.com/office/powerpoint/2010/main" val="23403067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49750" y="1035941"/>
            <a:ext cx="6937496" cy="875986"/>
          </a:xfrm>
          <a:prstGeom prst="rect">
            <a:avLst/>
          </a:prstGeom>
        </p:spPr>
      </p:pic>
      <p:pic>
        <p:nvPicPr>
          <p:cNvPr id="6" name="Picture 5"/>
          <p:cNvPicPr>
            <a:picLocks noChangeAspect="1"/>
          </p:cNvPicPr>
          <p:nvPr/>
        </p:nvPicPr>
        <p:blipFill>
          <a:blip r:embed="rId3"/>
          <a:stretch>
            <a:fillRect/>
          </a:stretch>
        </p:blipFill>
        <p:spPr>
          <a:xfrm>
            <a:off x="449750" y="1941420"/>
            <a:ext cx="4335613" cy="606144"/>
          </a:xfrm>
          <a:prstGeom prst="rect">
            <a:avLst/>
          </a:prstGeom>
        </p:spPr>
      </p:pic>
      <p:pic>
        <p:nvPicPr>
          <p:cNvPr id="7" name="Picture 6"/>
          <p:cNvPicPr>
            <a:picLocks noChangeAspect="1"/>
          </p:cNvPicPr>
          <p:nvPr/>
        </p:nvPicPr>
        <p:blipFill>
          <a:blip r:embed="rId4"/>
          <a:stretch>
            <a:fillRect/>
          </a:stretch>
        </p:blipFill>
        <p:spPr>
          <a:xfrm>
            <a:off x="456996" y="2577057"/>
            <a:ext cx="6329363" cy="1057275"/>
          </a:xfrm>
          <a:prstGeom prst="rect">
            <a:avLst/>
          </a:prstGeom>
        </p:spPr>
      </p:pic>
      <p:pic>
        <p:nvPicPr>
          <p:cNvPr id="8" name="Picture 7"/>
          <p:cNvPicPr>
            <a:picLocks noChangeAspect="1"/>
          </p:cNvPicPr>
          <p:nvPr/>
        </p:nvPicPr>
        <p:blipFill>
          <a:blip r:embed="rId5"/>
          <a:stretch>
            <a:fillRect/>
          </a:stretch>
        </p:blipFill>
        <p:spPr>
          <a:xfrm>
            <a:off x="451689" y="3663825"/>
            <a:ext cx="6804504" cy="1116770"/>
          </a:xfrm>
          <a:prstGeom prst="rect">
            <a:avLst/>
          </a:prstGeom>
        </p:spPr>
      </p:pic>
      <p:pic>
        <p:nvPicPr>
          <p:cNvPr id="9" name="Picture 8"/>
          <p:cNvPicPr>
            <a:picLocks noChangeAspect="1"/>
          </p:cNvPicPr>
          <p:nvPr/>
        </p:nvPicPr>
        <p:blipFill>
          <a:blip r:embed="rId6"/>
          <a:stretch>
            <a:fillRect/>
          </a:stretch>
        </p:blipFill>
        <p:spPr>
          <a:xfrm>
            <a:off x="456996" y="4780595"/>
            <a:ext cx="8644892" cy="1232277"/>
          </a:xfrm>
          <a:prstGeom prst="rect">
            <a:avLst/>
          </a:prstGeom>
        </p:spPr>
      </p:pic>
    </p:spTree>
    <p:extLst>
      <p:ext uri="{BB962C8B-B14F-4D97-AF65-F5344CB8AC3E}">
        <p14:creationId xmlns:p14="http://schemas.microsoft.com/office/powerpoint/2010/main" val="39069968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9208" y="978250"/>
            <a:ext cx="7560130" cy="1338828"/>
          </a:xfrm>
          <a:prstGeom prst="rect">
            <a:avLst/>
          </a:prstGeom>
        </p:spPr>
        <p:txBody>
          <a:bodyPr wrap="square">
            <a:spAutoFit/>
          </a:bodyPr>
          <a:lstStyle/>
          <a:p>
            <a:r>
              <a:rPr lang="en-US" sz="1350" b="1" dirty="0">
                <a:solidFill>
                  <a:srgbClr val="222222"/>
                </a:solidFill>
                <a:latin typeface="helvetica" panose="020B0604020202020204" pitchFamily="34" charset="0"/>
              </a:rPr>
              <a:t>Further online safety support:</a:t>
            </a:r>
          </a:p>
          <a:p>
            <a:endParaRPr lang="en-US" sz="1350" b="1" dirty="0">
              <a:solidFill>
                <a:srgbClr val="222222"/>
              </a:solidFill>
              <a:latin typeface="helvetica" panose="020B0604020202020204" pitchFamily="34" charset="0"/>
            </a:endParaRPr>
          </a:p>
          <a:p>
            <a:r>
              <a:rPr lang="en-US" sz="1350" b="1" dirty="0">
                <a:solidFill>
                  <a:srgbClr val="222222"/>
                </a:solidFill>
                <a:latin typeface="helvetica" panose="020B0604020202020204" pitchFamily="34" charset="0"/>
              </a:rPr>
              <a:t>Primary Parents Autumn workshop </a:t>
            </a:r>
            <a:endParaRPr lang="en-US" sz="1350" dirty="0">
              <a:solidFill>
                <a:srgbClr val="222222"/>
              </a:solidFill>
              <a:latin typeface="helvetica" panose="020B0604020202020204" pitchFamily="34" charset="0"/>
            </a:endParaRPr>
          </a:p>
          <a:p>
            <a:r>
              <a:rPr lang="en-US" sz="1350" b="1" dirty="0">
                <a:solidFill>
                  <a:srgbClr val="222222"/>
                </a:solidFill>
                <a:latin typeface="helvetica" panose="020B0604020202020204" pitchFamily="34" charset="0"/>
              </a:rPr>
              <a:t>14th December 7.30-8.30pm</a:t>
            </a:r>
            <a:endParaRPr lang="en-US" sz="1350" dirty="0">
              <a:solidFill>
                <a:srgbClr val="222222"/>
              </a:solidFill>
              <a:latin typeface="helvetica" panose="020B0604020202020204" pitchFamily="34" charset="0"/>
            </a:endParaRPr>
          </a:p>
          <a:p>
            <a:r>
              <a:rPr lang="en-US" sz="1350" dirty="0">
                <a:solidFill>
                  <a:srgbClr val="222222"/>
                </a:solidFill>
                <a:latin typeface="helvetica" panose="020B0604020202020204" pitchFamily="34" charset="0"/>
              </a:rPr>
              <a:t>The workshop is dedicated to helping parents understand the risks their children face in their online lives and the practical things parents can do to help. </a:t>
            </a:r>
            <a:r>
              <a:rPr lang="en-US" sz="1350" dirty="0">
                <a:solidFill>
                  <a:srgbClr val="1D5782"/>
                </a:solidFill>
                <a:latin typeface="helvetica" panose="020B0604020202020204" pitchFamily="34" charset="0"/>
                <a:hlinkClick r:id="rId2"/>
              </a:rPr>
              <a:t>Webinar Registration - Zoom</a:t>
            </a:r>
            <a:endParaRPr lang="en-US" sz="1350" dirty="0">
              <a:solidFill>
                <a:srgbClr val="222222"/>
              </a:solidFill>
              <a:latin typeface="helvetica" panose="020B0604020202020204" pitchFamily="34" charset="0"/>
            </a:endParaRPr>
          </a:p>
        </p:txBody>
      </p:sp>
      <p:sp>
        <p:nvSpPr>
          <p:cNvPr id="3" name="Rectangle 2"/>
          <p:cNvSpPr/>
          <p:nvPr/>
        </p:nvSpPr>
        <p:spPr>
          <a:xfrm>
            <a:off x="150223" y="2520172"/>
            <a:ext cx="8892540" cy="1754326"/>
          </a:xfrm>
          <a:prstGeom prst="rect">
            <a:avLst/>
          </a:prstGeom>
        </p:spPr>
        <p:txBody>
          <a:bodyPr wrap="square">
            <a:spAutoFit/>
          </a:bodyPr>
          <a:lstStyle/>
          <a:p>
            <a:r>
              <a:rPr lang="en-US" sz="1350" b="1" dirty="0" err="1">
                <a:solidFill>
                  <a:srgbClr val="222222"/>
                </a:solidFill>
                <a:latin typeface="helvetica" panose="020B0604020202020204" pitchFamily="34" charset="0"/>
              </a:rPr>
              <a:t>Smoothwall</a:t>
            </a:r>
            <a:r>
              <a:rPr lang="en-US" sz="1350" b="1" dirty="0">
                <a:solidFill>
                  <a:srgbClr val="222222"/>
                </a:solidFill>
                <a:latin typeface="helvetica" panose="020B0604020202020204" pitchFamily="34" charset="0"/>
              </a:rPr>
              <a:t> Online Safety Hub</a:t>
            </a:r>
          </a:p>
          <a:p>
            <a:r>
              <a:rPr lang="en-US" sz="1350" dirty="0">
                <a:solidFill>
                  <a:srgbClr val="222222"/>
                </a:solidFill>
                <a:latin typeface="helvetica" panose="020B0604020202020204" pitchFamily="34" charset="0"/>
              </a:rPr>
              <a:t>The Online Safety Hub is available to support families’ knowledge and understanding of digital safeguarding! The Online Safety Hub is a brand-new online resource with lots of expert advice and guidance to help you </a:t>
            </a:r>
            <a:r>
              <a:rPr lang="en-US" sz="1350" b="1" dirty="0">
                <a:solidFill>
                  <a:srgbClr val="222222"/>
                </a:solidFill>
                <a:latin typeface="helvetica" panose="020B0604020202020204" pitchFamily="34" charset="0"/>
              </a:rPr>
              <a:t>manage children's safety online. It includes information on the latest hot topics when it comes to keeping children safe, such as how to manage screen time, understand the latest gaming platforms, what they </a:t>
            </a:r>
            <a:r>
              <a:rPr lang="en-US" sz="1350" dirty="0">
                <a:solidFill>
                  <a:srgbClr val="222222"/>
                </a:solidFill>
                <a:latin typeface="helvetica" panose="020B0604020202020204" pitchFamily="34" charset="0"/>
              </a:rPr>
              <a:t>mean for children’s safety and lots more. </a:t>
            </a:r>
          </a:p>
          <a:p>
            <a:r>
              <a:rPr lang="en-US" sz="1350" dirty="0">
                <a:solidFill>
                  <a:srgbClr val="222222"/>
                </a:solidFill>
                <a:latin typeface="helvetica" panose="020B0604020202020204" pitchFamily="34" charset="0"/>
              </a:rPr>
              <a:t>You can access it for free here: </a:t>
            </a:r>
          </a:p>
          <a:p>
            <a:r>
              <a:rPr lang="en-US" sz="1350" dirty="0">
                <a:solidFill>
                  <a:srgbClr val="1D5782"/>
                </a:solidFill>
                <a:latin typeface="helvetica" panose="020B0604020202020204" pitchFamily="34" charset="0"/>
                <a:hlinkClick r:id="rId3"/>
              </a:rPr>
              <a:t>online safety hub</a:t>
            </a:r>
            <a:endParaRPr lang="en-US" sz="1350" dirty="0">
              <a:solidFill>
                <a:srgbClr val="222222"/>
              </a:solidFill>
              <a:latin typeface="helvetica" panose="020B0604020202020204" pitchFamily="34" charset="0"/>
            </a:endParaRPr>
          </a:p>
        </p:txBody>
      </p:sp>
      <p:sp>
        <p:nvSpPr>
          <p:cNvPr id="4" name="Rectangle 3"/>
          <p:cNvSpPr/>
          <p:nvPr/>
        </p:nvSpPr>
        <p:spPr>
          <a:xfrm>
            <a:off x="199209" y="4428730"/>
            <a:ext cx="8559437" cy="1338828"/>
          </a:xfrm>
          <a:prstGeom prst="rect">
            <a:avLst/>
          </a:prstGeom>
        </p:spPr>
        <p:txBody>
          <a:bodyPr wrap="square">
            <a:spAutoFit/>
          </a:bodyPr>
          <a:lstStyle/>
          <a:p>
            <a:r>
              <a:rPr lang="en-US" sz="1350" b="1" dirty="0">
                <a:solidFill>
                  <a:srgbClr val="0F172A"/>
                </a:solidFill>
                <a:latin typeface="Roboto"/>
              </a:rPr>
              <a:t>The </a:t>
            </a:r>
            <a:r>
              <a:rPr lang="en-US" sz="1350" b="1" dirty="0" err="1">
                <a:solidFill>
                  <a:srgbClr val="0F172A"/>
                </a:solidFill>
                <a:latin typeface="Roboto"/>
              </a:rPr>
              <a:t>Qustodio</a:t>
            </a:r>
            <a:r>
              <a:rPr lang="en-US" sz="1350" b="1" dirty="0">
                <a:solidFill>
                  <a:srgbClr val="0F172A"/>
                </a:solidFill>
                <a:latin typeface="Roboto"/>
              </a:rPr>
              <a:t> Parent App</a:t>
            </a:r>
          </a:p>
          <a:p>
            <a:pPr>
              <a:buFont typeface="Arial" panose="020B0604020202020204" pitchFamily="34" charset="0"/>
              <a:buChar char="•"/>
            </a:pPr>
            <a:r>
              <a:rPr lang="en-US" sz="1350" dirty="0" err="1">
                <a:solidFill>
                  <a:srgbClr val="202327"/>
                </a:solidFill>
                <a:latin typeface="inherit"/>
              </a:rPr>
              <a:t>Qustodio</a:t>
            </a:r>
            <a:r>
              <a:rPr lang="en-US" sz="1350" dirty="0">
                <a:solidFill>
                  <a:srgbClr val="202327"/>
                </a:solidFill>
                <a:latin typeface="inherit"/>
              </a:rPr>
              <a:t> is a world-leading online safety tool that helps parents manage and supervise their child's online activities.</a:t>
            </a:r>
          </a:p>
          <a:p>
            <a:pPr>
              <a:buFont typeface="Arial" panose="020B0604020202020204" pitchFamily="34" charset="0"/>
              <a:buChar char="•"/>
            </a:pPr>
            <a:r>
              <a:rPr lang="en-US" sz="1350" dirty="0">
                <a:solidFill>
                  <a:srgbClr val="202327"/>
                </a:solidFill>
                <a:latin typeface="inherit"/>
              </a:rPr>
              <a:t>Our partnership with </a:t>
            </a:r>
            <a:r>
              <a:rPr lang="en-US" sz="1350" dirty="0" err="1">
                <a:solidFill>
                  <a:srgbClr val="202327"/>
                </a:solidFill>
                <a:latin typeface="inherit"/>
              </a:rPr>
              <a:t>Qustodio</a:t>
            </a:r>
            <a:r>
              <a:rPr lang="en-US" sz="1350" dirty="0">
                <a:solidFill>
                  <a:srgbClr val="202327"/>
                </a:solidFill>
                <a:latin typeface="inherit"/>
              </a:rPr>
              <a:t> offers parents free access to the </a:t>
            </a:r>
            <a:r>
              <a:rPr lang="en-US" sz="1350" dirty="0" err="1">
                <a:solidFill>
                  <a:srgbClr val="202327"/>
                </a:solidFill>
                <a:latin typeface="inherit"/>
              </a:rPr>
              <a:t>Qustodio</a:t>
            </a:r>
            <a:r>
              <a:rPr lang="en-US" sz="1350" dirty="0">
                <a:solidFill>
                  <a:srgbClr val="202327"/>
                </a:solidFill>
                <a:latin typeface="inherit"/>
              </a:rPr>
              <a:t> parent app.</a:t>
            </a:r>
          </a:p>
          <a:p>
            <a:pPr>
              <a:buFont typeface="Arial" panose="020B0604020202020204" pitchFamily="34" charset="0"/>
              <a:buChar char="•"/>
            </a:pPr>
            <a:r>
              <a:rPr lang="en-US" sz="1350" dirty="0">
                <a:solidFill>
                  <a:srgbClr val="202327"/>
                </a:solidFill>
                <a:latin typeface="inherit"/>
              </a:rPr>
              <a:t>The </a:t>
            </a:r>
            <a:r>
              <a:rPr lang="en-US" sz="1350" dirty="0" err="1">
                <a:solidFill>
                  <a:srgbClr val="202327"/>
                </a:solidFill>
                <a:latin typeface="inherit"/>
              </a:rPr>
              <a:t>Qustodio</a:t>
            </a:r>
            <a:r>
              <a:rPr lang="en-US" sz="1350" dirty="0">
                <a:solidFill>
                  <a:srgbClr val="202327"/>
                </a:solidFill>
                <a:latin typeface="inherit"/>
              </a:rPr>
              <a:t> Parent App enables parents to manage screen time, monitor online activity, and access expert advice on online safety.</a:t>
            </a:r>
          </a:p>
        </p:txBody>
      </p:sp>
    </p:spTree>
    <p:extLst>
      <p:ext uri="{BB962C8B-B14F-4D97-AF65-F5344CB8AC3E}">
        <p14:creationId xmlns:p14="http://schemas.microsoft.com/office/powerpoint/2010/main" val="8702678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0"/>
          <p:cNvSpPr txBox="1">
            <a:spLocks noGrp="1"/>
          </p:cNvSpPr>
          <p:nvPr>
            <p:ph type="title"/>
          </p:nvPr>
        </p:nvSpPr>
        <p:spPr>
          <a:xfrm>
            <a:off x="313006" y="1200471"/>
            <a:ext cx="8549640" cy="3132378"/>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FF8C3C"/>
              </a:buClr>
              <a:buSzPct val="100000"/>
              <a:buFont typeface="Verdana"/>
              <a:buNone/>
            </a:pPr>
            <a:r>
              <a:rPr lang="en-GB" dirty="0" smtClean="0">
                <a:solidFill>
                  <a:schemeClr val="accent6"/>
                </a:solidFill>
              </a:rPr>
              <a:t>Thank you!</a:t>
            </a:r>
            <a:br>
              <a:rPr lang="en-GB" dirty="0" smtClean="0">
                <a:solidFill>
                  <a:schemeClr val="accent6"/>
                </a:solidFill>
              </a:rPr>
            </a:br>
            <a:r>
              <a:rPr lang="en-GB" dirty="0">
                <a:solidFill>
                  <a:schemeClr val="accent6"/>
                </a:solidFill>
              </a:rPr>
              <a:t/>
            </a:r>
            <a:br>
              <a:rPr lang="en-GB" dirty="0">
                <a:solidFill>
                  <a:schemeClr val="accent6"/>
                </a:solidFill>
              </a:rPr>
            </a:br>
            <a:r>
              <a:rPr lang="en-GB" dirty="0" smtClean="0">
                <a:solidFill>
                  <a:schemeClr val="accent6"/>
                </a:solidFill>
              </a:rPr>
              <a:t>any questions?</a:t>
            </a:r>
            <a:endParaRPr dirty="0">
              <a:solidFill>
                <a:schemeClr val="accent6"/>
              </a:solidFill>
            </a:endParaRPr>
          </a:p>
        </p:txBody>
      </p:sp>
    </p:spTree>
    <p:extLst>
      <p:ext uri="{BB962C8B-B14F-4D97-AF65-F5344CB8AC3E}">
        <p14:creationId xmlns:p14="http://schemas.microsoft.com/office/powerpoint/2010/main" val="1588358718"/>
      </p:ext>
    </p:extLst>
  </p:cSld>
  <p:clrMapOvr>
    <a:masterClrMapping/>
  </p:clrMapOvr>
  <p:timing>
    <p:tnLst>
      <p:par>
        <p:cTn id="1" dur="indefinite" restart="never" nodeType="tmRoot"/>
      </p:par>
    </p:tn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TM04033937[[fn=Vapor Trail]]</Template>
  <TotalTime>6281</TotalTime>
  <Words>1904</Words>
  <Application>Microsoft Office PowerPoint</Application>
  <PresentationFormat>On-screen Show (4:3)</PresentationFormat>
  <Paragraphs>238</Paragraphs>
  <Slides>29</Slides>
  <Notes>24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Arial</vt:lpstr>
      <vt:lpstr>Calibri</vt:lpstr>
      <vt:lpstr>Century Gothic</vt:lpstr>
      <vt:lpstr>helvetica</vt:lpstr>
      <vt:lpstr>inherit</vt:lpstr>
      <vt:lpstr>Roboto</vt:lpstr>
      <vt:lpstr>Verdana</vt:lpstr>
      <vt:lpstr>XCCW Joined 1a</vt:lpstr>
      <vt:lpstr>Vapor Trail</vt:lpstr>
      <vt:lpstr>Welcome  to  Broad Oak Primary School </vt:lpstr>
      <vt:lpstr>PowerPoint Presentation</vt:lpstr>
      <vt:lpstr>Curriculum</vt:lpstr>
      <vt:lpstr>PowerPoint Presentation</vt:lpstr>
      <vt:lpstr>Curriculum focus for Autumn 1 26</vt:lpstr>
      <vt:lpstr>Curriculum focus for Autumn 1 26</vt:lpstr>
      <vt:lpstr>Homework expectations</vt:lpstr>
      <vt:lpstr>School Assemblies</vt:lpstr>
      <vt:lpstr>Educational Visits</vt:lpstr>
      <vt:lpstr>Encouraging independence and responsibility</vt:lpstr>
      <vt:lpstr>Allergy Policy September 2026</vt:lpstr>
      <vt:lpstr>Special Educational Needs and Disability (SEND)</vt:lpstr>
      <vt:lpstr>Core Values</vt:lpstr>
      <vt:lpstr>Promoting and rewarding positive behaviour</vt:lpstr>
      <vt:lpstr>Right Respecting School</vt:lpstr>
      <vt:lpstr>Right Respecting School</vt:lpstr>
      <vt:lpstr>School uniform</vt:lpstr>
      <vt:lpstr>Appropriate clothing for the weather</vt:lpstr>
      <vt:lpstr>Lunchtimes</vt:lpstr>
      <vt:lpstr>Milk and snack</vt:lpstr>
      <vt:lpstr>Beginning and End of Day Routines</vt:lpstr>
      <vt:lpstr>Attendance and Punctuality</vt:lpstr>
      <vt:lpstr>Arbor</vt:lpstr>
      <vt:lpstr>Communication</vt:lpstr>
      <vt:lpstr>Out of school care</vt:lpstr>
      <vt:lpstr>Screen Time — Finding the Right Balance</vt:lpstr>
      <vt:lpstr>PowerPoint Presentation</vt:lpstr>
      <vt:lpstr>PowerPoint Presentation</vt:lpstr>
      <vt:lpstr>Thank you!  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Broad Oak Primary School</dc:title>
  <dc:creator>SBush</dc:creator>
  <cp:lastModifiedBy>kcorteen</cp:lastModifiedBy>
  <cp:revision>40</cp:revision>
  <cp:lastPrinted>2022-09-15T11:04:29Z</cp:lastPrinted>
  <dcterms:modified xsi:type="dcterms:W3CDTF">2026-09-11T12:09:31Z</dcterms:modified>
</cp:coreProperties>
</file>