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6" r:id="rId1"/>
  </p:sldMasterIdLst>
  <p:notesMasterIdLst>
    <p:notesMasterId r:id="rId34"/>
  </p:notesMasterIdLst>
  <p:sldIdLst>
    <p:sldId id="256" r:id="rId2"/>
    <p:sldId id="257" r:id="rId3"/>
    <p:sldId id="259" r:id="rId4"/>
    <p:sldId id="260" r:id="rId5"/>
    <p:sldId id="284" r:id="rId6"/>
    <p:sldId id="261" r:id="rId7"/>
    <p:sldId id="262" r:id="rId8"/>
    <p:sldId id="263" r:id="rId9"/>
    <p:sldId id="264" r:id="rId10"/>
    <p:sldId id="285" r:id="rId11"/>
    <p:sldId id="286" r:id="rId12"/>
    <p:sldId id="265" r:id="rId13"/>
    <p:sldId id="266" r:id="rId14"/>
    <p:sldId id="268" r:id="rId15"/>
    <p:sldId id="269" r:id="rId16"/>
    <p:sldId id="270" r:id="rId17"/>
    <p:sldId id="271" r:id="rId18"/>
    <p:sldId id="273" r:id="rId19"/>
    <p:sldId id="274" r:id="rId20"/>
    <p:sldId id="275" r:id="rId21"/>
    <p:sldId id="276" r:id="rId22"/>
    <p:sldId id="287" r:id="rId23"/>
    <p:sldId id="277" r:id="rId24"/>
    <p:sldId id="278" r:id="rId25"/>
    <p:sldId id="288" r:id="rId26"/>
    <p:sldId id="279" r:id="rId27"/>
    <p:sldId id="280" r:id="rId28"/>
    <p:sldId id="281" r:id="rId29"/>
    <p:sldId id="289" r:id="rId30"/>
    <p:sldId id="290" r:id="rId31"/>
    <p:sldId id="291" r:id="rId32"/>
    <p:sldId id="282"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6" roundtripDataSignature="AMtx7mijbtcY/LlvJExaKas6EPi8WojMd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92A440F-B44C-4D7C-8460-3A4855177F5B}">
  <a:tblStyle styleId="{792A440F-B44C-4D7C-8460-3A4855177F5B}"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D384BA4-0FFD-4327-AB3A-D6A4950B7BEC}"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51fd4f200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g151fd4f200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8" name="Google Shape;138;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5" name="Google Shape;14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5" name="Google Shape;14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16530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0" name="Google Shape;160;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7bb52b4ff0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7" name="Google Shape;167;g27bb52b4ff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4" name="Google Shape;174;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1" name="Google Shape;171;p1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10136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1" name="Google Shape;171;p1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132753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7c06cfa606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7c06cfa60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7c06cfa60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7c06cfa60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0" name="Google Shape;200;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7" name="Google Shape;20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3" name="Google Shape;213;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7bb52b4ff0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2" name="Google Shape;222;g27bb52b4ff0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5" name="Google Shape;235;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fea4daac8a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fea4daac8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fea4daac8a_0_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1" name="Google Shape;251;gfea4daac8a_0_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8" name="Google Shape;258;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6" name="Google Shape;266;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2" name="Google Shape;272;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8" name="Google Shape;278;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4" name="Google Shape;284;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0" name="Google Shape;290;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6" name="Google Shape;296;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endParaRPr lang="en-GB"/>
          </a:p>
        </p:txBody>
      </p:sp>
      <p:sp>
        <p:nvSpPr>
          <p:cNvPr id="5" name="Footer Placeholder 4"/>
          <p:cNvSpPr>
            <a:spLocks noGrp="1"/>
          </p:cNvSpPr>
          <p:nvPr>
            <p:ph type="ftr" sz="quarter" idx="11"/>
          </p:nvPr>
        </p:nvSpPr>
        <p:spPr>
          <a:xfrm>
            <a:off x="914400" y="4323846"/>
            <a:ext cx="4880610" cy="365125"/>
          </a:xfrm>
        </p:spPr>
        <p:txBody>
          <a:bodyPr/>
          <a:lstStyle/>
          <a:p>
            <a:endParaRPr lang="en-GB"/>
          </a:p>
        </p:txBody>
      </p:sp>
      <p:sp>
        <p:nvSpPr>
          <p:cNvPr id="6" name="Slide Number Placeholder 5"/>
          <p:cNvSpPr>
            <a:spLocks noGrp="1"/>
          </p:cNvSpPr>
          <p:nvPr>
            <p:ph type="sldNum" sz="quarter" idx="12"/>
          </p:nvPr>
        </p:nvSpPr>
        <p:spPr>
          <a:xfrm>
            <a:off x="6057900" y="1430867"/>
            <a:ext cx="2171700" cy="365125"/>
          </a:xfrm>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548650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506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endParaRPr lang="en-GB"/>
          </a:p>
        </p:txBody>
      </p:sp>
      <p:sp>
        <p:nvSpPr>
          <p:cNvPr id="5" name="Footer Placeholder 4"/>
          <p:cNvSpPr>
            <a:spLocks noGrp="1"/>
          </p:cNvSpPr>
          <p:nvPr>
            <p:ph type="ftr" sz="quarter" idx="11"/>
          </p:nvPr>
        </p:nvSpPr>
        <p:spPr>
          <a:xfrm>
            <a:off x="594360" y="381001"/>
            <a:ext cx="4830656" cy="365125"/>
          </a:xfrm>
        </p:spPr>
        <p:txBody>
          <a:bodyPr/>
          <a:lstStyle/>
          <a:p>
            <a:endParaRPr lang="en-GB"/>
          </a:p>
        </p:txBody>
      </p:sp>
      <p:sp>
        <p:nvSpPr>
          <p:cNvPr id="6" name="Slide Number Placeholder 5"/>
          <p:cNvSpPr>
            <a:spLocks noGrp="1"/>
          </p:cNvSpPr>
          <p:nvPr>
            <p:ph type="sldNum" sz="quarter" idx="12"/>
          </p:nvPr>
        </p:nvSpPr>
        <p:spPr>
          <a:xfrm>
            <a:off x="7882466" y="381001"/>
            <a:ext cx="667173" cy="365125"/>
          </a:xfrm>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4134582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685808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18600014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230989926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30134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572805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155192429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22312756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endParaRPr lang="en-GB"/>
          </a:p>
        </p:txBody>
      </p:sp>
      <p:sp>
        <p:nvSpPr>
          <p:cNvPr id="6" name="Footer Placeholder 5"/>
          <p:cNvSpPr>
            <a:spLocks noGrp="1"/>
          </p:cNvSpPr>
          <p:nvPr>
            <p:ph type="ftr" sz="quarter" idx="11"/>
          </p:nvPr>
        </p:nvSpPr>
        <p:spPr>
          <a:xfrm>
            <a:off x="594360" y="381001"/>
            <a:ext cx="4830656" cy="365125"/>
          </a:xfrm>
        </p:spPr>
        <p:txBody>
          <a:bodyPr/>
          <a:lstStyle/>
          <a:p>
            <a:endParaRPr lang="en-GB"/>
          </a:p>
        </p:txBody>
      </p:sp>
      <p:sp>
        <p:nvSpPr>
          <p:cNvPr id="7" name="Slide Number Placeholder 6"/>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264215559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5" name="Picture 14"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endParaRPr lang="en-GB"/>
          </a:p>
        </p:txBody>
      </p:sp>
      <p:sp>
        <p:nvSpPr>
          <p:cNvPr id="6" name="Footer Placeholder 5"/>
          <p:cNvSpPr>
            <a:spLocks noGrp="1"/>
          </p:cNvSpPr>
          <p:nvPr>
            <p:ph type="ftr" sz="quarter" idx="11"/>
          </p:nvPr>
        </p:nvSpPr>
        <p:spPr>
          <a:xfrm>
            <a:off x="594360" y="379438"/>
            <a:ext cx="4830656" cy="365125"/>
          </a:xfrm>
        </p:spPr>
        <p:txBody>
          <a:bodyPr/>
          <a:lstStyle/>
          <a:p>
            <a:endParaRPr lang="en-GB"/>
          </a:p>
        </p:txBody>
      </p:sp>
      <p:sp>
        <p:nvSpPr>
          <p:cNvPr id="7" name="Slide Number Placeholder 6"/>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GB" smtClean="0"/>
              <a:t>‹#›</a:t>
            </a:fld>
            <a:endParaRPr lang="en-GB"/>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5574183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endParaRPr lang="en-GB"/>
          </a:p>
        </p:txBody>
      </p:sp>
      <p:sp>
        <p:nvSpPr>
          <p:cNvPr id="6" name="Footer Placeholder 5"/>
          <p:cNvSpPr>
            <a:spLocks noGrp="1"/>
          </p:cNvSpPr>
          <p:nvPr>
            <p:ph type="ftr" sz="quarter" idx="11"/>
          </p:nvPr>
        </p:nvSpPr>
        <p:spPr>
          <a:xfrm>
            <a:off x="594360" y="378884"/>
            <a:ext cx="4830656" cy="365125"/>
          </a:xfrm>
        </p:spPr>
        <p:txBody>
          <a:bodyPr/>
          <a:lstStyle/>
          <a:p>
            <a:endParaRPr lang="en-GB"/>
          </a:p>
        </p:txBody>
      </p:sp>
      <p:sp>
        <p:nvSpPr>
          <p:cNvPr id="7" name="Slide Number Placeholder 6"/>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53342216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415132211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98328543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25388533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endParaRPr lang="en-GB"/>
          </a:p>
        </p:txBody>
      </p:sp>
      <p:sp>
        <p:nvSpPr>
          <p:cNvPr id="5" name="Footer Placeholder 4"/>
          <p:cNvSpPr>
            <a:spLocks noGrp="1"/>
          </p:cNvSpPr>
          <p:nvPr>
            <p:ph type="ftr" sz="quarter" idx="11"/>
          </p:nvPr>
        </p:nvSpPr>
        <p:spPr>
          <a:xfrm>
            <a:off x="594360" y="381001"/>
            <a:ext cx="4830656" cy="365125"/>
          </a:xfrm>
        </p:spPr>
        <p:txBody>
          <a:bodyPr/>
          <a:lstStyle/>
          <a:p>
            <a:endParaRPr lang="en-GB"/>
          </a:p>
        </p:txBody>
      </p:sp>
      <p:sp>
        <p:nvSpPr>
          <p:cNvPr id="6" name="Slide Number Placeholder 5"/>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779347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131647981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mynamelabel.co.uk/collections/name-label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hyperlink" Target="https://www.mynamelabel.co.uk/collections/name-label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broadoak.manchester.sch.uk/page/policies/26384"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mailto:sendco@broadoak.Manchester.sch.uk"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hyperlink" Target="https://links-1.govdelivery.com/CL0/https:%2F%2Fmanchestersafeguardingpartnership.onlinesafetyhub.uk%2F%3Futm_content=%26utm_medium=email%26utm_name=%26utm_source=govdelivery%26utm_term=/1/0100019f46ba2014-bb0ba832-de44-4ed9-977c-b690faed121e-000000/SxCKPZj5-PjwvD36gPdJ2PnxnSe4-BBEpxaig_ZCQQc=452" TargetMode="External"/><Relationship Id="rId2" Type="http://schemas.openxmlformats.org/officeDocument/2006/relationships/hyperlink" Target="https://links-1.govdelivery.com/CL0/https:%2F%2Fsmoothwall.zoom.us%2Fwebinar%2Fregister%2FWN_soITE4QCSaGej-61y0Zulw%3Futm_content=%26utm_medium=email%26utm_name=%26utm_source=govdelivery%26utm_term=%23%2Fregistration/1/0100019f46ba2014-bb0ba832-de44-4ed9-977c-b690faed121e-000000/onbxFppPx0f-WHUEmRnmN-dHypvB_mDw660rNsLBu4A=452"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9.jpg"/><Relationship Id="rId4" Type="http://schemas.openxmlformats.org/officeDocument/2006/relationships/image" Target="../media/image3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
          <p:cNvSpPr txBox="1">
            <a:spLocks noGrp="1"/>
          </p:cNvSpPr>
          <p:nvPr>
            <p:ph type="ctrTitle"/>
          </p:nvPr>
        </p:nvSpPr>
        <p:spPr>
          <a:xfrm>
            <a:off x="235527" y="1098129"/>
            <a:ext cx="8201891" cy="2550877"/>
          </a:xfrm>
          <a:prstGeom prst="rect">
            <a:avLst/>
          </a:prstGeom>
          <a:noFill/>
          <a:ln>
            <a:noFill/>
          </a:ln>
        </p:spPr>
        <p:txBody>
          <a:bodyPr spcFirstLastPara="1" wrap="square" lIns="45700" tIns="45700" rIns="45700" bIns="45700" anchor="b" anchorCtr="0">
            <a:normAutofit/>
          </a:bodyPr>
          <a:lstStyle/>
          <a:p>
            <a:pPr marL="0" lvl="0" indent="0" algn="r" rtl="0">
              <a:lnSpc>
                <a:spcPct val="100000"/>
              </a:lnSpc>
              <a:spcBef>
                <a:spcPts val="0"/>
              </a:spcBef>
              <a:spcAft>
                <a:spcPts val="0"/>
              </a:spcAft>
              <a:buClr>
                <a:srgbClr val="FF8C3C"/>
              </a:buClr>
              <a:buSzPct val="100000"/>
              <a:buFont typeface="Verdana"/>
              <a:buNone/>
            </a:pPr>
            <a:r>
              <a:rPr lang="en-GB" dirty="0">
                <a:solidFill>
                  <a:srgbClr val="9900FF"/>
                </a:solidFill>
              </a:rPr>
              <a:t>Welcome to </a:t>
            </a:r>
            <a:r>
              <a:rPr lang="en-GB" dirty="0" smtClean="0">
                <a:solidFill>
                  <a:srgbClr val="9900FF"/>
                </a:solidFill>
              </a:rPr>
              <a:t> YEAR 5</a:t>
            </a:r>
            <a:r>
              <a:rPr lang="en-GB" dirty="0">
                <a:solidFill>
                  <a:srgbClr val="9900FF"/>
                </a:solidFill>
              </a:rPr>
              <a:t/>
            </a:r>
            <a:br>
              <a:rPr lang="en-GB" dirty="0">
                <a:solidFill>
                  <a:srgbClr val="9900FF"/>
                </a:solidFill>
              </a:rPr>
            </a:br>
            <a:endParaRPr dirty="0">
              <a:solidFill>
                <a:srgbClr val="9900FF"/>
              </a:solidFill>
            </a:endParaRPr>
          </a:p>
        </p:txBody>
      </p:sp>
      <p:sp>
        <p:nvSpPr>
          <p:cNvPr id="94" name="Google Shape;94;p1"/>
          <p:cNvSpPr txBox="1">
            <a:spLocks noGrp="1"/>
          </p:cNvSpPr>
          <p:nvPr>
            <p:ph type="subTitle" idx="1"/>
          </p:nvPr>
        </p:nvSpPr>
        <p:spPr>
          <a:xfrm>
            <a:off x="928281" y="3649006"/>
            <a:ext cx="7772400" cy="914400"/>
          </a:xfrm>
          <a:prstGeom prst="rect">
            <a:avLst/>
          </a:prstGeom>
          <a:noFill/>
          <a:ln>
            <a:noFill/>
          </a:ln>
        </p:spPr>
        <p:txBody>
          <a:bodyPr spcFirstLastPara="1" wrap="square" lIns="182875" tIns="0" rIns="91425" bIns="45700" anchor="t" anchorCtr="0">
            <a:normAutofit/>
          </a:bodyPr>
          <a:lstStyle/>
          <a:p>
            <a:pPr marL="36576" lvl="0" indent="0" algn="r" rtl="0">
              <a:lnSpc>
                <a:spcPct val="100000"/>
              </a:lnSpc>
              <a:spcBef>
                <a:spcPts val="0"/>
              </a:spcBef>
              <a:spcAft>
                <a:spcPts val="0"/>
              </a:spcAft>
              <a:buSzPts val="1600"/>
              <a:buNone/>
            </a:pPr>
            <a:r>
              <a:rPr lang="en-GB" sz="2800" b="1" dirty="0" smtClean="0">
                <a:latin typeface="Calibri"/>
                <a:ea typeface="Calibri"/>
                <a:cs typeface="Calibri"/>
                <a:sym typeface="Calibri"/>
              </a:rPr>
              <a:t> </a:t>
            </a:r>
            <a:r>
              <a:rPr lang="en-GB" sz="2800" dirty="0" smtClean="0">
                <a:latin typeface="Calibri"/>
                <a:ea typeface="Calibri"/>
                <a:cs typeface="Calibri"/>
                <a:sym typeface="Calibri"/>
              </a:rPr>
              <a:t> </a:t>
            </a:r>
            <a:r>
              <a:rPr lang="en-GB" sz="2800" i="1" dirty="0" smtClean="0">
                <a:latin typeface="Calibri"/>
                <a:ea typeface="Calibri"/>
                <a:cs typeface="Calibri"/>
                <a:sym typeface="Calibri"/>
              </a:rPr>
              <a:t> </a:t>
            </a:r>
            <a:r>
              <a:rPr lang="en-GB" sz="2800" dirty="0">
                <a:latin typeface="Calibri"/>
                <a:ea typeface="Calibri"/>
                <a:cs typeface="Calibri"/>
                <a:sym typeface="Calibri"/>
              </a:rPr>
              <a:t>September </a:t>
            </a:r>
            <a:r>
              <a:rPr lang="en-GB" sz="2800" dirty="0" smtClean="0">
                <a:latin typeface="Calibri"/>
                <a:ea typeface="Calibri"/>
                <a:cs typeface="Calibri"/>
                <a:sym typeface="Calibri"/>
              </a:rPr>
              <a:t>2026</a:t>
            </a:r>
            <a:endParaRPr sz="2800" dirty="0">
              <a:latin typeface="Calibri"/>
              <a:ea typeface="Calibri"/>
              <a:cs typeface="Calibri"/>
              <a:sym typeface="Calibri"/>
            </a:endParaRPr>
          </a:p>
        </p:txBody>
      </p:sp>
      <p:pic>
        <p:nvPicPr>
          <p:cNvPr id="95" name="Google Shape;95;p1"/>
          <p:cNvPicPr preferRelativeResize="0"/>
          <p:nvPr/>
        </p:nvPicPr>
        <p:blipFill rotWithShape="1">
          <a:blip r:embed="rId3">
            <a:alphaModFix/>
          </a:blip>
          <a:srcRect/>
          <a:stretch/>
        </p:blipFill>
        <p:spPr>
          <a:xfrm>
            <a:off x="5959099" y="4318301"/>
            <a:ext cx="1725150" cy="1725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12" name="Google Shape;112;g151fd4f2003_0_0"/>
          <p:cNvSpPr txBox="1">
            <a:spLocks noGrp="1"/>
          </p:cNvSpPr>
          <p:nvPr>
            <p:ph type="title"/>
          </p:nvPr>
        </p:nvSpPr>
        <p:spPr>
          <a:xfrm>
            <a:off x="669188" y="604391"/>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smtClean="0">
                <a:solidFill>
                  <a:srgbClr val="9900FF"/>
                </a:solidFill>
              </a:rPr>
              <a:t>Staff</a:t>
            </a:r>
            <a:endParaRPr dirty="0">
              <a:solidFill>
                <a:srgbClr val="9900FF"/>
              </a:solidFill>
            </a:endParaRPr>
          </a:p>
        </p:txBody>
      </p:sp>
      <p:pic>
        <p:nvPicPr>
          <p:cNvPr id="2" name="Picture 1"/>
          <p:cNvPicPr>
            <a:picLocks noChangeAspect="1"/>
          </p:cNvPicPr>
          <p:nvPr/>
        </p:nvPicPr>
        <p:blipFill>
          <a:blip r:embed="rId3"/>
          <a:stretch>
            <a:fillRect/>
          </a:stretch>
        </p:blipFill>
        <p:spPr>
          <a:xfrm>
            <a:off x="2234752" y="2268681"/>
            <a:ext cx="2414155" cy="2414155"/>
          </a:xfrm>
          <a:prstGeom prst="rect">
            <a:avLst/>
          </a:prstGeom>
        </p:spPr>
      </p:pic>
      <p:sp>
        <p:nvSpPr>
          <p:cNvPr id="4" name="TextBox 3"/>
          <p:cNvSpPr txBox="1"/>
          <p:nvPr/>
        </p:nvSpPr>
        <p:spPr>
          <a:xfrm>
            <a:off x="669188" y="2466109"/>
            <a:ext cx="1893903" cy="1938992"/>
          </a:xfrm>
          <a:prstGeom prst="rect">
            <a:avLst/>
          </a:prstGeom>
          <a:noFill/>
        </p:spPr>
        <p:txBody>
          <a:bodyPr wrap="square" rtlCol="0">
            <a:spAutoFit/>
          </a:bodyPr>
          <a:lstStyle/>
          <a:p>
            <a:r>
              <a:rPr lang="en-GB" sz="2400" u="sng" dirty="0" smtClean="0"/>
              <a:t>Class Teachers</a:t>
            </a:r>
          </a:p>
          <a:p>
            <a:r>
              <a:rPr lang="en-GB" sz="2400" dirty="0" smtClean="0"/>
              <a:t>Mrs Harrison</a:t>
            </a:r>
          </a:p>
          <a:p>
            <a:r>
              <a:rPr lang="en-GB" sz="2400" dirty="0" smtClean="0"/>
              <a:t>Miss Bruce</a:t>
            </a:r>
            <a:endParaRPr lang="en-GB" sz="2400" dirty="0"/>
          </a:p>
        </p:txBody>
      </p:sp>
      <p:pic>
        <p:nvPicPr>
          <p:cNvPr id="7" name="Picture 6"/>
          <p:cNvPicPr>
            <a:picLocks noChangeAspect="1"/>
          </p:cNvPicPr>
          <p:nvPr/>
        </p:nvPicPr>
        <p:blipFill>
          <a:blip r:embed="rId4"/>
          <a:stretch>
            <a:fillRect/>
          </a:stretch>
        </p:blipFill>
        <p:spPr>
          <a:xfrm>
            <a:off x="5013967" y="2281828"/>
            <a:ext cx="2401008" cy="240100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3"/>
          <p:cNvSpPr txBox="1">
            <a:spLocks noGrp="1"/>
          </p:cNvSpPr>
          <p:nvPr>
            <p:ph type="title"/>
          </p:nvPr>
        </p:nvSpPr>
        <p:spPr>
          <a:xfrm>
            <a:off x="618602" y="613287"/>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rgbClr val="9900FF"/>
                </a:solidFill>
              </a:rPr>
              <a:t>Curriculum</a:t>
            </a:r>
            <a:endParaRPr dirty="0">
              <a:solidFill>
                <a:srgbClr val="9900FF"/>
              </a:solidFill>
            </a:endParaRPr>
          </a:p>
        </p:txBody>
      </p:sp>
      <p:sp>
        <p:nvSpPr>
          <p:cNvPr id="141" name="Google Shape;141;p3"/>
          <p:cNvSpPr txBox="1">
            <a:spLocks noGrp="1"/>
          </p:cNvSpPr>
          <p:nvPr>
            <p:ph idx="1"/>
          </p:nvPr>
        </p:nvSpPr>
        <p:spPr>
          <a:xfrm>
            <a:off x="480057" y="2110675"/>
            <a:ext cx="8184000" cy="4916100"/>
          </a:xfrm>
          <a:prstGeom prst="rect">
            <a:avLst/>
          </a:prstGeom>
          <a:noFill/>
          <a:ln>
            <a:noFill/>
          </a:ln>
        </p:spPr>
        <p:txBody>
          <a:bodyPr spcFirstLastPara="1" wrap="square" lIns="182875" tIns="91425" rIns="91425" bIns="45700" anchor="t" anchorCtr="0">
            <a:normAutofit fontScale="77500" lnSpcReduction="20000"/>
          </a:bodyPr>
          <a:lstStyle/>
          <a:p>
            <a:pPr marL="0" lvl="0" indent="0" algn="l" rtl="0">
              <a:lnSpc>
                <a:spcPct val="100000"/>
              </a:lnSpc>
              <a:spcBef>
                <a:spcPts val="0"/>
              </a:spcBef>
              <a:spcAft>
                <a:spcPts val="0"/>
              </a:spcAft>
              <a:buSzPct val="83283"/>
              <a:buNone/>
            </a:pPr>
            <a:r>
              <a:rPr lang="en-GB" sz="1729" dirty="0">
                <a:solidFill>
                  <a:schemeClr val="accent1"/>
                </a:solidFill>
                <a:latin typeface="Calibri"/>
                <a:ea typeface="Calibri"/>
                <a:cs typeface="Calibri"/>
                <a:sym typeface="Calibri"/>
              </a:rPr>
              <a:t>-</a:t>
            </a:r>
            <a:r>
              <a:rPr lang="en-GB" sz="1729" dirty="0">
                <a:latin typeface="Calibri"/>
                <a:ea typeface="Calibri"/>
                <a:cs typeface="Calibri"/>
                <a:sym typeface="Calibri"/>
              </a:rPr>
              <a:t> </a:t>
            </a:r>
            <a:r>
              <a:rPr lang="en-GB" sz="3179" dirty="0">
                <a:latin typeface="Calibri"/>
                <a:ea typeface="Calibri"/>
                <a:cs typeface="Calibri"/>
                <a:sym typeface="Calibri"/>
              </a:rPr>
              <a:t>   Reading: 3 class guided lessons: Vocabulary/Read/Respond</a:t>
            </a:r>
            <a:endParaRPr sz="3179" dirty="0">
              <a:latin typeface="Calibri"/>
              <a:ea typeface="Calibri"/>
              <a:cs typeface="Calibri"/>
              <a:sym typeface="Calibri"/>
            </a:endParaRPr>
          </a:p>
          <a:p>
            <a:pPr marL="0" lvl="0" indent="0" algn="l" rtl="0">
              <a:lnSpc>
                <a:spcPct val="100000"/>
              </a:lnSpc>
              <a:spcBef>
                <a:spcPts val="0"/>
              </a:spcBef>
              <a:spcAft>
                <a:spcPts val="0"/>
              </a:spcAft>
              <a:buSzPct val="45296"/>
              <a:buNone/>
            </a:pPr>
            <a:r>
              <a:rPr lang="en-GB" sz="3179" dirty="0">
                <a:latin typeface="Calibri"/>
                <a:ea typeface="Calibri"/>
                <a:cs typeface="Calibri"/>
                <a:sym typeface="Calibri"/>
              </a:rPr>
              <a:t> -  Reading </a:t>
            </a:r>
            <a:r>
              <a:rPr lang="en-GB" sz="3179" dirty="0" smtClean="0">
                <a:latin typeface="Calibri"/>
                <a:ea typeface="Calibri"/>
                <a:cs typeface="Calibri"/>
                <a:sym typeface="Calibri"/>
              </a:rPr>
              <a:t>plus: </a:t>
            </a:r>
            <a:r>
              <a:rPr lang="en-GB" sz="3179" dirty="0">
                <a:latin typeface="Calibri"/>
                <a:ea typeface="Calibri"/>
                <a:cs typeface="Calibri"/>
                <a:sym typeface="Calibri"/>
              </a:rPr>
              <a:t>2x Weekly</a:t>
            </a:r>
            <a:endParaRPr sz="3179" dirty="0">
              <a:latin typeface="Calibri"/>
              <a:ea typeface="Calibri"/>
              <a:cs typeface="Calibri"/>
              <a:sym typeface="Calibri"/>
            </a:endParaRPr>
          </a:p>
          <a:p>
            <a:pPr marL="0" lvl="0" indent="0" algn="l" rtl="0">
              <a:lnSpc>
                <a:spcPct val="100000"/>
              </a:lnSpc>
              <a:spcBef>
                <a:spcPts val="0"/>
              </a:spcBef>
              <a:spcAft>
                <a:spcPts val="0"/>
              </a:spcAft>
              <a:buSzPct val="45296"/>
              <a:buNone/>
            </a:pPr>
            <a:r>
              <a:rPr lang="en-GB" sz="3179" dirty="0">
                <a:solidFill>
                  <a:schemeClr val="accent1"/>
                </a:solidFill>
                <a:latin typeface="Calibri"/>
                <a:ea typeface="Calibri"/>
                <a:cs typeface="Calibri"/>
                <a:sym typeface="Calibri"/>
              </a:rPr>
              <a:t>-</a:t>
            </a:r>
            <a:r>
              <a:rPr lang="en-GB" sz="3179" dirty="0">
                <a:latin typeface="Calibri"/>
                <a:ea typeface="Calibri"/>
                <a:cs typeface="Calibri"/>
                <a:sym typeface="Calibri"/>
              </a:rPr>
              <a:t>  Writing: taught daily</a:t>
            </a:r>
            <a:endParaRPr sz="3179" dirty="0">
              <a:latin typeface="Calibri"/>
              <a:ea typeface="Calibri"/>
              <a:cs typeface="Calibri"/>
              <a:sym typeface="Calibri"/>
            </a:endParaRPr>
          </a:p>
          <a:p>
            <a:pPr marL="0" lvl="0" indent="0" algn="l" rtl="0">
              <a:lnSpc>
                <a:spcPct val="100000"/>
              </a:lnSpc>
              <a:spcBef>
                <a:spcPts val="0"/>
              </a:spcBef>
              <a:spcAft>
                <a:spcPts val="0"/>
              </a:spcAft>
              <a:buSzPct val="45296"/>
              <a:buNone/>
            </a:pPr>
            <a:r>
              <a:rPr lang="en-GB" sz="3179" dirty="0">
                <a:solidFill>
                  <a:schemeClr val="accent1"/>
                </a:solidFill>
                <a:latin typeface="Calibri"/>
                <a:ea typeface="Calibri"/>
                <a:cs typeface="Calibri"/>
                <a:sym typeface="Calibri"/>
              </a:rPr>
              <a:t>-</a:t>
            </a:r>
            <a:r>
              <a:rPr lang="en-GB" sz="3179" dirty="0">
                <a:latin typeface="Calibri"/>
                <a:ea typeface="Calibri"/>
                <a:cs typeface="Calibri"/>
                <a:sym typeface="Calibri"/>
              </a:rPr>
              <a:t>  Mathematics: taught </a:t>
            </a:r>
            <a:r>
              <a:rPr lang="en-GB" sz="3179" dirty="0" smtClean="0">
                <a:latin typeface="Calibri"/>
                <a:ea typeface="Calibri"/>
                <a:cs typeface="Calibri"/>
                <a:sym typeface="Calibri"/>
              </a:rPr>
              <a:t>daily</a:t>
            </a:r>
            <a:endParaRPr sz="3179" dirty="0">
              <a:latin typeface="Calibri"/>
              <a:ea typeface="Calibri"/>
              <a:cs typeface="Calibri"/>
              <a:sym typeface="Calibri"/>
            </a:endParaRPr>
          </a:p>
          <a:p>
            <a:pPr marL="0" lvl="0" indent="0" algn="l" rtl="0">
              <a:lnSpc>
                <a:spcPct val="100000"/>
              </a:lnSpc>
              <a:spcBef>
                <a:spcPts val="0"/>
              </a:spcBef>
              <a:spcAft>
                <a:spcPts val="0"/>
              </a:spcAft>
              <a:buNone/>
            </a:pPr>
            <a:r>
              <a:rPr lang="en-GB" sz="3179" dirty="0">
                <a:solidFill>
                  <a:schemeClr val="accent1"/>
                </a:solidFill>
                <a:latin typeface="Calibri"/>
                <a:ea typeface="Calibri"/>
                <a:cs typeface="Calibri"/>
                <a:sym typeface="Calibri"/>
              </a:rPr>
              <a:t>-  </a:t>
            </a:r>
            <a:r>
              <a:rPr lang="en-GB" sz="3179" dirty="0">
                <a:latin typeface="Calibri"/>
                <a:ea typeface="Calibri"/>
                <a:cs typeface="Calibri"/>
                <a:sym typeface="Calibri"/>
              </a:rPr>
              <a:t>Geography / History: taught weekly in half termly blocks</a:t>
            </a:r>
            <a:endParaRPr sz="3179" dirty="0">
              <a:latin typeface="Calibri"/>
              <a:ea typeface="Calibri"/>
              <a:cs typeface="Calibri"/>
              <a:sym typeface="Calibri"/>
            </a:endParaRPr>
          </a:p>
          <a:p>
            <a:pPr marL="0" lvl="0" indent="0" algn="l" rtl="0">
              <a:lnSpc>
                <a:spcPct val="100000"/>
              </a:lnSpc>
              <a:spcBef>
                <a:spcPts val="0"/>
              </a:spcBef>
              <a:spcAft>
                <a:spcPts val="0"/>
              </a:spcAft>
              <a:buNone/>
            </a:pPr>
            <a:r>
              <a:rPr lang="en-GB" sz="3179" dirty="0">
                <a:solidFill>
                  <a:schemeClr val="accent1"/>
                </a:solidFill>
                <a:latin typeface="Calibri"/>
                <a:ea typeface="Calibri"/>
                <a:cs typeface="Calibri"/>
                <a:sym typeface="Calibri"/>
              </a:rPr>
              <a:t>-  </a:t>
            </a:r>
            <a:r>
              <a:rPr lang="en-GB" sz="3179" dirty="0">
                <a:latin typeface="Calibri"/>
                <a:ea typeface="Calibri"/>
                <a:cs typeface="Calibri"/>
                <a:sym typeface="Calibri"/>
              </a:rPr>
              <a:t>Computing: taught once a week</a:t>
            </a:r>
            <a:endParaRPr sz="3179" dirty="0">
              <a:latin typeface="Calibri"/>
              <a:ea typeface="Calibri"/>
              <a:cs typeface="Calibri"/>
              <a:sym typeface="Calibri"/>
            </a:endParaRPr>
          </a:p>
          <a:p>
            <a:pPr marL="0" lvl="0" indent="0" algn="l" rtl="0">
              <a:lnSpc>
                <a:spcPct val="100000"/>
              </a:lnSpc>
              <a:spcBef>
                <a:spcPts val="0"/>
              </a:spcBef>
              <a:spcAft>
                <a:spcPts val="0"/>
              </a:spcAft>
              <a:buNone/>
            </a:pPr>
            <a:r>
              <a:rPr lang="en-GB" sz="3179" dirty="0">
                <a:solidFill>
                  <a:schemeClr val="accent1"/>
                </a:solidFill>
                <a:latin typeface="Calibri"/>
                <a:ea typeface="Calibri"/>
                <a:cs typeface="Calibri"/>
                <a:sym typeface="Calibri"/>
              </a:rPr>
              <a:t>-  </a:t>
            </a:r>
            <a:r>
              <a:rPr lang="en-GB" sz="3179" dirty="0">
                <a:latin typeface="Calibri"/>
                <a:ea typeface="Calibri"/>
                <a:cs typeface="Calibri"/>
                <a:sym typeface="Calibri"/>
              </a:rPr>
              <a:t>Science: taught once a week</a:t>
            </a:r>
            <a:endParaRPr sz="3179" dirty="0">
              <a:latin typeface="Calibri"/>
              <a:ea typeface="Calibri"/>
              <a:cs typeface="Calibri"/>
              <a:sym typeface="Calibri"/>
            </a:endParaRPr>
          </a:p>
          <a:p>
            <a:pPr marL="0" lvl="0" indent="0" algn="l" rtl="0">
              <a:lnSpc>
                <a:spcPct val="100000"/>
              </a:lnSpc>
              <a:spcBef>
                <a:spcPts val="0"/>
              </a:spcBef>
              <a:spcAft>
                <a:spcPts val="0"/>
              </a:spcAft>
              <a:buNone/>
            </a:pPr>
            <a:r>
              <a:rPr lang="en-GB" sz="3179" dirty="0">
                <a:solidFill>
                  <a:schemeClr val="accent1"/>
                </a:solidFill>
                <a:latin typeface="Calibri"/>
                <a:ea typeface="Calibri"/>
                <a:cs typeface="Calibri"/>
                <a:sym typeface="Calibri"/>
              </a:rPr>
              <a:t>-  </a:t>
            </a:r>
            <a:r>
              <a:rPr lang="en-GB" sz="3179" dirty="0">
                <a:latin typeface="Calibri"/>
                <a:ea typeface="Calibri"/>
                <a:cs typeface="Calibri"/>
                <a:sym typeface="Calibri"/>
              </a:rPr>
              <a:t>P.E: taught twice a week (P.E  </a:t>
            </a:r>
            <a:r>
              <a:rPr lang="en-GB" sz="3179" dirty="0" smtClean="0">
                <a:latin typeface="Calibri"/>
                <a:ea typeface="Calibri"/>
                <a:cs typeface="Calibri"/>
                <a:sym typeface="Calibri"/>
              </a:rPr>
              <a:t>- indoor</a:t>
            </a:r>
            <a:r>
              <a:rPr lang="en-GB" sz="3179" smtClean="0">
                <a:latin typeface="Calibri"/>
                <a:ea typeface="Calibri"/>
                <a:cs typeface="Calibri"/>
                <a:sym typeface="Calibri"/>
              </a:rPr>
              <a:t>/ outdoor &amp;Forest </a:t>
            </a:r>
            <a:r>
              <a:rPr lang="en-GB" sz="3179" dirty="0">
                <a:latin typeface="Calibri"/>
                <a:ea typeface="Calibri"/>
                <a:cs typeface="Calibri"/>
                <a:sym typeface="Calibri"/>
              </a:rPr>
              <a:t>Crew)</a:t>
            </a:r>
            <a:endParaRPr sz="3179" dirty="0">
              <a:latin typeface="Calibri"/>
              <a:ea typeface="Calibri"/>
              <a:cs typeface="Calibri"/>
              <a:sym typeface="Calibri"/>
            </a:endParaRPr>
          </a:p>
          <a:p>
            <a:pPr marL="0" lvl="0" indent="0" algn="l" rtl="0">
              <a:lnSpc>
                <a:spcPct val="100000"/>
              </a:lnSpc>
              <a:spcBef>
                <a:spcPts val="0"/>
              </a:spcBef>
              <a:spcAft>
                <a:spcPts val="0"/>
              </a:spcAft>
              <a:buNone/>
            </a:pPr>
            <a:r>
              <a:rPr lang="en-GB" sz="3179" dirty="0">
                <a:solidFill>
                  <a:schemeClr val="accent1"/>
                </a:solidFill>
                <a:latin typeface="Calibri"/>
                <a:ea typeface="Calibri"/>
                <a:cs typeface="Calibri"/>
                <a:sym typeface="Calibri"/>
              </a:rPr>
              <a:t>-  </a:t>
            </a:r>
            <a:r>
              <a:rPr lang="en-GB" sz="3179" dirty="0">
                <a:latin typeface="Calibri"/>
                <a:ea typeface="Calibri"/>
                <a:cs typeface="Calibri"/>
                <a:sym typeface="Calibri"/>
              </a:rPr>
              <a:t>P.S.H.E / R.E: taught weekly in half termly blocks</a:t>
            </a:r>
            <a:endParaRPr sz="3179" dirty="0">
              <a:latin typeface="Calibri"/>
              <a:ea typeface="Calibri"/>
              <a:cs typeface="Calibri"/>
              <a:sym typeface="Calibri"/>
            </a:endParaRPr>
          </a:p>
          <a:p>
            <a:pPr marL="0" lvl="0" indent="0" algn="l" rtl="0">
              <a:lnSpc>
                <a:spcPct val="100000"/>
              </a:lnSpc>
              <a:spcBef>
                <a:spcPts val="0"/>
              </a:spcBef>
              <a:spcAft>
                <a:spcPts val="0"/>
              </a:spcAft>
              <a:buNone/>
            </a:pPr>
            <a:r>
              <a:rPr lang="en-GB" sz="3179" dirty="0">
                <a:solidFill>
                  <a:schemeClr val="accent1"/>
                </a:solidFill>
                <a:latin typeface="Calibri"/>
                <a:ea typeface="Calibri"/>
                <a:cs typeface="Calibri"/>
                <a:sym typeface="Calibri"/>
              </a:rPr>
              <a:t>-  </a:t>
            </a:r>
            <a:r>
              <a:rPr lang="en-GB" sz="3179" dirty="0">
                <a:latin typeface="Calibri"/>
                <a:ea typeface="Calibri"/>
                <a:cs typeface="Calibri"/>
                <a:sym typeface="Calibri"/>
              </a:rPr>
              <a:t>French: taught once a week</a:t>
            </a:r>
            <a:endParaRPr sz="3179" dirty="0">
              <a:latin typeface="Calibri"/>
              <a:ea typeface="Calibri"/>
              <a:cs typeface="Calibri"/>
              <a:sym typeface="Calibri"/>
            </a:endParaRPr>
          </a:p>
          <a:p>
            <a:pPr marL="0" lvl="0" indent="0" algn="l" rtl="0">
              <a:lnSpc>
                <a:spcPct val="100000"/>
              </a:lnSpc>
              <a:spcBef>
                <a:spcPts val="0"/>
              </a:spcBef>
              <a:spcAft>
                <a:spcPts val="0"/>
              </a:spcAft>
              <a:buNone/>
            </a:pPr>
            <a:r>
              <a:rPr lang="en-GB" sz="3179" dirty="0">
                <a:solidFill>
                  <a:schemeClr val="accent1"/>
                </a:solidFill>
                <a:latin typeface="Calibri"/>
                <a:ea typeface="Calibri"/>
                <a:cs typeface="Calibri"/>
                <a:sym typeface="Calibri"/>
              </a:rPr>
              <a:t>-  </a:t>
            </a:r>
            <a:r>
              <a:rPr lang="en-GB" sz="3179" dirty="0">
                <a:latin typeface="Calibri"/>
                <a:ea typeface="Calibri"/>
                <a:cs typeface="Calibri"/>
                <a:sym typeface="Calibri"/>
              </a:rPr>
              <a:t>Music: taught once a week</a:t>
            </a:r>
            <a:endParaRPr sz="3179" dirty="0">
              <a:latin typeface="Calibri"/>
              <a:ea typeface="Calibri"/>
              <a:cs typeface="Calibri"/>
              <a:sym typeface="Calibri"/>
            </a:endParaRPr>
          </a:p>
          <a:p>
            <a:pPr marL="0" lvl="0" indent="0" algn="l" rtl="0">
              <a:lnSpc>
                <a:spcPct val="100000"/>
              </a:lnSpc>
              <a:spcBef>
                <a:spcPts val="0"/>
              </a:spcBef>
              <a:spcAft>
                <a:spcPts val="0"/>
              </a:spcAft>
              <a:buNone/>
            </a:pPr>
            <a:r>
              <a:rPr lang="en-GB" sz="3179" dirty="0">
                <a:solidFill>
                  <a:schemeClr val="accent1"/>
                </a:solidFill>
                <a:latin typeface="Calibri"/>
                <a:ea typeface="Calibri"/>
                <a:cs typeface="Calibri"/>
                <a:sym typeface="Calibri"/>
              </a:rPr>
              <a:t>-  </a:t>
            </a:r>
            <a:r>
              <a:rPr lang="en-GB" sz="3179" dirty="0">
                <a:latin typeface="Calibri"/>
                <a:ea typeface="Calibri"/>
                <a:cs typeface="Calibri"/>
                <a:sym typeface="Calibri"/>
              </a:rPr>
              <a:t>Art &amp; Design / D&amp;T: taught weekly in half termly blocks</a:t>
            </a:r>
            <a:endParaRPr sz="3179" dirty="0">
              <a:latin typeface="Calibri"/>
              <a:ea typeface="Calibri"/>
              <a:cs typeface="Calibri"/>
              <a:sym typeface="Calibri"/>
            </a:endParaRPr>
          </a:p>
          <a:p>
            <a:pPr marL="0" lvl="0" indent="0" algn="l" rtl="0">
              <a:lnSpc>
                <a:spcPct val="100000"/>
              </a:lnSpc>
              <a:spcBef>
                <a:spcPts val="0"/>
              </a:spcBef>
              <a:spcAft>
                <a:spcPts val="0"/>
              </a:spcAft>
              <a:buSzPct val="90000"/>
              <a:buNone/>
            </a:pPr>
            <a:endParaRPr sz="1600" dirty="0"/>
          </a:p>
          <a:p>
            <a:pPr marL="285750" lvl="0" indent="-194310" algn="l" rtl="0">
              <a:lnSpc>
                <a:spcPct val="100000"/>
              </a:lnSpc>
              <a:spcBef>
                <a:spcPts val="0"/>
              </a:spcBef>
              <a:spcAft>
                <a:spcPts val="0"/>
              </a:spcAft>
              <a:buSzPct val="90000"/>
              <a:buFont typeface="Verdana"/>
              <a:buNone/>
            </a:pPr>
            <a:endParaRPr sz="1600" dirty="0"/>
          </a:p>
          <a:p>
            <a:pPr marL="285750" lvl="0" indent="-194310" algn="l" rtl="0">
              <a:lnSpc>
                <a:spcPct val="100000"/>
              </a:lnSpc>
              <a:spcBef>
                <a:spcPts val="0"/>
              </a:spcBef>
              <a:spcAft>
                <a:spcPts val="0"/>
              </a:spcAft>
              <a:buSzPct val="90000"/>
              <a:buFont typeface="Verdana"/>
              <a:buNone/>
            </a:pPr>
            <a:endParaRPr sz="1600" dirty="0"/>
          </a:p>
          <a:p>
            <a:pPr marL="285750" lvl="0" indent="-194310" algn="l" rtl="0">
              <a:lnSpc>
                <a:spcPct val="100000"/>
              </a:lnSpc>
              <a:spcBef>
                <a:spcPts val="0"/>
              </a:spcBef>
              <a:spcAft>
                <a:spcPts val="0"/>
              </a:spcAft>
              <a:buSzPct val="90000"/>
              <a:buFont typeface="Verdana"/>
              <a:buNone/>
            </a:pPr>
            <a:endParaRPr sz="1600" dirty="0"/>
          </a:p>
          <a:p>
            <a:pPr marL="285750" lvl="0" indent="-194310" algn="l" rtl="0">
              <a:lnSpc>
                <a:spcPct val="100000"/>
              </a:lnSpc>
              <a:spcBef>
                <a:spcPts val="0"/>
              </a:spcBef>
              <a:spcAft>
                <a:spcPts val="0"/>
              </a:spcAft>
              <a:buSzPct val="90000"/>
              <a:buFont typeface="Verdana"/>
              <a:buNone/>
            </a:pPr>
            <a:endParaRPr sz="1600" dirty="0"/>
          </a:p>
        </p:txBody>
      </p:sp>
      <p:pic>
        <p:nvPicPr>
          <p:cNvPr id="142" name="Google Shape;142;p3"/>
          <p:cNvPicPr preferRelativeResize="0"/>
          <p:nvPr/>
        </p:nvPicPr>
        <p:blipFill rotWithShape="1">
          <a:blip r:embed="rId3">
            <a:alphaModFix/>
          </a:blip>
          <a:srcRect/>
          <a:stretch/>
        </p:blipFill>
        <p:spPr>
          <a:xfrm>
            <a:off x="7034800" y="449750"/>
            <a:ext cx="1629200" cy="13785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4"/>
          <p:cNvSpPr txBox="1">
            <a:spLocks noGrp="1"/>
          </p:cNvSpPr>
          <p:nvPr>
            <p:ph type="title"/>
          </p:nvPr>
        </p:nvSpPr>
        <p:spPr>
          <a:xfrm>
            <a:off x="514500" y="647010"/>
            <a:ext cx="86295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240"/>
              <a:buFont typeface="Verdana"/>
              <a:buNone/>
            </a:pPr>
            <a:r>
              <a:rPr lang="en-GB" sz="3440" dirty="0">
                <a:solidFill>
                  <a:srgbClr val="9900FF"/>
                </a:solidFill>
                <a:latin typeface="Calibri"/>
                <a:ea typeface="Calibri"/>
                <a:cs typeface="Calibri"/>
                <a:sym typeface="Calibri"/>
              </a:rPr>
              <a:t>Curriculum focus for Autumn 1 </a:t>
            </a:r>
            <a:r>
              <a:rPr lang="en-GB" sz="3440" dirty="0" smtClean="0">
                <a:solidFill>
                  <a:srgbClr val="9900FF"/>
                </a:solidFill>
                <a:latin typeface="Calibri"/>
                <a:ea typeface="Calibri"/>
                <a:cs typeface="Calibri"/>
                <a:sym typeface="Calibri"/>
              </a:rPr>
              <a:t>2026</a:t>
            </a:r>
            <a:endParaRPr sz="3440" dirty="0">
              <a:solidFill>
                <a:srgbClr val="9900FF"/>
              </a:solidFill>
              <a:latin typeface="Calibri"/>
              <a:ea typeface="Calibri"/>
              <a:cs typeface="Calibri"/>
              <a:sym typeface="Calibri"/>
            </a:endParaRPr>
          </a:p>
        </p:txBody>
      </p:sp>
      <p:graphicFrame>
        <p:nvGraphicFramePr>
          <p:cNvPr id="148" name="Google Shape;148;p4"/>
          <p:cNvGraphicFramePr/>
          <p:nvPr>
            <p:extLst>
              <p:ext uri="{D42A27DB-BD31-4B8C-83A1-F6EECF244321}">
                <p14:modId xmlns:p14="http://schemas.microsoft.com/office/powerpoint/2010/main" val="3987338125"/>
              </p:ext>
            </p:extLst>
          </p:nvPr>
        </p:nvGraphicFramePr>
        <p:xfrm>
          <a:off x="277091" y="2339110"/>
          <a:ext cx="8534400" cy="3931950"/>
        </p:xfrm>
        <a:graphic>
          <a:graphicData uri="http://schemas.openxmlformats.org/drawingml/2006/table">
            <a:tbl>
              <a:tblPr firstRow="1" bandRow="1">
                <a:noFill/>
                <a:tableStyleId>{792A440F-B44C-4D7C-8460-3A4855177F5B}</a:tableStyleId>
              </a:tblPr>
              <a:tblGrid>
                <a:gridCol w="2535382">
                  <a:extLst>
                    <a:ext uri="{9D8B030D-6E8A-4147-A177-3AD203B41FA5}">
                      <a16:colId xmlns:a16="http://schemas.microsoft.com/office/drawing/2014/main" val="20000"/>
                    </a:ext>
                  </a:extLst>
                </a:gridCol>
                <a:gridCol w="2299854">
                  <a:extLst>
                    <a:ext uri="{9D8B030D-6E8A-4147-A177-3AD203B41FA5}">
                      <a16:colId xmlns:a16="http://schemas.microsoft.com/office/drawing/2014/main" val="20001"/>
                    </a:ext>
                  </a:extLst>
                </a:gridCol>
                <a:gridCol w="2078182">
                  <a:extLst>
                    <a:ext uri="{9D8B030D-6E8A-4147-A177-3AD203B41FA5}">
                      <a16:colId xmlns:a16="http://schemas.microsoft.com/office/drawing/2014/main" val="20002"/>
                    </a:ext>
                  </a:extLst>
                </a:gridCol>
                <a:gridCol w="1620982">
                  <a:extLst>
                    <a:ext uri="{9D8B030D-6E8A-4147-A177-3AD203B41FA5}">
                      <a16:colId xmlns:a16="http://schemas.microsoft.com/office/drawing/2014/main" val="20003"/>
                    </a:ext>
                  </a:extLst>
                </a:gridCol>
              </a:tblGrid>
              <a:tr h="370850">
                <a:tc>
                  <a:txBody>
                    <a:bodyPr/>
                    <a:lstStyle/>
                    <a:p>
                      <a:pPr marL="0" marR="0" lvl="0" indent="0" algn="ctr" rtl="0">
                        <a:lnSpc>
                          <a:spcPct val="100000"/>
                        </a:lnSpc>
                        <a:spcBef>
                          <a:spcPts val="0"/>
                        </a:spcBef>
                        <a:spcAft>
                          <a:spcPts val="0"/>
                        </a:spcAft>
                        <a:buNone/>
                      </a:pPr>
                      <a:r>
                        <a:rPr lang="en-GB" sz="1600" u="sng" strike="noStrike" cap="none" dirty="0">
                          <a:latin typeface="Calibri"/>
                          <a:ea typeface="Calibri"/>
                          <a:cs typeface="Calibri"/>
                          <a:sym typeface="Calibri"/>
                        </a:rPr>
                        <a:t>Mathematics</a:t>
                      </a:r>
                      <a:endParaRPr sz="1600" dirty="0">
                        <a:latin typeface="Calibri"/>
                        <a:ea typeface="Calibri"/>
                        <a:cs typeface="Calibri"/>
                        <a:sym typeface="Calibri"/>
                      </a:endParaRPr>
                    </a:p>
                    <a:p>
                      <a:pPr marL="0" marR="0" lvl="0" indent="0" algn="ctr" rtl="0">
                        <a:lnSpc>
                          <a:spcPct val="100000"/>
                        </a:lnSpc>
                        <a:spcBef>
                          <a:spcPts val="0"/>
                        </a:spcBef>
                        <a:spcAft>
                          <a:spcPts val="0"/>
                        </a:spcAft>
                        <a:buNone/>
                      </a:pPr>
                      <a:r>
                        <a:rPr lang="en-GB" sz="1600" u="none" strike="noStrike" cap="none" dirty="0" smtClean="0">
                          <a:latin typeface="Calibri"/>
                          <a:ea typeface="Calibri"/>
                          <a:cs typeface="Calibri"/>
                          <a:sym typeface="Calibri"/>
                        </a:rPr>
                        <a:t>Tenths</a:t>
                      </a:r>
                    </a:p>
                    <a:p>
                      <a:pPr marL="0" marR="0" lvl="0" indent="0" algn="ctr" rtl="0">
                        <a:lnSpc>
                          <a:spcPct val="100000"/>
                        </a:lnSpc>
                        <a:spcBef>
                          <a:spcPts val="0"/>
                        </a:spcBef>
                        <a:spcAft>
                          <a:spcPts val="0"/>
                        </a:spcAft>
                        <a:buNone/>
                      </a:pPr>
                      <a:r>
                        <a:rPr lang="en-GB" sz="1600" u="none" strike="noStrike" cap="none" dirty="0" smtClean="0">
                          <a:latin typeface="Calibri"/>
                          <a:ea typeface="Calibri"/>
                          <a:cs typeface="Calibri"/>
                          <a:sym typeface="Calibri"/>
                        </a:rPr>
                        <a:t>Addition and subtraction</a:t>
                      </a:r>
                    </a:p>
                    <a:p>
                      <a:pPr marL="0" marR="0" lvl="0" indent="0" algn="ctr" rtl="0">
                        <a:lnSpc>
                          <a:spcPct val="100000"/>
                        </a:lnSpc>
                        <a:spcBef>
                          <a:spcPts val="0"/>
                        </a:spcBef>
                        <a:spcAft>
                          <a:spcPts val="0"/>
                        </a:spcAft>
                        <a:buNone/>
                      </a:pPr>
                      <a:r>
                        <a:rPr lang="en-GB" sz="1600" u="none" strike="noStrike" cap="none" dirty="0" smtClean="0">
                          <a:latin typeface="Calibri"/>
                          <a:ea typeface="Calibri"/>
                          <a:cs typeface="Calibri"/>
                          <a:sym typeface="Calibri"/>
                        </a:rPr>
                        <a:t>Fractions</a:t>
                      </a:r>
                    </a:p>
                    <a:p>
                      <a:pPr marL="0" marR="0" lvl="0" indent="0" algn="ctr" rtl="0">
                        <a:lnSpc>
                          <a:spcPct val="100000"/>
                        </a:lnSpc>
                        <a:spcBef>
                          <a:spcPts val="0"/>
                        </a:spcBef>
                        <a:spcAft>
                          <a:spcPts val="0"/>
                        </a:spcAft>
                        <a:buNone/>
                      </a:pPr>
                      <a:r>
                        <a:rPr lang="en-GB" sz="1600" u="none" strike="noStrike" cap="none" dirty="0" smtClean="0">
                          <a:latin typeface="Calibri"/>
                          <a:ea typeface="Calibri"/>
                          <a:cs typeface="Calibri"/>
                          <a:sym typeface="Calibri"/>
                        </a:rPr>
                        <a:t>Money</a:t>
                      </a:r>
                    </a:p>
                    <a:p>
                      <a:pPr marL="0" marR="0" lvl="0" indent="0" algn="ctr" rtl="0">
                        <a:lnSpc>
                          <a:spcPct val="100000"/>
                        </a:lnSpc>
                        <a:spcBef>
                          <a:spcPts val="0"/>
                        </a:spcBef>
                        <a:spcAft>
                          <a:spcPts val="0"/>
                        </a:spcAft>
                        <a:buNone/>
                      </a:pPr>
                      <a:r>
                        <a:rPr lang="en-GB" sz="1600" u="none" strike="noStrike" cap="none" dirty="0" smtClean="0">
                          <a:latin typeface="Calibri"/>
                          <a:ea typeface="Calibri"/>
                          <a:cs typeface="Calibri"/>
                          <a:sym typeface="Calibri"/>
                        </a:rPr>
                        <a:t>Negative</a:t>
                      </a:r>
                      <a:r>
                        <a:rPr lang="en-GB" sz="1600" u="none" strike="noStrike" cap="none" baseline="0" dirty="0" smtClean="0">
                          <a:latin typeface="Calibri"/>
                          <a:ea typeface="Calibri"/>
                          <a:cs typeface="Calibri"/>
                          <a:sym typeface="Calibri"/>
                        </a:rPr>
                        <a:t> numbers</a:t>
                      </a:r>
                    </a:p>
                    <a:p>
                      <a:pPr marL="0" marR="0" lvl="0" indent="0" algn="ctr" rtl="0">
                        <a:lnSpc>
                          <a:spcPct val="100000"/>
                        </a:lnSpc>
                        <a:spcBef>
                          <a:spcPts val="0"/>
                        </a:spcBef>
                        <a:spcAft>
                          <a:spcPts val="0"/>
                        </a:spcAft>
                        <a:buNone/>
                      </a:pPr>
                      <a:r>
                        <a:rPr lang="en-GB" sz="1600" u="none" strike="noStrike" cap="none" baseline="0" dirty="0" smtClean="0">
                          <a:latin typeface="Calibri"/>
                          <a:ea typeface="Calibri"/>
                          <a:cs typeface="Calibri"/>
                          <a:sym typeface="Calibri"/>
                        </a:rPr>
                        <a:t>Multiplication (partitioning)</a:t>
                      </a:r>
                    </a:p>
                    <a:p>
                      <a:pPr marL="0" marR="0" lvl="0" indent="0" algn="ctr" rtl="0">
                        <a:lnSpc>
                          <a:spcPct val="100000"/>
                        </a:lnSpc>
                        <a:spcBef>
                          <a:spcPts val="0"/>
                        </a:spcBef>
                        <a:spcAft>
                          <a:spcPts val="0"/>
                        </a:spcAft>
                        <a:buNone/>
                      </a:pPr>
                      <a:r>
                        <a:rPr lang="en-GB" sz="1600" u="none" strike="noStrike" cap="none" baseline="0" dirty="0" smtClean="0">
                          <a:latin typeface="Calibri"/>
                          <a:ea typeface="Calibri"/>
                          <a:cs typeface="Calibri"/>
                          <a:sym typeface="Calibri"/>
                        </a:rPr>
                        <a:t>Division</a:t>
                      </a:r>
                      <a:endParaRPr sz="1600" u="none" strike="noStrike" cap="none" dirty="0">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None/>
                      </a:pPr>
                      <a:r>
                        <a:rPr lang="en-GB" sz="1600" u="sng" strike="noStrike" cap="none" dirty="0">
                          <a:latin typeface="Calibri"/>
                          <a:ea typeface="Calibri"/>
                          <a:cs typeface="Calibri"/>
                          <a:sym typeface="Calibri"/>
                        </a:rPr>
                        <a:t>Writing</a:t>
                      </a:r>
                      <a:endParaRPr sz="1600" dirty="0">
                        <a:latin typeface="Calibri"/>
                        <a:ea typeface="Calibri"/>
                        <a:cs typeface="Calibri"/>
                        <a:sym typeface="Calibri"/>
                      </a:endParaRPr>
                    </a:p>
                    <a:p>
                      <a:pPr marL="0" marR="0" lvl="0" indent="0" algn="ctr" rtl="0">
                        <a:lnSpc>
                          <a:spcPct val="100000"/>
                        </a:lnSpc>
                        <a:spcBef>
                          <a:spcPts val="0"/>
                        </a:spcBef>
                        <a:spcAft>
                          <a:spcPts val="0"/>
                        </a:spcAft>
                        <a:buNone/>
                      </a:pPr>
                      <a:r>
                        <a:rPr lang="en-GB" sz="1600" dirty="0">
                          <a:latin typeface="Calibri"/>
                          <a:ea typeface="Calibri"/>
                          <a:cs typeface="Calibri"/>
                          <a:sym typeface="Calibri"/>
                        </a:rPr>
                        <a:t>Instructions </a:t>
                      </a:r>
                      <a:endParaRPr sz="1600" dirty="0">
                        <a:latin typeface="Calibri"/>
                        <a:ea typeface="Calibri"/>
                        <a:cs typeface="Calibri"/>
                        <a:sym typeface="Calibri"/>
                      </a:endParaRPr>
                    </a:p>
                    <a:p>
                      <a:pPr marL="0" marR="0" lvl="0" indent="0" algn="ctr" rtl="0">
                        <a:lnSpc>
                          <a:spcPct val="100000"/>
                        </a:lnSpc>
                        <a:spcBef>
                          <a:spcPts val="0"/>
                        </a:spcBef>
                        <a:spcAft>
                          <a:spcPts val="0"/>
                        </a:spcAft>
                        <a:buNone/>
                      </a:pPr>
                      <a:r>
                        <a:rPr lang="en-GB" sz="1600" dirty="0" smtClean="0">
                          <a:latin typeface="Calibri"/>
                          <a:ea typeface="Calibri"/>
                          <a:cs typeface="Calibri"/>
                          <a:sym typeface="Calibri"/>
                        </a:rPr>
                        <a:t>Non-chronological</a:t>
                      </a:r>
                      <a:r>
                        <a:rPr lang="en-GB" sz="1600" baseline="0" dirty="0" smtClean="0">
                          <a:latin typeface="Calibri"/>
                          <a:ea typeface="Calibri"/>
                          <a:cs typeface="Calibri"/>
                          <a:sym typeface="Calibri"/>
                        </a:rPr>
                        <a:t> report</a:t>
                      </a:r>
                      <a:endParaRPr sz="1600" dirty="0">
                        <a:latin typeface="Calibri"/>
                        <a:ea typeface="Calibri"/>
                        <a:cs typeface="Calibri"/>
                        <a:sym typeface="Calibri"/>
                      </a:endParaRPr>
                    </a:p>
                    <a:p>
                      <a:pPr marL="0" marR="0" lvl="0" indent="0" algn="ctr" rtl="0">
                        <a:lnSpc>
                          <a:spcPct val="100000"/>
                        </a:lnSpc>
                        <a:spcBef>
                          <a:spcPts val="0"/>
                        </a:spcBef>
                        <a:spcAft>
                          <a:spcPts val="0"/>
                        </a:spcAft>
                        <a:buNone/>
                      </a:pPr>
                      <a:r>
                        <a:rPr lang="en-GB" sz="1600" dirty="0">
                          <a:latin typeface="Calibri"/>
                          <a:ea typeface="Calibri"/>
                          <a:cs typeface="Calibri"/>
                          <a:sym typeface="Calibri"/>
                        </a:rPr>
                        <a:t>Biography</a:t>
                      </a:r>
                      <a:endParaRPr sz="1600" dirty="0">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None/>
                      </a:pPr>
                      <a:r>
                        <a:rPr lang="en-GB" sz="1600" u="sng" strike="noStrike" cap="none" dirty="0">
                          <a:latin typeface="Calibri"/>
                          <a:ea typeface="Calibri"/>
                          <a:cs typeface="Calibri"/>
                          <a:sym typeface="Calibri"/>
                        </a:rPr>
                        <a:t>Guided Reading </a:t>
                      </a:r>
                      <a:endParaRPr sz="1600" u="sng" strike="noStrike" cap="none" dirty="0">
                        <a:latin typeface="Calibri"/>
                        <a:ea typeface="Calibri"/>
                        <a:cs typeface="Calibri"/>
                        <a:sym typeface="Calibri"/>
                      </a:endParaRPr>
                    </a:p>
                    <a:p>
                      <a:pPr marL="0" marR="0" lvl="0" indent="0" algn="ctr" rtl="0">
                        <a:lnSpc>
                          <a:spcPct val="100000"/>
                        </a:lnSpc>
                        <a:spcBef>
                          <a:spcPts val="0"/>
                        </a:spcBef>
                        <a:spcAft>
                          <a:spcPts val="0"/>
                        </a:spcAft>
                        <a:buNone/>
                      </a:pPr>
                      <a:r>
                        <a:rPr lang="en-GB" sz="1600" dirty="0">
                          <a:latin typeface="Calibri"/>
                          <a:ea typeface="Calibri"/>
                          <a:cs typeface="Calibri"/>
                          <a:sym typeface="Calibri"/>
                        </a:rPr>
                        <a:t>If</a:t>
                      </a:r>
                      <a:endParaRPr sz="1600" dirty="0">
                        <a:latin typeface="Calibri"/>
                        <a:ea typeface="Calibri"/>
                        <a:cs typeface="Calibri"/>
                        <a:sym typeface="Calibri"/>
                      </a:endParaRPr>
                    </a:p>
                    <a:p>
                      <a:pPr marL="0" marR="0" lvl="0" indent="0" algn="ctr" rtl="0">
                        <a:lnSpc>
                          <a:spcPct val="100000"/>
                        </a:lnSpc>
                        <a:spcBef>
                          <a:spcPts val="0"/>
                        </a:spcBef>
                        <a:spcAft>
                          <a:spcPts val="0"/>
                        </a:spcAft>
                        <a:buNone/>
                      </a:pPr>
                      <a:r>
                        <a:rPr lang="en-GB" sz="1600" dirty="0">
                          <a:latin typeface="Calibri"/>
                          <a:ea typeface="Calibri"/>
                          <a:cs typeface="Calibri"/>
                          <a:sym typeface="Calibri"/>
                        </a:rPr>
                        <a:t>A Natural History of Magical </a:t>
                      </a:r>
                      <a:r>
                        <a:rPr lang="en-GB" sz="1600" dirty="0" smtClean="0">
                          <a:latin typeface="Calibri"/>
                          <a:ea typeface="Calibri"/>
                          <a:cs typeface="Calibri"/>
                          <a:sym typeface="Calibri"/>
                        </a:rPr>
                        <a:t>Beasts</a:t>
                      </a:r>
                    </a:p>
                    <a:p>
                      <a:pPr marL="0" marR="0" lvl="0" indent="0" algn="ctr" rtl="0">
                        <a:lnSpc>
                          <a:spcPct val="100000"/>
                        </a:lnSpc>
                        <a:spcBef>
                          <a:spcPts val="0"/>
                        </a:spcBef>
                        <a:spcAft>
                          <a:spcPts val="0"/>
                        </a:spcAft>
                        <a:buNone/>
                      </a:pPr>
                      <a:r>
                        <a:rPr lang="en-GB" sz="1600" dirty="0" smtClean="0">
                          <a:latin typeface="Calibri"/>
                          <a:ea typeface="Calibri"/>
                          <a:cs typeface="Calibri"/>
                          <a:sym typeface="Calibri"/>
                        </a:rPr>
                        <a:t>Walter </a:t>
                      </a:r>
                      <a:r>
                        <a:rPr lang="en-GB" sz="1600" dirty="0" err="1" smtClean="0">
                          <a:latin typeface="Calibri"/>
                          <a:ea typeface="Calibri"/>
                          <a:cs typeface="Calibri"/>
                          <a:sym typeface="Calibri"/>
                        </a:rPr>
                        <a:t>Tull</a:t>
                      </a:r>
                      <a:endParaRPr sz="1600" dirty="0">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None/>
                      </a:pPr>
                      <a:r>
                        <a:rPr lang="en-GB" sz="1600" u="sng" strike="noStrike" cap="none" dirty="0">
                          <a:latin typeface="Calibri"/>
                          <a:ea typeface="Calibri"/>
                          <a:cs typeface="Calibri"/>
                          <a:sym typeface="Calibri"/>
                        </a:rPr>
                        <a:t>Geography</a:t>
                      </a:r>
                      <a:endParaRPr sz="1600" dirty="0">
                        <a:latin typeface="Calibri"/>
                        <a:ea typeface="Calibri"/>
                        <a:cs typeface="Calibri"/>
                        <a:sym typeface="Calibri"/>
                      </a:endParaRPr>
                    </a:p>
                    <a:p>
                      <a:pPr marL="0" marR="0" lvl="0" indent="0" algn="ctr" rtl="0">
                        <a:lnSpc>
                          <a:spcPct val="100000"/>
                        </a:lnSpc>
                        <a:spcBef>
                          <a:spcPts val="0"/>
                        </a:spcBef>
                        <a:spcAft>
                          <a:spcPts val="0"/>
                        </a:spcAft>
                        <a:buNone/>
                      </a:pPr>
                      <a:r>
                        <a:rPr lang="en-GB" sz="1600" dirty="0" smtClean="0">
                          <a:latin typeface="Calibri"/>
                          <a:ea typeface="Calibri"/>
                          <a:cs typeface="Calibri"/>
                          <a:sym typeface="Calibri"/>
                        </a:rPr>
                        <a:t>What is Life</a:t>
                      </a:r>
                      <a:r>
                        <a:rPr lang="en-GB" sz="1600" baseline="0" dirty="0" smtClean="0">
                          <a:latin typeface="Calibri"/>
                          <a:ea typeface="Calibri"/>
                          <a:cs typeface="Calibri"/>
                          <a:sym typeface="Calibri"/>
                        </a:rPr>
                        <a:t> like in the Alps?</a:t>
                      </a:r>
                      <a:endParaRPr sz="1600" u="none" strike="noStrike" cap="none" dirty="0">
                        <a:latin typeface="Calibri"/>
                        <a:ea typeface="Calibri"/>
                        <a:cs typeface="Calibri"/>
                        <a:sym typeface="Calibri"/>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ctr" rtl="0">
                        <a:lnSpc>
                          <a:spcPct val="100000"/>
                        </a:lnSpc>
                        <a:spcBef>
                          <a:spcPts val="0"/>
                        </a:spcBef>
                        <a:spcAft>
                          <a:spcPts val="0"/>
                        </a:spcAft>
                        <a:buNone/>
                      </a:pPr>
                      <a:r>
                        <a:rPr lang="en-GB" sz="1600" u="sng" strike="noStrike" cap="none" dirty="0">
                          <a:latin typeface="Calibri"/>
                          <a:ea typeface="Calibri"/>
                          <a:cs typeface="Calibri"/>
                          <a:sym typeface="Calibri"/>
                        </a:rPr>
                        <a:t>Science</a:t>
                      </a:r>
                      <a:endParaRPr sz="1600" dirty="0">
                        <a:latin typeface="Calibri"/>
                        <a:ea typeface="Calibri"/>
                        <a:cs typeface="Calibri"/>
                        <a:sym typeface="Calibri"/>
                      </a:endParaRPr>
                    </a:p>
                    <a:p>
                      <a:pPr marL="0" marR="0" lvl="0" indent="0" algn="ctr" rtl="0">
                        <a:lnSpc>
                          <a:spcPct val="100000"/>
                        </a:lnSpc>
                        <a:spcBef>
                          <a:spcPts val="0"/>
                        </a:spcBef>
                        <a:spcAft>
                          <a:spcPts val="0"/>
                        </a:spcAft>
                        <a:buNone/>
                      </a:pPr>
                      <a:r>
                        <a:rPr lang="en-GB" sz="1600" u="none" strike="noStrike" cap="none" dirty="0" smtClean="0">
                          <a:latin typeface="Calibri"/>
                          <a:ea typeface="Calibri"/>
                          <a:cs typeface="Calibri"/>
                          <a:sym typeface="Calibri"/>
                        </a:rPr>
                        <a:t>Materials</a:t>
                      </a:r>
                      <a:r>
                        <a:rPr lang="en-GB" sz="1600" u="none" strike="noStrike" cap="none" baseline="0" dirty="0" smtClean="0">
                          <a:latin typeface="Calibri"/>
                          <a:ea typeface="Calibri"/>
                          <a:cs typeface="Calibri"/>
                          <a:sym typeface="Calibri"/>
                        </a:rPr>
                        <a:t> – mixtures and separation</a:t>
                      </a:r>
                      <a:endParaRPr sz="1600" u="none" strike="noStrike" cap="none" dirty="0">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None/>
                      </a:pPr>
                      <a:r>
                        <a:rPr lang="en-GB" sz="1600" u="sng" strike="noStrike" cap="none" dirty="0">
                          <a:latin typeface="Calibri"/>
                          <a:ea typeface="Calibri"/>
                          <a:cs typeface="Calibri"/>
                          <a:sym typeface="Calibri"/>
                        </a:rPr>
                        <a:t>Computing</a:t>
                      </a:r>
                      <a:endParaRPr sz="1600" dirty="0">
                        <a:latin typeface="Calibri"/>
                        <a:ea typeface="Calibri"/>
                        <a:cs typeface="Calibri"/>
                        <a:sym typeface="Calibri"/>
                      </a:endParaRPr>
                    </a:p>
                    <a:p>
                      <a:pPr marL="0" marR="0" lvl="0" indent="0" algn="ctr" rtl="0">
                        <a:lnSpc>
                          <a:spcPct val="100000"/>
                        </a:lnSpc>
                        <a:spcBef>
                          <a:spcPts val="0"/>
                        </a:spcBef>
                        <a:spcAft>
                          <a:spcPts val="0"/>
                        </a:spcAft>
                        <a:buNone/>
                      </a:pPr>
                      <a:r>
                        <a:rPr lang="en-GB" sz="1600" dirty="0">
                          <a:latin typeface="Calibri"/>
                          <a:ea typeface="Calibri"/>
                          <a:cs typeface="Calibri"/>
                          <a:sym typeface="Calibri"/>
                        </a:rPr>
                        <a:t>Search Engines</a:t>
                      </a:r>
                      <a:endParaRPr sz="1600" u="none" strike="noStrike" cap="none" dirty="0">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None/>
                      </a:pPr>
                      <a:r>
                        <a:rPr lang="en-GB" sz="1600" u="sng" dirty="0">
                          <a:latin typeface="Calibri"/>
                          <a:ea typeface="Calibri"/>
                          <a:cs typeface="Calibri"/>
                          <a:sym typeface="Calibri"/>
                        </a:rPr>
                        <a:t>Art &amp; Design</a:t>
                      </a:r>
                      <a:endParaRPr sz="1600" dirty="0">
                        <a:latin typeface="Calibri"/>
                        <a:ea typeface="Calibri"/>
                        <a:cs typeface="Calibri"/>
                        <a:sym typeface="Calibri"/>
                      </a:endParaRPr>
                    </a:p>
                    <a:p>
                      <a:pPr marL="0" marR="0" lvl="0" indent="0" algn="ctr" rtl="0">
                        <a:lnSpc>
                          <a:spcPct val="100000"/>
                        </a:lnSpc>
                        <a:spcBef>
                          <a:spcPts val="0"/>
                        </a:spcBef>
                        <a:spcAft>
                          <a:spcPts val="0"/>
                        </a:spcAft>
                        <a:buNone/>
                      </a:pPr>
                      <a:r>
                        <a:rPr lang="en-GB" sz="1600" dirty="0" smtClean="0">
                          <a:latin typeface="Calibri"/>
                          <a:ea typeface="Calibri"/>
                          <a:cs typeface="Calibri"/>
                          <a:sym typeface="Calibri"/>
                        </a:rPr>
                        <a:t>Sculpture and 3D interactive</a:t>
                      </a:r>
                      <a:r>
                        <a:rPr lang="en-GB" sz="1600" baseline="0" dirty="0" smtClean="0">
                          <a:latin typeface="Calibri"/>
                          <a:ea typeface="Calibri"/>
                          <a:cs typeface="Calibri"/>
                          <a:sym typeface="Calibri"/>
                        </a:rPr>
                        <a:t> installations</a:t>
                      </a:r>
                      <a:r>
                        <a:rPr lang="en-GB" sz="1600" dirty="0" smtClean="0">
                          <a:latin typeface="Calibri"/>
                          <a:ea typeface="Calibri"/>
                          <a:cs typeface="Calibri"/>
                          <a:sym typeface="Calibri"/>
                        </a:rPr>
                        <a:t> </a:t>
                      </a:r>
                      <a:endParaRPr sz="1600" u="none" strike="noStrike" cap="none" dirty="0">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None/>
                      </a:pPr>
                      <a:r>
                        <a:rPr lang="en-GB" sz="1600" u="sng" strike="noStrike" cap="none" dirty="0">
                          <a:latin typeface="Calibri"/>
                          <a:ea typeface="Calibri"/>
                          <a:cs typeface="Calibri"/>
                          <a:sym typeface="Calibri"/>
                        </a:rPr>
                        <a:t>P.E</a:t>
                      </a:r>
                      <a:endParaRPr sz="1600" dirty="0">
                        <a:latin typeface="Calibri"/>
                        <a:ea typeface="Calibri"/>
                        <a:cs typeface="Calibri"/>
                        <a:sym typeface="Calibri"/>
                      </a:endParaRPr>
                    </a:p>
                    <a:p>
                      <a:pPr marL="0" marR="0" lvl="0" indent="0" algn="ctr" rtl="0">
                        <a:lnSpc>
                          <a:spcPct val="100000"/>
                        </a:lnSpc>
                        <a:spcBef>
                          <a:spcPts val="0"/>
                        </a:spcBef>
                        <a:spcAft>
                          <a:spcPts val="0"/>
                        </a:spcAft>
                        <a:buNone/>
                      </a:pPr>
                      <a:r>
                        <a:rPr lang="en-GB" sz="1600" dirty="0" smtClean="0">
                          <a:latin typeface="Calibri"/>
                          <a:ea typeface="Calibri"/>
                          <a:cs typeface="Calibri"/>
                          <a:sym typeface="Calibri"/>
                        </a:rPr>
                        <a:t>Gymnastics</a:t>
                      </a:r>
                      <a:endParaRPr sz="1600" dirty="0">
                        <a:latin typeface="Calibri"/>
                        <a:ea typeface="Calibri"/>
                        <a:cs typeface="Calibri"/>
                        <a:sym typeface="Calibri"/>
                      </a:endParaRPr>
                    </a:p>
                    <a:p>
                      <a:pPr marL="0" marR="0" lvl="0" indent="0" algn="ctr" rtl="0">
                        <a:lnSpc>
                          <a:spcPct val="100000"/>
                        </a:lnSpc>
                        <a:spcBef>
                          <a:spcPts val="0"/>
                        </a:spcBef>
                        <a:spcAft>
                          <a:spcPts val="0"/>
                        </a:spcAft>
                        <a:buNone/>
                      </a:pPr>
                      <a:r>
                        <a:rPr lang="en-GB" sz="1600" baseline="0" dirty="0" smtClean="0">
                          <a:latin typeface="Calibri"/>
                          <a:ea typeface="Calibri"/>
                          <a:cs typeface="Calibri"/>
                          <a:sym typeface="Calibri"/>
                        </a:rPr>
                        <a:t>Rugby</a:t>
                      </a:r>
                      <a:endParaRPr sz="1600" dirty="0">
                        <a:latin typeface="Calibri"/>
                        <a:ea typeface="Calibri"/>
                        <a:cs typeface="Calibri"/>
                        <a:sym typeface="Calibri"/>
                      </a:endParaRPr>
                    </a:p>
                    <a:p>
                      <a:pPr marL="0" marR="0" lvl="0" indent="0" algn="ctr" rtl="0">
                        <a:lnSpc>
                          <a:spcPct val="100000"/>
                        </a:lnSpc>
                        <a:spcBef>
                          <a:spcPts val="0"/>
                        </a:spcBef>
                        <a:spcAft>
                          <a:spcPts val="0"/>
                        </a:spcAft>
                        <a:buNone/>
                      </a:pPr>
                      <a:endParaRPr sz="1600" dirty="0">
                        <a:latin typeface="Calibri"/>
                        <a:ea typeface="Calibri"/>
                        <a:cs typeface="Calibri"/>
                        <a:sym typeface="Calibri"/>
                      </a:endParaRPr>
                    </a:p>
                  </a:txBody>
                  <a:tcPr marL="91450" marR="91450" marT="45725" marB="45725"/>
                </a:tc>
                <a:extLst>
                  <a:ext uri="{0D108BD9-81ED-4DB2-BD59-A6C34878D82A}">
                    <a16:rowId xmlns:a16="http://schemas.microsoft.com/office/drawing/2014/main" val="10001"/>
                  </a:ext>
                </a:extLst>
              </a:tr>
              <a:tr h="370850">
                <a:tc>
                  <a:txBody>
                    <a:bodyPr/>
                    <a:lstStyle/>
                    <a:p>
                      <a:pPr marL="0" marR="0" lvl="0" indent="0" algn="ctr" rtl="0">
                        <a:lnSpc>
                          <a:spcPct val="100000"/>
                        </a:lnSpc>
                        <a:spcBef>
                          <a:spcPts val="0"/>
                        </a:spcBef>
                        <a:spcAft>
                          <a:spcPts val="0"/>
                        </a:spcAft>
                        <a:buNone/>
                      </a:pPr>
                      <a:r>
                        <a:rPr lang="en-GB" sz="1600" u="sng" strike="noStrike" cap="none" dirty="0">
                          <a:latin typeface="Calibri"/>
                          <a:ea typeface="Calibri"/>
                          <a:cs typeface="Calibri"/>
                          <a:sym typeface="Calibri"/>
                        </a:rPr>
                        <a:t>Music</a:t>
                      </a:r>
                      <a:endParaRPr sz="1600" dirty="0">
                        <a:latin typeface="Calibri"/>
                        <a:ea typeface="Calibri"/>
                        <a:cs typeface="Calibri"/>
                        <a:sym typeface="Calibri"/>
                      </a:endParaRPr>
                    </a:p>
                    <a:p>
                      <a:pPr marL="0" marR="0" lvl="0" indent="0" algn="ctr" rtl="0">
                        <a:lnSpc>
                          <a:spcPct val="100000"/>
                        </a:lnSpc>
                        <a:spcBef>
                          <a:spcPts val="0"/>
                        </a:spcBef>
                        <a:spcAft>
                          <a:spcPts val="0"/>
                        </a:spcAft>
                        <a:buNone/>
                      </a:pPr>
                      <a:r>
                        <a:rPr lang="en-GB" sz="1600" dirty="0" smtClean="0">
                          <a:latin typeface="Calibri"/>
                          <a:ea typeface="Calibri"/>
                          <a:cs typeface="Calibri"/>
                          <a:sym typeface="Calibri"/>
                        </a:rPr>
                        <a:t>Composition: The </a:t>
                      </a:r>
                      <a:r>
                        <a:rPr lang="en-GB" sz="1600" dirty="0">
                          <a:latin typeface="Calibri"/>
                          <a:ea typeface="Calibri"/>
                          <a:cs typeface="Calibri"/>
                          <a:sym typeface="Calibri"/>
                        </a:rPr>
                        <a:t>Egyptians</a:t>
                      </a:r>
                      <a:endParaRPr sz="1600" u="none" strike="noStrike" cap="none" dirty="0">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None/>
                      </a:pPr>
                      <a:r>
                        <a:rPr lang="en-GB" sz="1600" u="sng" strike="noStrike" cap="none" dirty="0" smtClean="0">
                          <a:latin typeface="Calibri"/>
                          <a:ea typeface="Calibri"/>
                          <a:cs typeface="Calibri"/>
                          <a:sym typeface="Calibri"/>
                        </a:rPr>
                        <a:t>R.E.</a:t>
                      </a:r>
                      <a:endParaRPr sz="1600" dirty="0">
                        <a:latin typeface="Calibri"/>
                        <a:ea typeface="Calibri"/>
                        <a:cs typeface="Calibri"/>
                        <a:sym typeface="Calibri"/>
                      </a:endParaRPr>
                    </a:p>
                    <a:p>
                      <a:pPr marL="0" marR="0" lvl="0" indent="0" algn="ctr" rtl="0">
                        <a:lnSpc>
                          <a:spcPct val="100000"/>
                        </a:lnSpc>
                        <a:spcBef>
                          <a:spcPts val="0"/>
                        </a:spcBef>
                        <a:spcAft>
                          <a:spcPts val="0"/>
                        </a:spcAft>
                        <a:buNone/>
                      </a:pPr>
                      <a:r>
                        <a:rPr lang="en-GB" sz="1600" u="none" strike="noStrike" cap="none" dirty="0" smtClean="0">
                          <a:latin typeface="Calibri"/>
                          <a:ea typeface="Calibri"/>
                          <a:cs typeface="Calibri"/>
                          <a:sym typeface="Calibri"/>
                        </a:rPr>
                        <a:t>Why</a:t>
                      </a:r>
                      <a:r>
                        <a:rPr lang="en-GB" sz="1600" u="none" strike="noStrike" cap="none" baseline="0" dirty="0" smtClean="0">
                          <a:latin typeface="Calibri"/>
                          <a:ea typeface="Calibri"/>
                          <a:cs typeface="Calibri"/>
                          <a:sym typeface="Calibri"/>
                        </a:rPr>
                        <a:t> Do Some People Think God Exists?</a:t>
                      </a:r>
                      <a:endParaRPr sz="1600" u="none" strike="noStrike" cap="none" dirty="0">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None/>
                      </a:pPr>
                      <a:r>
                        <a:rPr lang="en-GB" sz="1600" u="sng" strike="noStrike" cap="none">
                          <a:latin typeface="Calibri"/>
                          <a:ea typeface="Calibri"/>
                          <a:cs typeface="Calibri"/>
                          <a:sym typeface="Calibri"/>
                        </a:rPr>
                        <a:t>French</a:t>
                      </a:r>
                      <a:endParaRPr sz="1600">
                        <a:latin typeface="Calibri"/>
                        <a:ea typeface="Calibri"/>
                        <a:cs typeface="Calibri"/>
                        <a:sym typeface="Calibri"/>
                      </a:endParaRPr>
                    </a:p>
                    <a:p>
                      <a:pPr marL="0" marR="0" lvl="0" indent="0" algn="ctr" rtl="0">
                        <a:lnSpc>
                          <a:spcPct val="100000"/>
                        </a:lnSpc>
                        <a:spcBef>
                          <a:spcPts val="0"/>
                        </a:spcBef>
                        <a:spcAft>
                          <a:spcPts val="0"/>
                        </a:spcAft>
                        <a:buNone/>
                      </a:pPr>
                      <a:r>
                        <a:rPr lang="en-GB" sz="1600">
                          <a:latin typeface="Calibri"/>
                          <a:ea typeface="Calibri"/>
                          <a:cs typeface="Calibri"/>
                          <a:sym typeface="Calibri"/>
                        </a:rPr>
                        <a:t>Numbers</a:t>
                      </a:r>
                      <a:endParaRPr sz="1600">
                        <a:latin typeface="Calibri"/>
                        <a:ea typeface="Calibri"/>
                        <a:cs typeface="Calibri"/>
                        <a:sym typeface="Calibri"/>
                      </a:endParaRPr>
                    </a:p>
                    <a:p>
                      <a:pPr marL="0" marR="0" lvl="0" indent="0" algn="ctr" rtl="0">
                        <a:lnSpc>
                          <a:spcPct val="100000"/>
                        </a:lnSpc>
                        <a:spcBef>
                          <a:spcPts val="0"/>
                        </a:spcBef>
                        <a:spcAft>
                          <a:spcPts val="0"/>
                        </a:spcAft>
                        <a:buNone/>
                      </a:pPr>
                      <a:r>
                        <a:rPr lang="en-GB" sz="1600">
                          <a:latin typeface="Calibri"/>
                          <a:ea typeface="Calibri"/>
                          <a:cs typeface="Calibri"/>
                          <a:sym typeface="Calibri"/>
                        </a:rPr>
                        <a:t>La Date</a:t>
                      </a:r>
                      <a:endParaRPr sz="1600">
                        <a:latin typeface="Calibri"/>
                        <a:ea typeface="Calibri"/>
                        <a:cs typeface="Calibri"/>
                        <a:sym typeface="Calibri"/>
                      </a:endParaRPr>
                    </a:p>
                  </a:txBody>
                  <a:tcPr marL="91450" marR="91450" marT="45725" marB="45725"/>
                </a:tc>
                <a:tc>
                  <a:txBody>
                    <a:bodyPr/>
                    <a:lstStyle/>
                    <a:p>
                      <a:pPr marL="0" marR="0" lvl="0" indent="0" algn="ctr" rtl="0">
                        <a:lnSpc>
                          <a:spcPct val="100000"/>
                        </a:lnSpc>
                        <a:spcBef>
                          <a:spcPts val="0"/>
                        </a:spcBef>
                        <a:spcAft>
                          <a:spcPts val="0"/>
                        </a:spcAft>
                        <a:buNone/>
                      </a:pPr>
                      <a:r>
                        <a:rPr lang="en-GB" sz="1600" u="sng" dirty="0" smtClean="0">
                          <a:latin typeface="Calibri"/>
                          <a:ea typeface="Calibri"/>
                          <a:cs typeface="Calibri"/>
                          <a:sym typeface="Calibri"/>
                        </a:rPr>
                        <a:t>SPELLING</a:t>
                      </a:r>
                      <a:r>
                        <a:rPr lang="en-GB" sz="1600" u="sng" baseline="0" dirty="0" smtClean="0">
                          <a:latin typeface="Calibri"/>
                          <a:ea typeface="Calibri"/>
                          <a:cs typeface="Calibri"/>
                          <a:sym typeface="Calibri"/>
                        </a:rPr>
                        <a:t> AND HANDWRITING</a:t>
                      </a:r>
                      <a:endParaRPr sz="1600" u="sng" dirty="0" smtClean="0">
                        <a:latin typeface="Calibri"/>
                        <a:ea typeface="Calibri"/>
                        <a:cs typeface="Calibri"/>
                        <a:sym typeface="Calibri"/>
                      </a:endParaRPr>
                    </a:p>
                    <a:p>
                      <a:pPr marL="0" marR="0" lvl="0" indent="0" algn="ctr" rtl="0">
                        <a:lnSpc>
                          <a:spcPct val="100000"/>
                        </a:lnSpc>
                        <a:spcBef>
                          <a:spcPts val="0"/>
                        </a:spcBef>
                        <a:spcAft>
                          <a:spcPts val="0"/>
                        </a:spcAft>
                        <a:buNone/>
                      </a:pPr>
                      <a:endParaRPr sz="1600" dirty="0">
                        <a:latin typeface="Calibri"/>
                        <a:ea typeface="Calibri"/>
                        <a:cs typeface="Calibri"/>
                        <a:sym typeface="Calibri"/>
                      </a:endParaRPr>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4"/>
          <p:cNvSpPr txBox="1">
            <a:spLocks noGrp="1"/>
          </p:cNvSpPr>
          <p:nvPr>
            <p:ph type="title"/>
          </p:nvPr>
        </p:nvSpPr>
        <p:spPr>
          <a:xfrm>
            <a:off x="0" y="619300"/>
            <a:ext cx="86295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240"/>
              <a:buFont typeface="Verdana"/>
              <a:buNone/>
            </a:pPr>
            <a:r>
              <a:rPr lang="en-GB" sz="3440" dirty="0">
                <a:solidFill>
                  <a:srgbClr val="9900FF"/>
                </a:solidFill>
                <a:latin typeface="Calibri"/>
                <a:ea typeface="Calibri"/>
                <a:cs typeface="Calibri"/>
                <a:sym typeface="Calibri"/>
              </a:rPr>
              <a:t>Curriculum focus for </a:t>
            </a:r>
            <a:r>
              <a:rPr lang="en-GB" sz="3440" dirty="0" smtClean="0">
                <a:solidFill>
                  <a:srgbClr val="9900FF"/>
                </a:solidFill>
                <a:latin typeface="Calibri"/>
                <a:ea typeface="Calibri"/>
                <a:cs typeface="Calibri"/>
                <a:sym typeface="Calibri"/>
              </a:rPr>
              <a:t>Year 5</a:t>
            </a:r>
            <a:endParaRPr sz="3440" dirty="0">
              <a:solidFill>
                <a:srgbClr val="9900FF"/>
              </a:solidFill>
              <a:latin typeface="Calibri"/>
              <a:ea typeface="Calibri"/>
              <a:cs typeface="Calibri"/>
              <a:sym typeface="Calibri"/>
            </a:endParaRPr>
          </a:p>
        </p:txBody>
      </p:sp>
      <p:pic>
        <p:nvPicPr>
          <p:cNvPr id="3" name="Picture 2"/>
          <p:cNvPicPr>
            <a:picLocks noChangeAspect="1"/>
          </p:cNvPicPr>
          <p:nvPr/>
        </p:nvPicPr>
        <p:blipFill>
          <a:blip r:embed="rId3"/>
          <a:stretch>
            <a:fillRect/>
          </a:stretch>
        </p:blipFill>
        <p:spPr>
          <a:xfrm>
            <a:off x="-128229" y="2753158"/>
            <a:ext cx="9404181" cy="3010333"/>
          </a:xfrm>
          <a:prstGeom prst="rect">
            <a:avLst/>
          </a:prstGeom>
        </p:spPr>
      </p:pic>
    </p:spTree>
    <p:extLst>
      <p:ext uri="{BB962C8B-B14F-4D97-AF65-F5344CB8AC3E}">
        <p14:creationId xmlns:p14="http://schemas.microsoft.com/office/powerpoint/2010/main" val="721811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5"/>
          <p:cNvSpPr txBox="1">
            <a:spLocks noGrp="1"/>
          </p:cNvSpPr>
          <p:nvPr>
            <p:ph type="title"/>
          </p:nvPr>
        </p:nvSpPr>
        <p:spPr>
          <a:xfrm>
            <a:off x="133631" y="864709"/>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GB" sz="3700" dirty="0">
                <a:solidFill>
                  <a:srgbClr val="9900FF"/>
                </a:solidFill>
                <a:latin typeface="Calibri"/>
                <a:ea typeface="Calibri"/>
                <a:cs typeface="Calibri"/>
                <a:sym typeface="Calibri"/>
              </a:rPr>
              <a:t>Homework expectations</a:t>
            </a:r>
            <a:endParaRPr sz="3700" dirty="0">
              <a:solidFill>
                <a:srgbClr val="9900FF"/>
              </a:solidFill>
              <a:latin typeface="Calibri"/>
              <a:ea typeface="Calibri"/>
              <a:cs typeface="Calibri"/>
              <a:sym typeface="Calibri"/>
            </a:endParaRPr>
          </a:p>
        </p:txBody>
      </p:sp>
      <p:sp>
        <p:nvSpPr>
          <p:cNvPr id="154" name="Google Shape;154;p5"/>
          <p:cNvSpPr txBox="1">
            <a:spLocks noGrp="1"/>
          </p:cNvSpPr>
          <p:nvPr>
            <p:ph idx="1"/>
          </p:nvPr>
        </p:nvSpPr>
        <p:spPr>
          <a:xfrm>
            <a:off x="479995" y="2079533"/>
            <a:ext cx="8184000" cy="4188000"/>
          </a:xfrm>
          <a:prstGeom prst="rect">
            <a:avLst/>
          </a:prstGeom>
          <a:noFill/>
          <a:ln>
            <a:noFill/>
          </a:ln>
        </p:spPr>
        <p:txBody>
          <a:bodyPr spcFirstLastPara="1" wrap="square" lIns="182875" tIns="91425" rIns="91425" bIns="45700" anchor="t" anchorCtr="0">
            <a:normAutofit/>
          </a:bodyPr>
          <a:lstStyle/>
          <a:p>
            <a:pPr marL="0" lvl="0" indent="0" algn="l" rtl="0">
              <a:lnSpc>
                <a:spcPct val="100000"/>
              </a:lnSpc>
              <a:spcBef>
                <a:spcPts val="250"/>
              </a:spcBef>
              <a:spcAft>
                <a:spcPts val="0"/>
              </a:spcAft>
              <a:buSzPts val="1440"/>
              <a:buNone/>
            </a:pPr>
            <a:r>
              <a:rPr lang="en-GB" sz="2900" dirty="0">
                <a:latin typeface="Calibri"/>
                <a:ea typeface="Calibri"/>
                <a:cs typeface="Calibri"/>
                <a:sym typeface="Calibri"/>
              </a:rPr>
              <a:t>Weekly homework for KS2 will </a:t>
            </a:r>
            <a:r>
              <a:rPr lang="en-GB" sz="2900" dirty="0" smtClean="0">
                <a:latin typeface="Calibri"/>
                <a:ea typeface="Calibri"/>
                <a:cs typeface="Calibri"/>
                <a:sym typeface="Calibri"/>
              </a:rPr>
              <a:t>be:</a:t>
            </a:r>
          </a:p>
          <a:p>
            <a:pPr>
              <a:spcBef>
                <a:spcPts val="250"/>
              </a:spcBef>
              <a:buSzPts val="1440"/>
            </a:pPr>
            <a:r>
              <a:rPr lang="en-GB" sz="2900" dirty="0" smtClean="0">
                <a:latin typeface="Calibri"/>
                <a:ea typeface="Calibri"/>
                <a:cs typeface="Calibri"/>
                <a:sym typeface="Calibri"/>
              </a:rPr>
              <a:t>Spellings (paper copy sent home weekly)</a:t>
            </a:r>
          </a:p>
          <a:p>
            <a:pPr>
              <a:spcBef>
                <a:spcPts val="250"/>
              </a:spcBef>
              <a:buSzPts val="1440"/>
            </a:pPr>
            <a:r>
              <a:rPr lang="en-GB" sz="2900" dirty="0" smtClean="0">
                <a:latin typeface="Calibri"/>
                <a:ea typeface="Calibri"/>
                <a:cs typeface="Calibri"/>
                <a:sym typeface="Calibri"/>
              </a:rPr>
              <a:t>Reading Plus (3 tasks)</a:t>
            </a:r>
          </a:p>
          <a:p>
            <a:pPr>
              <a:spcBef>
                <a:spcPts val="250"/>
              </a:spcBef>
              <a:buSzPts val="1440"/>
            </a:pPr>
            <a:r>
              <a:rPr lang="en-GB" sz="2900" dirty="0" smtClean="0">
                <a:latin typeface="Calibri"/>
                <a:ea typeface="Calibri"/>
                <a:cs typeface="Calibri"/>
                <a:sym typeface="Calibri"/>
              </a:rPr>
              <a:t>Reading books with signed reading records (5 per week to earn a raffle ticket)</a:t>
            </a:r>
          </a:p>
          <a:p>
            <a:pPr>
              <a:spcBef>
                <a:spcPts val="250"/>
              </a:spcBef>
              <a:buSzPts val="1440"/>
            </a:pPr>
            <a:r>
              <a:rPr lang="en-GB" sz="2900" dirty="0" smtClean="0">
                <a:latin typeface="Calibri"/>
                <a:ea typeface="Calibri"/>
                <a:cs typeface="Calibri"/>
                <a:sym typeface="Calibri"/>
              </a:rPr>
              <a:t>TTRS</a:t>
            </a:r>
          </a:p>
          <a:p>
            <a:pPr>
              <a:spcBef>
                <a:spcPts val="250"/>
              </a:spcBef>
              <a:buSzPts val="1440"/>
            </a:pPr>
            <a:r>
              <a:rPr lang="en-GB" sz="2900" dirty="0" smtClean="0">
                <a:latin typeface="Calibri"/>
                <a:ea typeface="Calibri"/>
                <a:cs typeface="Calibri"/>
                <a:sym typeface="Calibri"/>
              </a:rPr>
              <a:t>Homework menu with an exhibition at the end of term</a:t>
            </a:r>
            <a:r>
              <a:rPr lang="en-GB" dirty="0"/>
              <a:t/>
            </a:r>
            <a:br>
              <a:rPr lang="en-GB" dirty="0"/>
            </a:br>
            <a:endParaRPr dirty="0"/>
          </a:p>
        </p:txBody>
      </p:sp>
      <p:pic>
        <p:nvPicPr>
          <p:cNvPr id="155" name="Google Shape;155;p5"/>
          <p:cNvPicPr preferRelativeResize="0"/>
          <p:nvPr/>
        </p:nvPicPr>
        <p:blipFill rotWithShape="1">
          <a:blip r:embed="rId3">
            <a:alphaModFix/>
          </a:blip>
          <a:srcRect/>
          <a:stretch/>
        </p:blipFill>
        <p:spPr>
          <a:xfrm rot="-1171780">
            <a:off x="5804265" y="159015"/>
            <a:ext cx="1638300" cy="1695450"/>
          </a:xfrm>
          <a:prstGeom prst="rect">
            <a:avLst/>
          </a:prstGeom>
          <a:noFill/>
          <a:ln>
            <a:noFill/>
          </a:ln>
        </p:spPr>
      </p:pic>
      <p:pic>
        <p:nvPicPr>
          <p:cNvPr id="157" name="Google Shape;157;p5"/>
          <p:cNvPicPr preferRelativeResize="0"/>
          <p:nvPr/>
        </p:nvPicPr>
        <p:blipFill rotWithShape="1">
          <a:blip r:embed="rId4">
            <a:alphaModFix/>
          </a:blip>
          <a:srcRect/>
          <a:stretch/>
        </p:blipFill>
        <p:spPr>
          <a:xfrm>
            <a:off x="6354854" y="1752885"/>
            <a:ext cx="2647950" cy="914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6"/>
          <p:cNvSpPr txBox="1">
            <a:spLocks noGrp="1"/>
          </p:cNvSpPr>
          <p:nvPr>
            <p:ph type="title"/>
          </p:nvPr>
        </p:nvSpPr>
        <p:spPr>
          <a:xfrm>
            <a:off x="502860" y="607894"/>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rgbClr val="9900FF"/>
                </a:solidFill>
                <a:latin typeface="Calibri"/>
                <a:ea typeface="Calibri"/>
                <a:cs typeface="Calibri"/>
                <a:sym typeface="Calibri"/>
              </a:rPr>
              <a:t>A typical day in </a:t>
            </a:r>
            <a:r>
              <a:rPr lang="en-GB" dirty="0" smtClean="0">
                <a:solidFill>
                  <a:srgbClr val="9900FF"/>
                </a:solidFill>
                <a:latin typeface="Calibri"/>
                <a:ea typeface="Calibri"/>
                <a:cs typeface="Calibri"/>
                <a:sym typeface="Calibri"/>
              </a:rPr>
              <a:t>Y5</a:t>
            </a:r>
            <a:endParaRPr dirty="0">
              <a:solidFill>
                <a:srgbClr val="9900FF"/>
              </a:solidFill>
              <a:latin typeface="Calibri"/>
              <a:ea typeface="Calibri"/>
              <a:cs typeface="Calibri"/>
              <a:sym typeface="Calibri"/>
            </a:endParaRPr>
          </a:p>
        </p:txBody>
      </p:sp>
      <p:sp>
        <p:nvSpPr>
          <p:cNvPr id="163" name="Google Shape;163;p6"/>
          <p:cNvSpPr txBox="1">
            <a:spLocks noGrp="1"/>
          </p:cNvSpPr>
          <p:nvPr>
            <p:ph idx="1"/>
          </p:nvPr>
        </p:nvSpPr>
        <p:spPr>
          <a:xfrm>
            <a:off x="502860" y="1839892"/>
            <a:ext cx="8184000" cy="4865708"/>
          </a:xfrm>
          <a:prstGeom prst="rect">
            <a:avLst/>
          </a:prstGeom>
          <a:noFill/>
          <a:ln>
            <a:noFill/>
          </a:ln>
        </p:spPr>
        <p:txBody>
          <a:bodyPr spcFirstLastPara="1" wrap="square" lIns="182875" tIns="91425" rIns="91425" bIns="45700" anchor="t" anchorCtr="0">
            <a:noAutofit/>
          </a:bodyPr>
          <a:lstStyle/>
          <a:p>
            <a:pPr marL="0" lvl="0" indent="0" algn="l" rtl="0">
              <a:lnSpc>
                <a:spcPct val="100000"/>
              </a:lnSpc>
              <a:spcBef>
                <a:spcPts val="0"/>
              </a:spcBef>
              <a:spcAft>
                <a:spcPts val="0"/>
              </a:spcAft>
              <a:buSzPts val="1440"/>
              <a:buNone/>
            </a:pPr>
            <a:r>
              <a:rPr lang="en-GB" sz="2000" i="1" dirty="0">
                <a:latin typeface="Calibri"/>
                <a:ea typeface="Calibri"/>
                <a:cs typeface="Calibri"/>
                <a:sym typeface="Calibri"/>
              </a:rPr>
              <a:t>Year </a:t>
            </a:r>
            <a:r>
              <a:rPr lang="en-GB" sz="2000" i="1" dirty="0" smtClean="0">
                <a:latin typeface="Calibri"/>
                <a:ea typeface="Calibri"/>
                <a:cs typeface="Calibri"/>
                <a:sym typeface="Calibri"/>
              </a:rPr>
              <a:t>5</a:t>
            </a:r>
            <a:endParaRPr sz="2000" i="1" dirty="0">
              <a:latin typeface="Calibri"/>
              <a:ea typeface="Calibri"/>
              <a:cs typeface="Calibri"/>
              <a:sym typeface="Calibri"/>
            </a:endParaRPr>
          </a:p>
          <a:p>
            <a:pPr marL="0" lvl="0" indent="0" algn="l" rtl="0">
              <a:lnSpc>
                <a:spcPct val="100000"/>
              </a:lnSpc>
              <a:spcBef>
                <a:spcPts val="0"/>
              </a:spcBef>
              <a:spcAft>
                <a:spcPts val="0"/>
              </a:spcAft>
              <a:buSzPts val="1440"/>
              <a:buNone/>
            </a:pPr>
            <a:endParaRPr sz="2000" dirty="0">
              <a:latin typeface="Calibri"/>
              <a:ea typeface="Calibri"/>
              <a:cs typeface="Calibri"/>
              <a:sym typeface="Calibri"/>
            </a:endParaRPr>
          </a:p>
          <a:p>
            <a:pPr marL="0" lvl="0" indent="0">
              <a:lnSpc>
                <a:spcPct val="100000"/>
              </a:lnSpc>
              <a:spcBef>
                <a:spcPts val="0"/>
              </a:spcBef>
              <a:buSzPts val="1440"/>
              <a:buNone/>
            </a:pPr>
            <a:r>
              <a:rPr lang="en-GB" sz="2000" dirty="0" smtClean="0">
                <a:latin typeface="Calibri"/>
                <a:ea typeface="Calibri"/>
                <a:cs typeface="Calibri"/>
                <a:sym typeface="Calibri"/>
              </a:rPr>
              <a:t>8.45 am </a:t>
            </a:r>
            <a:r>
              <a:rPr lang="en-GB" sz="2000" dirty="0">
                <a:latin typeface="Calibri"/>
                <a:ea typeface="Calibri"/>
                <a:cs typeface="Calibri"/>
                <a:sym typeface="Calibri"/>
              </a:rPr>
              <a:t>come in to school and place belongings into their locker. Walk to the classroom and begin morning activity. </a:t>
            </a:r>
            <a:r>
              <a:rPr lang="en-GB" sz="2000" dirty="0" smtClean="0">
                <a:latin typeface="Calibri"/>
                <a:ea typeface="Calibri"/>
                <a:cs typeface="Calibri"/>
                <a:sym typeface="Calibri"/>
              </a:rPr>
              <a:t>(spelling</a:t>
            </a:r>
            <a:r>
              <a:rPr lang="en-GB" sz="2000" dirty="0">
                <a:latin typeface="Calibri"/>
                <a:ea typeface="Calibri"/>
                <a:cs typeface="Calibri"/>
                <a:sym typeface="Calibri"/>
              </a:rPr>
              <a:t>,  times tables</a:t>
            </a:r>
            <a:r>
              <a:rPr lang="en-GB" sz="2000" dirty="0" smtClean="0">
                <a:latin typeface="Calibri"/>
                <a:ea typeface="Calibri"/>
                <a:cs typeface="Calibri"/>
                <a:sym typeface="Calibri"/>
              </a:rPr>
              <a:t>, </a:t>
            </a:r>
            <a:r>
              <a:rPr lang="en-GB" sz="2000" dirty="0">
                <a:latin typeface="Calibri"/>
                <a:ea typeface="Calibri"/>
                <a:cs typeface="Calibri"/>
                <a:sym typeface="Calibri"/>
              </a:rPr>
              <a:t>handwriting, comprehension </a:t>
            </a:r>
            <a:r>
              <a:rPr lang="en-GB" sz="2000" dirty="0" smtClean="0">
                <a:latin typeface="Calibri"/>
                <a:ea typeface="Calibri"/>
                <a:cs typeface="Calibri"/>
                <a:sym typeface="Calibri"/>
              </a:rPr>
              <a:t>task, editing, completing a previous task)</a:t>
            </a:r>
            <a:endParaRPr sz="2000" dirty="0">
              <a:latin typeface="Calibri"/>
              <a:ea typeface="Calibri"/>
              <a:cs typeface="Calibri"/>
              <a:sym typeface="Calibri"/>
            </a:endParaRPr>
          </a:p>
          <a:p>
            <a:pPr marL="0" lvl="0" indent="0" algn="l" rtl="0">
              <a:lnSpc>
                <a:spcPct val="100000"/>
              </a:lnSpc>
              <a:spcBef>
                <a:spcPts val="0"/>
              </a:spcBef>
              <a:spcAft>
                <a:spcPts val="0"/>
              </a:spcAft>
              <a:buSzPts val="1440"/>
              <a:buNone/>
            </a:pPr>
            <a:r>
              <a:rPr lang="en-GB" sz="2000" dirty="0" smtClean="0">
                <a:latin typeface="Calibri"/>
                <a:ea typeface="Calibri"/>
                <a:cs typeface="Calibri"/>
                <a:sym typeface="Calibri"/>
              </a:rPr>
              <a:t>8.55 am </a:t>
            </a:r>
            <a:r>
              <a:rPr lang="en-GB" sz="2000" dirty="0">
                <a:latin typeface="Calibri"/>
                <a:ea typeface="Calibri"/>
                <a:cs typeface="Calibri"/>
                <a:sym typeface="Calibri"/>
              </a:rPr>
              <a:t>Registration</a:t>
            </a:r>
            <a:endParaRPr sz="2000" dirty="0">
              <a:latin typeface="Calibri"/>
              <a:ea typeface="Calibri"/>
              <a:cs typeface="Calibri"/>
              <a:sym typeface="Calibri"/>
            </a:endParaRPr>
          </a:p>
          <a:p>
            <a:pPr marL="0" lvl="0" indent="0">
              <a:lnSpc>
                <a:spcPct val="100000"/>
              </a:lnSpc>
              <a:spcBef>
                <a:spcPts val="0"/>
              </a:spcBef>
              <a:buSzPts val="1440"/>
              <a:buNone/>
            </a:pPr>
            <a:r>
              <a:rPr lang="en-GB" sz="2000" dirty="0" smtClean="0">
                <a:latin typeface="Calibri"/>
                <a:ea typeface="Calibri"/>
                <a:cs typeface="Calibri"/>
                <a:sym typeface="Calibri"/>
              </a:rPr>
              <a:t>9.00 </a:t>
            </a:r>
            <a:r>
              <a:rPr lang="en-GB" sz="2000" dirty="0">
                <a:latin typeface="Calibri"/>
                <a:ea typeface="Calibri"/>
                <a:cs typeface="Calibri"/>
                <a:sym typeface="Calibri"/>
              </a:rPr>
              <a:t>am-9:15(arithmetic)</a:t>
            </a:r>
            <a:endParaRPr sz="2000" dirty="0">
              <a:latin typeface="Calibri"/>
              <a:ea typeface="Calibri"/>
              <a:cs typeface="Calibri"/>
              <a:sym typeface="Calibri"/>
            </a:endParaRPr>
          </a:p>
          <a:p>
            <a:pPr marL="0" lvl="0" indent="0" algn="l" rtl="0">
              <a:lnSpc>
                <a:spcPct val="100000"/>
              </a:lnSpc>
              <a:spcBef>
                <a:spcPts val="0"/>
              </a:spcBef>
              <a:spcAft>
                <a:spcPts val="0"/>
              </a:spcAft>
              <a:buSzPts val="1440"/>
              <a:buNone/>
            </a:pPr>
            <a:r>
              <a:rPr lang="en-GB" sz="2000" dirty="0" smtClean="0">
                <a:latin typeface="Calibri"/>
                <a:ea typeface="Calibri"/>
                <a:cs typeface="Calibri"/>
                <a:sym typeface="Calibri"/>
              </a:rPr>
              <a:t>9.15 – 10.15 am English</a:t>
            </a:r>
          </a:p>
          <a:p>
            <a:pPr marL="0" lvl="0" indent="0" algn="l" rtl="0">
              <a:lnSpc>
                <a:spcPct val="100000"/>
              </a:lnSpc>
              <a:spcBef>
                <a:spcPts val="0"/>
              </a:spcBef>
              <a:spcAft>
                <a:spcPts val="0"/>
              </a:spcAft>
              <a:buSzPts val="1440"/>
              <a:buNone/>
            </a:pPr>
            <a:r>
              <a:rPr lang="en-GB" sz="2000" dirty="0" smtClean="0">
                <a:latin typeface="Calibri"/>
                <a:ea typeface="Calibri"/>
                <a:cs typeface="Calibri"/>
                <a:sym typeface="Calibri"/>
              </a:rPr>
              <a:t>10.15 – 10.30 am – break</a:t>
            </a:r>
          </a:p>
          <a:p>
            <a:pPr marL="0" lvl="0" indent="0" algn="l" rtl="0">
              <a:lnSpc>
                <a:spcPct val="100000"/>
              </a:lnSpc>
              <a:spcBef>
                <a:spcPts val="0"/>
              </a:spcBef>
              <a:spcAft>
                <a:spcPts val="0"/>
              </a:spcAft>
              <a:buSzPts val="1440"/>
              <a:buNone/>
            </a:pPr>
            <a:r>
              <a:rPr lang="en-GB" sz="2000" dirty="0" smtClean="0">
                <a:latin typeface="Calibri"/>
                <a:ea typeface="Calibri"/>
                <a:cs typeface="Calibri"/>
                <a:sym typeface="Calibri"/>
              </a:rPr>
              <a:t>10.30 – 11.00 am – Guided reading/ Reading Plus</a:t>
            </a:r>
          </a:p>
          <a:p>
            <a:pPr marL="0" lvl="0" indent="0" algn="l" rtl="0">
              <a:lnSpc>
                <a:spcPct val="100000"/>
              </a:lnSpc>
              <a:spcBef>
                <a:spcPts val="0"/>
              </a:spcBef>
              <a:spcAft>
                <a:spcPts val="0"/>
              </a:spcAft>
              <a:buSzPts val="1440"/>
              <a:buNone/>
            </a:pPr>
            <a:r>
              <a:rPr lang="en-GB" sz="2000" dirty="0" smtClean="0">
                <a:latin typeface="Calibri"/>
                <a:ea typeface="Calibri"/>
                <a:cs typeface="Calibri"/>
                <a:sym typeface="Calibri"/>
              </a:rPr>
              <a:t>11.00 – 12.00 Maths</a:t>
            </a:r>
          </a:p>
          <a:p>
            <a:pPr marL="0" lvl="0" indent="0" algn="l" rtl="0">
              <a:lnSpc>
                <a:spcPct val="100000"/>
              </a:lnSpc>
              <a:spcBef>
                <a:spcPts val="0"/>
              </a:spcBef>
              <a:spcAft>
                <a:spcPts val="0"/>
              </a:spcAft>
              <a:buSzPts val="1440"/>
              <a:buNone/>
            </a:pPr>
            <a:r>
              <a:rPr lang="en-GB" sz="2000" dirty="0" smtClean="0">
                <a:latin typeface="Calibri"/>
                <a:ea typeface="Calibri"/>
                <a:cs typeface="Calibri"/>
                <a:sym typeface="Calibri"/>
              </a:rPr>
              <a:t>12.00 – 1.00pm Lunch</a:t>
            </a:r>
          </a:p>
          <a:p>
            <a:pPr marL="0" lvl="0" indent="0" algn="l" rtl="0">
              <a:lnSpc>
                <a:spcPct val="100000"/>
              </a:lnSpc>
              <a:spcBef>
                <a:spcPts val="0"/>
              </a:spcBef>
              <a:spcAft>
                <a:spcPts val="0"/>
              </a:spcAft>
              <a:buSzPts val="1440"/>
              <a:buNone/>
            </a:pPr>
            <a:r>
              <a:rPr lang="en-GB" sz="2000" dirty="0" smtClean="0">
                <a:latin typeface="Calibri"/>
                <a:ea typeface="Calibri"/>
                <a:cs typeface="Calibri"/>
                <a:sym typeface="Calibri"/>
              </a:rPr>
              <a:t>1.00 pm – 1.55pm – Foundation</a:t>
            </a:r>
          </a:p>
          <a:p>
            <a:pPr marL="0" lvl="0" indent="0" algn="l" rtl="0">
              <a:lnSpc>
                <a:spcPct val="100000"/>
              </a:lnSpc>
              <a:spcBef>
                <a:spcPts val="0"/>
              </a:spcBef>
              <a:spcAft>
                <a:spcPts val="0"/>
              </a:spcAft>
              <a:buSzPts val="1440"/>
              <a:buNone/>
            </a:pPr>
            <a:r>
              <a:rPr lang="en-GB" sz="2000" dirty="0" smtClean="0">
                <a:latin typeface="Calibri"/>
                <a:ea typeface="Calibri"/>
                <a:cs typeface="Calibri"/>
                <a:sym typeface="Calibri"/>
              </a:rPr>
              <a:t>1.55pm – 2.45 – foundation</a:t>
            </a:r>
          </a:p>
          <a:p>
            <a:pPr marL="0" lvl="0" indent="0" algn="l" rtl="0">
              <a:lnSpc>
                <a:spcPct val="100000"/>
              </a:lnSpc>
              <a:spcBef>
                <a:spcPts val="0"/>
              </a:spcBef>
              <a:spcAft>
                <a:spcPts val="0"/>
              </a:spcAft>
              <a:buSzPts val="1440"/>
              <a:buNone/>
            </a:pPr>
            <a:r>
              <a:rPr lang="en-GB" sz="2000" dirty="0" smtClean="0">
                <a:latin typeface="Calibri"/>
                <a:ea typeface="Calibri"/>
                <a:cs typeface="Calibri"/>
                <a:sym typeface="Calibri"/>
              </a:rPr>
              <a:t>2.45 – 3.10 – Assembly</a:t>
            </a:r>
          </a:p>
          <a:p>
            <a:pPr marL="0" lvl="0" indent="0" algn="l" rtl="0">
              <a:lnSpc>
                <a:spcPct val="100000"/>
              </a:lnSpc>
              <a:spcBef>
                <a:spcPts val="0"/>
              </a:spcBef>
              <a:spcAft>
                <a:spcPts val="0"/>
              </a:spcAft>
              <a:buSzPts val="1440"/>
              <a:buNone/>
            </a:pPr>
            <a:r>
              <a:rPr lang="en-GB" sz="2000" dirty="0" smtClean="0">
                <a:latin typeface="Calibri"/>
                <a:ea typeface="Calibri"/>
                <a:cs typeface="Calibri"/>
                <a:sym typeface="Calibri"/>
              </a:rPr>
              <a:t>3.20pm - </a:t>
            </a:r>
            <a:r>
              <a:rPr lang="en-GB" sz="2000" dirty="0" err="1" smtClean="0">
                <a:latin typeface="Calibri"/>
                <a:ea typeface="Calibri"/>
                <a:cs typeface="Calibri"/>
                <a:sym typeface="Calibri"/>
              </a:rPr>
              <a:t>Hometime</a:t>
            </a:r>
            <a:endParaRPr sz="2000" dirty="0">
              <a:latin typeface="Calibri"/>
              <a:ea typeface="Calibri"/>
              <a:cs typeface="Calibri"/>
              <a:sym typeface="Calibri"/>
            </a:endParaRPr>
          </a:p>
          <a:p>
            <a:pPr marL="0" lvl="0" indent="0" algn="l" rtl="0">
              <a:lnSpc>
                <a:spcPct val="100000"/>
              </a:lnSpc>
              <a:spcBef>
                <a:spcPts val="0"/>
              </a:spcBef>
              <a:spcAft>
                <a:spcPts val="0"/>
              </a:spcAft>
              <a:buSzPts val="1440"/>
              <a:buNone/>
            </a:pPr>
            <a:endParaRPr sz="1212" dirty="0"/>
          </a:p>
        </p:txBody>
      </p:sp>
      <p:pic>
        <p:nvPicPr>
          <p:cNvPr id="164" name="Google Shape;164;p6"/>
          <p:cNvPicPr preferRelativeResize="0"/>
          <p:nvPr/>
        </p:nvPicPr>
        <p:blipFill rotWithShape="1">
          <a:blip r:embed="rId3">
            <a:alphaModFix/>
          </a:blip>
          <a:srcRect/>
          <a:stretch/>
        </p:blipFill>
        <p:spPr>
          <a:xfrm>
            <a:off x="4845107" y="427395"/>
            <a:ext cx="3705225" cy="16097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27bb52b4ff0_0_0"/>
          <p:cNvSpPr txBox="1">
            <a:spLocks noGrp="1"/>
          </p:cNvSpPr>
          <p:nvPr>
            <p:ph type="title"/>
          </p:nvPr>
        </p:nvSpPr>
        <p:spPr>
          <a:xfrm>
            <a:off x="193964" y="634132"/>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rgbClr val="9900FF"/>
                </a:solidFill>
              </a:rPr>
              <a:t>Educational Visits</a:t>
            </a:r>
            <a:endParaRPr dirty="0">
              <a:solidFill>
                <a:srgbClr val="9900FF"/>
              </a:solidFill>
            </a:endParaRPr>
          </a:p>
        </p:txBody>
      </p:sp>
      <p:sp>
        <p:nvSpPr>
          <p:cNvPr id="170" name="Google Shape;170;g27bb52b4ff0_0_0"/>
          <p:cNvSpPr txBox="1">
            <a:spLocks noGrp="1"/>
          </p:cNvSpPr>
          <p:nvPr>
            <p:ph idx="1"/>
          </p:nvPr>
        </p:nvSpPr>
        <p:spPr>
          <a:xfrm>
            <a:off x="193964" y="2144400"/>
            <a:ext cx="8797636" cy="4188000"/>
          </a:xfrm>
          <a:prstGeom prst="rect">
            <a:avLst/>
          </a:prstGeom>
          <a:noFill/>
          <a:ln>
            <a:noFill/>
          </a:ln>
        </p:spPr>
        <p:txBody>
          <a:bodyPr spcFirstLastPara="1" wrap="square" lIns="182875" tIns="91425" rIns="91425" bIns="45700" anchor="t" anchorCtr="0">
            <a:noAutofit/>
          </a:bodyPr>
          <a:lstStyle/>
          <a:p>
            <a:pPr marL="0" lvl="0" indent="0" algn="l" rtl="0">
              <a:lnSpc>
                <a:spcPct val="100000"/>
              </a:lnSpc>
              <a:spcBef>
                <a:spcPts val="0"/>
              </a:spcBef>
              <a:spcAft>
                <a:spcPts val="0"/>
              </a:spcAft>
              <a:buSzPts val="1440"/>
              <a:buNone/>
            </a:pPr>
            <a:r>
              <a:rPr lang="en-GB" sz="2100" i="1" dirty="0">
                <a:latin typeface="Calibri"/>
                <a:ea typeface="Calibri"/>
                <a:cs typeface="Calibri"/>
                <a:sym typeface="Calibri"/>
              </a:rPr>
              <a:t>Year </a:t>
            </a:r>
            <a:r>
              <a:rPr lang="en-GB" sz="2100" i="1" dirty="0" smtClean="0">
                <a:latin typeface="Calibri"/>
                <a:ea typeface="Calibri"/>
                <a:cs typeface="Calibri"/>
                <a:sym typeface="Calibri"/>
              </a:rPr>
              <a:t>5</a:t>
            </a:r>
            <a:endParaRPr sz="2100" dirty="0">
              <a:latin typeface="Calibri"/>
              <a:ea typeface="Calibri"/>
              <a:cs typeface="Calibri"/>
              <a:sym typeface="Calibri"/>
            </a:endParaRPr>
          </a:p>
          <a:p>
            <a:pPr marL="0" lvl="0" indent="0" algn="l" rtl="0">
              <a:lnSpc>
                <a:spcPct val="100000"/>
              </a:lnSpc>
              <a:spcBef>
                <a:spcPts val="0"/>
              </a:spcBef>
              <a:spcAft>
                <a:spcPts val="0"/>
              </a:spcAft>
              <a:buSzPts val="1440"/>
              <a:buNone/>
            </a:pPr>
            <a:endParaRPr sz="2100" dirty="0">
              <a:latin typeface="Calibri"/>
              <a:ea typeface="Calibri"/>
              <a:cs typeface="Calibri"/>
              <a:sym typeface="Calibri"/>
            </a:endParaRPr>
          </a:p>
          <a:p>
            <a:pPr marL="0" lvl="0" indent="0" algn="l" rtl="0">
              <a:lnSpc>
                <a:spcPct val="100000"/>
              </a:lnSpc>
              <a:spcBef>
                <a:spcPts val="0"/>
              </a:spcBef>
              <a:spcAft>
                <a:spcPts val="0"/>
              </a:spcAft>
              <a:buSzPts val="1440"/>
              <a:buNone/>
            </a:pPr>
            <a:r>
              <a:rPr lang="en-GB" sz="2100" dirty="0">
                <a:latin typeface="Calibri"/>
                <a:ea typeface="Calibri"/>
                <a:cs typeface="Calibri"/>
                <a:sym typeface="Calibri"/>
              </a:rPr>
              <a:t>Our trip for the Autumn Term </a:t>
            </a:r>
            <a:r>
              <a:rPr lang="en-GB" sz="2100" dirty="0" smtClean="0">
                <a:latin typeface="Calibri"/>
                <a:ea typeface="Calibri"/>
                <a:cs typeface="Calibri"/>
                <a:sym typeface="Calibri"/>
              </a:rPr>
              <a:t> - We will be conducting fieldwork in Didsbury Village on the 23</a:t>
            </a:r>
            <a:r>
              <a:rPr lang="en-GB" sz="2100" baseline="30000" dirty="0" smtClean="0">
                <a:latin typeface="Calibri"/>
                <a:ea typeface="Calibri"/>
                <a:cs typeface="Calibri"/>
                <a:sym typeface="Calibri"/>
              </a:rPr>
              <a:t>rd</a:t>
            </a:r>
            <a:r>
              <a:rPr lang="en-GB" sz="2100" dirty="0" smtClean="0">
                <a:latin typeface="Calibri"/>
                <a:ea typeface="Calibri"/>
                <a:cs typeface="Calibri"/>
                <a:sym typeface="Calibri"/>
              </a:rPr>
              <a:t> September linked to our Geography Topic.</a:t>
            </a:r>
          </a:p>
          <a:p>
            <a:pPr marL="0" lvl="0" indent="0" algn="l" rtl="0">
              <a:lnSpc>
                <a:spcPct val="100000"/>
              </a:lnSpc>
              <a:spcBef>
                <a:spcPts val="0"/>
              </a:spcBef>
              <a:spcAft>
                <a:spcPts val="0"/>
              </a:spcAft>
              <a:buSzPts val="1440"/>
              <a:buNone/>
            </a:pPr>
            <a:endParaRPr lang="en-GB" sz="2100" dirty="0">
              <a:latin typeface="Calibri"/>
              <a:ea typeface="Calibri"/>
              <a:cs typeface="Calibri"/>
              <a:sym typeface="Calibri"/>
            </a:endParaRPr>
          </a:p>
          <a:p>
            <a:pPr marL="0" lvl="0" indent="0" algn="l" rtl="0">
              <a:lnSpc>
                <a:spcPct val="100000"/>
              </a:lnSpc>
              <a:spcBef>
                <a:spcPts val="0"/>
              </a:spcBef>
              <a:spcAft>
                <a:spcPts val="0"/>
              </a:spcAft>
              <a:buSzPts val="1440"/>
              <a:buNone/>
            </a:pPr>
            <a:r>
              <a:rPr lang="en-GB" sz="2100" dirty="0" smtClean="0">
                <a:latin typeface="Calibri"/>
                <a:ea typeface="Calibri"/>
                <a:cs typeface="Calibri"/>
                <a:sym typeface="Calibri"/>
              </a:rPr>
              <a:t>Our trip in the Spring term trips will be to Jodrell Bank linked to our Earth and Space Science topic. We will also be visiting </a:t>
            </a:r>
            <a:r>
              <a:rPr lang="en-GB" sz="2100" dirty="0" err="1" smtClean="0">
                <a:latin typeface="Calibri"/>
                <a:ea typeface="Calibri"/>
                <a:cs typeface="Calibri"/>
                <a:sym typeface="Calibri"/>
              </a:rPr>
              <a:t>Ordsall</a:t>
            </a:r>
            <a:r>
              <a:rPr lang="en-GB" sz="2100" dirty="0" smtClean="0">
                <a:latin typeface="Calibri"/>
                <a:ea typeface="Calibri"/>
                <a:cs typeface="Calibri"/>
                <a:sym typeface="Calibri"/>
              </a:rPr>
              <a:t> Hall to study life in Tudor Britain.</a:t>
            </a:r>
          </a:p>
          <a:p>
            <a:pPr marL="0" lvl="0" indent="0" algn="l" rtl="0">
              <a:lnSpc>
                <a:spcPct val="100000"/>
              </a:lnSpc>
              <a:spcBef>
                <a:spcPts val="0"/>
              </a:spcBef>
              <a:spcAft>
                <a:spcPts val="0"/>
              </a:spcAft>
              <a:buSzPts val="1440"/>
              <a:buNone/>
            </a:pPr>
            <a:endParaRPr lang="en-GB" sz="2100" dirty="0">
              <a:latin typeface="Calibri"/>
              <a:ea typeface="Calibri"/>
              <a:cs typeface="Calibri"/>
              <a:sym typeface="Calibri"/>
            </a:endParaRPr>
          </a:p>
          <a:p>
            <a:pPr marL="0" lvl="0" indent="0" algn="l" rtl="0">
              <a:lnSpc>
                <a:spcPct val="100000"/>
              </a:lnSpc>
              <a:spcBef>
                <a:spcPts val="0"/>
              </a:spcBef>
              <a:spcAft>
                <a:spcPts val="0"/>
              </a:spcAft>
              <a:buSzPts val="1440"/>
              <a:buNone/>
            </a:pPr>
            <a:r>
              <a:rPr lang="en-GB" sz="2100" dirty="0" smtClean="0">
                <a:latin typeface="Calibri"/>
                <a:ea typeface="Calibri"/>
                <a:cs typeface="Calibri"/>
                <a:sym typeface="Calibri"/>
              </a:rPr>
              <a:t>In the Summer term, we will be visiting Crosby Beach to study a marine environment as part of our Geography unit.</a:t>
            </a:r>
            <a:endParaRPr sz="2100" dirty="0">
              <a:latin typeface="Calibri"/>
              <a:ea typeface="Calibri"/>
              <a:cs typeface="Calibri"/>
              <a:sym typeface="Calibri"/>
            </a:endParaRPr>
          </a:p>
          <a:p>
            <a:pPr marL="0" lvl="0" indent="0" algn="l" rtl="0">
              <a:lnSpc>
                <a:spcPct val="100000"/>
              </a:lnSpc>
              <a:spcBef>
                <a:spcPts val="0"/>
              </a:spcBef>
              <a:spcAft>
                <a:spcPts val="0"/>
              </a:spcAft>
              <a:buSzPts val="1440"/>
              <a:buNone/>
            </a:pPr>
            <a:endParaRPr sz="2100" dirty="0">
              <a:latin typeface="Calibri"/>
              <a:ea typeface="Calibri"/>
              <a:cs typeface="Calibri"/>
              <a:sym typeface="Calibri"/>
            </a:endParaRPr>
          </a:p>
          <a:p>
            <a:pPr marL="0" lvl="0" indent="0" algn="l" rtl="0">
              <a:lnSpc>
                <a:spcPct val="100000"/>
              </a:lnSpc>
              <a:spcBef>
                <a:spcPts val="0"/>
              </a:spcBef>
              <a:spcAft>
                <a:spcPts val="0"/>
              </a:spcAft>
              <a:buSzPts val="1440"/>
              <a:buNone/>
            </a:pPr>
            <a:r>
              <a:rPr lang="en-GB" sz="2100" dirty="0" smtClean="0">
                <a:latin typeface="Calibri"/>
                <a:ea typeface="Calibri"/>
                <a:cs typeface="Calibri"/>
                <a:sym typeface="Calibri"/>
              </a:rPr>
              <a:t>Visits </a:t>
            </a:r>
            <a:r>
              <a:rPr lang="en-GB" sz="2100" dirty="0">
                <a:latin typeface="Calibri"/>
                <a:ea typeface="Calibri"/>
                <a:cs typeface="Calibri"/>
                <a:sym typeface="Calibri"/>
              </a:rPr>
              <a:t>will be announced via </a:t>
            </a:r>
            <a:r>
              <a:rPr lang="en-GB" sz="2100" dirty="0" smtClean="0">
                <a:latin typeface="Calibri"/>
                <a:ea typeface="Calibri"/>
                <a:cs typeface="Calibri"/>
                <a:sym typeface="Calibri"/>
              </a:rPr>
              <a:t>letter and the new Arbour app. </a:t>
            </a:r>
            <a:r>
              <a:rPr lang="en-GB" sz="2100" dirty="0">
                <a:latin typeface="Calibri"/>
                <a:ea typeface="Calibri"/>
                <a:cs typeface="Calibri"/>
                <a:sym typeface="Calibri"/>
              </a:rPr>
              <a:t>Payment for all educational visits will be made via parent pay.</a:t>
            </a:r>
            <a:endParaRPr sz="2100" dirty="0">
              <a:latin typeface="Calibri"/>
              <a:ea typeface="Calibri"/>
              <a:cs typeface="Calibri"/>
              <a:sym typeface="Calibri"/>
            </a:endParaRPr>
          </a:p>
        </p:txBody>
      </p:sp>
      <p:pic>
        <p:nvPicPr>
          <p:cNvPr id="171" name="Google Shape;171;g27bb52b4ff0_0_0"/>
          <p:cNvPicPr preferRelativeResize="0"/>
          <p:nvPr/>
        </p:nvPicPr>
        <p:blipFill>
          <a:blip r:embed="rId3">
            <a:alphaModFix/>
          </a:blip>
          <a:stretch>
            <a:fillRect/>
          </a:stretch>
        </p:blipFill>
        <p:spPr>
          <a:xfrm>
            <a:off x="6577625" y="431300"/>
            <a:ext cx="2086475" cy="17131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9"/>
          <p:cNvSpPr txBox="1">
            <a:spLocks noGrp="1"/>
          </p:cNvSpPr>
          <p:nvPr>
            <p:ph type="title"/>
          </p:nvPr>
        </p:nvSpPr>
        <p:spPr>
          <a:xfrm>
            <a:off x="479995" y="1122222"/>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97006"/>
              <a:buFont typeface="Verdana"/>
              <a:buNone/>
            </a:pPr>
            <a:r>
              <a:rPr lang="en-GB" sz="3711" dirty="0">
                <a:solidFill>
                  <a:srgbClr val="9900FF"/>
                </a:solidFill>
                <a:latin typeface="Calibri"/>
                <a:ea typeface="Calibri"/>
                <a:cs typeface="Calibri"/>
                <a:sym typeface="Calibri"/>
              </a:rPr>
              <a:t>Promoting and rewarding positive behaviour</a:t>
            </a:r>
            <a:endParaRPr sz="3711" dirty="0">
              <a:solidFill>
                <a:srgbClr val="9900FF"/>
              </a:solidFill>
              <a:latin typeface="Calibri"/>
              <a:ea typeface="Calibri"/>
              <a:cs typeface="Calibri"/>
              <a:sym typeface="Calibri"/>
            </a:endParaRPr>
          </a:p>
        </p:txBody>
      </p:sp>
      <p:sp>
        <p:nvSpPr>
          <p:cNvPr id="177" name="Google Shape;177;p9"/>
          <p:cNvSpPr txBox="1">
            <a:spLocks noGrp="1"/>
          </p:cNvSpPr>
          <p:nvPr>
            <p:ph idx="1"/>
          </p:nvPr>
        </p:nvSpPr>
        <p:spPr>
          <a:xfrm>
            <a:off x="479995" y="1945123"/>
            <a:ext cx="8184000" cy="5105400"/>
          </a:xfrm>
          <a:prstGeom prst="rect">
            <a:avLst/>
          </a:prstGeom>
          <a:noFill/>
          <a:ln>
            <a:noFill/>
          </a:ln>
        </p:spPr>
        <p:txBody>
          <a:bodyPr spcFirstLastPara="1" wrap="square" lIns="182875" tIns="91425" rIns="91425" bIns="45700" anchor="t" anchorCtr="0">
            <a:normAutofit/>
          </a:bodyPr>
          <a:lstStyle/>
          <a:p>
            <a:pPr marL="0" lvl="0" indent="0" algn="l" rtl="0">
              <a:lnSpc>
                <a:spcPct val="115000"/>
              </a:lnSpc>
              <a:spcBef>
                <a:spcPts val="1200"/>
              </a:spcBef>
              <a:spcAft>
                <a:spcPts val="0"/>
              </a:spcAft>
              <a:buClr>
                <a:schemeClr val="dk1"/>
              </a:buClr>
              <a:buSzPct val="100000"/>
              <a:buFont typeface="Arial"/>
              <a:buNone/>
            </a:pPr>
            <a:endParaRPr sz="1100" dirty="0">
              <a:latin typeface="Arial"/>
              <a:ea typeface="Arial"/>
              <a:cs typeface="Arial"/>
              <a:sym typeface="Arial"/>
            </a:endParaRPr>
          </a:p>
          <a:p>
            <a:pPr marL="265176" lvl="0" indent="0">
              <a:spcBef>
                <a:spcPts val="1200"/>
              </a:spcBef>
              <a:buSzPct val="144000"/>
              <a:buNone/>
            </a:pPr>
            <a:r>
              <a:rPr lang="en-GB" dirty="0">
                <a:latin typeface="Calibri" panose="020F0502020204030204" pitchFamily="34" charset="0"/>
                <a:cs typeface="Calibri" panose="020F0502020204030204" pitchFamily="34" charset="0"/>
              </a:rPr>
              <a:t>The class each have their own Dojo and are awarded Dojos for following:</a:t>
            </a:r>
          </a:p>
          <a:p>
            <a:pPr marL="550926" indent="-285750">
              <a:spcBef>
                <a:spcPts val="1200"/>
              </a:spcBef>
              <a:buSzPct val="144000"/>
            </a:pPr>
            <a:r>
              <a:rPr lang="en-GB" dirty="0">
                <a:latin typeface="Calibri" panose="020F0502020204030204" pitchFamily="34" charset="0"/>
                <a:cs typeface="Calibri" panose="020F0502020204030204" pitchFamily="34" charset="0"/>
              </a:rPr>
              <a:t>Being Kind</a:t>
            </a:r>
          </a:p>
          <a:p>
            <a:pPr marL="550926" indent="-285750">
              <a:spcBef>
                <a:spcPts val="1200"/>
              </a:spcBef>
              <a:buSzPct val="144000"/>
            </a:pPr>
            <a:r>
              <a:rPr lang="en-GB" dirty="0">
                <a:latin typeface="Calibri" panose="020F0502020204030204" pitchFamily="34" charset="0"/>
                <a:cs typeface="Calibri" panose="020F0502020204030204" pitchFamily="34" charset="0"/>
              </a:rPr>
              <a:t>Being Safe</a:t>
            </a:r>
          </a:p>
          <a:p>
            <a:pPr marL="550926" indent="-285750">
              <a:spcBef>
                <a:spcPts val="1200"/>
              </a:spcBef>
              <a:buSzPct val="144000"/>
            </a:pPr>
            <a:r>
              <a:rPr lang="en-GB" dirty="0">
                <a:latin typeface="Calibri" panose="020F0502020204030204" pitchFamily="34" charset="0"/>
                <a:cs typeface="Calibri" panose="020F0502020204030204" pitchFamily="34" charset="0"/>
              </a:rPr>
              <a:t>Ready to Learn</a:t>
            </a:r>
          </a:p>
          <a:p>
            <a:pPr marL="265176" lvl="0" indent="0">
              <a:spcBef>
                <a:spcPts val="1200"/>
              </a:spcBef>
              <a:buSzPct val="144000"/>
              <a:buNone/>
            </a:pPr>
            <a:r>
              <a:rPr lang="en-GB" dirty="0">
                <a:latin typeface="Calibri" panose="020F0502020204030204" pitchFamily="34" charset="0"/>
                <a:cs typeface="Calibri" panose="020F0502020204030204" pitchFamily="34" charset="0"/>
              </a:rPr>
              <a:t>Golden Time is on Friday at 2:45pm – all children will be able to choose from a range of </a:t>
            </a:r>
            <a:r>
              <a:rPr lang="en-GB" dirty="0" smtClean="0">
                <a:latin typeface="Calibri" panose="020F0502020204030204" pitchFamily="34" charset="0"/>
                <a:cs typeface="Calibri" panose="020F0502020204030204" pitchFamily="34" charset="0"/>
              </a:rPr>
              <a:t>activities based in the classroom</a:t>
            </a:r>
            <a:endParaRPr lang="en-GB" dirty="0">
              <a:latin typeface="Calibri" panose="020F0502020204030204" pitchFamily="34" charset="0"/>
              <a:cs typeface="Calibri" panose="020F0502020204030204" pitchFamily="34" charset="0"/>
            </a:endParaRPr>
          </a:p>
          <a:p>
            <a:pPr marL="265176" lvl="0" indent="0">
              <a:spcBef>
                <a:spcPts val="1200"/>
              </a:spcBef>
              <a:buSzPct val="144000"/>
              <a:buNone/>
            </a:pPr>
            <a:r>
              <a:rPr lang="en-GB" dirty="0">
                <a:latin typeface="Calibri" panose="020F0502020204030204" pitchFamily="34" charset="0"/>
                <a:cs typeface="Calibri" panose="020F0502020204030204" pitchFamily="34" charset="0"/>
              </a:rPr>
              <a:t>Each Friday at Each time the children achieve 50 dojos will be rewarded a dip in the prize box. </a:t>
            </a:r>
            <a:endParaRPr dirty="0">
              <a:latin typeface="Calibri" panose="020F0502020204030204" pitchFamily="34" charset="0"/>
              <a:cs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1"/>
          <p:cNvSpPr txBox="1">
            <a:spLocks noGrp="1"/>
          </p:cNvSpPr>
          <p:nvPr>
            <p:ph type="title"/>
          </p:nvPr>
        </p:nvSpPr>
        <p:spPr>
          <a:xfrm>
            <a:off x="2207202" y="200951"/>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ct val="100000"/>
              <a:buFont typeface="Verdana"/>
              <a:buNone/>
            </a:pPr>
            <a:r>
              <a:rPr lang="en-GB" dirty="0" smtClean="0">
                <a:solidFill>
                  <a:srgbClr val="9900FF"/>
                </a:solidFill>
              </a:rPr>
              <a:t>Right Respecting School</a:t>
            </a:r>
            <a:endParaRPr dirty="0">
              <a:solidFill>
                <a:srgbClr val="9900FF"/>
              </a:solidFill>
            </a:endParaRPr>
          </a:p>
        </p:txBody>
      </p:sp>
      <p:sp>
        <p:nvSpPr>
          <p:cNvPr id="174" name="Google Shape;174;p11"/>
          <p:cNvSpPr txBox="1">
            <a:spLocks noGrp="1"/>
          </p:cNvSpPr>
          <p:nvPr>
            <p:ph idx="1"/>
          </p:nvPr>
        </p:nvSpPr>
        <p:spPr>
          <a:xfrm>
            <a:off x="425292" y="3516357"/>
            <a:ext cx="7955280" cy="4069080"/>
          </a:xfrm>
          <a:prstGeom prst="rect">
            <a:avLst/>
          </a:prstGeom>
          <a:noFill/>
          <a:ln>
            <a:noFill/>
          </a:ln>
        </p:spPr>
        <p:txBody>
          <a:bodyPr spcFirstLastPara="1" wrap="square" lIns="182875" tIns="91425" rIns="91425" bIns="45700" anchor="t" anchorCtr="0">
            <a:normAutofit/>
          </a:bodyPr>
          <a:lstStyle/>
          <a:p>
            <a:pPr marL="0" lvl="0" indent="0" algn="ctr" rtl="0">
              <a:lnSpc>
                <a:spcPct val="115000"/>
              </a:lnSpc>
              <a:spcBef>
                <a:spcPts val="1200"/>
              </a:spcBef>
              <a:spcAft>
                <a:spcPts val="0"/>
              </a:spcAft>
              <a:buSzPts val="1440"/>
              <a:buNone/>
            </a:pPr>
            <a:r>
              <a:rPr lang="en-GB" sz="3300" b="1" u="sng" dirty="0" smtClean="0">
                <a:latin typeface="Calibri"/>
                <a:ea typeface="Calibri"/>
                <a:cs typeface="Calibri"/>
                <a:sym typeface="Calibri"/>
              </a:rPr>
              <a:t>UNICEF – Rights of the Child</a:t>
            </a:r>
          </a:p>
          <a:p>
            <a:pPr marL="0" lvl="0" indent="0" algn="ctr" rtl="0">
              <a:lnSpc>
                <a:spcPct val="115000"/>
              </a:lnSpc>
              <a:spcBef>
                <a:spcPts val="1200"/>
              </a:spcBef>
              <a:spcAft>
                <a:spcPts val="0"/>
              </a:spcAft>
              <a:buSzPts val="1440"/>
              <a:buNone/>
            </a:pPr>
            <a:r>
              <a:rPr lang="en-GB" sz="2400" dirty="0" smtClean="0">
                <a:latin typeface="Calibri"/>
                <a:ea typeface="Arial"/>
                <a:cs typeface="Calibri"/>
                <a:sym typeface="Calibri"/>
              </a:rPr>
              <a:t>We are working towards our Silver award and during weekly assemblies the children learn about their rights. Each class has a class charter which we have all signed up to showing our support of these rights. </a:t>
            </a:r>
            <a:endParaRPr sz="900" dirty="0">
              <a:latin typeface="Arial"/>
              <a:ea typeface="Arial"/>
              <a:cs typeface="Arial"/>
              <a:sym typeface="Arial"/>
            </a:endParaRPr>
          </a:p>
          <a:p>
            <a:pPr marL="265176" lvl="0" indent="0" algn="l" rtl="0">
              <a:lnSpc>
                <a:spcPct val="100000"/>
              </a:lnSpc>
              <a:spcBef>
                <a:spcPts val="1200"/>
              </a:spcBef>
              <a:spcAft>
                <a:spcPts val="0"/>
              </a:spcAft>
              <a:buSzPts val="1440"/>
              <a:buNone/>
            </a:pPr>
            <a:endParaRPr sz="10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t="1704" b="1704"/>
          <a:stretch>
            <a:fillRect/>
          </a:stretch>
        </p:blipFill>
        <p:spPr bwMode="auto">
          <a:xfrm>
            <a:off x="6400729" y="1431969"/>
            <a:ext cx="1565275" cy="20843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l="293" r="293"/>
          <a:stretch>
            <a:fillRect/>
          </a:stretch>
        </p:blipFill>
        <p:spPr bwMode="auto">
          <a:xfrm>
            <a:off x="1056121" y="1437179"/>
            <a:ext cx="1565275" cy="20843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9193" y="1437179"/>
            <a:ext cx="1565275" cy="20843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l="146" r="146"/>
          <a:stretch>
            <a:fillRect/>
          </a:stretch>
        </p:blipFill>
        <p:spPr bwMode="auto">
          <a:xfrm>
            <a:off x="2837657" y="1437179"/>
            <a:ext cx="1565275" cy="20843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9808242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1"/>
          <p:cNvSpPr txBox="1">
            <a:spLocks noGrp="1"/>
          </p:cNvSpPr>
          <p:nvPr>
            <p:ph type="title"/>
          </p:nvPr>
        </p:nvSpPr>
        <p:spPr>
          <a:xfrm>
            <a:off x="2207202" y="200951"/>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ct val="100000"/>
              <a:buFont typeface="Verdana"/>
              <a:buNone/>
            </a:pPr>
            <a:r>
              <a:rPr lang="en-GB" dirty="0" smtClean="0">
                <a:solidFill>
                  <a:srgbClr val="9900FF"/>
                </a:solidFill>
              </a:rPr>
              <a:t>Right Respecting School</a:t>
            </a:r>
            <a:endParaRPr dirty="0">
              <a:solidFill>
                <a:srgbClr val="9900FF"/>
              </a:solidFill>
            </a:endParaRPr>
          </a:p>
        </p:txBody>
      </p:sp>
      <p:pic>
        <p:nvPicPr>
          <p:cNvPr id="4" name="Picture 3"/>
          <p:cNvPicPr>
            <a:picLocks noChangeAspect="1"/>
          </p:cNvPicPr>
          <p:nvPr/>
        </p:nvPicPr>
        <p:blipFill>
          <a:blip r:embed="rId3"/>
          <a:stretch>
            <a:fillRect/>
          </a:stretch>
        </p:blipFill>
        <p:spPr>
          <a:xfrm>
            <a:off x="174610" y="1252451"/>
            <a:ext cx="4720663" cy="1909246"/>
          </a:xfrm>
          <a:prstGeom prst="rect">
            <a:avLst/>
          </a:prstGeom>
        </p:spPr>
      </p:pic>
      <p:pic>
        <p:nvPicPr>
          <p:cNvPr id="5" name="Picture 4"/>
          <p:cNvPicPr>
            <a:picLocks noChangeAspect="1"/>
          </p:cNvPicPr>
          <p:nvPr/>
        </p:nvPicPr>
        <p:blipFill>
          <a:blip r:embed="rId4"/>
          <a:stretch>
            <a:fillRect/>
          </a:stretch>
        </p:blipFill>
        <p:spPr>
          <a:xfrm>
            <a:off x="1675374" y="3264315"/>
            <a:ext cx="5002518" cy="1805642"/>
          </a:xfrm>
          <a:prstGeom prst="rect">
            <a:avLst/>
          </a:prstGeom>
        </p:spPr>
      </p:pic>
      <p:pic>
        <p:nvPicPr>
          <p:cNvPr id="6" name="Picture 5"/>
          <p:cNvPicPr>
            <a:picLocks noChangeAspect="1"/>
          </p:cNvPicPr>
          <p:nvPr/>
        </p:nvPicPr>
        <p:blipFill>
          <a:blip r:embed="rId5"/>
          <a:stretch>
            <a:fillRect/>
          </a:stretch>
        </p:blipFill>
        <p:spPr>
          <a:xfrm>
            <a:off x="3685020" y="5172575"/>
            <a:ext cx="4775489" cy="1671774"/>
          </a:xfrm>
          <a:prstGeom prst="rect">
            <a:avLst/>
          </a:prstGeom>
        </p:spPr>
      </p:pic>
      <p:pic>
        <p:nvPicPr>
          <p:cNvPr id="13"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27865" y="1252450"/>
            <a:ext cx="2041977" cy="271918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25948640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27c06cfa606_0_5"/>
          <p:cNvSpPr txBox="1">
            <a:spLocks noGrp="1"/>
          </p:cNvSpPr>
          <p:nvPr>
            <p:ph type="title"/>
          </p:nvPr>
        </p:nvSpPr>
        <p:spPr>
          <a:xfrm>
            <a:off x="479995" y="636933"/>
            <a:ext cx="8184000" cy="1051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1100"/>
              <a:buFont typeface="Arial"/>
              <a:buNone/>
            </a:pPr>
            <a:r>
              <a:rPr lang="en-GB" dirty="0">
                <a:solidFill>
                  <a:srgbClr val="9900FF"/>
                </a:solidFill>
              </a:rPr>
              <a:t>Houses</a:t>
            </a:r>
            <a:endParaRPr dirty="0"/>
          </a:p>
        </p:txBody>
      </p:sp>
      <p:sp>
        <p:nvSpPr>
          <p:cNvPr id="183" name="Google Shape;183;g27c06cfa606_0_5"/>
          <p:cNvSpPr txBox="1">
            <a:spLocks noGrp="1"/>
          </p:cNvSpPr>
          <p:nvPr>
            <p:ph idx="1"/>
          </p:nvPr>
        </p:nvSpPr>
        <p:spPr>
          <a:xfrm>
            <a:off x="422695" y="2150581"/>
            <a:ext cx="8298600" cy="3481200"/>
          </a:xfrm>
          <a:prstGeom prst="rect">
            <a:avLst/>
          </a:prstGeom>
        </p:spPr>
        <p:txBody>
          <a:bodyPr spcFirstLastPara="1" wrap="square" lIns="182875" tIns="91425" rIns="91425" bIns="45700" anchor="t" anchorCtr="0">
            <a:normAutofit/>
          </a:bodyPr>
          <a:lstStyle/>
          <a:p>
            <a:pPr marL="0" lvl="0" indent="0" algn="l" rtl="0">
              <a:spcBef>
                <a:spcPts val="250"/>
              </a:spcBef>
              <a:spcAft>
                <a:spcPts val="0"/>
              </a:spcAft>
              <a:buNone/>
            </a:pPr>
            <a:r>
              <a:rPr lang="en-GB" sz="2600" dirty="0">
                <a:latin typeface="Calibri"/>
                <a:ea typeface="Calibri"/>
                <a:cs typeface="Calibri"/>
                <a:sym typeface="Calibri"/>
              </a:rPr>
              <a:t>The children have been split into house teams. They earn house points for their house and the winning house is awarded a trophy.</a:t>
            </a:r>
            <a:endParaRPr sz="2600" dirty="0">
              <a:latin typeface="Calibri"/>
              <a:ea typeface="Calibri"/>
              <a:cs typeface="Calibri"/>
              <a:sym typeface="Calibri"/>
            </a:endParaRPr>
          </a:p>
          <a:p>
            <a:pPr marL="0" lvl="0" indent="0" algn="l" rtl="0">
              <a:spcBef>
                <a:spcPts val="250"/>
              </a:spcBef>
              <a:spcAft>
                <a:spcPts val="0"/>
              </a:spcAft>
              <a:buNone/>
            </a:pPr>
            <a:r>
              <a:rPr lang="en-GB" sz="2600" dirty="0">
                <a:latin typeface="Calibri"/>
                <a:ea typeface="Calibri"/>
                <a:cs typeface="Calibri"/>
                <a:sym typeface="Calibri"/>
              </a:rPr>
              <a:t>The children take part in house colours for sports day</a:t>
            </a:r>
            <a:r>
              <a:rPr lang="en-GB" sz="2600" dirty="0" smtClean="0">
                <a:latin typeface="Calibri"/>
                <a:ea typeface="Calibri"/>
                <a:cs typeface="Calibri"/>
                <a:sym typeface="Calibri"/>
              </a:rPr>
              <a:t>.</a:t>
            </a:r>
          </a:p>
          <a:p>
            <a:pPr marL="0" lvl="0" indent="0" algn="l" rtl="0">
              <a:spcBef>
                <a:spcPts val="250"/>
              </a:spcBef>
              <a:spcAft>
                <a:spcPts val="0"/>
              </a:spcAft>
              <a:buNone/>
            </a:pPr>
            <a:endParaRPr lang="en-GB" sz="2600" dirty="0">
              <a:latin typeface="Calibri"/>
              <a:ea typeface="Calibri"/>
              <a:cs typeface="Calibri"/>
              <a:sym typeface="Calibri"/>
            </a:endParaRPr>
          </a:p>
          <a:p>
            <a:pPr marL="0" lvl="0" indent="0" algn="l" rtl="0">
              <a:spcBef>
                <a:spcPts val="250"/>
              </a:spcBef>
              <a:spcAft>
                <a:spcPts val="0"/>
              </a:spcAft>
              <a:buNone/>
            </a:pPr>
            <a:r>
              <a:rPr lang="en-GB" sz="2600" dirty="0" smtClean="0">
                <a:solidFill>
                  <a:srgbClr val="FF0000"/>
                </a:solidFill>
                <a:latin typeface="Calibri"/>
                <a:ea typeface="Calibri"/>
                <a:cs typeface="Calibri"/>
                <a:sym typeface="Calibri"/>
              </a:rPr>
              <a:t>Rowan are in Williamson – our team colour is red.</a:t>
            </a:r>
          </a:p>
          <a:p>
            <a:pPr marL="0" lvl="0" indent="0" algn="l" rtl="0">
              <a:spcBef>
                <a:spcPts val="250"/>
              </a:spcBef>
              <a:spcAft>
                <a:spcPts val="0"/>
              </a:spcAft>
              <a:buNone/>
            </a:pPr>
            <a:r>
              <a:rPr lang="en-GB" sz="2600" dirty="0" smtClean="0">
                <a:solidFill>
                  <a:srgbClr val="0070C0"/>
                </a:solidFill>
                <a:latin typeface="Calibri"/>
                <a:ea typeface="Calibri"/>
                <a:cs typeface="Calibri"/>
                <a:sym typeface="Calibri"/>
              </a:rPr>
              <a:t>Spruce are in Pankhurst – our team colour is blue.</a:t>
            </a:r>
            <a:endParaRPr sz="2600" dirty="0">
              <a:solidFill>
                <a:srgbClr val="0070C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27c06cfa606_0_0"/>
          <p:cNvSpPr txBox="1">
            <a:spLocks noGrp="1"/>
          </p:cNvSpPr>
          <p:nvPr>
            <p:ph type="title"/>
          </p:nvPr>
        </p:nvSpPr>
        <p:spPr>
          <a:xfrm>
            <a:off x="495452" y="589460"/>
            <a:ext cx="8184000" cy="1051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en-GB" dirty="0" smtClean="0">
                <a:solidFill>
                  <a:srgbClr val="9900FF"/>
                </a:solidFill>
              </a:rPr>
              <a:t>Class </a:t>
            </a:r>
            <a:r>
              <a:rPr lang="en-GB" dirty="0">
                <a:solidFill>
                  <a:srgbClr val="9900FF"/>
                </a:solidFill>
              </a:rPr>
              <a:t>Assemblies</a:t>
            </a:r>
            <a:endParaRPr dirty="0"/>
          </a:p>
        </p:txBody>
      </p:sp>
      <p:sp>
        <p:nvSpPr>
          <p:cNvPr id="190" name="Google Shape;190;g27c06cfa606_0_0"/>
          <p:cNvSpPr txBox="1">
            <a:spLocks noGrp="1"/>
          </p:cNvSpPr>
          <p:nvPr>
            <p:ph idx="1"/>
          </p:nvPr>
        </p:nvSpPr>
        <p:spPr>
          <a:xfrm>
            <a:off x="495452" y="2267429"/>
            <a:ext cx="8184000" cy="4188000"/>
          </a:xfrm>
          <a:prstGeom prst="rect">
            <a:avLst/>
          </a:prstGeom>
        </p:spPr>
        <p:txBody>
          <a:bodyPr spcFirstLastPara="1" wrap="square" lIns="182875" tIns="91425" rIns="91425" bIns="45700" anchor="t" anchorCtr="0">
            <a:normAutofit fontScale="92500"/>
          </a:bodyPr>
          <a:lstStyle/>
          <a:p>
            <a:pPr marL="0" lvl="0" indent="0" algn="l" rtl="0">
              <a:spcBef>
                <a:spcPts val="250"/>
              </a:spcBef>
              <a:spcAft>
                <a:spcPts val="0"/>
              </a:spcAft>
              <a:buNone/>
            </a:pPr>
            <a:r>
              <a:rPr lang="en-GB" sz="2400" dirty="0">
                <a:latin typeface="Calibri"/>
                <a:ea typeface="Calibri"/>
                <a:cs typeface="Calibri"/>
                <a:sym typeface="Calibri"/>
              </a:rPr>
              <a:t>The children will take part in house assemblies. During these assemblies, the children will lead the assembly sharing their learning. Parents will be invited to attend. These start at </a:t>
            </a:r>
            <a:r>
              <a:rPr lang="en-GB" sz="2400" dirty="0" smtClean="0">
                <a:latin typeface="Calibri"/>
                <a:ea typeface="Calibri"/>
                <a:cs typeface="Calibri"/>
                <a:sym typeface="Calibri"/>
              </a:rPr>
              <a:t>2.45pm </a:t>
            </a:r>
            <a:r>
              <a:rPr lang="en-GB" sz="2400" dirty="0">
                <a:latin typeface="Calibri"/>
                <a:ea typeface="Calibri"/>
                <a:cs typeface="Calibri"/>
                <a:sym typeface="Calibri"/>
              </a:rPr>
              <a:t>for approximately 20 minutes. </a:t>
            </a:r>
            <a:endParaRPr sz="2400" dirty="0">
              <a:latin typeface="Calibri"/>
              <a:ea typeface="Calibri"/>
              <a:cs typeface="Calibri"/>
              <a:sym typeface="Calibri"/>
            </a:endParaRPr>
          </a:p>
          <a:p>
            <a:pPr marL="0" lvl="0" indent="0" algn="l" rtl="0">
              <a:spcBef>
                <a:spcPts val="250"/>
              </a:spcBef>
              <a:spcAft>
                <a:spcPts val="0"/>
              </a:spcAft>
              <a:buNone/>
            </a:pPr>
            <a:endParaRPr dirty="0">
              <a:latin typeface="Calibri"/>
              <a:ea typeface="Calibri"/>
              <a:cs typeface="Calibri"/>
              <a:sym typeface="Calibri"/>
            </a:endParaRPr>
          </a:p>
          <a:p>
            <a:pPr marL="0" lvl="0" indent="0" algn="l" rtl="0">
              <a:spcBef>
                <a:spcPts val="250"/>
              </a:spcBef>
              <a:spcAft>
                <a:spcPts val="0"/>
              </a:spcAft>
              <a:buNone/>
            </a:pPr>
            <a:r>
              <a:rPr lang="en-GB" dirty="0" smtClean="0">
                <a:latin typeface="Calibri"/>
                <a:ea typeface="Calibri"/>
                <a:cs typeface="Calibri"/>
                <a:sym typeface="Calibri"/>
              </a:rPr>
              <a:t>Spruce – 18.11.26 -  class assembly – 2.45pm</a:t>
            </a:r>
          </a:p>
          <a:p>
            <a:pPr marL="0" indent="0">
              <a:spcBef>
                <a:spcPts val="250"/>
              </a:spcBef>
              <a:buNone/>
            </a:pPr>
            <a:r>
              <a:rPr lang="en-GB" dirty="0" smtClean="0">
                <a:latin typeface="Calibri"/>
                <a:ea typeface="Calibri"/>
                <a:cs typeface="Calibri"/>
                <a:sym typeface="Calibri"/>
              </a:rPr>
              <a:t>Rowan – 25.11.26 -  class assembly </a:t>
            </a:r>
            <a:r>
              <a:rPr lang="en-GB" dirty="0">
                <a:latin typeface="Calibri"/>
                <a:ea typeface="Calibri"/>
                <a:cs typeface="Calibri"/>
                <a:sym typeface="Calibri"/>
              </a:rPr>
              <a:t>– </a:t>
            </a:r>
            <a:r>
              <a:rPr lang="en-GB" dirty="0" smtClean="0">
                <a:latin typeface="Calibri"/>
                <a:ea typeface="Calibri"/>
                <a:cs typeface="Calibri"/>
                <a:sym typeface="Calibri"/>
              </a:rPr>
              <a:t>2.45pm</a:t>
            </a:r>
          </a:p>
          <a:p>
            <a:pPr marL="0" indent="0">
              <a:spcBef>
                <a:spcPts val="250"/>
              </a:spcBef>
              <a:buNone/>
            </a:pPr>
            <a:r>
              <a:rPr lang="en-GB" dirty="0" smtClean="0">
                <a:latin typeface="Calibri"/>
                <a:ea typeface="Calibri"/>
                <a:cs typeface="Calibri"/>
                <a:sym typeface="Calibri"/>
              </a:rPr>
              <a:t>14</a:t>
            </a:r>
            <a:r>
              <a:rPr lang="en-GB" baseline="30000" dirty="0" smtClean="0">
                <a:latin typeface="Calibri"/>
                <a:ea typeface="Calibri"/>
                <a:cs typeface="Calibri"/>
                <a:sym typeface="Calibri"/>
              </a:rPr>
              <a:t>th</a:t>
            </a:r>
            <a:r>
              <a:rPr lang="en-GB" dirty="0" smtClean="0">
                <a:latin typeface="Calibri"/>
                <a:ea typeface="Calibri"/>
                <a:cs typeface="Calibri"/>
                <a:sym typeface="Calibri"/>
              </a:rPr>
              <a:t> </a:t>
            </a:r>
            <a:r>
              <a:rPr lang="en-GB" dirty="0">
                <a:latin typeface="Calibri"/>
                <a:ea typeface="Calibri"/>
                <a:cs typeface="Calibri"/>
                <a:sym typeface="Calibri"/>
              </a:rPr>
              <a:t>December – Ks 2 Sing Along </a:t>
            </a:r>
            <a:r>
              <a:rPr lang="en-GB" dirty="0" smtClean="0">
                <a:latin typeface="Calibri"/>
                <a:ea typeface="Calibri"/>
                <a:cs typeface="Calibri"/>
                <a:sym typeface="Calibri"/>
              </a:rPr>
              <a:t>Concert</a:t>
            </a:r>
          </a:p>
          <a:p>
            <a:pPr marL="0" indent="0">
              <a:spcBef>
                <a:spcPts val="250"/>
              </a:spcBef>
              <a:buNone/>
            </a:pPr>
            <a:r>
              <a:rPr lang="en-GB" dirty="0" smtClean="0">
                <a:latin typeface="Calibri"/>
                <a:ea typeface="Calibri"/>
                <a:cs typeface="Calibri"/>
                <a:sym typeface="Calibri"/>
              </a:rPr>
              <a:t>Rowan - 21st</a:t>
            </a:r>
            <a:r>
              <a:rPr lang="en-GB" baseline="30000" dirty="0" smtClean="0">
                <a:latin typeface="Calibri"/>
                <a:ea typeface="Calibri"/>
                <a:cs typeface="Calibri"/>
                <a:sym typeface="Calibri"/>
              </a:rPr>
              <a:t>h</a:t>
            </a:r>
            <a:r>
              <a:rPr lang="en-GB" dirty="0" smtClean="0">
                <a:latin typeface="Calibri"/>
                <a:ea typeface="Calibri"/>
                <a:cs typeface="Calibri"/>
                <a:sym typeface="Calibri"/>
              </a:rPr>
              <a:t> </a:t>
            </a:r>
            <a:r>
              <a:rPr lang="en-GB" dirty="0">
                <a:latin typeface="Calibri"/>
                <a:ea typeface="Calibri"/>
                <a:cs typeface="Calibri"/>
                <a:sym typeface="Calibri"/>
              </a:rPr>
              <a:t>April – Religious festival – Sikh New </a:t>
            </a:r>
            <a:r>
              <a:rPr lang="en-GB" dirty="0" smtClean="0">
                <a:latin typeface="Calibri"/>
                <a:ea typeface="Calibri"/>
                <a:cs typeface="Calibri"/>
                <a:sym typeface="Calibri"/>
              </a:rPr>
              <a:t>Year</a:t>
            </a:r>
          </a:p>
          <a:p>
            <a:pPr marL="0" indent="0">
              <a:spcBef>
                <a:spcPts val="250"/>
              </a:spcBef>
              <a:buNone/>
            </a:pPr>
            <a:r>
              <a:rPr lang="en-GB" dirty="0" smtClean="0">
                <a:latin typeface="Calibri"/>
                <a:ea typeface="Calibri"/>
                <a:cs typeface="Calibri"/>
                <a:sym typeface="Calibri"/>
              </a:rPr>
              <a:t>Spruce – 19</a:t>
            </a:r>
            <a:r>
              <a:rPr lang="en-GB" baseline="30000" dirty="0" smtClean="0">
                <a:latin typeface="Calibri"/>
                <a:ea typeface="Calibri"/>
                <a:cs typeface="Calibri"/>
                <a:sym typeface="Calibri"/>
              </a:rPr>
              <a:t>th</a:t>
            </a:r>
            <a:r>
              <a:rPr lang="en-GB" dirty="0" smtClean="0">
                <a:latin typeface="Calibri"/>
                <a:ea typeface="Calibri"/>
                <a:cs typeface="Calibri"/>
                <a:sym typeface="Calibri"/>
              </a:rPr>
              <a:t> May – </a:t>
            </a:r>
            <a:r>
              <a:rPr lang="en-GB" dirty="0">
                <a:latin typeface="Calibri"/>
                <a:ea typeface="Calibri"/>
                <a:cs typeface="Calibri"/>
                <a:sym typeface="Calibri"/>
              </a:rPr>
              <a:t>Religious Festival - Eid </a:t>
            </a:r>
            <a:r>
              <a:rPr lang="en-GB" dirty="0" err="1">
                <a:latin typeface="Calibri"/>
                <a:ea typeface="Calibri"/>
                <a:cs typeface="Calibri"/>
                <a:sym typeface="Calibri"/>
              </a:rPr>
              <a:t>ul</a:t>
            </a:r>
            <a:r>
              <a:rPr lang="en-GB" dirty="0">
                <a:latin typeface="Calibri"/>
                <a:ea typeface="Calibri"/>
                <a:cs typeface="Calibri"/>
                <a:sym typeface="Calibri"/>
              </a:rPr>
              <a:t> </a:t>
            </a:r>
            <a:r>
              <a:rPr lang="en-GB" dirty="0" err="1">
                <a:latin typeface="Calibri"/>
                <a:ea typeface="Calibri"/>
                <a:cs typeface="Calibri"/>
                <a:sym typeface="Calibri"/>
              </a:rPr>
              <a:t>Adha</a:t>
            </a:r>
            <a:endParaRPr lang="en-GB" dirty="0">
              <a:latin typeface="Calibri"/>
              <a:ea typeface="Calibri"/>
              <a:cs typeface="Calibri"/>
              <a:sym typeface="Calibri"/>
            </a:endParaRPr>
          </a:p>
          <a:p>
            <a:pPr marL="0" lvl="0" indent="0" algn="l" rtl="0">
              <a:spcBef>
                <a:spcPts val="250"/>
              </a:spcBef>
              <a:spcAft>
                <a:spcPts val="0"/>
              </a:spcAft>
              <a:buNone/>
            </a:pPr>
            <a:endParaRPr lang="en-GB" dirty="0">
              <a:latin typeface="Calibri"/>
              <a:ea typeface="Calibri"/>
              <a:cs typeface="Calibri"/>
              <a:sym typeface="Calibri"/>
            </a:endParaRPr>
          </a:p>
          <a:p>
            <a:pPr marL="0" lvl="0" indent="0" algn="l" rtl="0">
              <a:spcBef>
                <a:spcPts val="250"/>
              </a:spcBef>
              <a:spcAft>
                <a:spcPts val="0"/>
              </a:spcAft>
              <a:buNone/>
            </a:pPr>
            <a:r>
              <a:rPr lang="en-GB" dirty="0" smtClean="0">
                <a:latin typeface="Calibri"/>
                <a:ea typeface="Calibri"/>
                <a:cs typeface="Calibri"/>
                <a:sym typeface="Calibri"/>
              </a:rPr>
              <a:t>Star of the week Assemblies will take place on Thursdays at 2.45pm – children who have been awarded star of the week will receive a letter.</a:t>
            </a:r>
            <a:endParaRPr dirty="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7"/>
          <p:cNvSpPr txBox="1">
            <a:spLocks noGrp="1"/>
          </p:cNvSpPr>
          <p:nvPr>
            <p:ph type="title"/>
          </p:nvPr>
        </p:nvSpPr>
        <p:spPr>
          <a:xfrm>
            <a:off x="507704" y="1162366"/>
            <a:ext cx="8184000" cy="10515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FF8C3C"/>
              </a:buClr>
              <a:buSzPts val="3240"/>
              <a:buFont typeface="Verdana"/>
              <a:buNone/>
            </a:pPr>
            <a:r>
              <a:rPr lang="en-GB" sz="4000" dirty="0">
                <a:solidFill>
                  <a:srgbClr val="9900FF"/>
                </a:solidFill>
                <a:latin typeface="Calibri"/>
                <a:ea typeface="Calibri"/>
                <a:cs typeface="Calibri"/>
                <a:sym typeface="Calibri"/>
              </a:rPr>
              <a:t>Encouraging independence and </a:t>
            </a:r>
            <a:br>
              <a:rPr lang="en-GB" sz="4000" dirty="0">
                <a:solidFill>
                  <a:srgbClr val="9900FF"/>
                </a:solidFill>
                <a:latin typeface="Calibri"/>
                <a:ea typeface="Calibri"/>
                <a:cs typeface="Calibri"/>
                <a:sym typeface="Calibri"/>
              </a:rPr>
            </a:br>
            <a:r>
              <a:rPr lang="en-GB" sz="4000" dirty="0">
                <a:solidFill>
                  <a:srgbClr val="9900FF"/>
                </a:solidFill>
                <a:latin typeface="Calibri"/>
                <a:ea typeface="Calibri"/>
                <a:cs typeface="Calibri"/>
                <a:sym typeface="Calibri"/>
              </a:rPr>
              <a:t>responsibility for learning.</a:t>
            </a:r>
            <a:endParaRPr sz="4000" dirty="0">
              <a:solidFill>
                <a:srgbClr val="9900FF"/>
              </a:solidFill>
              <a:latin typeface="Calibri"/>
              <a:ea typeface="Calibri"/>
              <a:cs typeface="Calibri"/>
              <a:sym typeface="Calibri"/>
            </a:endParaRPr>
          </a:p>
        </p:txBody>
      </p:sp>
      <p:sp>
        <p:nvSpPr>
          <p:cNvPr id="203" name="Google Shape;203;p7"/>
          <p:cNvSpPr txBox="1">
            <a:spLocks noGrp="1"/>
          </p:cNvSpPr>
          <p:nvPr>
            <p:ph idx="1"/>
          </p:nvPr>
        </p:nvSpPr>
        <p:spPr>
          <a:xfrm>
            <a:off x="507704" y="2243995"/>
            <a:ext cx="8184000" cy="4188000"/>
          </a:xfrm>
          <a:prstGeom prst="rect">
            <a:avLst/>
          </a:prstGeom>
          <a:noFill/>
          <a:ln>
            <a:noFill/>
          </a:ln>
        </p:spPr>
        <p:txBody>
          <a:bodyPr spcFirstLastPara="1" wrap="square" lIns="182875" tIns="91425" rIns="91425" bIns="45700" anchor="t" anchorCtr="0">
            <a:normAutofit/>
          </a:bodyPr>
          <a:lstStyle/>
          <a:p>
            <a:pPr marL="265176" lvl="0" indent="0" algn="l" rtl="0">
              <a:lnSpc>
                <a:spcPct val="100000"/>
              </a:lnSpc>
              <a:spcBef>
                <a:spcPts val="0"/>
              </a:spcBef>
              <a:spcAft>
                <a:spcPts val="0"/>
              </a:spcAft>
              <a:buSzPts val="1440"/>
              <a:buNone/>
            </a:pPr>
            <a:r>
              <a:rPr lang="en-GB" sz="2100" dirty="0">
                <a:latin typeface="Calibri"/>
                <a:ea typeface="Calibri"/>
                <a:cs typeface="Calibri"/>
                <a:sym typeface="Calibri"/>
              </a:rPr>
              <a:t>In Year </a:t>
            </a:r>
            <a:r>
              <a:rPr lang="en-GB" sz="2100" dirty="0" smtClean="0">
                <a:latin typeface="Calibri"/>
                <a:ea typeface="Calibri"/>
                <a:cs typeface="Calibri"/>
                <a:sym typeface="Calibri"/>
              </a:rPr>
              <a:t>5</a:t>
            </a:r>
            <a:endParaRPr sz="2100" dirty="0">
              <a:latin typeface="Calibri"/>
              <a:ea typeface="Calibri"/>
              <a:cs typeface="Calibri"/>
              <a:sym typeface="Calibri"/>
            </a:endParaRPr>
          </a:p>
          <a:p>
            <a:pPr marL="265176" lvl="0" indent="0" algn="l" rtl="0">
              <a:lnSpc>
                <a:spcPct val="100000"/>
              </a:lnSpc>
              <a:spcBef>
                <a:spcPts val="0"/>
              </a:spcBef>
              <a:spcAft>
                <a:spcPts val="0"/>
              </a:spcAft>
              <a:buSzPts val="1440"/>
              <a:buNone/>
            </a:pPr>
            <a:endParaRPr sz="2100" dirty="0">
              <a:latin typeface="Calibri"/>
              <a:ea typeface="Calibri"/>
              <a:cs typeface="Calibri"/>
              <a:sym typeface="Calibri"/>
            </a:endParaRPr>
          </a:p>
          <a:p>
            <a:pPr marL="457200" lvl="0" indent="-336550" algn="l" rtl="0">
              <a:lnSpc>
                <a:spcPct val="100000"/>
              </a:lnSpc>
              <a:spcBef>
                <a:spcPts val="0"/>
              </a:spcBef>
              <a:spcAft>
                <a:spcPts val="0"/>
              </a:spcAft>
              <a:buSzPts val="1700"/>
              <a:buFont typeface="Calibri"/>
              <a:buChar char="-"/>
            </a:pPr>
            <a:r>
              <a:rPr lang="en-GB" sz="2100" dirty="0">
                <a:latin typeface="Calibri"/>
                <a:ea typeface="Calibri"/>
                <a:cs typeface="Calibri"/>
                <a:sym typeface="Calibri"/>
              </a:rPr>
              <a:t>Children are responsible for completing homework tasks on time</a:t>
            </a:r>
            <a:r>
              <a:rPr lang="en-GB" sz="2100" dirty="0" smtClean="0">
                <a:latin typeface="Calibri"/>
                <a:ea typeface="Calibri"/>
                <a:cs typeface="Calibri"/>
                <a:sym typeface="Calibri"/>
              </a:rPr>
              <a:t>.</a:t>
            </a:r>
          </a:p>
          <a:p>
            <a:pPr marL="457200" lvl="0" indent="-336550" algn="l" rtl="0">
              <a:lnSpc>
                <a:spcPct val="100000"/>
              </a:lnSpc>
              <a:spcBef>
                <a:spcPts val="0"/>
              </a:spcBef>
              <a:spcAft>
                <a:spcPts val="0"/>
              </a:spcAft>
              <a:buSzPts val="1700"/>
              <a:buFont typeface="Calibri"/>
              <a:buChar char="-"/>
            </a:pPr>
            <a:r>
              <a:rPr lang="en-GB" sz="2100" dirty="0" smtClean="0">
                <a:latin typeface="Calibri"/>
                <a:ea typeface="Calibri"/>
                <a:cs typeface="Calibri"/>
                <a:sym typeface="Calibri"/>
              </a:rPr>
              <a:t>Children are responsible for looking after their pencil cases and replenishing the contents</a:t>
            </a:r>
            <a:endParaRPr sz="2900" dirty="0">
              <a:latin typeface="Calibri"/>
              <a:ea typeface="Calibri"/>
              <a:cs typeface="Calibri"/>
              <a:sym typeface="Calibri"/>
            </a:endParaRPr>
          </a:p>
          <a:p>
            <a:pPr marL="457200" lvl="0" indent="-336550" algn="l" rtl="0">
              <a:lnSpc>
                <a:spcPct val="100000"/>
              </a:lnSpc>
              <a:spcBef>
                <a:spcPts val="0"/>
              </a:spcBef>
              <a:spcAft>
                <a:spcPts val="0"/>
              </a:spcAft>
              <a:buSzPts val="1700"/>
              <a:buFont typeface="Calibri"/>
              <a:buChar char="-"/>
            </a:pPr>
            <a:r>
              <a:rPr lang="en-GB" sz="2100" dirty="0">
                <a:latin typeface="Calibri"/>
                <a:ea typeface="Calibri"/>
                <a:cs typeface="Calibri"/>
                <a:sym typeface="Calibri"/>
              </a:rPr>
              <a:t>Children responsible for keeping belongings safe inside their locker.</a:t>
            </a:r>
            <a:endParaRPr sz="2900" dirty="0">
              <a:latin typeface="Calibri"/>
              <a:ea typeface="Calibri"/>
              <a:cs typeface="Calibri"/>
              <a:sym typeface="Calibri"/>
            </a:endParaRPr>
          </a:p>
          <a:p>
            <a:pPr marL="457200" lvl="0" indent="-336550" algn="l" rtl="0">
              <a:lnSpc>
                <a:spcPct val="100000"/>
              </a:lnSpc>
              <a:spcBef>
                <a:spcPts val="0"/>
              </a:spcBef>
              <a:spcAft>
                <a:spcPts val="0"/>
              </a:spcAft>
              <a:buSzPts val="1700"/>
              <a:buFont typeface="Calibri"/>
              <a:buChar char="-"/>
            </a:pPr>
            <a:r>
              <a:rPr lang="en-GB" sz="2100" dirty="0">
                <a:latin typeface="Calibri"/>
                <a:ea typeface="Calibri"/>
                <a:cs typeface="Calibri"/>
                <a:sym typeface="Calibri"/>
              </a:rPr>
              <a:t>Children are responsible for reading their book at home and logging pages read in their reading record.</a:t>
            </a:r>
            <a:endParaRPr sz="2900" dirty="0">
              <a:latin typeface="Calibri"/>
              <a:ea typeface="Calibri"/>
              <a:cs typeface="Calibri"/>
              <a:sym typeface="Calibri"/>
            </a:endParaRPr>
          </a:p>
          <a:p>
            <a:pPr marL="457200" lvl="0" indent="-336550" algn="l" rtl="0">
              <a:lnSpc>
                <a:spcPct val="100000"/>
              </a:lnSpc>
              <a:spcBef>
                <a:spcPts val="0"/>
              </a:spcBef>
              <a:spcAft>
                <a:spcPts val="0"/>
              </a:spcAft>
              <a:buSzPts val="1700"/>
              <a:buFont typeface="Calibri"/>
              <a:buChar char="-"/>
            </a:pPr>
            <a:r>
              <a:rPr lang="en-GB" sz="2100" dirty="0">
                <a:latin typeface="Calibri"/>
                <a:ea typeface="Calibri"/>
                <a:cs typeface="Calibri"/>
                <a:sym typeface="Calibri"/>
              </a:rPr>
              <a:t>Children are responsible for knowing P.E days and arriving at school in the appropriate clothing.</a:t>
            </a:r>
            <a:endParaRPr sz="2900" dirty="0">
              <a:latin typeface="Calibri"/>
              <a:ea typeface="Calibri"/>
              <a:cs typeface="Calibri"/>
              <a:sym typeface="Calibri"/>
            </a:endParaRPr>
          </a:p>
          <a:p>
            <a:pPr marL="457200" lvl="0" indent="-336550" algn="l" rtl="0">
              <a:lnSpc>
                <a:spcPct val="100000"/>
              </a:lnSpc>
              <a:spcBef>
                <a:spcPts val="0"/>
              </a:spcBef>
              <a:spcAft>
                <a:spcPts val="0"/>
              </a:spcAft>
              <a:buSzPts val="1700"/>
              <a:buFont typeface="Calibri"/>
              <a:buChar char="-"/>
            </a:pPr>
            <a:r>
              <a:rPr lang="en-GB" sz="2100" dirty="0">
                <a:latin typeface="Calibri"/>
                <a:ea typeface="Calibri"/>
                <a:cs typeface="Calibri"/>
                <a:sym typeface="Calibri"/>
              </a:rPr>
              <a:t>Children are responsible for communicating to staff if they have forgotten a packed lunch or do not have lunch plans for a given day.</a:t>
            </a:r>
            <a:endParaRPr sz="2100" dirty="0">
              <a:latin typeface="Calibri"/>
              <a:ea typeface="Calibri"/>
              <a:cs typeface="Calibri"/>
              <a:sym typeface="Calibri"/>
            </a:endParaRPr>
          </a:p>
        </p:txBody>
      </p:sp>
      <p:pic>
        <p:nvPicPr>
          <p:cNvPr id="204" name="Google Shape;204;p7"/>
          <p:cNvPicPr preferRelativeResize="0"/>
          <p:nvPr/>
        </p:nvPicPr>
        <p:blipFill rotWithShape="1">
          <a:blip r:embed="rId3">
            <a:alphaModFix/>
          </a:blip>
          <a:srcRect/>
          <a:stretch/>
        </p:blipFill>
        <p:spPr>
          <a:xfrm>
            <a:off x="7995834" y="100073"/>
            <a:ext cx="1032164" cy="103216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8"/>
          <p:cNvSpPr txBox="1">
            <a:spLocks noGrp="1"/>
          </p:cNvSpPr>
          <p:nvPr>
            <p:ph type="title"/>
          </p:nvPr>
        </p:nvSpPr>
        <p:spPr>
          <a:xfrm>
            <a:off x="611400" y="606398"/>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GB" dirty="0">
                <a:solidFill>
                  <a:srgbClr val="9900FF"/>
                </a:solidFill>
              </a:rPr>
              <a:t>Core Values</a:t>
            </a:r>
            <a:endParaRPr dirty="0">
              <a:solidFill>
                <a:srgbClr val="9900FF"/>
              </a:solidFill>
            </a:endParaRPr>
          </a:p>
        </p:txBody>
      </p:sp>
      <p:pic>
        <p:nvPicPr>
          <p:cNvPr id="210" name="Google Shape;210;p8"/>
          <p:cNvPicPr preferRelativeResize="0"/>
          <p:nvPr/>
        </p:nvPicPr>
        <p:blipFill rotWithShape="1">
          <a:blip r:embed="rId3">
            <a:alphaModFix/>
          </a:blip>
          <a:srcRect/>
          <a:stretch/>
        </p:blipFill>
        <p:spPr>
          <a:xfrm>
            <a:off x="611400" y="2204815"/>
            <a:ext cx="7662373" cy="46571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0"/>
          <p:cNvSpPr txBox="1">
            <a:spLocks noGrp="1"/>
          </p:cNvSpPr>
          <p:nvPr>
            <p:ph type="title"/>
          </p:nvPr>
        </p:nvSpPr>
        <p:spPr>
          <a:xfrm>
            <a:off x="590893" y="72008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rgbClr val="9900FF"/>
                </a:solidFill>
              </a:rPr>
              <a:t>School uniform</a:t>
            </a:r>
            <a:endParaRPr dirty="0">
              <a:solidFill>
                <a:srgbClr val="9900FF"/>
              </a:solidFill>
            </a:endParaRPr>
          </a:p>
        </p:txBody>
      </p:sp>
      <p:sp>
        <p:nvSpPr>
          <p:cNvPr id="216" name="Google Shape;216;p10"/>
          <p:cNvSpPr txBox="1">
            <a:spLocks noGrp="1"/>
          </p:cNvSpPr>
          <p:nvPr>
            <p:ph idx="1"/>
          </p:nvPr>
        </p:nvSpPr>
        <p:spPr>
          <a:xfrm>
            <a:off x="480057" y="1924622"/>
            <a:ext cx="8184000" cy="5067000"/>
          </a:xfrm>
          <a:prstGeom prst="rect">
            <a:avLst/>
          </a:prstGeom>
          <a:noFill/>
          <a:ln>
            <a:noFill/>
          </a:ln>
        </p:spPr>
        <p:txBody>
          <a:bodyPr spcFirstLastPara="1" wrap="square" lIns="182875" tIns="91425" rIns="91425" bIns="45700" anchor="t" anchorCtr="0">
            <a:normAutofit fontScale="70000" lnSpcReduction="20000"/>
          </a:bodyPr>
          <a:lstStyle/>
          <a:p>
            <a:pPr marL="265176" lvl="0" indent="-273557" algn="l" rtl="0">
              <a:lnSpc>
                <a:spcPct val="100000"/>
              </a:lnSpc>
              <a:spcBef>
                <a:spcPts val="0"/>
              </a:spcBef>
              <a:spcAft>
                <a:spcPts val="0"/>
              </a:spcAft>
              <a:buSzPct val="82926"/>
              <a:buFont typeface="Calibri"/>
              <a:buChar char="⚫"/>
            </a:pPr>
            <a:r>
              <a:rPr lang="en-GB" sz="3280" dirty="0">
                <a:latin typeface="Calibri"/>
                <a:ea typeface="Calibri"/>
                <a:cs typeface="Calibri"/>
                <a:sym typeface="Calibri"/>
              </a:rPr>
              <a:t>Purple sweatshirt / cardigan</a:t>
            </a:r>
            <a:endParaRPr sz="3280" dirty="0">
              <a:latin typeface="Calibri"/>
              <a:ea typeface="Calibri"/>
              <a:cs typeface="Calibri"/>
              <a:sym typeface="Calibri"/>
            </a:endParaRPr>
          </a:p>
          <a:p>
            <a:pPr marL="265176" lvl="0" indent="-273557" algn="l" rtl="0">
              <a:lnSpc>
                <a:spcPct val="100000"/>
              </a:lnSpc>
              <a:spcBef>
                <a:spcPts val="250"/>
              </a:spcBef>
              <a:spcAft>
                <a:spcPts val="0"/>
              </a:spcAft>
              <a:buSzPct val="82926"/>
              <a:buFont typeface="Calibri"/>
              <a:buChar char="⚫"/>
            </a:pPr>
            <a:r>
              <a:rPr lang="en-GB" sz="3280" dirty="0">
                <a:latin typeface="Calibri"/>
                <a:ea typeface="Calibri"/>
                <a:cs typeface="Calibri"/>
                <a:sym typeface="Calibri"/>
              </a:rPr>
              <a:t>White polo shirt</a:t>
            </a:r>
            <a:endParaRPr sz="3280" dirty="0">
              <a:latin typeface="Calibri"/>
              <a:ea typeface="Calibri"/>
              <a:cs typeface="Calibri"/>
              <a:sym typeface="Calibri"/>
            </a:endParaRPr>
          </a:p>
          <a:p>
            <a:pPr marL="265176" lvl="0" indent="-273557" algn="l" rtl="0">
              <a:lnSpc>
                <a:spcPct val="100000"/>
              </a:lnSpc>
              <a:spcBef>
                <a:spcPts val="250"/>
              </a:spcBef>
              <a:spcAft>
                <a:spcPts val="0"/>
              </a:spcAft>
              <a:buSzPct val="82926"/>
              <a:buFont typeface="Calibri"/>
              <a:buChar char="⚫"/>
            </a:pPr>
            <a:r>
              <a:rPr lang="en-GB" sz="3280" dirty="0">
                <a:latin typeface="Calibri"/>
                <a:ea typeface="Calibri"/>
                <a:cs typeface="Calibri"/>
                <a:sym typeface="Calibri"/>
              </a:rPr>
              <a:t>Grey trousers</a:t>
            </a:r>
            <a:endParaRPr sz="3280" dirty="0">
              <a:latin typeface="Calibri"/>
              <a:ea typeface="Calibri"/>
              <a:cs typeface="Calibri"/>
              <a:sym typeface="Calibri"/>
            </a:endParaRPr>
          </a:p>
          <a:p>
            <a:pPr marL="265176" lvl="0" indent="-273557" algn="l" rtl="0">
              <a:lnSpc>
                <a:spcPct val="100000"/>
              </a:lnSpc>
              <a:spcBef>
                <a:spcPts val="250"/>
              </a:spcBef>
              <a:spcAft>
                <a:spcPts val="0"/>
              </a:spcAft>
              <a:buSzPct val="82926"/>
              <a:buFont typeface="Calibri"/>
              <a:buChar char="⚫"/>
            </a:pPr>
            <a:r>
              <a:rPr lang="en-GB" sz="3280" dirty="0">
                <a:latin typeface="Calibri"/>
                <a:ea typeface="Calibri"/>
                <a:cs typeface="Calibri"/>
                <a:sym typeface="Calibri"/>
              </a:rPr>
              <a:t>Purple tartan skirt or pinafore dress</a:t>
            </a:r>
            <a:endParaRPr sz="3280" dirty="0">
              <a:latin typeface="Calibri"/>
              <a:ea typeface="Calibri"/>
              <a:cs typeface="Calibri"/>
              <a:sym typeface="Calibri"/>
            </a:endParaRPr>
          </a:p>
          <a:p>
            <a:pPr marL="265176" lvl="0" indent="-273557" algn="l" rtl="0">
              <a:lnSpc>
                <a:spcPct val="100000"/>
              </a:lnSpc>
              <a:spcBef>
                <a:spcPts val="250"/>
              </a:spcBef>
              <a:spcAft>
                <a:spcPts val="0"/>
              </a:spcAft>
              <a:buSzPct val="82926"/>
              <a:buFont typeface="Calibri"/>
              <a:buChar char="⚫"/>
            </a:pPr>
            <a:r>
              <a:rPr lang="en-GB" sz="3280" dirty="0">
                <a:latin typeface="Calibri"/>
                <a:ea typeface="Calibri"/>
                <a:cs typeface="Calibri"/>
                <a:sym typeface="Calibri"/>
              </a:rPr>
              <a:t>Black shoes</a:t>
            </a:r>
            <a:endParaRPr sz="3280" dirty="0">
              <a:latin typeface="Calibri"/>
              <a:ea typeface="Calibri"/>
              <a:cs typeface="Calibri"/>
              <a:sym typeface="Calibri"/>
            </a:endParaRPr>
          </a:p>
          <a:p>
            <a:pPr marL="265176" lvl="0" indent="-154939" algn="l" rtl="0">
              <a:lnSpc>
                <a:spcPct val="100000"/>
              </a:lnSpc>
              <a:spcBef>
                <a:spcPts val="250"/>
              </a:spcBef>
              <a:spcAft>
                <a:spcPts val="0"/>
              </a:spcAft>
              <a:buSzPct val="68292"/>
              <a:buNone/>
            </a:pPr>
            <a:endParaRPr sz="3280" dirty="0">
              <a:latin typeface="Calibri"/>
              <a:ea typeface="Calibri"/>
              <a:cs typeface="Calibri"/>
              <a:sym typeface="Calibri"/>
            </a:endParaRPr>
          </a:p>
          <a:p>
            <a:pPr marL="265176" lvl="0" indent="-273557" algn="l" rtl="0">
              <a:lnSpc>
                <a:spcPct val="100000"/>
              </a:lnSpc>
              <a:spcBef>
                <a:spcPts val="250"/>
              </a:spcBef>
              <a:spcAft>
                <a:spcPts val="0"/>
              </a:spcAft>
              <a:buSzPct val="82926"/>
              <a:buFont typeface="Calibri"/>
              <a:buChar char="⚫"/>
            </a:pPr>
            <a:r>
              <a:rPr lang="en-GB" sz="3280" dirty="0">
                <a:latin typeface="Calibri"/>
                <a:ea typeface="Calibri"/>
                <a:cs typeface="Calibri"/>
                <a:sym typeface="Calibri"/>
              </a:rPr>
              <a:t>P.E. kit:</a:t>
            </a:r>
            <a:endParaRPr sz="3280" dirty="0">
              <a:latin typeface="Calibri"/>
              <a:ea typeface="Calibri"/>
              <a:cs typeface="Calibri"/>
              <a:sym typeface="Calibri"/>
            </a:endParaRPr>
          </a:p>
          <a:p>
            <a:pPr marL="265176" lvl="0" indent="-273557" algn="l" rtl="0">
              <a:lnSpc>
                <a:spcPct val="100000"/>
              </a:lnSpc>
              <a:spcBef>
                <a:spcPts val="250"/>
              </a:spcBef>
              <a:spcAft>
                <a:spcPts val="0"/>
              </a:spcAft>
              <a:buSzPct val="82926"/>
              <a:buFont typeface="Calibri"/>
              <a:buChar char="⚫"/>
            </a:pPr>
            <a:r>
              <a:rPr lang="en-GB" sz="3280" dirty="0">
                <a:latin typeface="Calibri"/>
                <a:ea typeface="Calibri"/>
                <a:cs typeface="Calibri"/>
                <a:sym typeface="Calibri"/>
              </a:rPr>
              <a:t>Yellow polo shirt  </a:t>
            </a:r>
            <a:endParaRPr sz="3280" dirty="0">
              <a:latin typeface="Calibri"/>
              <a:ea typeface="Calibri"/>
              <a:cs typeface="Calibri"/>
              <a:sym typeface="Calibri"/>
            </a:endParaRPr>
          </a:p>
          <a:p>
            <a:pPr marL="265176" lvl="0" indent="-273557" algn="l" rtl="0">
              <a:lnSpc>
                <a:spcPct val="100000"/>
              </a:lnSpc>
              <a:spcBef>
                <a:spcPts val="250"/>
              </a:spcBef>
              <a:spcAft>
                <a:spcPts val="0"/>
              </a:spcAft>
              <a:buSzPct val="82926"/>
              <a:buFont typeface="Calibri"/>
              <a:buChar char="⚫"/>
            </a:pPr>
            <a:r>
              <a:rPr lang="en-GB" sz="3280" dirty="0">
                <a:latin typeface="Calibri"/>
                <a:ea typeface="Calibri"/>
                <a:cs typeface="Calibri"/>
                <a:sym typeface="Calibri"/>
              </a:rPr>
              <a:t>Black shorts</a:t>
            </a:r>
            <a:endParaRPr sz="3280" dirty="0">
              <a:latin typeface="Calibri"/>
              <a:ea typeface="Calibri"/>
              <a:cs typeface="Calibri"/>
              <a:sym typeface="Calibri"/>
            </a:endParaRPr>
          </a:p>
          <a:p>
            <a:pPr marL="265176" lvl="0" indent="-273557" algn="l" rtl="0">
              <a:lnSpc>
                <a:spcPct val="100000"/>
              </a:lnSpc>
              <a:spcBef>
                <a:spcPts val="250"/>
              </a:spcBef>
              <a:spcAft>
                <a:spcPts val="0"/>
              </a:spcAft>
              <a:buSzPct val="82926"/>
              <a:buFont typeface="Calibri"/>
              <a:buChar char="⚫"/>
            </a:pPr>
            <a:r>
              <a:rPr lang="en-GB" sz="3280" dirty="0">
                <a:latin typeface="Calibri"/>
                <a:ea typeface="Calibri"/>
                <a:cs typeface="Calibri"/>
                <a:sym typeface="Calibri"/>
              </a:rPr>
              <a:t>Black pumps</a:t>
            </a:r>
            <a:endParaRPr sz="3280" dirty="0">
              <a:latin typeface="Calibri"/>
              <a:ea typeface="Calibri"/>
              <a:cs typeface="Calibri"/>
              <a:sym typeface="Calibri"/>
            </a:endParaRPr>
          </a:p>
          <a:p>
            <a:pPr marL="265176" lvl="0" indent="-154939" algn="l" rtl="0">
              <a:lnSpc>
                <a:spcPct val="100000"/>
              </a:lnSpc>
              <a:spcBef>
                <a:spcPts val="250"/>
              </a:spcBef>
              <a:spcAft>
                <a:spcPts val="0"/>
              </a:spcAft>
              <a:buSzPct val="80000"/>
              <a:buNone/>
            </a:pPr>
            <a:endParaRPr dirty="0"/>
          </a:p>
          <a:p>
            <a:pPr marL="0" lvl="0" indent="0" algn="l" rtl="0">
              <a:lnSpc>
                <a:spcPct val="100000"/>
              </a:lnSpc>
              <a:spcBef>
                <a:spcPts val="250"/>
              </a:spcBef>
              <a:spcAft>
                <a:spcPts val="0"/>
              </a:spcAft>
              <a:buSzPct val="93506"/>
              <a:buNone/>
            </a:pPr>
            <a:endParaRPr b="1" dirty="0"/>
          </a:p>
          <a:p>
            <a:pPr marL="0" lvl="0" indent="0" algn="l" rtl="0">
              <a:lnSpc>
                <a:spcPct val="100000"/>
              </a:lnSpc>
              <a:spcBef>
                <a:spcPts val="250"/>
              </a:spcBef>
              <a:spcAft>
                <a:spcPts val="0"/>
              </a:spcAft>
              <a:buSzPct val="93506"/>
              <a:buNone/>
            </a:pPr>
            <a:endParaRPr b="1" dirty="0"/>
          </a:p>
          <a:p>
            <a:pPr marL="0" lvl="0" indent="0" algn="l" rtl="0">
              <a:lnSpc>
                <a:spcPct val="100000"/>
              </a:lnSpc>
              <a:spcBef>
                <a:spcPts val="250"/>
              </a:spcBef>
              <a:spcAft>
                <a:spcPts val="0"/>
              </a:spcAft>
              <a:buSzPct val="93506"/>
              <a:buNone/>
            </a:pPr>
            <a:endParaRPr b="1" dirty="0"/>
          </a:p>
          <a:p>
            <a:pPr marL="0" lvl="0" indent="0" algn="l" rtl="0">
              <a:lnSpc>
                <a:spcPct val="100000"/>
              </a:lnSpc>
              <a:spcBef>
                <a:spcPts val="250"/>
              </a:spcBef>
              <a:spcAft>
                <a:spcPts val="0"/>
              </a:spcAft>
              <a:buSzPct val="93506"/>
              <a:buNone/>
            </a:pPr>
            <a:endParaRPr b="1" dirty="0"/>
          </a:p>
          <a:p>
            <a:pPr marL="0" lvl="0" indent="0" algn="l" rtl="0">
              <a:lnSpc>
                <a:spcPct val="100000"/>
              </a:lnSpc>
              <a:spcBef>
                <a:spcPts val="250"/>
              </a:spcBef>
              <a:spcAft>
                <a:spcPts val="0"/>
              </a:spcAft>
              <a:buSzPct val="83916"/>
              <a:buNone/>
            </a:pPr>
            <a:r>
              <a:rPr lang="en-GB" sz="3120" b="1" dirty="0">
                <a:latin typeface="Calibri"/>
                <a:ea typeface="Calibri"/>
                <a:cs typeface="Calibri"/>
                <a:sym typeface="Calibri"/>
              </a:rPr>
              <a:t>Please label all items clearly with your child’s name. ‘Stick-on’ name labels can be purchased from a number of suppliers.</a:t>
            </a:r>
            <a:endParaRPr sz="3120" b="1" dirty="0">
              <a:latin typeface="Calibri"/>
              <a:ea typeface="Calibri"/>
              <a:cs typeface="Calibri"/>
              <a:sym typeface="Calibri"/>
            </a:endParaRPr>
          </a:p>
        </p:txBody>
      </p:sp>
      <p:pic>
        <p:nvPicPr>
          <p:cNvPr id="217" name="Google Shape;217;p10">
            <a:hlinkClick r:id="rId3"/>
          </p:cNvPr>
          <p:cNvPicPr preferRelativeResize="0"/>
          <p:nvPr/>
        </p:nvPicPr>
        <p:blipFill rotWithShape="1">
          <a:blip r:embed="rId4">
            <a:alphaModFix/>
          </a:blip>
          <a:srcRect/>
          <a:stretch/>
        </p:blipFill>
        <p:spPr>
          <a:xfrm>
            <a:off x="6612082" y="4808164"/>
            <a:ext cx="1880755" cy="568642"/>
          </a:xfrm>
          <a:prstGeom prst="rect">
            <a:avLst/>
          </a:prstGeom>
          <a:noFill/>
          <a:ln>
            <a:noFill/>
          </a:ln>
        </p:spPr>
      </p:pic>
      <p:pic>
        <p:nvPicPr>
          <p:cNvPr id="218" name="Google Shape;218;p10"/>
          <p:cNvPicPr preferRelativeResize="0"/>
          <p:nvPr/>
        </p:nvPicPr>
        <p:blipFill rotWithShape="1">
          <a:blip r:embed="rId5">
            <a:alphaModFix/>
          </a:blip>
          <a:srcRect/>
          <a:stretch/>
        </p:blipFill>
        <p:spPr>
          <a:xfrm>
            <a:off x="6761884" y="797502"/>
            <a:ext cx="1581150" cy="3857625"/>
          </a:xfrm>
          <a:prstGeom prst="rect">
            <a:avLst/>
          </a:prstGeom>
          <a:noFill/>
          <a:ln>
            <a:noFill/>
          </a:ln>
        </p:spPr>
      </p:pic>
      <p:pic>
        <p:nvPicPr>
          <p:cNvPr id="219" name="Google Shape;219;p10"/>
          <p:cNvPicPr preferRelativeResize="0"/>
          <p:nvPr/>
        </p:nvPicPr>
        <p:blipFill rotWithShape="1">
          <a:blip r:embed="rId6">
            <a:alphaModFix/>
          </a:blip>
          <a:srcRect/>
          <a:stretch/>
        </p:blipFill>
        <p:spPr>
          <a:xfrm>
            <a:off x="3488841" y="3375521"/>
            <a:ext cx="2952020" cy="255921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27bb52b4ff0_0_14"/>
          <p:cNvSpPr txBox="1">
            <a:spLocks noGrp="1"/>
          </p:cNvSpPr>
          <p:nvPr>
            <p:ph type="title"/>
          </p:nvPr>
        </p:nvSpPr>
        <p:spPr>
          <a:xfrm>
            <a:off x="480057" y="949073"/>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sz="4200" dirty="0">
                <a:solidFill>
                  <a:srgbClr val="9900FF"/>
                </a:solidFill>
                <a:latin typeface="Calibri"/>
                <a:ea typeface="Calibri"/>
                <a:cs typeface="Calibri"/>
                <a:sym typeface="Calibri"/>
              </a:rPr>
              <a:t>P.E Days</a:t>
            </a:r>
            <a:endParaRPr sz="4200" dirty="0">
              <a:solidFill>
                <a:srgbClr val="9900FF"/>
              </a:solidFill>
              <a:latin typeface="Calibri"/>
              <a:ea typeface="Calibri"/>
              <a:cs typeface="Calibri"/>
              <a:sym typeface="Calibri"/>
            </a:endParaRPr>
          </a:p>
        </p:txBody>
      </p:sp>
      <p:sp>
        <p:nvSpPr>
          <p:cNvPr id="225" name="Google Shape;225;g27bb52b4ff0_0_14"/>
          <p:cNvSpPr txBox="1">
            <a:spLocks noGrp="1"/>
          </p:cNvSpPr>
          <p:nvPr>
            <p:ph idx="1"/>
          </p:nvPr>
        </p:nvSpPr>
        <p:spPr>
          <a:xfrm>
            <a:off x="480057" y="2306035"/>
            <a:ext cx="8184000" cy="5067000"/>
          </a:xfrm>
          <a:prstGeom prst="rect">
            <a:avLst/>
          </a:prstGeom>
          <a:noFill/>
          <a:ln>
            <a:noFill/>
          </a:ln>
        </p:spPr>
        <p:txBody>
          <a:bodyPr spcFirstLastPara="1" wrap="square" lIns="182875" tIns="91425" rIns="91425" bIns="45700" anchor="t" anchorCtr="0">
            <a:normAutofit/>
          </a:bodyPr>
          <a:lstStyle/>
          <a:p>
            <a:pPr marL="0" lvl="0" indent="0" algn="l" rtl="0">
              <a:lnSpc>
                <a:spcPct val="100000"/>
              </a:lnSpc>
              <a:spcBef>
                <a:spcPts val="0"/>
              </a:spcBef>
              <a:spcAft>
                <a:spcPts val="0"/>
              </a:spcAft>
              <a:buNone/>
            </a:pPr>
            <a:r>
              <a:rPr lang="en-GB" sz="3000" dirty="0" smtClean="0">
                <a:latin typeface="Calibri"/>
                <a:ea typeface="Calibri"/>
                <a:cs typeface="Calibri"/>
                <a:sym typeface="Calibri"/>
              </a:rPr>
              <a:t>Rowan</a:t>
            </a:r>
          </a:p>
          <a:p>
            <a:pPr marL="0" lvl="0" indent="0" algn="l" rtl="0">
              <a:lnSpc>
                <a:spcPct val="100000"/>
              </a:lnSpc>
              <a:spcBef>
                <a:spcPts val="0"/>
              </a:spcBef>
              <a:spcAft>
                <a:spcPts val="0"/>
              </a:spcAft>
              <a:buNone/>
            </a:pPr>
            <a:r>
              <a:rPr lang="en-GB" sz="3000" dirty="0" smtClean="0">
                <a:latin typeface="Calibri"/>
                <a:ea typeface="Calibri"/>
                <a:cs typeface="Calibri"/>
                <a:sym typeface="Calibri"/>
              </a:rPr>
              <a:t>Monday –outdoor </a:t>
            </a:r>
            <a:r>
              <a:rPr lang="en-GB" sz="3000" dirty="0">
                <a:latin typeface="Calibri"/>
                <a:ea typeface="Calibri"/>
                <a:cs typeface="Calibri"/>
                <a:sym typeface="Calibri"/>
              </a:rPr>
              <a:t> </a:t>
            </a:r>
            <a:r>
              <a:rPr lang="en-GB" sz="3000" dirty="0" smtClean="0">
                <a:latin typeface="Calibri"/>
                <a:ea typeface="Calibri"/>
                <a:cs typeface="Calibri"/>
                <a:sym typeface="Calibri"/>
              </a:rPr>
              <a:t>(Rugby)</a:t>
            </a:r>
            <a:endParaRPr sz="3000" dirty="0">
              <a:latin typeface="Calibri"/>
              <a:ea typeface="Calibri"/>
              <a:cs typeface="Calibri"/>
              <a:sym typeface="Calibri"/>
            </a:endParaRPr>
          </a:p>
          <a:p>
            <a:pPr marL="0" lvl="0" indent="0" algn="l" rtl="0">
              <a:lnSpc>
                <a:spcPct val="100000"/>
              </a:lnSpc>
              <a:spcBef>
                <a:spcPts val="0"/>
              </a:spcBef>
              <a:spcAft>
                <a:spcPts val="0"/>
              </a:spcAft>
              <a:buNone/>
            </a:pPr>
            <a:endParaRPr sz="3000" dirty="0">
              <a:latin typeface="Calibri"/>
              <a:ea typeface="Calibri"/>
              <a:cs typeface="Calibri"/>
              <a:sym typeface="Calibri"/>
            </a:endParaRPr>
          </a:p>
          <a:p>
            <a:pPr marL="0" lvl="0" indent="0" algn="l" rtl="0">
              <a:lnSpc>
                <a:spcPct val="100000"/>
              </a:lnSpc>
              <a:spcBef>
                <a:spcPts val="0"/>
              </a:spcBef>
              <a:spcAft>
                <a:spcPts val="0"/>
              </a:spcAft>
              <a:buNone/>
            </a:pPr>
            <a:r>
              <a:rPr lang="en-GB" sz="3000" dirty="0" smtClean="0">
                <a:latin typeface="Calibri"/>
                <a:ea typeface="Calibri"/>
                <a:cs typeface="Calibri"/>
                <a:sym typeface="Calibri"/>
              </a:rPr>
              <a:t>Wednesday – indoor </a:t>
            </a:r>
            <a:r>
              <a:rPr lang="en-GB" sz="3000" dirty="0">
                <a:latin typeface="Calibri"/>
                <a:ea typeface="Calibri"/>
                <a:cs typeface="Calibri"/>
                <a:sym typeface="Calibri"/>
              </a:rPr>
              <a:t> </a:t>
            </a:r>
            <a:r>
              <a:rPr lang="en-GB" sz="3000" dirty="0" smtClean="0">
                <a:latin typeface="Calibri"/>
                <a:ea typeface="Calibri"/>
                <a:cs typeface="Calibri"/>
                <a:sym typeface="Calibri"/>
              </a:rPr>
              <a:t>(Gymnastics)</a:t>
            </a:r>
            <a:endParaRPr sz="3000" dirty="0">
              <a:latin typeface="Calibri"/>
              <a:ea typeface="Calibri"/>
              <a:cs typeface="Calibri"/>
              <a:sym typeface="Calibri"/>
            </a:endParaRPr>
          </a:p>
          <a:p>
            <a:pPr marL="0" lvl="0" indent="0" algn="l" rtl="0">
              <a:lnSpc>
                <a:spcPct val="100000"/>
              </a:lnSpc>
              <a:spcBef>
                <a:spcPts val="0"/>
              </a:spcBef>
              <a:spcAft>
                <a:spcPts val="0"/>
              </a:spcAft>
              <a:buNone/>
            </a:pPr>
            <a:endParaRPr lang="en-GB" sz="3000" dirty="0" smtClean="0">
              <a:latin typeface="Calibri"/>
              <a:ea typeface="Calibri"/>
              <a:cs typeface="Calibri"/>
              <a:sym typeface="Calibri"/>
            </a:endParaRPr>
          </a:p>
          <a:p>
            <a:pPr marL="0" lvl="0" indent="0" algn="l" rtl="0">
              <a:lnSpc>
                <a:spcPct val="100000"/>
              </a:lnSpc>
              <a:spcBef>
                <a:spcPts val="0"/>
              </a:spcBef>
              <a:spcAft>
                <a:spcPts val="0"/>
              </a:spcAft>
              <a:buNone/>
            </a:pPr>
            <a:r>
              <a:rPr lang="en-GB" sz="3000" dirty="0" smtClean="0">
                <a:latin typeface="Calibri"/>
                <a:ea typeface="Calibri"/>
                <a:cs typeface="Calibri"/>
                <a:sym typeface="Calibri"/>
              </a:rPr>
              <a:t>Spruce</a:t>
            </a:r>
          </a:p>
          <a:p>
            <a:pPr marL="0" lvl="0" indent="0" algn="l" rtl="0">
              <a:lnSpc>
                <a:spcPct val="100000"/>
              </a:lnSpc>
              <a:spcBef>
                <a:spcPts val="0"/>
              </a:spcBef>
              <a:spcAft>
                <a:spcPts val="0"/>
              </a:spcAft>
              <a:buNone/>
            </a:pPr>
            <a:r>
              <a:rPr lang="en-GB" sz="3000" dirty="0" smtClean="0">
                <a:latin typeface="Calibri"/>
                <a:ea typeface="Calibri"/>
                <a:cs typeface="Calibri"/>
                <a:sym typeface="Calibri"/>
              </a:rPr>
              <a:t>Monday – Outdoor (Rugby)</a:t>
            </a:r>
          </a:p>
          <a:p>
            <a:pPr marL="0" lvl="0" indent="0" algn="l" rtl="0">
              <a:lnSpc>
                <a:spcPct val="100000"/>
              </a:lnSpc>
              <a:spcBef>
                <a:spcPts val="0"/>
              </a:spcBef>
              <a:spcAft>
                <a:spcPts val="0"/>
              </a:spcAft>
              <a:buNone/>
            </a:pPr>
            <a:r>
              <a:rPr lang="en-US" sz="3000" dirty="0" smtClean="0">
                <a:latin typeface="Calibri"/>
                <a:ea typeface="Calibri"/>
                <a:cs typeface="Calibri"/>
                <a:sym typeface="Calibri"/>
              </a:rPr>
              <a:t>Tuesday – indoor </a:t>
            </a:r>
            <a:r>
              <a:rPr lang="en-US" sz="3000" smtClean="0">
                <a:latin typeface="Calibri"/>
                <a:ea typeface="Calibri"/>
                <a:cs typeface="Calibri"/>
                <a:sym typeface="Calibri"/>
              </a:rPr>
              <a:t>(Gymnastics)</a:t>
            </a:r>
            <a:endParaRPr lang="en-GB" sz="3000" dirty="0" smtClean="0">
              <a:latin typeface="Calibri"/>
              <a:ea typeface="Calibri"/>
              <a:cs typeface="Calibri"/>
              <a:sym typeface="Calibri"/>
            </a:endParaRPr>
          </a:p>
          <a:p>
            <a:pPr marL="0" lvl="0" indent="0" algn="l" rtl="0">
              <a:lnSpc>
                <a:spcPct val="100000"/>
              </a:lnSpc>
              <a:spcBef>
                <a:spcPts val="0"/>
              </a:spcBef>
              <a:spcAft>
                <a:spcPts val="0"/>
              </a:spcAft>
              <a:buNone/>
            </a:pPr>
            <a:endParaRPr sz="3000" dirty="0">
              <a:latin typeface="Calibri"/>
              <a:ea typeface="Calibri"/>
              <a:cs typeface="Calibri"/>
              <a:sym typeface="Calibri"/>
            </a:endParaRPr>
          </a:p>
          <a:p>
            <a:pPr marL="0" lvl="0" indent="0" algn="l" rtl="0">
              <a:lnSpc>
                <a:spcPct val="100000"/>
              </a:lnSpc>
              <a:spcBef>
                <a:spcPts val="0"/>
              </a:spcBef>
              <a:spcAft>
                <a:spcPts val="0"/>
              </a:spcAft>
              <a:buNone/>
            </a:pPr>
            <a:endParaRPr sz="3000" dirty="0">
              <a:latin typeface="Calibri"/>
              <a:ea typeface="Calibri"/>
              <a:cs typeface="Calibri"/>
              <a:sym typeface="Calibri"/>
            </a:endParaRPr>
          </a:p>
          <a:p>
            <a:pPr marL="265176" lvl="0" indent="-154938" algn="l" rtl="0">
              <a:lnSpc>
                <a:spcPct val="100000"/>
              </a:lnSpc>
              <a:spcBef>
                <a:spcPts val="250"/>
              </a:spcBef>
              <a:spcAft>
                <a:spcPts val="0"/>
              </a:spcAft>
              <a:buSzPts val="2240"/>
              <a:buNone/>
            </a:pPr>
            <a:endParaRPr dirty="0"/>
          </a:p>
          <a:p>
            <a:pPr marL="0" lvl="0" indent="0" algn="l" rtl="0">
              <a:lnSpc>
                <a:spcPct val="100000"/>
              </a:lnSpc>
              <a:spcBef>
                <a:spcPts val="250"/>
              </a:spcBef>
              <a:spcAft>
                <a:spcPts val="0"/>
              </a:spcAft>
              <a:buSzPts val="2618"/>
              <a:buNone/>
            </a:pPr>
            <a:endParaRPr b="1" dirty="0"/>
          </a:p>
          <a:p>
            <a:pPr marL="0" lvl="0" indent="0" algn="l" rtl="0">
              <a:lnSpc>
                <a:spcPct val="100000"/>
              </a:lnSpc>
              <a:spcBef>
                <a:spcPts val="250"/>
              </a:spcBef>
              <a:spcAft>
                <a:spcPts val="0"/>
              </a:spcAft>
              <a:buSzPts val="2618"/>
              <a:buNone/>
            </a:pPr>
            <a:endParaRPr b="1" dirty="0"/>
          </a:p>
          <a:p>
            <a:pPr marL="0" lvl="0" indent="0" algn="l" rtl="0">
              <a:lnSpc>
                <a:spcPct val="100000"/>
              </a:lnSpc>
              <a:spcBef>
                <a:spcPts val="250"/>
              </a:spcBef>
              <a:spcAft>
                <a:spcPts val="0"/>
              </a:spcAft>
              <a:buSzPts val="2618"/>
              <a:buNone/>
            </a:pPr>
            <a:endParaRPr b="1" dirty="0"/>
          </a:p>
          <a:p>
            <a:pPr marL="0" lvl="0" indent="0" algn="l" rtl="0">
              <a:lnSpc>
                <a:spcPct val="100000"/>
              </a:lnSpc>
              <a:spcBef>
                <a:spcPts val="250"/>
              </a:spcBef>
              <a:spcAft>
                <a:spcPts val="0"/>
              </a:spcAft>
              <a:buSzPts val="2618"/>
              <a:buNone/>
            </a:pPr>
            <a:endParaRPr b="1" dirty="0"/>
          </a:p>
          <a:p>
            <a:pPr marL="0" lvl="0" indent="0" algn="l" rtl="0">
              <a:lnSpc>
                <a:spcPct val="100000"/>
              </a:lnSpc>
              <a:spcBef>
                <a:spcPts val="250"/>
              </a:spcBef>
              <a:spcAft>
                <a:spcPts val="0"/>
              </a:spcAft>
              <a:buSzPts val="2618"/>
              <a:buNone/>
            </a:pPr>
            <a:endParaRPr b="1" dirty="0"/>
          </a:p>
        </p:txBody>
      </p:sp>
      <p:pic>
        <p:nvPicPr>
          <p:cNvPr id="226" name="Google Shape;226;g27bb52b4ff0_0_14">
            <a:hlinkClick r:id="rId3"/>
          </p:cNvPr>
          <p:cNvPicPr preferRelativeResize="0"/>
          <p:nvPr/>
        </p:nvPicPr>
        <p:blipFill rotWithShape="1">
          <a:blip r:embed="rId4">
            <a:alphaModFix/>
          </a:blip>
          <a:srcRect/>
          <a:stretch/>
        </p:blipFill>
        <p:spPr>
          <a:xfrm>
            <a:off x="6420282" y="3783564"/>
            <a:ext cx="1880755" cy="568642"/>
          </a:xfrm>
          <a:prstGeom prst="rect">
            <a:avLst/>
          </a:prstGeom>
          <a:noFill/>
          <a:ln>
            <a:noFill/>
          </a:ln>
        </p:spPr>
      </p:pic>
      <p:pic>
        <p:nvPicPr>
          <p:cNvPr id="227" name="Google Shape;227;g27bb52b4ff0_0_14"/>
          <p:cNvPicPr preferRelativeResize="0"/>
          <p:nvPr/>
        </p:nvPicPr>
        <p:blipFill rotWithShape="1">
          <a:blip r:embed="rId5">
            <a:alphaModFix/>
          </a:blip>
          <a:srcRect/>
          <a:stretch/>
        </p:blipFill>
        <p:spPr>
          <a:xfrm>
            <a:off x="6152476" y="1474823"/>
            <a:ext cx="2416375" cy="209482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1"/>
          <p:cNvSpPr txBox="1">
            <a:spLocks noGrp="1"/>
          </p:cNvSpPr>
          <p:nvPr>
            <p:ph type="title"/>
          </p:nvPr>
        </p:nvSpPr>
        <p:spPr>
          <a:xfrm>
            <a:off x="591319" y="663334"/>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240"/>
              <a:buFont typeface="Verdana"/>
              <a:buNone/>
            </a:pPr>
            <a:r>
              <a:rPr lang="en-GB" sz="2740" dirty="0">
                <a:solidFill>
                  <a:srgbClr val="9900FF"/>
                </a:solidFill>
              </a:rPr>
              <a:t>Appropriate clothing for the weather</a:t>
            </a:r>
            <a:endParaRPr sz="2740" dirty="0">
              <a:solidFill>
                <a:srgbClr val="9900FF"/>
              </a:solidFill>
            </a:endParaRPr>
          </a:p>
        </p:txBody>
      </p:sp>
      <p:sp>
        <p:nvSpPr>
          <p:cNvPr id="238" name="Google Shape;238;p11"/>
          <p:cNvSpPr txBox="1">
            <a:spLocks noGrp="1"/>
          </p:cNvSpPr>
          <p:nvPr>
            <p:ph idx="1"/>
          </p:nvPr>
        </p:nvSpPr>
        <p:spPr>
          <a:xfrm>
            <a:off x="479988" y="2124711"/>
            <a:ext cx="8184000" cy="4188000"/>
          </a:xfrm>
          <a:prstGeom prst="rect">
            <a:avLst/>
          </a:prstGeom>
          <a:noFill/>
          <a:ln>
            <a:noFill/>
          </a:ln>
        </p:spPr>
        <p:txBody>
          <a:bodyPr spcFirstLastPara="1" wrap="square" lIns="182875" tIns="91425" rIns="91425" bIns="45700" anchor="t" anchorCtr="0">
            <a:normAutofit/>
          </a:bodyPr>
          <a:lstStyle/>
          <a:p>
            <a:pPr marL="265176" lvl="0" indent="-220725" algn="l" rtl="0">
              <a:lnSpc>
                <a:spcPct val="80000"/>
              </a:lnSpc>
              <a:spcBef>
                <a:spcPts val="250"/>
              </a:spcBef>
              <a:spcAft>
                <a:spcPts val="0"/>
              </a:spcAft>
              <a:buSzPts val="1540"/>
              <a:buFont typeface="Calibri"/>
              <a:buChar char="●"/>
            </a:pPr>
            <a:r>
              <a:rPr lang="en-GB" sz="2100" dirty="0">
                <a:latin typeface="Calibri"/>
                <a:ea typeface="Calibri"/>
                <a:cs typeface="Calibri"/>
                <a:sym typeface="Calibri"/>
              </a:rPr>
              <a:t>Waterproof coat with a hood</a:t>
            </a:r>
            <a:endParaRPr sz="2100" dirty="0">
              <a:latin typeface="Calibri"/>
              <a:ea typeface="Calibri"/>
              <a:cs typeface="Calibri"/>
              <a:sym typeface="Calibri"/>
            </a:endParaRPr>
          </a:p>
          <a:p>
            <a:pPr marL="265176" lvl="0" indent="-220725" algn="l" rtl="0">
              <a:lnSpc>
                <a:spcPct val="80000"/>
              </a:lnSpc>
              <a:spcBef>
                <a:spcPts val="250"/>
              </a:spcBef>
              <a:spcAft>
                <a:spcPts val="0"/>
              </a:spcAft>
              <a:buSzPts val="1540"/>
              <a:buFont typeface="Calibri"/>
              <a:buChar char="●"/>
            </a:pPr>
            <a:r>
              <a:rPr lang="en-GB" sz="2100" dirty="0">
                <a:latin typeface="Calibri"/>
                <a:ea typeface="Calibri"/>
                <a:cs typeface="Calibri"/>
                <a:sym typeface="Calibri"/>
              </a:rPr>
              <a:t>Hat, scarf, gloves for cold weather</a:t>
            </a:r>
            <a:endParaRPr sz="2100" dirty="0">
              <a:latin typeface="Calibri"/>
              <a:ea typeface="Calibri"/>
              <a:cs typeface="Calibri"/>
              <a:sym typeface="Calibri"/>
            </a:endParaRPr>
          </a:p>
          <a:p>
            <a:pPr marL="265176" lvl="0" indent="-220725" algn="l" rtl="0">
              <a:lnSpc>
                <a:spcPct val="80000"/>
              </a:lnSpc>
              <a:spcBef>
                <a:spcPts val="250"/>
              </a:spcBef>
              <a:spcAft>
                <a:spcPts val="0"/>
              </a:spcAft>
              <a:buSzPts val="1540"/>
              <a:buFont typeface="Calibri"/>
              <a:buChar char="●"/>
            </a:pPr>
            <a:r>
              <a:rPr lang="en-GB" sz="2100" dirty="0">
                <a:latin typeface="Calibri"/>
                <a:ea typeface="Calibri"/>
                <a:cs typeface="Calibri"/>
                <a:sym typeface="Calibri"/>
              </a:rPr>
              <a:t>Please apply sunscreen before school during hot weather</a:t>
            </a:r>
            <a:endParaRPr sz="2100" dirty="0">
              <a:latin typeface="Calibri"/>
              <a:ea typeface="Calibri"/>
              <a:cs typeface="Calibri"/>
              <a:sym typeface="Calibri"/>
            </a:endParaRPr>
          </a:p>
          <a:p>
            <a:pPr marL="265176" lvl="0" indent="-220725" algn="l" rtl="0">
              <a:lnSpc>
                <a:spcPct val="80000"/>
              </a:lnSpc>
              <a:spcBef>
                <a:spcPts val="250"/>
              </a:spcBef>
              <a:spcAft>
                <a:spcPts val="0"/>
              </a:spcAft>
              <a:buSzPts val="1540"/>
              <a:buFont typeface="Calibri"/>
              <a:buChar char="●"/>
            </a:pPr>
            <a:r>
              <a:rPr lang="en-GB" sz="2100" dirty="0">
                <a:latin typeface="Calibri"/>
                <a:ea typeface="Calibri"/>
                <a:cs typeface="Calibri"/>
                <a:sym typeface="Calibri"/>
              </a:rPr>
              <a:t>Earrings to be removed for PE lessons. </a:t>
            </a:r>
            <a:r>
              <a:rPr lang="en-GB" sz="2100" i="1" dirty="0">
                <a:latin typeface="Calibri"/>
                <a:ea typeface="Calibri"/>
                <a:cs typeface="Calibri"/>
                <a:sym typeface="Calibri"/>
              </a:rPr>
              <a:t>If your child is unable to do this independently, please remove them before coming to school.</a:t>
            </a:r>
            <a:endParaRPr sz="2100" i="1" dirty="0">
              <a:latin typeface="Calibri"/>
              <a:ea typeface="Calibri"/>
              <a:cs typeface="Calibri"/>
              <a:sym typeface="Calibri"/>
            </a:endParaRPr>
          </a:p>
          <a:p>
            <a:pPr marL="265176" lvl="0" indent="-256286" algn="l" rtl="0">
              <a:lnSpc>
                <a:spcPct val="80000"/>
              </a:lnSpc>
              <a:spcBef>
                <a:spcPts val="250"/>
              </a:spcBef>
              <a:spcAft>
                <a:spcPts val="0"/>
              </a:spcAft>
              <a:buSzPts val="2100"/>
              <a:buFont typeface="Calibri"/>
              <a:buChar char="●"/>
            </a:pPr>
            <a:r>
              <a:rPr lang="en-GB" sz="2100" dirty="0">
                <a:latin typeface="Calibri"/>
                <a:ea typeface="Calibri"/>
                <a:cs typeface="Calibri"/>
                <a:sym typeface="Calibri"/>
              </a:rPr>
              <a:t>Long hair must be tied back for outdoor activities and all P.E. lessons</a:t>
            </a:r>
            <a:endParaRPr sz="2100" dirty="0">
              <a:latin typeface="Calibri"/>
              <a:ea typeface="Calibri"/>
              <a:cs typeface="Calibri"/>
              <a:sym typeface="Calibri"/>
            </a:endParaRPr>
          </a:p>
        </p:txBody>
      </p:sp>
      <p:pic>
        <p:nvPicPr>
          <p:cNvPr id="239" name="Google Shape;239;p11"/>
          <p:cNvPicPr preferRelativeResize="0"/>
          <p:nvPr/>
        </p:nvPicPr>
        <p:blipFill>
          <a:blip r:embed="rId3">
            <a:alphaModFix/>
          </a:blip>
          <a:stretch>
            <a:fillRect/>
          </a:stretch>
        </p:blipFill>
        <p:spPr>
          <a:xfrm>
            <a:off x="531370" y="5314488"/>
            <a:ext cx="1408075" cy="1408100"/>
          </a:xfrm>
          <a:prstGeom prst="rect">
            <a:avLst/>
          </a:prstGeom>
          <a:noFill/>
          <a:ln>
            <a:noFill/>
          </a:ln>
        </p:spPr>
      </p:pic>
      <p:pic>
        <p:nvPicPr>
          <p:cNvPr id="240" name="Google Shape;240;p11"/>
          <p:cNvPicPr preferRelativeResize="0"/>
          <p:nvPr/>
        </p:nvPicPr>
        <p:blipFill>
          <a:blip r:embed="rId4">
            <a:alphaModFix/>
          </a:blip>
          <a:stretch>
            <a:fillRect/>
          </a:stretch>
        </p:blipFill>
        <p:spPr>
          <a:xfrm>
            <a:off x="6622669" y="4393574"/>
            <a:ext cx="2152650" cy="2124075"/>
          </a:xfrm>
          <a:prstGeom prst="rect">
            <a:avLst/>
          </a:prstGeom>
          <a:noFill/>
          <a:ln>
            <a:noFill/>
          </a:ln>
        </p:spPr>
      </p:pic>
      <p:pic>
        <p:nvPicPr>
          <p:cNvPr id="241" name="Google Shape;241;p11"/>
          <p:cNvPicPr preferRelativeResize="0"/>
          <p:nvPr/>
        </p:nvPicPr>
        <p:blipFill>
          <a:blip r:embed="rId5">
            <a:alphaModFix/>
          </a:blip>
          <a:stretch>
            <a:fillRect/>
          </a:stretch>
        </p:blipFill>
        <p:spPr>
          <a:xfrm>
            <a:off x="2162107" y="4874738"/>
            <a:ext cx="2466975" cy="18478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gfea4daac8a_0_0"/>
          <p:cNvSpPr txBox="1">
            <a:spLocks noGrp="1"/>
          </p:cNvSpPr>
          <p:nvPr>
            <p:ph type="title"/>
          </p:nvPr>
        </p:nvSpPr>
        <p:spPr>
          <a:xfrm>
            <a:off x="586575" y="665023"/>
            <a:ext cx="8184000" cy="1051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GB" dirty="0">
                <a:solidFill>
                  <a:srgbClr val="9900FF"/>
                </a:solidFill>
              </a:rPr>
              <a:t>Lunchtimes</a:t>
            </a:r>
            <a:endParaRPr dirty="0">
              <a:solidFill>
                <a:srgbClr val="9900FF"/>
              </a:solidFill>
            </a:endParaRPr>
          </a:p>
        </p:txBody>
      </p:sp>
      <p:sp>
        <p:nvSpPr>
          <p:cNvPr id="247" name="Google Shape;247;gfea4daac8a_0_0"/>
          <p:cNvSpPr txBox="1">
            <a:spLocks noGrp="1"/>
          </p:cNvSpPr>
          <p:nvPr>
            <p:ph idx="1"/>
          </p:nvPr>
        </p:nvSpPr>
        <p:spPr>
          <a:xfrm>
            <a:off x="438436" y="2178600"/>
            <a:ext cx="8184000" cy="4679400"/>
          </a:xfrm>
          <a:prstGeom prst="rect">
            <a:avLst/>
          </a:prstGeom>
        </p:spPr>
        <p:txBody>
          <a:bodyPr spcFirstLastPara="1" wrap="square" lIns="182875" tIns="91425" rIns="91425" bIns="45700" anchor="t" anchorCtr="0">
            <a:noAutofit/>
          </a:bodyPr>
          <a:lstStyle/>
          <a:p>
            <a:pPr marL="457200" lvl="0" indent="-322930" algn="l" rtl="0">
              <a:lnSpc>
                <a:spcPct val="90000"/>
              </a:lnSpc>
              <a:spcBef>
                <a:spcPts val="0"/>
              </a:spcBef>
              <a:spcAft>
                <a:spcPts val="0"/>
              </a:spcAft>
              <a:buSzPts val="1486"/>
              <a:buChar char="●"/>
            </a:pPr>
            <a:r>
              <a:rPr lang="en-GB" sz="1927" b="1" dirty="0">
                <a:latin typeface="Calibri"/>
                <a:ea typeface="Calibri"/>
                <a:cs typeface="Calibri"/>
                <a:sym typeface="Calibri"/>
              </a:rPr>
              <a:t>School Meals:</a:t>
            </a:r>
            <a:r>
              <a:rPr lang="en-GB" sz="1927" dirty="0">
                <a:latin typeface="Calibri"/>
                <a:ea typeface="Calibri"/>
                <a:cs typeface="Calibri"/>
                <a:sym typeface="Calibri"/>
              </a:rPr>
              <a:t> School Grid is the online </a:t>
            </a:r>
            <a:endParaRPr sz="1927" dirty="0">
              <a:latin typeface="Calibri"/>
              <a:ea typeface="Calibri"/>
              <a:cs typeface="Calibri"/>
              <a:sym typeface="Calibri"/>
            </a:endParaRPr>
          </a:p>
          <a:p>
            <a:pPr marL="457200" lvl="0" indent="0" algn="l" rtl="0">
              <a:lnSpc>
                <a:spcPct val="90000"/>
              </a:lnSpc>
              <a:spcBef>
                <a:spcPts val="0"/>
              </a:spcBef>
              <a:spcAft>
                <a:spcPts val="0"/>
              </a:spcAft>
              <a:buSzPts val="358"/>
              <a:buNone/>
            </a:pPr>
            <a:r>
              <a:rPr lang="en-GB" sz="1927" dirty="0">
                <a:latin typeface="Calibri"/>
                <a:ea typeface="Calibri"/>
                <a:cs typeface="Calibri"/>
                <a:sym typeface="Calibri"/>
              </a:rPr>
              <a:t>system used to pre-order and pay for </a:t>
            </a:r>
            <a:endParaRPr sz="1927" dirty="0">
              <a:latin typeface="Calibri"/>
              <a:ea typeface="Calibri"/>
              <a:cs typeface="Calibri"/>
              <a:sym typeface="Calibri"/>
            </a:endParaRPr>
          </a:p>
          <a:p>
            <a:pPr marL="457200" lvl="0" indent="0" algn="l" rtl="0">
              <a:lnSpc>
                <a:spcPct val="90000"/>
              </a:lnSpc>
              <a:spcBef>
                <a:spcPts val="0"/>
              </a:spcBef>
              <a:spcAft>
                <a:spcPts val="0"/>
              </a:spcAft>
              <a:buSzPts val="358"/>
              <a:buNone/>
            </a:pPr>
            <a:r>
              <a:rPr lang="en-GB" sz="1927" dirty="0">
                <a:latin typeface="Calibri"/>
                <a:ea typeface="Calibri"/>
                <a:cs typeface="Calibri"/>
                <a:sym typeface="Calibri"/>
              </a:rPr>
              <a:t>school meals (free for children from </a:t>
            </a:r>
            <a:endParaRPr sz="1927" dirty="0">
              <a:latin typeface="Calibri"/>
              <a:ea typeface="Calibri"/>
              <a:cs typeface="Calibri"/>
              <a:sym typeface="Calibri"/>
            </a:endParaRPr>
          </a:p>
          <a:p>
            <a:pPr marL="457200" lvl="0" indent="0" algn="l" rtl="0">
              <a:lnSpc>
                <a:spcPct val="90000"/>
              </a:lnSpc>
              <a:spcBef>
                <a:spcPts val="0"/>
              </a:spcBef>
              <a:spcAft>
                <a:spcPts val="0"/>
              </a:spcAft>
              <a:buSzPts val="358"/>
              <a:buNone/>
            </a:pPr>
            <a:r>
              <a:rPr lang="en-GB" sz="1927" dirty="0">
                <a:latin typeface="Calibri"/>
                <a:ea typeface="Calibri"/>
                <a:cs typeface="Calibri"/>
                <a:sym typeface="Calibri"/>
              </a:rPr>
              <a:t>Reception to Year 2).</a:t>
            </a:r>
            <a:endParaRPr sz="1927" dirty="0">
              <a:latin typeface="Calibri"/>
              <a:ea typeface="Calibri"/>
              <a:cs typeface="Calibri"/>
              <a:sym typeface="Calibri"/>
            </a:endParaRPr>
          </a:p>
          <a:p>
            <a:pPr marL="457200" lvl="0" indent="-350997" algn="l" rtl="0">
              <a:lnSpc>
                <a:spcPct val="90000"/>
              </a:lnSpc>
              <a:spcBef>
                <a:spcPts val="0"/>
              </a:spcBef>
              <a:spcAft>
                <a:spcPts val="0"/>
              </a:spcAft>
              <a:buSzPts val="1928"/>
              <a:buFont typeface="Calibri"/>
              <a:buChar char="●"/>
            </a:pPr>
            <a:r>
              <a:rPr lang="en-GB" sz="1927" dirty="0">
                <a:latin typeface="Calibri"/>
                <a:ea typeface="Calibri"/>
                <a:cs typeface="Calibri"/>
                <a:sym typeface="Calibri"/>
              </a:rPr>
              <a:t>Please contact the admin team if </a:t>
            </a:r>
            <a:r>
              <a:rPr lang="en-GB" sz="1927" dirty="0" smtClean="0">
                <a:latin typeface="Calibri"/>
                <a:ea typeface="Calibri"/>
                <a:cs typeface="Calibri"/>
                <a:sym typeface="Calibri"/>
              </a:rPr>
              <a:t>you</a:t>
            </a:r>
            <a:r>
              <a:rPr lang="en-GB" sz="1927" dirty="0">
                <a:latin typeface="Calibri"/>
                <a:ea typeface="Calibri"/>
                <a:cs typeface="Calibri"/>
                <a:sym typeface="Calibri"/>
              </a:rPr>
              <a:t> </a:t>
            </a:r>
            <a:r>
              <a:rPr lang="en-GB" sz="1927" dirty="0" smtClean="0">
                <a:latin typeface="Calibri"/>
                <a:ea typeface="Calibri"/>
                <a:cs typeface="Calibri"/>
                <a:sym typeface="Calibri"/>
              </a:rPr>
              <a:t>have </a:t>
            </a:r>
            <a:r>
              <a:rPr lang="en-GB" sz="1927" dirty="0">
                <a:latin typeface="Calibri"/>
                <a:ea typeface="Calibri"/>
                <a:cs typeface="Calibri"/>
                <a:sym typeface="Calibri"/>
              </a:rPr>
              <a:t>any difficulties with logging in to </a:t>
            </a:r>
            <a:r>
              <a:rPr lang="en-GB" sz="1927" dirty="0" smtClean="0">
                <a:latin typeface="Calibri"/>
                <a:ea typeface="Calibri"/>
                <a:cs typeface="Calibri"/>
                <a:sym typeface="Calibri"/>
              </a:rPr>
              <a:t>the </a:t>
            </a:r>
            <a:r>
              <a:rPr lang="en-GB" sz="1927" dirty="0">
                <a:latin typeface="Calibri"/>
                <a:ea typeface="Calibri"/>
                <a:cs typeface="Calibri"/>
                <a:sym typeface="Calibri"/>
              </a:rPr>
              <a:t>system</a:t>
            </a:r>
            <a:endParaRPr sz="1927" dirty="0">
              <a:latin typeface="Calibri"/>
              <a:ea typeface="Calibri"/>
              <a:cs typeface="Calibri"/>
              <a:sym typeface="Calibri"/>
            </a:endParaRPr>
          </a:p>
          <a:p>
            <a:pPr marL="457200" lvl="0" indent="-322930" algn="l" rtl="0">
              <a:lnSpc>
                <a:spcPct val="90000"/>
              </a:lnSpc>
              <a:spcBef>
                <a:spcPts val="0"/>
              </a:spcBef>
              <a:spcAft>
                <a:spcPts val="0"/>
              </a:spcAft>
              <a:buSzPts val="1486"/>
              <a:buChar char="●"/>
            </a:pPr>
            <a:r>
              <a:rPr lang="en-GB" sz="1927" b="1" dirty="0">
                <a:latin typeface="Calibri"/>
                <a:ea typeface="Calibri"/>
                <a:cs typeface="Calibri"/>
                <a:sym typeface="Calibri"/>
              </a:rPr>
              <a:t>Healthy </a:t>
            </a:r>
            <a:r>
              <a:rPr lang="en-GB" sz="1927" b="1" dirty="0" err="1">
                <a:latin typeface="Calibri"/>
                <a:ea typeface="Calibri"/>
                <a:cs typeface="Calibri"/>
                <a:sym typeface="Calibri"/>
              </a:rPr>
              <a:t>Lunchboxes</a:t>
            </a:r>
            <a:r>
              <a:rPr lang="en-GB" sz="1927" dirty="0" err="1">
                <a:latin typeface="Calibri"/>
                <a:ea typeface="Calibri"/>
                <a:cs typeface="Calibri"/>
                <a:sym typeface="Calibri"/>
              </a:rPr>
              <a:t>:If</a:t>
            </a:r>
            <a:r>
              <a:rPr lang="en-GB" sz="1927" dirty="0">
                <a:latin typeface="Calibri"/>
                <a:ea typeface="Calibri"/>
                <a:cs typeface="Calibri"/>
                <a:sym typeface="Calibri"/>
              </a:rPr>
              <a:t> you choose to provide a packed lunch from home please see our Healthy Eating Policy following the link on the slide below</a:t>
            </a:r>
            <a:r>
              <a:rPr lang="en-GB" sz="1927" dirty="0" smtClean="0">
                <a:latin typeface="Calibri"/>
                <a:ea typeface="Calibri"/>
                <a:cs typeface="Calibri"/>
                <a:sym typeface="Calibri"/>
              </a:rPr>
              <a:t>.</a:t>
            </a:r>
          </a:p>
          <a:p>
            <a:pPr marL="457200" lvl="0" indent="-322930" algn="l" rtl="0">
              <a:lnSpc>
                <a:spcPct val="90000"/>
              </a:lnSpc>
              <a:spcBef>
                <a:spcPts val="0"/>
              </a:spcBef>
              <a:spcAft>
                <a:spcPts val="0"/>
              </a:spcAft>
              <a:buSzPts val="1486"/>
              <a:buChar char="●"/>
            </a:pPr>
            <a:endParaRPr sz="1927" dirty="0">
              <a:latin typeface="Calibri"/>
              <a:ea typeface="Calibri"/>
              <a:cs typeface="Calibri"/>
              <a:sym typeface="Calibri"/>
            </a:endParaRPr>
          </a:p>
          <a:p>
            <a:pPr marL="457200" lvl="0" indent="-322930" algn="l" rtl="0">
              <a:lnSpc>
                <a:spcPct val="90000"/>
              </a:lnSpc>
              <a:spcBef>
                <a:spcPts val="0"/>
              </a:spcBef>
              <a:spcAft>
                <a:spcPts val="0"/>
              </a:spcAft>
              <a:buSzPts val="1486"/>
              <a:buChar char="●"/>
            </a:pPr>
            <a:r>
              <a:rPr lang="en-GB" sz="1927" b="1" dirty="0">
                <a:latin typeface="Calibri"/>
                <a:ea typeface="Calibri"/>
                <a:cs typeface="Calibri"/>
                <a:sym typeface="Calibri"/>
              </a:rPr>
              <a:t>Timings and supervision</a:t>
            </a:r>
            <a:r>
              <a:rPr lang="en-GB" sz="1927" dirty="0">
                <a:latin typeface="Calibri"/>
                <a:ea typeface="Calibri"/>
                <a:cs typeface="Calibri"/>
                <a:sym typeface="Calibri"/>
              </a:rPr>
              <a:t>:</a:t>
            </a:r>
            <a:endParaRPr sz="1927" dirty="0">
              <a:latin typeface="Calibri"/>
              <a:ea typeface="Calibri"/>
              <a:cs typeface="Calibri"/>
              <a:sym typeface="Calibri"/>
            </a:endParaRPr>
          </a:p>
          <a:p>
            <a:pPr marL="457200" lvl="0" indent="-350997" algn="l" rtl="0">
              <a:lnSpc>
                <a:spcPct val="90000"/>
              </a:lnSpc>
              <a:spcBef>
                <a:spcPts val="0"/>
              </a:spcBef>
              <a:spcAft>
                <a:spcPts val="0"/>
              </a:spcAft>
              <a:buSzPts val="1928"/>
              <a:buFont typeface="Calibri"/>
              <a:buChar char="●"/>
            </a:pPr>
            <a:r>
              <a:rPr lang="en-GB" sz="1927" dirty="0">
                <a:latin typeface="Calibri"/>
                <a:ea typeface="Calibri"/>
                <a:cs typeface="Calibri"/>
                <a:sym typeface="Calibri"/>
              </a:rPr>
              <a:t>Lunchtime for the Nursery and Reception 11.45am-12.45pm</a:t>
            </a:r>
            <a:endParaRPr sz="1927" dirty="0">
              <a:latin typeface="Calibri"/>
              <a:ea typeface="Calibri"/>
              <a:cs typeface="Calibri"/>
              <a:sym typeface="Calibri"/>
            </a:endParaRPr>
          </a:p>
          <a:p>
            <a:pPr marL="457200" lvl="0" indent="-350997" algn="l" rtl="0">
              <a:lnSpc>
                <a:spcPct val="90000"/>
              </a:lnSpc>
              <a:spcBef>
                <a:spcPts val="0"/>
              </a:spcBef>
              <a:spcAft>
                <a:spcPts val="0"/>
              </a:spcAft>
              <a:buSzPts val="1928"/>
              <a:buFont typeface="Calibri"/>
              <a:buChar char="●"/>
            </a:pPr>
            <a:r>
              <a:rPr lang="en-GB" sz="1927" dirty="0">
                <a:latin typeface="Calibri"/>
                <a:ea typeface="Calibri"/>
                <a:cs typeface="Calibri"/>
                <a:sym typeface="Calibri"/>
              </a:rPr>
              <a:t>Lunchtime for Year 1-6 is 12.00pm-1.00pm</a:t>
            </a:r>
            <a:endParaRPr sz="1927" dirty="0">
              <a:latin typeface="Calibri"/>
              <a:ea typeface="Calibri"/>
              <a:cs typeface="Calibri"/>
              <a:sym typeface="Calibri"/>
            </a:endParaRPr>
          </a:p>
          <a:p>
            <a:pPr marL="457200" lvl="0" indent="-350997" algn="l" rtl="0">
              <a:lnSpc>
                <a:spcPct val="90000"/>
              </a:lnSpc>
              <a:spcBef>
                <a:spcPts val="0"/>
              </a:spcBef>
              <a:spcAft>
                <a:spcPts val="0"/>
              </a:spcAft>
              <a:buSzPts val="1928"/>
              <a:buFont typeface="Calibri"/>
              <a:buChar char="●"/>
            </a:pPr>
            <a:r>
              <a:rPr lang="en-GB" sz="1927" dirty="0">
                <a:latin typeface="Calibri"/>
                <a:ea typeface="Calibri"/>
                <a:cs typeface="Calibri"/>
                <a:sym typeface="Calibri"/>
              </a:rPr>
              <a:t>Children are supervised by our team of lunchtime organisers, teaching assistants and a member of the SLT each day. We also have two sports coaches helping to organise team games during the lunchtime period.</a:t>
            </a:r>
            <a:endParaRPr sz="1927" dirty="0">
              <a:latin typeface="Calibri"/>
              <a:ea typeface="Calibri"/>
              <a:cs typeface="Calibri"/>
              <a:sym typeface="Calibri"/>
            </a:endParaRPr>
          </a:p>
          <a:p>
            <a:pPr marL="457200" lvl="0" indent="0" algn="l" rtl="0">
              <a:lnSpc>
                <a:spcPct val="90000"/>
              </a:lnSpc>
              <a:spcBef>
                <a:spcPts val="0"/>
              </a:spcBef>
              <a:spcAft>
                <a:spcPts val="0"/>
              </a:spcAft>
              <a:buNone/>
            </a:pPr>
            <a:endParaRPr sz="1627" dirty="0"/>
          </a:p>
          <a:p>
            <a:pPr marL="0" lvl="0" indent="0" algn="l" rtl="0">
              <a:lnSpc>
                <a:spcPct val="90000"/>
              </a:lnSpc>
              <a:spcBef>
                <a:spcPts val="250"/>
              </a:spcBef>
              <a:spcAft>
                <a:spcPts val="0"/>
              </a:spcAft>
              <a:buSzPts val="358"/>
              <a:buNone/>
            </a:pPr>
            <a:endParaRPr sz="1010" dirty="0"/>
          </a:p>
        </p:txBody>
      </p:sp>
      <p:pic>
        <p:nvPicPr>
          <p:cNvPr id="248" name="Google Shape;248;gfea4daac8a_0_0"/>
          <p:cNvPicPr preferRelativeResize="0"/>
          <p:nvPr/>
        </p:nvPicPr>
        <p:blipFill rotWithShape="1">
          <a:blip r:embed="rId3">
            <a:alphaModFix/>
          </a:blip>
          <a:srcRect/>
          <a:stretch/>
        </p:blipFill>
        <p:spPr>
          <a:xfrm>
            <a:off x="5676075" y="530350"/>
            <a:ext cx="3094500" cy="202271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gfea4daac8a_0_90"/>
          <p:cNvSpPr txBox="1">
            <a:spLocks noGrp="1"/>
          </p:cNvSpPr>
          <p:nvPr>
            <p:ph type="title"/>
          </p:nvPr>
        </p:nvSpPr>
        <p:spPr>
          <a:xfrm>
            <a:off x="479995" y="62870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sz="2900" dirty="0">
                <a:solidFill>
                  <a:srgbClr val="9900FF"/>
                </a:solidFill>
              </a:rPr>
              <a:t>Lunchtimes: Healthy lunchbox</a:t>
            </a:r>
            <a:endParaRPr sz="2900" dirty="0">
              <a:solidFill>
                <a:srgbClr val="9900FF"/>
              </a:solidFill>
            </a:endParaRPr>
          </a:p>
        </p:txBody>
      </p:sp>
      <p:sp>
        <p:nvSpPr>
          <p:cNvPr id="254" name="Google Shape;254;gfea4daac8a_0_90"/>
          <p:cNvSpPr txBox="1">
            <a:spLocks noGrp="1"/>
          </p:cNvSpPr>
          <p:nvPr>
            <p:ph idx="1"/>
          </p:nvPr>
        </p:nvSpPr>
        <p:spPr>
          <a:xfrm>
            <a:off x="479995" y="2088300"/>
            <a:ext cx="8184000" cy="4769700"/>
          </a:xfrm>
          <a:prstGeom prst="rect">
            <a:avLst/>
          </a:prstGeom>
          <a:noFill/>
          <a:ln>
            <a:noFill/>
          </a:ln>
        </p:spPr>
        <p:txBody>
          <a:bodyPr spcFirstLastPara="1" wrap="square" lIns="182875" tIns="91425" rIns="91425" bIns="45700" anchor="t" anchorCtr="0">
            <a:noAutofit/>
          </a:bodyPr>
          <a:lstStyle/>
          <a:p>
            <a:pPr marL="0" lvl="0" indent="0" algn="l" rtl="0">
              <a:lnSpc>
                <a:spcPct val="80000"/>
              </a:lnSpc>
              <a:spcBef>
                <a:spcPts val="250"/>
              </a:spcBef>
              <a:spcAft>
                <a:spcPts val="0"/>
              </a:spcAft>
              <a:buSzPts val="1018"/>
              <a:buNone/>
            </a:pPr>
            <a:r>
              <a:rPr lang="en-GB" sz="1733" dirty="0">
                <a:latin typeface="Calibri"/>
                <a:ea typeface="Calibri"/>
                <a:cs typeface="Calibri"/>
                <a:sym typeface="Calibri"/>
              </a:rPr>
              <a:t>Pa</a:t>
            </a:r>
            <a:r>
              <a:rPr lang="en-GB" sz="1933" dirty="0">
                <a:latin typeface="Calibri"/>
                <a:ea typeface="Calibri"/>
                <a:cs typeface="Calibri"/>
                <a:sym typeface="Calibri"/>
              </a:rPr>
              <a:t>cked lunches should include:</a:t>
            </a:r>
            <a:endParaRPr sz="1933" dirty="0">
              <a:latin typeface="Calibri"/>
              <a:ea typeface="Calibri"/>
              <a:cs typeface="Calibri"/>
              <a:sym typeface="Calibri"/>
            </a:endParaRPr>
          </a:p>
          <a:p>
            <a:pPr marL="0" lvl="0" indent="0" algn="l" rtl="0">
              <a:lnSpc>
                <a:spcPct val="80000"/>
              </a:lnSpc>
              <a:spcBef>
                <a:spcPts val="250"/>
              </a:spcBef>
              <a:spcAft>
                <a:spcPts val="0"/>
              </a:spcAft>
              <a:buSzPts val="1018"/>
              <a:buNone/>
            </a:pPr>
            <a:r>
              <a:rPr lang="en-GB" sz="1933" dirty="0">
                <a:latin typeface="Calibri"/>
                <a:ea typeface="Calibri"/>
                <a:cs typeface="Calibri"/>
                <a:sym typeface="Calibri"/>
              </a:rPr>
              <a:t>At least one portion of fruit or one portion of vegetables every day e.g. Apples, grapes, carrots</a:t>
            </a:r>
            <a:endParaRPr sz="1933" dirty="0">
              <a:latin typeface="Calibri"/>
              <a:ea typeface="Calibri"/>
              <a:cs typeface="Calibri"/>
              <a:sym typeface="Calibri"/>
            </a:endParaRPr>
          </a:p>
          <a:p>
            <a:pPr marL="0" lvl="0" indent="0" algn="l" rtl="0">
              <a:lnSpc>
                <a:spcPct val="80000"/>
              </a:lnSpc>
              <a:spcBef>
                <a:spcPts val="250"/>
              </a:spcBef>
              <a:spcAft>
                <a:spcPts val="0"/>
              </a:spcAft>
              <a:buSzPts val="1018"/>
              <a:buNone/>
            </a:pPr>
            <a:r>
              <a:rPr lang="en-GB" sz="1933" dirty="0">
                <a:latin typeface="Calibri"/>
                <a:ea typeface="Calibri"/>
                <a:cs typeface="Calibri"/>
                <a:sym typeface="Calibri"/>
              </a:rPr>
              <a:t>A sandwich, wrap or tortilla containing meat, cheese, fish or other source of non-dairy protein e.g. </a:t>
            </a:r>
            <a:r>
              <a:rPr lang="en-GB" sz="1933" dirty="0" err="1">
                <a:latin typeface="Calibri"/>
                <a:ea typeface="Calibri"/>
                <a:cs typeface="Calibri"/>
                <a:sym typeface="Calibri"/>
              </a:rPr>
              <a:t>houmous</a:t>
            </a:r>
            <a:r>
              <a:rPr lang="en-GB" sz="1933" dirty="0">
                <a:latin typeface="Calibri"/>
                <a:ea typeface="Calibri"/>
                <a:cs typeface="Calibri"/>
                <a:sym typeface="Calibri"/>
              </a:rPr>
              <a:t> and falafel.</a:t>
            </a:r>
            <a:endParaRPr sz="1933" dirty="0">
              <a:latin typeface="Calibri"/>
              <a:ea typeface="Calibri"/>
              <a:cs typeface="Calibri"/>
              <a:sym typeface="Calibri"/>
            </a:endParaRPr>
          </a:p>
          <a:p>
            <a:pPr marL="0" lvl="0" indent="0" algn="l" rtl="0">
              <a:lnSpc>
                <a:spcPct val="80000"/>
              </a:lnSpc>
              <a:spcBef>
                <a:spcPts val="250"/>
              </a:spcBef>
              <a:spcAft>
                <a:spcPts val="0"/>
              </a:spcAft>
              <a:buSzPts val="1018"/>
              <a:buNone/>
            </a:pPr>
            <a:r>
              <a:rPr lang="en-GB" sz="1933" dirty="0">
                <a:latin typeface="Calibri"/>
                <a:ea typeface="Calibri"/>
                <a:cs typeface="Calibri"/>
                <a:sym typeface="Calibri"/>
              </a:rPr>
              <a:t>Other items could include pasta, rice, couscous, noodles, potatoes or other type of cereals.</a:t>
            </a:r>
            <a:endParaRPr sz="1933" dirty="0">
              <a:latin typeface="Calibri"/>
              <a:ea typeface="Calibri"/>
              <a:cs typeface="Calibri"/>
              <a:sym typeface="Calibri"/>
            </a:endParaRPr>
          </a:p>
          <a:p>
            <a:pPr marL="0" lvl="0" indent="0" algn="l" rtl="0">
              <a:lnSpc>
                <a:spcPct val="80000"/>
              </a:lnSpc>
              <a:spcBef>
                <a:spcPts val="250"/>
              </a:spcBef>
              <a:spcAft>
                <a:spcPts val="0"/>
              </a:spcAft>
              <a:buSzPts val="1018"/>
              <a:buNone/>
            </a:pPr>
            <a:r>
              <a:rPr lang="en-GB" sz="1933" dirty="0">
                <a:latin typeface="Calibri"/>
                <a:ea typeface="Calibri"/>
                <a:cs typeface="Calibri"/>
                <a:sym typeface="Calibri"/>
              </a:rPr>
              <a:t>Dairy food such as milk, cheese, yoghurt, </a:t>
            </a:r>
            <a:r>
              <a:rPr lang="en-GB" sz="1933" dirty="0" err="1">
                <a:latin typeface="Calibri"/>
                <a:ea typeface="Calibri"/>
                <a:cs typeface="Calibri"/>
                <a:sym typeface="Calibri"/>
              </a:rPr>
              <a:t>fromage</a:t>
            </a:r>
            <a:r>
              <a:rPr lang="en-GB" sz="1933" dirty="0">
                <a:latin typeface="Calibri"/>
                <a:ea typeface="Calibri"/>
                <a:cs typeface="Calibri"/>
                <a:sym typeface="Calibri"/>
              </a:rPr>
              <a:t> </a:t>
            </a:r>
            <a:r>
              <a:rPr lang="en-GB" sz="1933" dirty="0" err="1">
                <a:latin typeface="Calibri"/>
                <a:ea typeface="Calibri"/>
                <a:cs typeface="Calibri"/>
                <a:sym typeface="Calibri"/>
              </a:rPr>
              <a:t>frais</a:t>
            </a:r>
            <a:r>
              <a:rPr lang="en-GB" sz="1933" dirty="0">
                <a:latin typeface="Calibri"/>
                <a:ea typeface="Calibri"/>
                <a:cs typeface="Calibri"/>
                <a:sym typeface="Calibri"/>
              </a:rPr>
              <a:t> every day.</a:t>
            </a:r>
            <a:endParaRPr sz="1933" dirty="0">
              <a:latin typeface="Calibri"/>
              <a:ea typeface="Calibri"/>
              <a:cs typeface="Calibri"/>
              <a:sym typeface="Calibri"/>
            </a:endParaRPr>
          </a:p>
          <a:p>
            <a:pPr marL="0" lvl="0" indent="0" algn="l" rtl="0">
              <a:lnSpc>
                <a:spcPct val="80000"/>
              </a:lnSpc>
              <a:spcBef>
                <a:spcPts val="250"/>
              </a:spcBef>
              <a:spcAft>
                <a:spcPts val="0"/>
              </a:spcAft>
              <a:buSzPts val="1018"/>
              <a:buNone/>
            </a:pPr>
            <a:r>
              <a:rPr lang="en-GB" sz="1933" dirty="0">
                <a:latin typeface="Calibri"/>
                <a:ea typeface="Calibri"/>
                <a:cs typeface="Calibri"/>
                <a:sym typeface="Calibri"/>
              </a:rPr>
              <a:t>Only water (still), fruit juice, milk, yoghurt or milk drinks and smoothies.</a:t>
            </a:r>
            <a:endParaRPr sz="1933" dirty="0">
              <a:latin typeface="Calibri"/>
              <a:ea typeface="Calibri"/>
              <a:cs typeface="Calibri"/>
              <a:sym typeface="Calibri"/>
            </a:endParaRPr>
          </a:p>
          <a:p>
            <a:pPr marL="0" lvl="0" indent="0" algn="l" rtl="0">
              <a:lnSpc>
                <a:spcPct val="80000"/>
              </a:lnSpc>
              <a:spcBef>
                <a:spcPts val="250"/>
              </a:spcBef>
              <a:spcAft>
                <a:spcPts val="0"/>
              </a:spcAft>
              <a:buSzPts val="1018"/>
              <a:buNone/>
            </a:pPr>
            <a:endParaRPr sz="1933" dirty="0">
              <a:latin typeface="Calibri"/>
              <a:ea typeface="Calibri"/>
              <a:cs typeface="Calibri"/>
              <a:sym typeface="Calibri"/>
            </a:endParaRPr>
          </a:p>
          <a:p>
            <a:pPr marL="0" lvl="0" indent="0" algn="l" rtl="0">
              <a:lnSpc>
                <a:spcPct val="80000"/>
              </a:lnSpc>
              <a:spcBef>
                <a:spcPts val="250"/>
              </a:spcBef>
              <a:spcAft>
                <a:spcPts val="0"/>
              </a:spcAft>
              <a:buSzPts val="1018"/>
              <a:buNone/>
            </a:pPr>
            <a:r>
              <a:rPr lang="en-GB" sz="1933" dirty="0">
                <a:latin typeface="Calibri"/>
                <a:ea typeface="Calibri"/>
                <a:cs typeface="Calibri"/>
                <a:sym typeface="Calibri"/>
              </a:rPr>
              <a:t>Packed lunches should avoid:</a:t>
            </a:r>
            <a:endParaRPr sz="1933" dirty="0">
              <a:latin typeface="Calibri"/>
              <a:ea typeface="Calibri"/>
              <a:cs typeface="Calibri"/>
              <a:sym typeface="Calibri"/>
            </a:endParaRPr>
          </a:p>
          <a:p>
            <a:pPr marL="0" lvl="0" indent="0" algn="l" rtl="0">
              <a:lnSpc>
                <a:spcPct val="80000"/>
              </a:lnSpc>
              <a:spcBef>
                <a:spcPts val="250"/>
              </a:spcBef>
              <a:spcAft>
                <a:spcPts val="0"/>
              </a:spcAft>
              <a:buSzPts val="1018"/>
              <a:buNone/>
            </a:pPr>
            <a:r>
              <a:rPr lang="en-GB" sz="1933" dirty="0">
                <a:latin typeface="Calibri"/>
                <a:ea typeface="Calibri"/>
                <a:cs typeface="Calibri"/>
                <a:sym typeface="Calibri"/>
              </a:rPr>
              <a:t>Snacks such as crisps</a:t>
            </a:r>
            <a:endParaRPr sz="1933" dirty="0">
              <a:latin typeface="Calibri"/>
              <a:ea typeface="Calibri"/>
              <a:cs typeface="Calibri"/>
              <a:sym typeface="Calibri"/>
            </a:endParaRPr>
          </a:p>
          <a:p>
            <a:pPr marL="0" lvl="0" indent="0" algn="l" rtl="0">
              <a:lnSpc>
                <a:spcPct val="80000"/>
              </a:lnSpc>
              <a:spcBef>
                <a:spcPts val="250"/>
              </a:spcBef>
              <a:spcAft>
                <a:spcPts val="0"/>
              </a:spcAft>
              <a:buSzPts val="1018"/>
              <a:buNone/>
            </a:pPr>
            <a:r>
              <a:rPr lang="en-GB" sz="1933" dirty="0">
                <a:latin typeface="Calibri"/>
                <a:ea typeface="Calibri"/>
                <a:cs typeface="Calibri"/>
                <a:sym typeface="Calibri"/>
              </a:rPr>
              <a:t>Confectionery, such as chocolate bars, chocolate-coated biscuits and sweets.</a:t>
            </a:r>
            <a:endParaRPr sz="1933" dirty="0">
              <a:latin typeface="Calibri"/>
              <a:ea typeface="Calibri"/>
              <a:cs typeface="Calibri"/>
              <a:sym typeface="Calibri"/>
            </a:endParaRPr>
          </a:p>
          <a:p>
            <a:pPr marL="0" lvl="0" indent="0" algn="l" rtl="0">
              <a:lnSpc>
                <a:spcPct val="80000"/>
              </a:lnSpc>
              <a:spcBef>
                <a:spcPts val="250"/>
              </a:spcBef>
              <a:spcAft>
                <a:spcPts val="0"/>
              </a:spcAft>
              <a:buSzPts val="1018"/>
              <a:buNone/>
            </a:pPr>
            <a:r>
              <a:rPr lang="en-GB" sz="1933" dirty="0">
                <a:latin typeface="Calibri"/>
                <a:ea typeface="Calibri"/>
                <a:cs typeface="Calibri"/>
                <a:sym typeface="Calibri"/>
              </a:rPr>
              <a:t>Meat products such as sausage rolls, individual pies, sausages / chipolatas should be included only occasionally.</a:t>
            </a:r>
            <a:endParaRPr sz="1933" dirty="0">
              <a:latin typeface="Calibri"/>
              <a:ea typeface="Calibri"/>
              <a:cs typeface="Calibri"/>
              <a:sym typeface="Calibri"/>
            </a:endParaRPr>
          </a:p>
          <a:p>
            <a:pPr marL="0" lvl="0" indent="0" algn="l" rtl="0">
              <a:lnSpc>
                <a:spcPct val="80000"/>
              </a:lnSpc>
              <a:spcBef>
                <a:spcPts val="250"/>
              </a:spcBef>
              <a:spcAft>
                <a:spcPts val="0"/>
              </a:spcAft>
              <a:buSzPts val="1018"/>
              <a:buNone/>
            </a:pPr>
            <a:r>
              <a:rPr lang="en-GB" sz="1933" dirty="0">
                <a:latin typeface="Calibri"/>
                <a:ea typeface="Calibri"/>
                <a:cs typeface="Calibri"/>
                <a:sym typeface="Calibri"/>
              </a:rPr>
              <a:t>Drinks with added sugar or sweeteners and fizzy drinks.</a:t>
            </a:r>
            <a:endParaRPr sz="1933" dirty="0">
              <a:latin typeface="Calibri"/>
              <a:ea typeface="Calibri"/>
              <a:cs typeface="Calibri"/>
              <a:sym typeface="Calibri"/>
            </a:endParaRPr>
          </a:p>
          <a:p>
            <a:pPr marL="0" lvl="0" indent="0" algn="l" rtl="0">
              <a:lnSpc>
                <a:spcPct val="80000"/>
              </a:lnSpc>
              <a:spcBef>
                <a:spcPts val="250"/>
              </a:spcBef>
              <a:spcAft>
                <a:spcPts val="0"/>
              </a:spcAft>
              <a:buSzPts val="1018"/>
              <a:buNone/>
            </a:pPr>
            <a:endParaRPr sz="1733" dirty="0"/>
          </a:p>
          <a:p>
            <a:pPr marL="0" lvl="0" indent="0" algn="l" rtl="0">
              <a:lnSpc>
                <a:spcPct val="80000"/>
              </a:lnSpc>
              <a:spcBef>
                <a:spcPts val="250"/>
              </a:spcBef>
              <a:spcAft>
                <a:spcPts val="0"/>
              </a:spcAft>
              <a:buSzPts val="1018"/>
              <a:buNone/>
            </a:pPr>
            <a:endParaRPr sz="1733" dirty="0"/>
          </a:p>
        </p:txBody>
      </p:sp>
      <p:pic>
        <p:nvPicPr>
          <p:cNvPr id="255" name="Google Shape;255;gfea4daac8a_0_90"/>
          <p:cNvPicPr preferRelativeResize="0"/>
          <p:nvPr/>
        </p:nvPicPr>
        <p:blipFill>
          <a:blip r:embed="rId3">
            <a:alphaModFix/>
          </a:blip>
          <a:stretch>
            <a:fillRect/>
          </a:stretch>
        </p:blipFill>
        <p:spPr>
          <a:xfrm>
            <a:off x="7010275" y="19263"/>
            <a:ext cx="1810675" cy="18106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13"/>
          <p:cNvSpPr txBox="1">
            <a:spLocks noGrp="1"/>
          </p:cNvSpPr>
          <p:nvPr>
            <p:ph type="title"/>
          </p:nvPr>
        </p:nvSpPr>
        <p:spPr>
          <a:xfrm>
            <a:off x="711638" y="589900"/>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rgbClr val="9900FF"/>
                </a:solidFill>
              </a:rPr>
              <a:t>Snacks</a:t>
            </a:r>
            <a:endParaRPr dirty="0">
              <a:solidFill>
                <a:srgbClr val="9900FF"/>
              </a:solidFill>
            </a:endParaRPr>
          </a:p>
        </p:txBody>
      </p:sp>
      <p:sp>
        <p:nvSpPr>
          <p:cNvPr id="261" name="Google Shape;261;p13"/>
          <p:cNvSpPr txBox="1">
            <a:spLocks noGrp="1"/>
          </p:cNvSpPr>
          <p:nvPr>
            <p:ph idx="1"/>
          </p:nvPr>
        </p:nvSpPr>
        <p:spPr>
          <a:xfrm>
            <a:off x="351420" y="2015941"/>
            <a:ext cx="8184000" cy="4188000"/>
          </a:xfrm>
          <a:prstGeom prst="rect">
            <a:avLst/>
          </a:prstGeom>
          <a:noFill/>
          <a:ln>
            <a:noFill/>
          </a:ln>
        </p:spPr>
        <p:txBody>
          <a:bodyPr spcFirstLastPara="1" wrap="square" lIns="182875" tIns="91425" rIns="91425" bIns="45700" anchor="t" anchorCtr="0">
            <a:normAutofit/>
          </a:bodyPr>
          <a:lstStyle/>
          <a:p>
            <a:pPr marL="0" lvl="0" indent="0" algn="l" rtl="0">
              <a:lnSpc>
                <a:spcPct val="100000"/>
              </a:lnSpc>
              <a:spcBef>
                <a:spcPts val="0"/>
              </a:spcBef>
              <a:spcAft>
                <a:spcPts val="0"/>
              </a:spcAft>
              <a:buNone/>
            </a:pPr>
            <a:endParaRPr sz="2500" dirty="0">
              <a:latin typeface="Calibri"/>
              <a:ea typeface="Calibri"/>
              <a:cs typeface="Calibri"/>
              <a:sym typeface="Calibri"/>
            </a:endParaRPr>
          </a:p>
          <a:p>
            <a:pPr marL="265176" lvl="0" indent="-246125" algn="l" rtl="0">
              <a:lnSpc>
                <a:spcPct val="100000"/>
              </a:lnSpc>
              <a:spcBef>
                <a:spcPts val="250"/>
              </a:spcBef>
              <a:spcAft>
                <a:spcPts val="0"/>
              </a:spcAft>
              <a:buSzPts val="1940"/>
              <a:buFont typeface="Calibri"/>
              <a:buChar char="●"/>
            </a:pPr>
            <a:r>
              <a:rPr lang="en-GB" sz="2500" dirty="0" smtClean="0">
                <a:latin typeface="Calibri"/>
                <a:ea typeface="Calibri"/>
                <a:cs typeface="Calibri"/>
                <a:sym typeface="Calibri"/>
              </a:rPr>
              <a:t>Water </a:t>
            </a:r>
            <a:r>
              <a:rPr lang="en-GB" sz="2500" dirty="0">
                <a:latin typeface="Calibri"/>
                <a:ea typeface="Calibri"/>
                <a:cs typeface="Calibri"/>
                <a:sym typeface="Calibri"/>
              </a:rPr>
              <a:t>is available at all times - please provide a named water bottle for your child each day</a:t>
            </a:r>
            <a:endParaRPr sz="2500" dirty="0">
              <a:latin typeface="Calibri"/>
              <a:ea typeface="Calibri"/>
              <a:cs typeface="Calibri"/>
              <a:sym typeface="Calibri"/>
            </a:endParaRPr>
          </a:p>
          <a:p>
            <a:pPr marL="265176" lvl="0" indent="-195324" algn="l" rtl="0">
              <a:lnSpc>
                <a:spcPct val="100000"/>
              </a:lnSpc>
              <a:spcBef>
                <a:spcPts val="250"/>
              </a:spcBef>
              <a:spcAft>
                <a:spcPts val="0"/>
              </a:spcAft>
              <a:buSzPts val="1140"/>
              <a:buFont typeface="Calibri"/>
              <a:buChar char="●"/>
            </a:pPr>
            <a:r>
              <a:rPr lang="en-GB" sz="2500" dirty="0">
                <a:latin typeface="Calibri"/>
                <a:ea typeface="Calibri"/>
                <a:cs typeface="Calibri"/>
                <a:sym typeface="Calibri"/>
              </a:rPr>
              <a:t>Children in Years 3-6 can bring in their own healthy snack to eat at playtime.</a:t>
            </a:r>
            <a:endParaRPr sz="2500" dirty="0">
              <a:latin typeface="Calibri"/>
              <a:ea typeface="Calibri"/>
              <a:cs typeface="Calibri"/>
              <a:sym typeface="Calibri"/>
            </a:endParaRPr>
          </a:p>
        </p:txBody>
      </p:sp>
      <p:sp>
        <p:nvSpPr>
          <p:cNvPr id="262" name="Google Shape;262;p13"/>
          <p:cNvSpPr txBox="1"/>
          <p:nvPr/>
        </p:nvSpPr>
        <p:spPr>
          <a:xfrm>
            <a:off x="1104575" y="4765950"/>
            <a:ext cx="54864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263" name="Google Shape;263;p13"/>
          <p:cNvSpPr txBox="1"/>
          <p:nvPr/>
        </p:nvSpPr>
        <p:spPr>
          <a:xfrm>
            <a:off x="952500" y="5213800"/>
            <a:ext cx="54864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Verdana"/>
                <a:ea typeface="Verdana"/>
                <a:cs typeface="Verdana"/>
                <a:sym typeface="Verdana"/>
              </a:rPr>
              <a:t>The Broad Oak Food and Drink policy and the Broad Oak packed lunch policy are available to view </a:t>
            </a:r>
            <a:r>
              <a:rPr lang="en-GB" sz="1400" b="0" i="0" u="sng" strike="noStrike" cap="none">
                <a:solidFill>
                  <a:schemeClr val="hlink"/>
                </a:solidFill>
                <a:latin typeface="Verdana"/>
                <a:ea typeface="Verdana"/>
                <a:cs typeface="Verdana"/>
                <a:sym typeface="Verdana"/>
                <a:hlinkClick r:id="rId3"/>
              </a:rPr>
              <a:t>here</a:t>
            </a:r>
            <a:endParaRPr sz="1400" b="0" i="0" u="none" strike="noStrike" cap="none">
              <a:solidFill>
                <a:srgbClr val="000000"/>
              </a:solidFill>
              <a:latin typeface="Verdana"/>
              <a:ea typeface="Verdana"/>
              <a:cs typeface="Verdana"/>
              <a:sym typeface="Verdan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Allergy Policy September 2026</a:t>
            </a:r>
            <a:endParaRPr lang="en-GB" dirty="0"/>
          </a:p>
        </p:txBody>
      </p:sp>
      <p:sp>
        <p:nvSpPr>
          <p:cNvPr id="3" name="Content Placeholder 2"/>
          <p:cNvSpPr>
            <a:spLocks noGrp="1"/>
          </p:cNvSpPr>
          <p:nvPr>
            <p:ph idx="1"/>
          </p:nvPr>
        </p:nvSpPr>
        <p:spPr>
          <a:xfrm>
            <a:off x="290944" y="2194560"/>
            <a:ext cx="8853055" cy="4069080"/>
          </a:xfrm>
        </p:spPr>
        <p:txBody>
          <a:bodyPr>
            <a:normAutofit lnSpcReduction="10000"/>
          </a:bodyPr>
          <a:lstStyle/>
          <a:p>
            <a:r>
              <a:rPr lang="en-US" dirty="0" smtClean="0"/>
              <a:t>New allergy policy on the school website September 2026</a:t>
            </a:r>
          </a:p>
          <a:p>
            <a:r>
              <a:rPr lang="en-US" dirty="0" smtClean="0"/>
              <a:t>Minimization of risk: </a:t>
            </a:r>
          </a:p>
          <a:p>
            <a:pPr>
              <a:buFont typeface="Wingdings" panose="05000000000000000000" pitchFamily="2" charset="2"/>
              <a:buChar char="Ø"/>
            </a:pPr>
            <a:r>
              <a:rPr lang="en-US" dirty="0"/>
              <a:t>	</a:t>
            </a:r>
            <a:r>
              <a:rPr lang="en-US" dirty="0" smtClean="0">
                <a:solidFill>
                  <a:srgbClr val="FF0000"/>
                </a:solidFill>
              </a:rPr>
              <a:t>no nuts allowed in school (of any kind)</a:t>
            </a:r>
          </a:p>
          <a:p>
            <a:pPr>
              <a:buFont typeface="Wingdings" panose="05000000000000000000" pitchFamily="2" charset="2"/>
              <a:buChar char="Ø"/>
            </a:pPr>
            <a:r>
              <a:rPr lang="en-US" dirty="0">
                <a:solidFill>
                  <a:srgbClr val="FF0000"/>
                </a:solidFill>
              </a:rPr>
              <a:t>	</a:t>
            </a:r>
            <a:r>
              <a:rPr lang="en-US" dirty="0" smtClean="0">
                <a:solidFill>
                  <a:srgbClr val="FF0000"/>
                </a:solidFill>
              </a:rPr>
              <a:t>no food products to be shared without parental consent</a:t>
            </a:r>
          </a:p>
          <a:p>
            <a:pPr>
              <a:buFont typeface="Wingdings" panose="05000000000000000000" pitchFamily="2" charset="2"/>
              <a:buChar char="Ø"/>
            </a:pPr>
            <a:r>
              <a:rPr lang="en-US" dirty="0">
                <a:solidFill>
                  <a:srgbClr val="FF0000"/>
                </a:solidFill>
              </a:rPr>
              <a:t>	</a:t>
            </a:r>
            <a:r>
              <a:rPr lang="en-US" dirty="0" smtClean="0">
                <a:solidFill>
                  <a:srgbClr val="FF0000"/>
                </a:solidFill>
              </a:rPr>
              <a:t>anaphylaxis kits are now available in school</a:t>
            </a:r>
          </a:p>
          <a:p>
            <a:pPr>
              <a:buFont typeface="Wingdings" panose="05000000000000000000" pitchFamily="2" charset="2"/>
              <a:buChar char="Ø"/>
            </a:pPr>
            <a:r>
              <a:rPr lang="en-US" dirty="0">
                <a:solidFill>
                  <a:srgbClr val="FF0000"/>
                </a:solidFill>
              </a:rPr>
              <a:t>	</a:t>
            </a:r>
            <a:r>
              <a:rPr lang="en-US" dirty="0" smtClean="0">
                <a:solidFill>
                  <a:srgbClr val="FF0000"/>
                </a:solidFill>
              </a:rPr>
              <a:t>parents will be informed of all allergic reactions or “near misses”</a:t>
            </a:r>
          </a:p>
          <a:p>
            <a:r>
              <a:rPr lang="en-US" dirty="0" smtClean="0"/>
              <a:t>Parents must inform school of any known allergies or allergic reactions regarding their child</a:t>
            </a:r>
          </a:p>
          <a:p>
            <a:r>
              <a:rPr lang="en-US" dirty="0" smtClean="0"/>
              <a:t>All staff have received training on allergies and emergency procedures for anaphylaxis</a:t>
            </a:r>
            <a:endParaRPr lang="en-GB" dirty="0"/>
          </a:p>
        </p:txBody>
      </p:sp>
    </p:spTree>
    <p:extLst>
      <p:ext uri="{BB962C8B-B14F-4D97-AF65-F5344CB8AC3E}">
        <p14:creationId xmlns:p14="http://schemas.microsoft.com/office/powerpoint/2010/main" val="3286126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4"/>
          <p:cNvSpPr txBox="1">
            <a:spLocks noGrp="1"/>
          </p:cNvSpPr>
          <p:nvPr>
            <p:ph type="title"/>
          </p:nvPr>
        </p:nvSpPr>
        <p:spPr>
          <a:xfrm>
            <a:off x="568500" y="1107319"/>
            <a:ext cx="85755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dirty="0">
                <a:solidFill>
                  <a:srgbClr val="9900FF"/>
                </a:solidFill>
              </a:rPr>
              <a:t>Beginning and End of Day Routines</a:t>
            </a:r>
            <a:endParaRPr dirty="0">
              <a:solidFill>
                <a:srgbClr val="9900FF"/>
              </a:solidFill>
            </a:endParaRPr>
          </a:p>
        </p:txBody>
      </p:sp>
      <p:sp>
        <p:nvSpPr>
          <p:cNvPr id="269" name="Google Shape;269;p14"/>
          <p:cNvSpPr txBox="1">
            <a:spLocks noGrp="1"/>
          </p:cNvSpPr>
          <p:nvPr>
            <p:ph idx="1"/>
          </p:nvPr>
        </p:nvSpPr>
        <p:spPr>
          <a:xfrm>
            <a:off x="480000" y="2158819"/>
            <a:ext cx="8184000" cy="4873500"/>
          </a:xfrm>
          <a:prstGeom prst="rect">
            <a:avLst/>
          </a:prstGeom>
          <a:noFill/>
          <a:ln>
            <a:noFill/>
          </a:ln>
        </p:spPr>
        <p:txBody>
          <a:bodyPr spcFirstLastPara="1" wrap="square" lIns="182875" tIns="91425" rIns="91425" bIns="45700" anchor="t" anchorCtr="0">
            <a:normAutofit/>
          </a:bodyPr>
          <a:lstStyle/>
          <a:p>
            <a:pPr marL="265176" lvl="0" indent="-231139" algn="l" rtl="0">
              <a:lnSpc>
                <a:spcPct val="90000"/>
              </a:lnSpc>
              <a:spcBef>
                <a:spcPts val="0"/>
              </a:spcBef>
              <a:spcAft>
                <a:spcPts val="0"/>
              </a:spcAft>
              <a:buSzPts val="1704"/>
              <a:buFont typeface="Calibri"/>
              <a:buChar char="●"/>
            </a:pPr>
            <a:r>
              <a:rPr lang="en-GB" sz="2179" dirty="0">
                <a:latin typeface="Calibri"/>
                <a:ea typeface="Calibri"/>
                <a:cs typeface="Calibri"/>
                <a:sym typeface="Calibri"/>
              </a:rPr>
              <a:t>External gates are opened at </a:t>
            </a:r>
            <a:r>
              <a:rPr lang="en-GB" sz="2179" dirty="0" smtClean="0">
                <a:latin typeface="Calibri"/>
                <a:ea typeface="Calibri"/>
                <a:cs typeface="Calibri"/>
                <a:sym typeface="Calibri"/>
              </a:rPr>
              <a:t>8.35am </a:t>
            </a:r>
            <a:r>
              <a:rPr lang="en-GB" sz="2179" dirty="0">
                <a:latin typeface="Calibri"/>
                <a:ea typeface="Calibri"/>
                <a:cs typeface="Calibri"/>
                <a:sym typeface="Calibri"/>
              </a:rPr>
              <a:t>and locked at </a:t>
            </a:r>
            <a:r>
              <a:rPr lang="en-GB" sz="2179" dirty="0" smtClean="0">
                <a:latin typeface="Calibri"/>
                <a:ea typeface="Calibri"/>
                <a:cs typeface="Calibri"/>
                <a:sym typeface="Calibri"/>
              </a:rPr>
              <a:t>8.50</a:t>
            </a:r>
            <a:r>
              <a:rPr lang="en-GB" sz="2179" dirty="0" smtClean="0">
                <a:latin typeface="Calibri"/>
                <a:ea typeface="Calibri"/>
                <a:cs typeface="Calibri"/>
                <a:sym typeface="Calibri"/>
              </a:rPr>
              <a:t>am</a:t>
            </a:r>
            <a:r>
              <a:rPr lang="en-GB" sz="2179" dirty="0">
                <a:latin typeface="Calibri"/>
                <a:ea typeface="Calibri"/>
                <a:cs typeface="Calibri"/>
                <a:sym typeface="Calibri"/>
              </a:rPr>
              <a:t>.</a:t>
            </a:r>
            <a:endParaRPr sz="2179" dirty="0">
              <a:latin typeface="Calibri"/>
              <a:ea typeface="Calibri"/>
              <a:cs typeface="Calibri"/>
              <a:sym typeface="Calibri"/>
            </a:endParaRPr>
          </a:p>
          <a:p>
            <a:pPr marL="265176" lvl="0" indent="-261365" algn="l" rtl="0">
              <a:lnSpc>
                <a:spcPct val="90000"/>
              </a:lnSpc>
              <a:spcBef>
                <a:spcPts val="0"/>
              </a:spcBef>
              <a:spcAft>
                <a:spcPts val="0"/>
              </a:spcAft>
              <a:buSzPts val="2180"/>
              <a:buFont typeface="Calibri"/>
              <a:buChar char="●"/>
            </a:pPr>
            <a:r>
              <a:rPr lang="en-US" sz="2179" dirty="0" smtClean="0">
                <a:latin typeface="Calibri"/>
                <a:ea typeface="Calibri"/>
                <a:cs typeface="Calibri"/>
                <a:sym typeface="Calibri"/>
              </a:rPr>
              <a:t>The school day begins at 8.45am</a:t>
            </a:r>
            <a:endParaRPr sz="2179" dirty="0">
              <a:latin typeface="Calibri"/>
              <a:ea typeface="Calibri"/>
              <a:cs typeface="Calibri"/>
              <a:sym typeface="Calibri"/>
            </a:endParaRPr>
          </a:p>
          <a:p>
            <a:pPr marL="265176" lvl="0" indent="-231139" algn="l" rtl="0">
              <a:lnSpc>
                <a:spcPct val="90000"/>
              </a:lnSpc>
              <a:spcBef>
                <a:spcPts val="250"/>
              </a:spcBef>
              <a:spcAft>
                <a:spcPts val="0"/>
              </a:spcAft>
              <a:buSzPts val="1704"/>
              <a:buFont typeface="Calibri"/>
              <a:buChar char="●"/>
            </a:pPr>
            <a:r>
              <a:rPr lang="en-GB" sz="2179" dirty="0">
                <a:latin typeface="Calibri"/>
                <a:ea typeface="Calibri"/>
                <a:cs typeface="Calibri"/>
                <a:sym typeface="Calibri"/>
              </a:rPr>
              <a:t>If late, always report to the main school office.</a:t>
            </a:r>
            <a:endParaRPr sz="2179" dirty="0">
              <a:latin typeface="Calibri"/>
              <a:ea typeface="Calibri"/>
              <a:cs typeface="Calibri"/>
              <a:sym typeface="Calibri"/>
            </a:endParaRPr>
          </a:p>
          <a:p>
            <a:pPr marL="265176" lvl="0" indent="-231139" algn="l" rtl="0">
              <a:lnSpc>
                <a:spcPct val="90000"/>
              </a:lnSpc>
              <a:spcBef>
                <a:spcPts val="250"/>
              </a:spcBef>
              <a:spcAft>
                <a:spcPts val="0"/>
              </a:spcAft>
              <a:buSzPts val="1704"/>
              <a:buFont typeface="Calibri"/>
              <a:buChar char="●"/>
            </a:pPr>
            <a:r>
              <a:rPr lang="en-GB" sz="2179" dirty="0">
                <a:latin typeface="Calibri"/>
                <a:ea typeface="Calibri"/>
                <a:cs typeface="Calibri"/>
                <a:sym typeface="Calibri"/>
              </a:rPr>
              <a:t>At the end of the school day the </a:t>
            </a:r>
            <a:r>
              <a:rPr lang="en-GB" sz="2179" dirty="0" smtClean="0">
                <a:latin typeface="Calibri"/>
                <a:ea typeface="Calibri"/>
                <a:cs typeface="Calibri"/>
                <a:sym typeface="Calibri"/>
              </a:rPr>
              <a:t>main </a:t>
            </a:r>
            <a:r>
              <a:rPr lang="en-GB" sz="2179" dirty="0">
                <a:latin typeface="Calibri"/>
                <a:ea typeface="Calibri"/>
                <a:cs typeface="Calibri"/>
                <a:sym typeface="Calibri"/>
              </a:rPr>
              <a:t>gate is opened at 3.15pm for collection of pupils in </a:t>
            </a:r>
            <a:r>
              <a:rPr lang="en-GB" sz="2179" dirty="0" smtClean="0">
                <a:latin typeface="Calibri"/>
                <a:ea typeface="Calibri"/>
                <a:cs typeface="Calibri"/>
                <a:sym typeface="Calibri"/>
              </a:rPr>
              <a:t>Y1-6 at 3.20pm</a:t>
            </a:r>
            <a:endParaRPr sz="2179" dirty="0">
              <a:latin typeface="Calibri"/>
              <a:ea typeface="Calibri"/>
              <a:cs typeface="Calibri"/>
              <a:sym typeface="Calibri"/>
            </a:endParaRPr>
          </a:p>
          <a:p>
            <a:pPr marL="265176" lvl="0" indent="-231139" algn="l" rtl="0">
              <a:lnSpc>
                <a:spcPct val="90000"/>
              </a:lnSpc>
              <a:spcBef>
                <a:spcPts val="250"/>
              </a:spcBef>
              <a:spcAft>
                <a:spcPts val="0"/>
              </a:spcAft>
              <a:buSzPts val="1704"/>
              <a:buFont typeface="Calibri"/>
              <a:buChar char="●"/>
            </a:pPr>
            <a:r>
              <a:rPr lang="en-GB" sz="2179" b="1" dirty="0">
                <a:latin typeface="Calibri"/>
                <a:ea typeface="Calibri"/>
                <a:cs typeface="Calibri"/>
                <a:sym typeface="Calibri"/>
              </a:rPr>
              <a:t>If anyone else is collecting your child please make sure the class teacher is made aware- please phone the school office in an emergency.</a:t>
            </a:r>
            <a:endParaRPr sz="2179" b="1" dirty="0">
              <a:latin typeface="Calibri"/>
              <a:ea typeface="Calibri"/>
              <a:cs typeface="Calibri"/>
              <a:sym typeface="Calibri"/>
            </a:endParaRPr>
          </a:p>
          <a:p>
            <a:pPr marL="265176" lvl="0" indent="-231139" algn="l" rtl="0">
              <a:lnSpc>
                <a:spcPct val="90000"/>
              </a:lnSpc>
              <a:spcBef>
                <a:spcPts val="250"/>
              </a:spcBef>
              <a:spcAft>
                <a:spcPts val="0"/>
              </a:spcAft>
              <a:buSzPts val="1704"/>
              <a:buFont typeface="Calibri"/>
              <a:buChar char="●"/>
            </a:pPr>
            <a:r>
              <a:rPr lang="en-GB" sz="2179" dirty="0">
                <a:latin typeface="Calibri"/>
                <a:ea typeface="Calibri"/>
                <a:cs typeface="Calibri"/>
                <a:sym typeface="Calibri"/>
              </a:rPr>
              <a:t>Siblings must be 16 or over to collect children.</a:t>
            </a:r>
            <a:endParaRPr sz="2179" dirty="0">
              <a:latin typeface="Calibri"/>
              <a:ea typeface="Calibri"/>
              <a:cs typeface="Calibri"/>
              <a:sym typeface="Calibri"/>
            </a:endParaRPr>
          </a:p>
          <a:p>
            <a:pPr marL="265176" lvl="0" indent="-231139" algn="l" rtl="0">
              <a:lnSpc>
                <a:spcPct val="90000"/>
              </a:lnSpc>
              <a:spcBef>
                <a:spcPts val="250"/>
              </a:spcBef>
              <a:spcAft>
                <a:spcPts val="0"/>
              </a:spcAft>
              <a:buSzPts val="1704"/>
              <a:buFont typeface="Calibri"/>
              <a:buChar char="●"/>
            </a:pPr>
            <a:r>
              <a:rPr lang="en-GB" sz="2179" dirty="0">
                <a:latin typeface="Calibri"/>
                <a:ea typeface="Calibri"/>
                <a:cs typeface="Calibri"/>
                <a:sym typeface="Calibri"/>
              </a:rPr>
              <a:t>Children that have not been collected by 3.30pm will be taken to After School Club at a cost of £9.75 per pupil. </a:t>
            </a:r>
            <a:endParaRPr sz="2179" dirty="0">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15"/>
          <p:cNvSpPr txBox="1">
            <a:spLocks noGrp="1"/>
          </p:cNvSpPr>
          <p:nvPr>
            <p:ph type="title"/>
          </p:nvPr>
        </p:nvSpPr>
        <p:spPr>
          <a:xfrm>
            <a:off x="479995" y="640053"/>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rgbClr val="9900FF"/>
                </a:solidFill>
              </a:rPr>
              <a:t>Attendance and Punctuality</a:t>
            </a:r>
            <a:endParaRPr dirty="0">
              <a:solidFill>
                <a:srgbClr val="9900FF"/>
              </a:solidFill>
            </a:endParaRPr>
          </a:p>
        </p:txBody>
      </p:sp>
      <p:sp>
        <p:nvSpPr>
          <p:cNvPr id="275" name="Google Shape;275;p15"/>
          <p:cNvSpPr txBox="1">
            <a:spLocks noGrp="1"/>
          </p:cNvSpPr>
          <p:nvPr>
            <p:ph idx="1"/>
          </p:nvPr>
        </p:nvSpPr>
        <p:spPr>
          <a:xfrm>
            <a:off x="479995" y="2443365"/>
            <a:ext cx="8184000" cy="4188000"/>
          </a:xfrm>
          <a:prstGeom prst="rect">
            <a:avLst/>
          </a:prstGeom>
          <a:noFill/>
          <a:ln>
            <a:noFill/>
          </a:ln>
        </p:spPr>
        <p:txBody>
          <a:bodyPr spcFirstLastPara="1" wrap="square" lIns="182875" tIns="91425" rIns="91425" bIns="45700" anchor="t" anchorCtr="0">
            <a:normAutofit/>
          </a:bodyPr>
          <a:lstStyle/>
          <a:p>
            <a:pPr marL="265176" lvl="0" indent="-265175" algn="l" rtl="0">
              <a:lnSpc>
                <a:spcPct val="100000"/>
              </a:lnSpc>
              <a:spcBef>
                <a:spcPts val="0"/>
              </a:spcBef>
              <a:spcAft>
                <a:spcPts val="0"/>
              </a:spcAft>
              <a:buSzPts val="2240"/>
              <a:buFont typeface="Calibri"/>
              <a:buChar char="●"/>
            </a:pPr>
            <a:r>
              <a:rPr lang="en-GB" dirty="0">
                <a:latin typeface="Calibri"/>
                <a:ea typeface="Calibri"/>
                <a:cs typeface="Calibri"/>
                <a:sym typeface="Calibri"/>
              </a:rPr>
              <a:t>Please ensure that your child attends school every day and on time.</a:t>
            </a:r>
            <a:endParaRPr dirty="0">
              <a:latin typeface="Calibri"/>
              <a:ea typeface="Calibri"/>
              <a:cs typeface="Calibri"/>
              <a:sym typeface="Calibri"/>
            </a:endParaRPr>
          </a:p>
          <a:p>
            <a:pPr marL="265176" lvl="0" indent="-265175" algn="l" rtl="0">
              <a:lnSpc>
                <a:spcPct val="100000"/>
              </a:lnSpc>
              <a:spcBef>
                <a:spcPts val="250"/>
              </a:spcBef>
              <a:spcAft>
                <a:spcPts val="0"/>
              </a:spcAft>
              <a:buSzPts val="2240"/>
              <a:buFont typeface="Calibri"/>
              <a:buChar char="●"/>
            </a:pPr>
            <a:r>
              <a:rPr lang="en-GB" dirty="0">
                <a:latin typeface="Calibri"/>
                <a:ea typeface="Calibri"/>
                <a:cs typeface="Calibri"/>
                <a:sym typeface="Calibri"/>
              </a:rPr>
              <a:t>If child is genuinely ill please inform school as soon as possible on 0161 445 6577.</a:t>
            </a:r>
            <a:endParaRPr dirty="0">
              <a:latin typeface="Calibri"/>
              <a:ea typeface="Calibri"/>
              <a:cs typeface="Calibri"/>
              <a:sym typeface="Calibri"/>
            </a:endParaRPr>
          </a:p>
          <a:p>
            <a:pPr marL="265176" lvl="0" indent="-265175" algn="l" rtl="0">
              <a:lnSpc>
                <a:spcPct val="100000"/>
              </a:lnSpc>
              <a:spcBef>
                <a:spcPts val="250"/>
              </a:spcBef>
              <a:spcAft>
                <a:spcPts val="0"/>
              </a:spcAft>
              <a:buSzPts val="2240"/>
              <a:buFont typeface="Calibri"/>
              <a:buChar char="●"/>
            </a:pPr>
            <a:r>
              <a:rPr lang="en-GB" dirty="0">
                <a:latin typeface="Calibri"/>
                <a:ea typeface="Calibri"/>
                <a:cs typeface="Calibri"/>
                <a:sym typeface="Calibri"/>
              </a:rPr>
              <a:t>Medicines in school- must be prescribed by a doctor / signed consent from parents</a:t>
            </a:r>
            <a:endParaRPr dirty="0">
              <a:latin typeface="Calibri"/>
              <a:ea typeface="Calibri"/>
              <a:cs typeface="Calibri"/>
              <a:sym typeface="Calibri"/>
            </a:endParaRPr>
          </a:p>
          <a:p>
            <a:pPr marL="265176" lvl="0" indent="-265175" algn="l" rtl="0">
              <a:lnSpc>
                <a:spcPct val="100000"/>
              </a:lnSpc>
              <a:spcBef>
                <a:spcPts val="250"/>
              </a:spcBef>
              <a:spcAft>
                <a:spcPts val="0"/>
              </a:spcAft>
              <a:buSzPts val="2240"/>
              <a:buFont typeface="Calibri"/>
              <a:buChar char="●"/>
            </a:pPr>
            <a:r>
              <a:rPr lang="en-GB" dirty="0">
                <a:latin typeface="Calibri"/>
                <a:ea typeface="Calibri"/>
                <a:cs typeface="Calibri"/>
                <a:sym typeface="Calibri"/>
              </a:rPr>
              <a:t>Leave during term time will not be authorised and could result in a fine of £80 per parent per child.</a:t>
            </a:r>
            <a:endParaRPr dirty="0">
              <a:latin typeface="Calibri"/>
              <a:ea typeface="Calibri"/>
              <a:cs typeface="Calibri"/>
              <a:sym typeface="Calibri"/>
            </a:endParaRPr>
          </a:p>
          <a:p>
            <a:pPr marL="265176" lvl="0" indent="-214375" algn="l" rtl="0">
              <a:lnSpc>
                <a:spcPct val="100000"/>
              </a:lnSpc>
              <a:spcBef>
                <a:spcPts val="250"/>
              </a:spcBef>
              <a:spcAft>
                <a:spcPts val="0"/>
              </a:spcAft>
              <a:buSzPts val="1440"/>
              <a:buFont typeface="Calibri"/>
              <a:buChar char="●"/>
            </a:pPr>
            <a:r>
              <a:rPr lang="en-GB" dirty="0">
                <a:latin typeface="Calibri"/>
                <a:ea typeface="Calibri"/>
                <a:cs typeface="Calibri"/>
                <a:sym typeface="Calibri"/>
              </a:rPr>
              <a:t>Please make sure your child is in class by 8.55am to receive their mark in the register.</a:t>
            </a:r>
            <a:endParaRPr dirty="0">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Special Educational Needs and Disability (SEND)</a:t>
            </a:r>
            <a:endParaRPr lang="en-GB" dirty="0"/>
          </a:p>
        </p:txBody>
      </p:sp>
      <p:sp>
        <p:nvSpPr>
          <p:cNvPr id="3" name="Content Placeholder 2"/>
          <p:cNvSpPr>
            <a:spLocks noGrp="1"/>
          </p:cNvSpPr>
          <p:nvPr>
            <p:ph idx="1"/>
          </p:nvPr>
        </p:nvSpPr>
        <p:spPr/>
        <p:txBody>
          <a:bodyPr>
            <a:normAutofit/>
          </a:bodyPr>
          <a:lstStyle/>
          <a:p>
            <a:r>
              <a:rPr lang="en-US" dirty="0" smtClean="0"/>
              <a:t>Inclusion is at the heart of our philosophy at Broad Oak</a:t>
            </a:r>
          </a:p>
          <a:p>
            <a:r>
              <a:rPr lang="en-US" dirty="0" smtClean="0"/>
              <a:t>We endeavor to meet the needs of all children at all ages and stages of development with kindness, dignity and respect</a:t>
            </a:r>
          </a:p>
          <a:p>
            <a:r>
              <a:rPr lang="en-US" dirty="0" smtClean="0"/>
              <a:t>We ask parents to show sensitivity and kindness towards other children with barriers to learning, and to their parents</a:t>
            </a:r>
          </a:p>
          <a:p>
            <a:r>
              <a:rPr lang="en-US" dirty="0" smtClean="0"/>
              <a:t>If you have any concerns about your child:</a:t>
            </a:r>
          </a:p>
          <a:p>
            <a:pPr lvl="1"/>
            <a:r>
              <a:rPr lang="en-US" dirty="0" smtClean="0"/>
              <a:t>Speak to the class teacher first</a:t>
            </a:r>
          </a:p>
          <a:p>
            <a:pPr lvl="1"/>
            <a:r>
              <a:rPr lang="en-US" dirty="0" smtClean="0"/>
              <a:t>Make an appointment to see the SENDCO (Ms. Child)</a:t>
            </a:r>
          </a:p>
          <a:p>
            <a:pPr lvl="1"/>
            <a:r>
              <a:rPr lang="en-US" dirty="0" smtClean="0"/>
              <a:t>Email: </a:t>
            </a:r>
            <a:r>
              <a:rPr lang="en-US" dirty="0" smtClean="0">
                <a:hlinkClick r:id="rId2"/>
              </a:rPr>
              <a:t>sendco@broadoak.Manchester.sch.uk</a:t>
            </a:r>
            <a:endParaRPr lang="en-US" dirty="0"/>
          </a:p>
        </p:txBody>
      </p:sp>
    </p:spTree>
    <p:extLst>
      <p:ext uri="{BB962C8B-B14F-4D97-AF65-F5344CB8AC3E}">
        <p14:creationId xmlns:p14="http://schemas.microsoft.com/office/powerpoint/2010/main" val="7489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16"/>
          <p:cNvSpPr txBox="1">
            <a:spLocks noGrp="1"/>
          </p:cNvSpPr>
          <p:nvPr>
            <p:ph type="title"/>
          </p:nvPr>
        </p:nvSpPr>
        <p:spPr>
          <a:xfrm>
            <a:off x="563135" y="61884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rgbClr val="9900FF"/>
                </a:solidFill>
              </a:rPr>
              <a:t>Parent pay</a:t>
            </a:r>
            <a:endParaRPr dirty="0">
              <a:solidFill>
                <a:srgbClr val="9900FF"/>
              </a:solidFill>
            </a:endParaRPr>
          </a:p>
        </p:txBody>
      </p:sp>
      <p:sp>
        <p:nvSpPr>
          <p:cNvPr id="281" name="Google Shape;281;p16"/>
          <p:cNvSpPr txBox="1">
            <a:spLocks noGrp="1"/>
          </p:cNvSpPr>
          <p:nvPr>
            <p:ph idx="1"/>
          </p:nvPr>
        </p:nvSpPr>
        <p:spPr>
          <a:xfrm>
            <a:off x="256395" y="2192893"/>
            <a:ext cx="8184000" cy="4188000"/>
          </a:xfrm>
          <a:prstGeom prst="rect">
            <a:avLst/>
          </a:prstGeom>
          <a:noFill/>
          <a:ln>
            <a:noFill/>
          </a:ln>
        </p:spPr>
        <p:txBody>
          <a:bodyPr spcFirstLastPara="1" wrap="square" lIns="182875" tIns="91425" rIns="91425" bIns="45700" anchor="t" anchorCtr="0">
            <a:normAutofit/>
          </a:bodyPr>
          <a:lstStyle/>
          <a:p>
            <a:pPr marL="265176" lvl="0" indent="0" algn="l" rtl="0">
              <a:lnSpc>
                <a:spcPct val="100000"/>
              </a:lnSpc>
              <a:spcBef>
                <a:spcPts val="0"/>
              </a:spcBef>
              <a:spcAft>
                <a:spcPts val="0"/>
              </a:spcAft>
              <a:buSzPts val="1440"/>
              <a:buNone/>
            </a:pPr>
            <a:r>
              <a:rPr lang="en-GB" sz="2500" dirty="0">
                <a:latin typeface="Calibri"/>
                <a:ea typeface="Calibri"/>
                <a:cs typeface="Calibri"/>
                <a:sym typeface="Calibri"/>
              </a:rPr>
              <a:t>The school is ‘cashless’. All payments for educational visits, school lunches, before and after school clubs must be made via Parent Pay. All parents/ carers will be issued with login details. If you are having difficulty accessing it, please contact the school office who will be happy to help.</a:t>
            </a:r>
            <a:endParaRPr sz="2500" dirty="0">
              <a:latin typeface="Calibri"/>
              <a:ea typeface="Calibri"/>
              <a:cs typeface="Calibri"/>
              <a:sym typeface="Calibri"/>
            </a:endParaRPr>
          </a:p>
          <a:p>
            <a:pPr marL="265176" lvl="0" indent="0" algn="l" rtl="0">
              <a:lnSpc>
                <a:spcPct val="100000"/>
              </a:lnSpc>
              <a:spcBef>
                <a:spcPts val="0"/>
              </a:spcBef>
              <a:spcAft>
                <a:spcPts val="0"/>
              </a:spcAft>
              <a:buSzPts val="1440"/>
              <a:buNone/>
            </a:pPr>
            <a:endParaRPr sz="2500" dirty="0">
              <a:latin typeface="Calibri"/>
              <a:ea typeface="Calibri"/>
              <a:cs typeface="Calibri"/>
              <a:sym typeface="Calibri"/>
            </a:endParaRPr>
          </a:p>
          <a:p>
            <a:pPr marL="265176" lvl="0" indent="0" algn="l" rtl="0">
              <a:lnSpc>
                <a:spcPct val="100000"/>
              </a:lnSpc>
              <a:spcBef>
                <a:spcPts val="0"/>
              </a:spcBef>
              <a:spcAft>
                <a:spcPts val="0"/>
              </a:spcAft>
              <a:buSzPts val="1440"/>
              <a:buNone/>
            </a:pPr>
            <a:r>
              <a:rPr lang="en-GB" sz="2500" dirty="0">
                <a:latin typeface="Calibri"/>
                <a:ea typeface="Calibri"/>
                <a:cs typeface="Calibri"/>
                <a:sym typeface="Calibri"/>
              </a:rPr>
              <a:t>School lunches- menu choices are available to view up to half a term in advance. Please ensure that choices for that school day are made before the start of the school day.</a:t>
            </a:r>
            <a:endParaRPr sz="2500" dirty="0">
              <a:latin typeface="Calibri"/>
              <a:ea typeface="Calibri"/>
              <a:cs typeface="Calibri"/>
              <a:sym typeface="Calibri"/>
            </a:endParaRPr>
          </a:p>
          <a:p>
            <a:pPr marL="265176" lvl="0" indent="0" algn="l" rtl="0">
              <a:lnSpc>
                <a:spcPct val="100000"/>
              </a:lnSpc>
              <a:spcBef>
                <a:spcPts val="0"/>
              </a:spcBef>
              <a:spcAft>
                <a:spcPts val="0"/>
              </a:spcAft>
              <a:buSzPts val="1440"/>
              <a:buNone/>
            </a:pPr>
            <a:endParaRPr sz="2000" dirty="0">
              <a:latin typeface="Calibri"/>
              <a:ea typeface="Calibri"/>
              <a:cs typeface="Calibri"/>
              <a:sym typeface="Calibri"/>
            </a:endParaRPr>
          </a:p>
          <a:p>
            <a:pPr marL="265176" lvl="0" indent="0" algn="l" rtl="0">
              <a:lnSpc>
                <a:spcPct val="100000"/>
              </a:lnSpc>
              <a:spcBef>
                <a:spcPts val="0"/>
              </a:spcBef>
              <a:spcAft>
                <a:spcPts val="0"/>
              </a:spcAft>
              <a:buSzPts val="1440"/>
              <a:buNone/>
            </a:pPr>
            <a:endParaRPr sz="2000" dirty="0">
              <a:latin typeface="Calibri"/>
              <a:ea typeface="Calibri"/>
              <a:cs typeface="Calibri"/>
              <a:sym typeface="Calibri"/>
            </a:endParaRPr>
          </a:p>
          <a:p>
            <a:pPr marL="0" lvl="0" indent="0" algn="l" rtl="0">
              <a:lnSpc>
                <a:spcPct val="100000"/>
              </a:lnSpc>
              <a:spcBef>
                <a:spcPts val="0"/>
              </a:spcBef>
              <a:spcAft>
                <a:spcPts val="0"/>
              </a:spcAft>
              <a:buSzPts val="1440"/>
              <a:buNone/>
            </a:pPr>
            <a:endParaRPr sz="2000" dirty="0">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17"/>
          <p:cNvSpPr txBox="1">
            <a:spLocks noGrp="1"/>
          </p:cNvSpPr>
          <p:nvPr>
            <p:ph type="title"/>
          </p:nvPr>
        </p:nvSpPr>
        <p:spPr>
          <a:xfrm>
            <a:off x="619702" y="576950"/>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sz="3700" dirty="0">
                <a:solidFill>
                  <a:srgbClr val="9900FF"/>
                </a:solidFill>
                <a:latin typeface="Calibri"/>
                <a:ea typeface="Calibri"/>
                <a:cs typeface="Calibri"/>
                <a:sym typeface="Calibri"/>
              </a:rPr>
              <a:t>Out of school care</a:t>
            </a:r>
            <a:endParaRPr sz="3700" dirty="0">
              <a:solidFill>
                <a:srgbClr val="9900FF"/>
              </a:solidFill>
              <a:latin typeface="Calibri"/>
              <a:ea typeface="Calibri"/>
              <a:cs typeface="Calibri"/>
              <a:sym typeface="Calibri"/>
            </a:endParaRPr>
          </a:p>
        </p:txBody>
      </p:sp>
      <p:sp>
        <p:nvSpPr>
          <p:cNvPr id="287" name="Google Shape;287;p17"/>
          <p:cNvSpPr txBox="1">
            <a:spLocks noGrp="1"/>
          </p:cNvSpPr>
          <p:nvPr>
            <p:ph idx="1"/>
          </p:nvPr>
        </p:nvSpPr>
        <p:spPr>
          <a:xfrm>
            <a:off x="493862" y="2670000"/>
            <a:ext cx="8184000" cy="4188000"/>
          </a:xfrm>
          <a:prstGeom prst="rect">
            <a:avLst/>
          </a:prstGeom>
          <a:noFill/>
          <a:ln>
            <a:noFill/>
          </a:ln>
        </p:spPr>
        <p:txBody>
          <a:bodyPr spcFirstLastPara="1" wrap="square" lIns="182875" tIns="91425" rIns="91425" bIns="45700" anchor="t" anchorCtr="0">
            <a:normAutofit/>
          </a:bodyPr>
          <a:lstStyle/>
          <a:p>
            <a:pPr marL="265176" lvl="0" indent="-265176" algn="l" rtl="0">
              <a:lnSpc>
                <a:spcPct val="100000"/>
              </a:lnSpc>
              <a:spcBef>
                <a:spcPts val="0"/>
              </a:spcBef>
              <a:spcAft>
                <a:spcPts val="0"/>
              </a:spcAft>
              <a:buSzPts val="2240"/>
              <a:buChar char="●"/>
            </a:pPr>
            <a:r>
              <a:rPr lang="en-GB" b="1">
                <a:latin typeface="Calibri"/>
                <a:ea typeface="Calibri"/>
                <a:cs typeface="Calibri"/>
                <a:sym typeface="Calibri"/>
              </a:rPr>
              <a:t>Breakfast Club</a:t>
            </a:r>
            <a:r>
              <a:rPr lang="en-GB">
                <a:latin typeface="Calibri"/>
                <a:ea typeface="Calibri"/>
                <a:cs typeface="Calibri"/>
                <a:sym typeface="Calibri"/>
              </a:rPr>
              <a:t> is run by school staff each morning in the old Nursery building from 7.45am-8.55am</a:t>
            </a:r>
            <a:endParaRPr>
              <a:latin typeface="Calibri"/>
              <a:ea typeface="Calibri"/>
              <a:cs typeface="Calibri"/>
              <a:sym typeface="Calibri"/>
            </a:endParaRPr>
          </a:p>
          <a:p>
            <a:pPr marL="457200" lvl="0" indent="-320040" algn="l" rtl="0">
              <a:lnSpc>
                <a:spcPct val="100000"/>
              </a:lnSpc>
              <a:spcBef>
                <a:spcPts val="0"/>
              </a:spcBef>
              <a:spcAft>
                <a:spcPts val="0"/>
              </a:spcAft>
              <a:buSzPts val="1440"/>
              <a:buFont typeface="Calibri"/>
              <a:buChar char="●"/>
            </a:pPr>
            <a:r>
              <a:rPr lang="en-GB">
                <a:latin typeface="Calibri"/>
                <a:ea typeface="Calibri"/>
                <a:cs typeface="Calibri"/>
                <a:sym typeface="Calibri"/>
              </a:rPr>
              <a:t>Sessions must be booked in advance - full details can be found on the school website</a:t>
            </a:r>
            <a:endParaRPr>
              <a:latin typeface="Calibri"/>
              <a:ea typeface="Calibri"/>
              <a:cs typeface="Calibri"/>
              <a:sym typeface="Calibri"/>
            </a:endParaRPr>
          </a:p>
          <a:p>
            <a:pPr marL="265176" lvl="0" indent="-265176" algn="l" rtl="0">
              <a:lnSpc>
                <a:spcPct val="100000"/>
              </a:lnSpc>
              <a:spcBef>
                <a:spcPts val="250"/>
              </a:spcBef>
              <a:spcAft>
                <a:spcPts val="0"/>
              </a:spcAft>
              <a:buSzPts val="2240"/>
              <a:buChar char="●"/>
            </a:pPr>
            <a:r>
              <a:rPr lang="en-GB" b="1">
                <a:latin typeface="Calibri"/>
                <a:ea typeface="Calibri"/>
                <a:cs typeface="Calibri"/>
                <a:sym typeface="Calibri"/>
              </a:rPr>
              <a:t>After School Club</a:t>
            </a:r>
            <a:r>
              <a:rPr lang="en-GB">
                <a:latin typeface="Calibri"/>
                <a:ea typeface="Calibri"/>
                <a:cs typeface="Calibri"/>
                <a:sym typeface="Calibri"/>
              </a:rPr>
              <a:t> is also run by school staff from 3.20pm-6.00pm (same location as above)</a:t>
            </a:r>
            <a:endParaRPr>
              <a:latin typeface="Calibri"/>
              <a:ea typeface="Calibri"/>
              <a:cs typeface="Calibri"/>
              <a:sym typeface="Calibri"/>
            </a:endParaRPr>
          </a:p>
          <a:p>
            <a:pPr marL="457200" lvl="0" indent="-320040" algn="l" rtl="0">
              <a:lnSpc>
                <a:spcPct val="100000"/>
              </a:lnSpc>
              <a:spcBef>
                <a:spcPts val="0"/>
              </a:spcBef>
              <a:spcAft>
                <a:spcPts val="0"/>
              </a:spcAft>
              <a:buSzPts val="1440"/>
              <a:buFont typeface="Calibri"/>
              <a:buChar char="●"/>
            </a:pPr>
            <a:r>
              <a:rPr lang="en-GB">
                <a:latin typeface="Calibri"/>
                <a:ea typeface="Calibri"/>
                <a:cs typeface="Calibri"/>
                <a:sym typeface="Calibri"/>
              </a:rPr>
              <a:t>Please contact the school admin team for an application form</a:t>
            </a:r>
            <a:endParaRPr>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18"/>
          <p:cNvSpPr txBox="1">
            <a:spLocks noGrp="1"/>
          </p:cNvSpPr>
          <p:nvPr>
            <p:ph type="title"/>
          </p:nvPr>
        </p:nvSpPr>
        <p:spPr>
          <a:xfrm>
            <a:off x="576189" y="1144135"/>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dirty="0">
                <a:solidFill>
                  <a:srgbClr val="9900FF"/>
                </a:solidFill>
              </a:rPr>
              <a:t>Working together in partnership</a:t>
            </a:r>
            <a:endParaRPr dirty="0">
              <a:solidFill>
                <a:srgbClr val="9900FF"/>
              </a:solidFill>
            </a:endParaRPr>
          </a:p>
        </p:txBody>
      </p:sp>
      <p:sp>
        <p:nvSpPr>
          <p:cNvPr id="293" name="Google Shape;293;p18"/>
          <p:cNvSpPr txBox="1">
            <a:spLocks noGrp="1"/>
          </p:cNvSpPr>
          <p:nvPr>
            <p:ph idx="1"/>
          </p:nvPr>
        </p:nvSpPr>
        <p:spPr>
          <a:xfrm>
            <a:off x="222409" y="2353748"/>
            <a:ext cx="8184000" cy="4188000"/>
          </a:xfrm>
          <a:prstGeom prst="rect">
            <a:avLst/>
          </a:prstGeom>
          <a:noFill/>
          <a:ln>
            <a:noFill/>
          </a:ln>
        </p:spPr>
        <p:txBody>
          <a:bodyPr spcFirstLastPara="1" wrap="square" lIns="182875" tIns="91425" rIns="91425" bIns="45700" anchor="t" anchorCtr="0">
            <a:normAutofit fontScale="92500" lnSpcReduction="10000"/>
          </a:bodyPr>
          <a:lstStyle/>
          <a:p>
            <a:pPr marL="457200" lvl="0" indent="-292608" algn="l" rtl="0">
              <a:lnSpc>
                <a:spcPct val="100000"/>
              </a:lnSpc>
              <a:spcBef>
                <a:spcPts val="250"/>
              </a:spcBef>
              <a:spcAft>
                <a:spcPts val="0"/>
              </a:spcAft>
              <a:buSzPct val="51428"/>
              <a:buChar char="●"/>
            </a:pPr>
            <a:r>
              <a:rPr lang="en-GB" dirty="0" smtClean="0"/>
              <a:t>Arbour is </a:t>
            </a:r>
            <a:r>
              <a:rPr lang="en-GB" dirty="0"/>
              <a:t>our school app for online communication between home and school </a:t>
            </a:r>
            <a:endParaRPr dirty="0"/>
          </a:p>
          <a:p>
            <a:pPr marL="457200" lvl="0" indent="-292608" algn="l" rtl="0">
              <a:lnSpc>
                <a:spcPct val="100000"/>
              </a:lnSpc>
              <a:spcBef>
                <a:spcPts val="0"/>
              </a:spcBef>
              <a:spcAft>
                <a:spcPts val="0"/>
              </a:spcAft>
              <a:buSzPct val="51428"/>
              <a:buChar char="●"/>
            </a:pPr>
            <a:r>
              <a:rPr lang="en-GB" dirty="0"/>
              <a:t>The school website will be used for homework and class announcements.</a:t>
            </a:r>
            <a:endParaRPr dirty="0"/>
          </a:p>
          <a:p>
            <a:pPr marL="457200" lvl="0" indent="-292608" algn="l" rtl="0">
              <a:lnSpc>
                <a:spcPct val="100000"/>
              </a:lnSpc>
              <a:spcBef>
                <a:spcPts val="0"/>
              </a:spcBef>
              <a:spcAft>
                <a:spcPts val="0"/>
              </a:spcAft>
              <a:buSzPct val="51428"/>
              <a:buChar char="●"/>
            </a:pPr>
            <a:r>
              <a:rPr lang="en-GB" dirty="0"/>
              <a:t>Members of SLT (Senior leadership Team) will be on gate duty each day if you have any questions or concerns.</a:t>
            </a:r>
            <a:endParaRPr dirty="0"/>
          </a:p>
          <a:p>
            <a:pPr marL="457200" lvl="0" indent="-292608" algn="l" rtl="0">
              <a:lnSpc>
                <a:spcPct val="100000"/>
              </a:lnSpc>
              <a:spcBef>
                <a:spcPts val="0"/>
              </a:spcBef>
              <a:spcAft>
                <a:spcPts val="0"/>
              </a:spcAft>
              <a:buSzPct val="51428"/>
              <a:buChar char="●"/>
            </a:pPr>
            <a:r>
              <a:rPr lang="en-GB" dirty="0"/>
              <a:t>If you have any urgent messages for school during the school day, please telephone the school office on 0161 445 6577.</a:t>
            </a:r>
            <a:endParaRPr dirty="0"/>
          </a:p>
          <a:p>
            <a:pPr marL="457200" lvl="0" indent="-292608" algn="l" rtl="0">
              <a:lnSpc>
                <a:spcPct val="100000"/>
              </a:lnSpc>
              <a:spcBef>
                <a:spcPts val="0"/>
              </a:spcBef>
              <a:spcAft>
                <a:spcPts val="0"/>
              </a:spcAft>
              <a:buSzPct val="51428"/>
              <a:buChar char="●"/>
            </a:pPr>
            <a:r>
              <a:rPr lang="en-GB" dirty="0"/>
              <a:t>At Broad Oak we believe that reading is the key to success in all areas of the school curriculum. Please make sure that your child reads at home for at least 10 minutes each day</a:t>
            </a:r>
            <a:endParaRPr dirty="0"/>
          </a:p>
          <a:p>
            <a:pPr marL="457200" lvl="0" indent="-292608" algn="l" rtl="0">
              <a:lnSpc>
                <a:spcPct val="100000"/>
              </a:lnSpc>
              <a:spcBef>
                <a:spcPts val="0"/>
              </a:spcBef>
              <a:spcAft>
                <a:spcPts val="0"/>
              </a:spcAft>
              <a:buSzPct val="51428"/>
              <a:buChar char="●"/>
            </a:pPr>
            <a:r>
              <a:rPr lang="en-GB" dirty="0"/>
              <a:t>Please make sure that your child arrives at school on time each day, ready to learn.</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824" y="1499327"/>
            <a:ext cx="7431965" cy="530223"/>
          </a:xfrm>
        </p:spPr>
        <p:txBody>
          <a:bodyPr>
            <a:normAutofit fontScale="90000"/>
          </a:bodyPr>
          <a:lstStyle/>
          <a:p>
            <a:r>
              <a:rPr lang="en-US" dirty="0"/>
              <a:t>Screen Time — Finding the Right Balance</a:t>
            </a:r>
            <a:endParaRPr lang="en-GB" dirty="0"/>
          </a:p>
        </p:txBody>
      </p:sp>
      <p:grpSp>
        <p:nvGrpSpPr>
          <p:cNvPr id="3" name="Group 2"/>
          <p:cNvGrpSpPr/>
          <p:nvPr/>
        </p:nvGrpSpPr>
        <p:grpSpPr>
          <a:xfrm>
            <a:off x="305496" y="2329178"/>
            <a:ext cx="7730140" cy="4251731"/>
            <a:chOff x="1247605" y="2162924"/>
            <a:chExt cx="6910150" cy="3565751"/>
          </a:xfrm>
        </p:grpSpPr>
        <p:pic>
          <p:nvPicPr>
            <p:cNvPr id="6" name="Picture 5"/>
            <p:cNvPicPr>
              <a:picLocks noChangeAspect="1"/>
            </p:cNvPicPr>
            <p:nvPr/>
          </p:nvPicPr>
          <p:blipFill>
            <a:blip r:embed="rId2"/>
            <a:stretch>
              <a:fillRect/>
            </a:stretch>
          </p:blipFill>
          <p:spPr>
            <a:xfrm>
              <a:off x="1247605" y="2162924"/>
              <a:ext cx="6550819" cy="1728788"/>
            </a:xfrm>
            <a:prstGeom prst="rect">
              <a:avLst/>
            </a:prstGeom>
          </p:spPr>
        </p:pic>
        <p:pic>
          <p:nvPicPr>
            <p:cNvPr id="7" name="Picture 6"/>
            <p:cNvPicPr>
              <a:picLocks noChangeAspect="1"/>
            </p:cNvPicPr>
            <p:nvPr/>
          </p:nvPicPr>
          <p:blipFill>
            <a:blip r:embed="rId3"/>
            <a:stretch>
              <a:fillRect/>
            </a:stretch>
          </p:blipFill>
          <p:spPr>
            <a:xfrm>
              <a:off x="1299755" y="3846910"/>
              <a:ext cx="6858000" cy="1221581"/>
            </a:xfrm>
            <a:prstGeom prst="rect">
              <a:avLst/>
            </a:prstGeom>
          </p:spPr>
        </p:pic>
        <p:pic>
          <p:nvPicPr>
            <p:cNvPr id="8" name="Picture 7"/>
            <p:cNvPicPr>
              <a:picLocks noChangeAspect="1"/>
            </p:cNvPicPr>
            <p:nvPr/>
          </p:nvPicPr>
          <p:blipFill>
            <a:blip r:embed="rId4"/>
            <a:stretch>
              <a:fillRect/>
            </a:stretch>
          </p:blipFill>
          <p:spPr>
            <a:xfrm>
              <a:off x="1319757" y="5028587"/>
              <a:ext cx="5172075" cy="700088"/>
            </a:xfrm>
            <a:prstGeom prst="rect">
              <a:avLst/>
            </a:prstGeom>
          </p:spPr>
        </p:pic>
      </p:grpSp>
    </p:spTree>
    <p:extLst>
      <p:ext uri="{BB962C8B-B14F-4D97-AF65-F5344CB8AC3E}">
        <p14:creationId xmlns:p14="http://schemas.microsoft.com/office/powerpoint/2010/main" val="2406847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44963" y="490995"/>
            <a:ext cx="8272564" cy="5840531"/>
            <a:chOff x="414236" y="1128305"/>
            <a:chExt cx="6592354" cy="4469742"/>
          </a:xfrm>
        </p:grpSpPr>
        <p:pic>
          <p:nvPicPr>
            <p:cNvPr id="5" name="Picture 4"/>
            <p:cNvPicPr>
              <a:picLocks noChangeAspect="1"/>
            </p:cNvPicPr>
            <p:nvPr/>
          </p:nvPicPr>
          <p:blipFill>
            <a:blip r:embed="rId2"/>
            <a:stretch>
              <a:fillRect/>
            </a:stretch>
          </p:blipFill>
          <p:spPr>
            <a:xfrm>
              <a:off x="414236" y="1128305"/>
              <a:ext cx="6336506" cy="800100"/>
            </a:xfrm>
            <a:prstGeom prst="rect">
              <a:avLst/>
            </a:prstGeom>
          </p:spPr>
        </p:pic>
        <p:pic>
          <p:nvPicPr>
            <p:cNvPr id="6" name="Picture 5"/>
            <p:cNvPicPr>
              <a:picLocks noChangeAspect="1"/>
            </p:cNvPicPr>
            <p:nvPr/>
          </p:nvPicPr>
          <p:blipFill>
            <a:blip r:embed="rId3"/>
            <a:stretch>
              <a:fillRect/>
            </a:stretch>
          </p:blipFill>
          <p:spPr>
            <a:xfrm>
              <a:off x="449750" y="2025560"/>
              <a:ext cx="3679031" cy="514350"/>
            </a:xfrm>
            <a:prstGeom prst="rect">
              <a:avLst/>
            </a:prstGeom>
          </p:spPr>
        </p:pic>
        <p:pic>
          <p:nvPicPr>
            <p:cNvPr id="7" name="Picture 6"/>
            <p:cNvPicPr>
              <a:picLocks noChangeAspect="1"/>
            </p:cNvPicPr>
            <p:nvPr/>
          </p:nvPicPr>
          <p:blipFill>
            <a:blip r:embed="rId4"/>
            <a:stretch>
              <a:fillRect/>
            </a:stretch>
          </p:blipFill>
          <p:spPr>
            <a:xfrm>
              <a:off x="456996" y="2577057"/>
              <a:ext cx="6329363" cy="1057275"/>
            </a:xfrm>
            <a:prstGeom prst="rect">
              <a:avLst/>
            </a:prstGeom>
          </p:spPr>
        </p:pic>
        <p:pic>
          <p:nvPicPr>
            <p:cNvPr id="8" name="Picture 7"/>
            <p:cNvPicPr>
              <a:picLocks noChangeAspect="1"/>
            </p:cNvPicPr>
            <p:nvPr/>
          </p:nvPicPr>
          <p:blipFill>
            <a:blip r:embed="rId5"/>
            <a:stretch>
              <a:fillRect/>
            </a:stretch>
          </p:blipFill>
          <p:spPr>
            <a:xfrm>
              <a:off x="451689" y="3663825"/>
              <a:ext cx="5614988" cy="921544"/>
            </a:xfrm>
            <a:prstGeom prst="rect">
              <a:avLst/>
            </a:prstGeom>
          </p:spPr>
        </p:pic>
        <p:pic>
          <p:nvPicPr>
            <p:cNvPr id="9" name="Picture 8"/>
            <p:cNvPicPr>
              <a:picLocks noChangeAspect="1"/>
            </p:cNvPicPr>
            <p:nvPr/>
          </p:nvPicPr>
          <p:blipFill>
            <a:blip r:embed="rId6"/>
            <a:stretch>
              <a:fillRect/>
            </a:stretch>
          </p:blipFill>
          <p:spPr>
            <a:xfrm>
              <a:off x="491490" y="4669359"/>
              <a:ext cx="6515100" cy="928688"/>
            </a:xfrm>
            <a:prstGeom prst="rect">
              <a:avLst/>
            </a:prstGeom>
          </p:spPr>
        </p:pic>
      </p:grpSp>
    </p:spTree>
    <p:extLst>
      <p:ext uri="{BB962C8B-B14F-4D97-AF65-F5344CB8AC3E}">
        <p14:creationId xmlns:p14="http://schemas.microsoft.com/office/powerpoint/2010/main" val="3933789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915" y="1705985"/>
            <a:ext cx="7560130" cy="1131079"/>
          </a:xfrm>
          <a:prstGeom prst="rect">
            <a:avLst/>
          </a:prstGeom>
        </p:spPr>
        <p:txBody>
          <a:bodyPr wrap="square">
            <a:spAutoFit/>
          </a:bodyPr>
          <a:lstStyle/>
          <a:p>
            <a:endParaRPr lang="en-US" sz="1350" b="1" dirty="0">
              <a:solidFill>
                <a:srgbClr val="222222"/>
              </a:solidFill>
              <a:latin typeface="helvetica" panose="020B0604020202020204" pitchFamily="34" charset="0"/>
            </a:endParaRPr>
          </a:p>
          <a:p>
            <a:r>
              <a:rPr lang="en-US" sz="1350" b="1" dirty="0">
                <a:solidFill>
                  <a:srgbClr val="222222"/>
                </a:solidFill>
                <a:latin typeface="helvetica" panose="020B0604020202020204" pitchFamily="34" charset="0"/>
              </a:rPr>
              <a:t>Primary Parents Autumn workshop </a:t>
            </a:r>
            <a:endParaRPr lang="en-US" sz="1350" dirty="0">
              <a:solidFill>
                <a:srgbClr val="222222"/>
              </a:solidFill>
              <a:latin typeface="helvetica" panose="020B0604020202020204" pitchFamily="34" charset="0"/>
            </a:endParaRPr>
          </a:p>
          <a:p>
            <a:r>
              <a:rPr lang="en-US" sz="1350" b="1" dirty="0">
                <a:solidFill>
                  <a:srgbClr val="222222"/>
                </a:solidFill>
                <a:latin typeface="helvetica" panose="020B0604020202020204" pitchFamily="34" charset="0"/>
              </a:rPr>
              <a:t>14th December 7.30-8.30pm</a:t>
            </a:r>
            <a:endParaRPr lang="en-US" sz="1350" dirty="0">
              <a:solidFill>
                <a:srgbClr val="222222"/>
              </a:solidFill>
              <a:latin typeface="helvetica" panose="020B0604020202020204" pitchFamily="34" charset="0"/>
            </a:endParaRPr>
          </a:p>
          <a:p>
            <a:r>
              <a:rPr lang="en-US" sz="1350" dirty="0">
                <a:solidFill>
                  <a:srgbClr val="222222"/>
                </a:solidFill>
                <a:latin typeface="helvetica" panose="020B0604020202020204" pitchFamily="34" charset="0"/>
              </a:rPr>
              <a:t>The workshop is dedicated to helping parents understand the risks their children face in their online lives and the practical things parents can do to help. </a:t>
            </a:r>
            <a:r>
              <a:rPr lang="en-US" sz="1350" dirty="0">
                <a:solidFill>
                  <a:srgbClr val="1D5782"/>
                </a:solidFill>
                <a:latin typeface="helvetica" panose="020B0604020202020204" pitchFamily="34" charset="0"/>
                <a:hlinkClick r:id="rId2"/>
              </a:rPr>
              <a:t>Webinar Registration - Zoom</a:t>
            </a:r>
            <a:endParaRPr lang="en-US" sz="1350" dirty="0">
              <a:solidFill>
                <a:srgbClr val="222222"/>
              </a:solidFill>
              <a:latin typeface="helvetica" panose="020B0604020202020204" pitchFamily="34" charset="0"/>
            </a:endParaRPr>
          </a:p>
        </p:txBody>
      </p:sp>
      <p:sp>
        <p:nvSpPr>
          <p:cNvPr id="3" name="Rectangle 2"/>
          <p:cNvSpPr/>
          <p:nvPr/>
        </p:nvSpPr>
        <p:spPr>
          <a:xfrm>
            <a:off x="218094" y="3157481"/>
            <a:ext cx="8892540" cy="1754326"/>
          </a:xfrm>
          <a:prstGeom prst="rect">
            <a:avLst/>
          </a:prstGeom>
        </p:spPr>
        <p:txBody>
          <a:bodyPr wrap="square">
            <a:spAutoFit/>
          </a:bodyPr>
          <a:lstStyle/>
          <a:p>
            <a:r>
              <a:rPr lang="en-US" sz="1350" b="1" dirty="0" err="1">
                <a:solidFill>
                  <a:srgbClr val="222222"/>
                </a:solidFill>
                <a:latin typeface="helvetica" panose="020B0604020202020204" pitchFamily="34" charset="0"/>
              </a:rPr>
              <a:t>Smoothwall</a:t>
            </a:r>
            <a:r>
              <a:rPr lang="en-US" sz="1350" b="1" dirty="0">
                <a:solidFill>
                  <a:srgbClr val="222222"/>
                </a:solidFill>
                <a:latin typeface="helvetica" panose="020B0604020202020204" pitchFamily="34" charset="0"/>
              </a:rPr>
              <a:t> Online Safety Hub</a:t>
            </a:r>
          </a:p>
          <a:p>
            <a:r>
              <a:rPr lang="en-US" sz="1350" dirty="0">
                <a:solidFill>
                  <a:srgbClr val="222222"/>
                </a:solidFill>
                <a:latin typeface="helvetica" panose="020B0604020202020204" pitchFamily="34" charset="0"/>
              </a:rPr>
              <a:t>The Online Safety Hub is available to support families’ knowledge and understanding of digital safeguarding! The Online Safety Hub is a brand-new online resource with lots of expert advice and guidance to help you </a:t>
            </a:r>
            <a:r>
              <a:rPr lang="en-US" sz="1350" b="1" dirty="0">
                <a:solidFill>
                  <a:srgbClr val="222222"/>
                </a:solidFill>
                <a:latin typeface="helvetica" panose="020B0604020202020204" pitchFamily="34" charset="0"/>
              </a:rPr>
              <a:t>manage children's safety online. It includes information on the latest hot topics when it comes to keeping children safe, such as how to manage screen time, understand the latest gaming platforms, what they </a:t>
            </a:r>
            <a:r>
              <a:rPr lang="en-US" sz="1350" dirty="0">
                <a:solidFill>
                  <a:srgbClr val="222222"/>
                </a:solidFill>
                <a:latin typeface="helvetica" panose="020B0604020202020204" pitchFamily="34" charset="0"/>
              </a:rPr>
              <a:t>mean for children’s safety and lots more. </a:t>
            </a:r>
          </a:p>
          <a:p>
            <a:r>
              <a:rPr lang="en-US" sz="1350" dirty="0">
                <a:solidFill>
                  <a:srgbClr val="222222"/>
                </a:solidFill>
                <a:latin typeface="helvetica" panose="020B0604020202020204" pitchFamily="34" charset="0"/>
              </a:rPr>
              <a:t>You can access it for free here: </a:t>
            </a:r>
          </a:p>
          <a:p>
            <a:r>
              <a:rPr lang="en-US" sz="1350" dirty="0">
                <a:solidFill>
                  <a:srgbClr val="1D5782"/>
                </a:solidFill>
                <a:latin typeface="helvetica" panose="020B0604020202020204" pitchFamily="34" charset="0"/>
                <a:hlinkClick r:id="rId3"/>
              </a:rPr>
              <a:t>online safety hub</a:t>
            </a:r>
            <a:endParaRPr lang="en-US" sz="1350" dirty="0">
              <a:solidFill>
                <a:srgbClr val="222222"/>
              </a:solidFill>
              <a:latin typeface="helvetica" panose="020B0604020202020204" pitchFamily="34" charset="0"/>
            </a:endParaRPr>
          </a:p>
        </p:txBody>
      </p:sp>
      <p:sp>
        <p:nvSpPr>
          <p:cNvPr id="4" name="Rectangle 3"/>
          <p:cNvSpPr/>
          <p:nvPr/>
        </p:nvSpPr>
        <p:spPr>
          <a:xfrm>
            <a:off x="199915" y="5024475"/>
            <a:ext cx="8559437" cy="1338828"/>
          </a:xfrm>
          <a:prstGeom prst="rect">
            <a:avLst/>
          </a:prstGeom>
        </p:spPr>
        <p:txBody>
          <a:bodyPr wrap="square">
            <a:spAutoFit/>
          </a:bodyPr>
          <a:lstStyle/>
          <a:p>
            <a:r>
              <a:rPr lang="en-US" sz="1350" b="1" dirty="0">
                <a:solidFill>
                  <a:srgbClr val="0F172A"/>
                </a:solidFill>
                <a:latin typeface="Roboto"/>
              </a:rPr>
              <a:t>The </a:t>
            </a:r>
            <a:r>
              <a:rPr lang="en-US" sz="1350" b="1" dirty="0" err="1">
                <a:solidFill>
                  <a:srgbClr val="0F172A"/>
                </a:solidFill>
                <a:latin typeface="Roboto"/>
              </a:rPr>
              <a:t>Qustodio</a:t>
            </a:r>
            <a:r>
              <a:rPr lang="en-US" sz="1350" b="1" dirty="0">
                <a:solidFill>
                  <a:srgbClr val="0F172A"/>
                </a:solidFill>
                <a:latin typeface="Roboto"/>
              </a:rPr>
              <a:t> Parent App</a:t>
            </a:r>
          </a:p>
          <a:p>
            <a:pPr>
              <a:buFont typeface="Arial" panose="020B0604020202020204" pitchFamily="34" charset="0"/>
              <a:buChar char="•"/>
            </a:pPr>
            <a:r>
              <a:rPr lang="en-US" sz="1350" dirty="0" err="1">
                <a:solidFill>
                  <a:srgbClr val="202327"/>
                </a:solidFill>
                <a:latin typeface="inherit"/>
              </a:rPr>
              <a:t>Qustodio</a:t>
            </a:r>
            <a:r>
              <a:rPr lang="en-US" sz="1350" dirty="0">
                <a:solidFill>
                  <a:srgbClr val="202327"/>
                </a:solidFill>
                <a:latin typeface="inherit"/>
              </a:rPr>
              <a:t> is a world-leading online safety tool that helps parents manage and supervise their child's online activities.</a:t>
            </a:r>
          </a:p>
          <a:p>
            <a:pPr>
              <a:buFont typeface="Arial" panose="020B0604020202020204" pitchFamily="34" charset="0"/>
              <a:buChar char="•"/>
            </a:pPr>
            <a:r>
              <a:rPr lang="en-US" sz="1350" dirty="0">
                <a:solidFill>
                  <a:srgbClr val="202327"/>
                </a:solidFill>
                <a:latin typeface="inherit"/>
              </a:rPr>
              <a:t>Our partnership with </a:t>
            </a:r>
            <a:r>
              <a:rPr lang="en-US" sz="1350" dirty="0" err="1">
                <a:solidFill>
                  <a:srgbClr val="202327"/>
                </a:solidFill>
                <a:latin typeface="inherit"/>
              </a:rPr>
              <a:t>Qustodio</a:t>
            </a:r>
            <a:r>
              <a:rPr lang="en-US" sz="1350" dirty="0">
                <a:solidFill>
                  <a:srgbClr val="202327"/>
                </a:solidFill>
                <a:latin typeface="inherit"/>
              </a:rPr>
              <a:t> offers parents free access to the </a:t>
            </a:r>
            <a:r>
              <a:rPr lang="en-US" sz="1350" dirty="0" err="1">
                <a:solidFill>
                  <a:srgbClr val="202327"/>
                </a:solidFill>
                <a:latin typeface="inherit"/>
              </a:rPr>
              <a:t>Qustodio</a:t>
            </a:r>
            <a:r>
              <a:rPr lang="en-US" sz="1350" dirty="0">
                <a:solidFill>
                  <a:srgbClr val="202327"/>
                </a:solidFill>
                <a:latin typeface="inherit"/>
              </a:rPr>
              <a:t> parent app.</a:t>
            </a:r>
          </a:p>
          <a:p>
            <a:pPr>
              <a:buFont typeface="Arial" panose="020B0604020202020204" pitchFamily="34" charset="0"/>
              <a:buChar char="•"/>
            </a:pPr>
            <a:r>
              <a:rPr lang="en-US" sz="1350" dirty="0">
                <a:solidFill>
                  <a:srgbClr val="202327"/>
                </a:solidFill>
                <a:latin typeface="inherit"/>
              </a:rPr>
              <a:t>The </a:t>
            </a:r>
            <a:r>
              <a:rPr lang="en-US" sz="1350" dirty="0" err="1">
                <a:solidFill>
                  <a:srgbClr val="202327"/>
                </a:solidFill>
                <a:latin typeface="inherit"/>
              </a:rPr>
              <a:t>Qustodio</a:t>
            </a:r>
            <a:r>
              <a:rPr lang="en-US" sz="1350" dirty="0">
                <a:solidFill>
                  <a:srgbClr val="202327"/>
                </a:solidFill>
                <a:latin typeface="inherit"/>
              </a:rPr>
              <a:t> Parent App enables parents to manage screen time, monitor online activity, and access expert advice on online safety.</a:t>
            </a:r>
          </a:p>
        </p:txBody>
      </p:sp>
      <p:sp>
        <p:nvSpPr>
          <p:cNvPr id="6" name="Rectangle 5"/>
          <p:cNvSpPr/>
          <p:nvPr/>
        </p:nvSpPr>
        <p:spPr>
          <a:xfrm>
            <a:off x="-678873" y="1053334"/>
            <a:ext cx="8759352" cy="984885"/>
          </a:xfrm>
          <a:prstGeom prst="rect">
            <a:avLst/>
          </a:prstGeom>
        </p:spPr>
        <p:txBody>
          <a:bodyPr wrap="square">
            <a:spAutoFit/>
          </a:bodyPr>
          <a:lstStyle/>
          <a:p>
            <a:pPr algn="ctr"/>
            <a:r>
              <a:rPr lang="en-US" sz="4000" b="1" dirty="0" smtClean="0">
                <a:ln/>
                <a:solidFill>
                  <a:schemeClr val="accent4"/>
                </a:solidFill>
              </a:rPr>
              <a:t>Further </a:t>
            </a:r>
            <a:r>
              <a:rPr lang="en-US" sz="4000" b="1" dirty="0">
                <a:ln/>
                <a:solidFill>
                  <a:schemeClr val="accent4"/>
                </a:solidFill>
              </a:rPr>
              <a:t>online safety support:</a:t>
            </a:r>
          </a:p>
          <a:p>
            <a:pPr algn="ctr"/>
            <a:endParaRPr lang="en-US" b="1" dirty="0">
              <a:ln/>
              <a:solidFill>
                <a:schemeClr val="accent4"/>
              </a:solidFill>
            </a:endParaRPr>
          </a:p>
        </p:txBody>
      </p:sp>
    </p:spTree>
    <p:extLst>
      <p:ext uri="{BB962C8B-B14F-4D97-AF65-F5344CB8AC3E}">
        <p14:creationId xmlns:p14="http://schemas.microsoft.com/office/powerpoint/2010/main" val="1193265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19"/>
          <p:cNvSpPr txBox="1">
            <a:spLocks noGrp="1"/>
          </p:cNvSpPr>
          <p:nvPr>
            <p:ph type="title"/>
          </p:nvPr>
        </p:nvSpPr>
        <p:spPr>
          <a:xfrm>
            <a:off x="272865" y="1069188"/>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dirty="0">
                <a:solidFill>
                  <a:srgbClr val="9900FF"/>
                </a:solidFill>
              </a:rPr>
              <a:t>Respecting our local community</a:t>
            </a:r>
            <a:endParaRPr dirty="0">
              <a:solidFill>
                <a:srgbClr val="9900FF"/>
              </a:solidFill>
            </a:endParaRPr>
          </a:p>
        </p:txBody>
      </p:sp>
      <p:sp>
        <p:nvSpPr>
          <p:cNvPr id="302" name="Google Shape;302;p19"/>
          <p:cNvSpPr txBox="1">
            <a:spLocks noGrp="1"/>
          </p:cNvSpPr>
          <p:nvPr>
            <p:ph idx="1"/>
          </p:nvPr>
        </p:nvSpPr>
        <p:spPr>
          <a:xfrm>
            <a:off x="590870" y="2120688"/>
            <a:ext cx="7978500" cy="2616600"/>
          </a:xfrm>
          <a:prstGeom prst="rect">
            <a:avLst/>
          </a:prstGeom>
          <a:noFill/>
          <a:ln>
            <a:noFill/>
          </a:ln>
        </p:spPr>
        <p:txBody>
          <a:bodyPr spcFirstLastPara="1" wrap="square" lIns="182875" tIns="91425" rIns="91425" bIns="45700" anchor="t" anchorCtr="0">
            <a:spAutoFit/>
          </a:bodyPr>
          <a:lstStyle/>
          <a:p>
            <a:pPr marL="265176" lvl="0" indent="-265176" algn="l" rtl="0">
              <a:lnSpc>
                <a:spcPct val="100000"/>
              </a:lnSpc>
              <a:spcBef>
                <a:spcPts val="0"/>
              </a:spcBef>
              <a:spcAft>
                <a:spcPts val="0"/>
              </a:spcAft>
              <a:buSzPts val="2240"/>
              <a:buChar char="●"/>
            </a:pPr>
            <a:r>
              <a:rPr lang="en-GB" dirty="0"/>
              <a:t>Parking</a:t>
            </a:r>
            <a:endParaRPr dirty="0"/>
          </a:p>
          <a:p>
            <a:pPr marL="265176" lvl="0" indent="-157225" algn="l" rtl="0">
              <a:lnSpc>
                <a:spcPct val="100000"/>
              </a:lnSpc>
              <a:spcBef>
                <a:spcPts val="0"/>
              </a:spcBef>
              <a:spcAft>
                <a:spcPts val="0"/>
              </a:spcAft>
              <a:buSzPts val="540"/>
              <a:buChar char="●"/>
            </a:pPr>
            <a:r>
              <a:rPr lang="en-GB" sz="1900" dirty="0"/>
              <a:t>If driving to drop off and collect your child please do not park on any yellow lines.  These are there to protect our pupils.</a:t>
            </a:r>
            <a:endParaRPr sz="1900" dirty="0"/>
          </a:p>
          <a:p>
            <a:pPr marL="265176" lvl="0" indent="-157225" algn="l" rtl="0">
              <a:lnSpc>
                <a:spcPct val="100000"/>
              </a:lnSpc>
              <a:spcBef>
                <a:spcPts val="0"/>
              </a:spcBef>
              <a:spcAft>
                <a:spcPts val="0"/>
              </a:spcAft>
              <a:buSzPts val="540"/>
              <a:buChar char="●"/>
            </a:pPr>
            <a:r>
              <a:rPr lang="en-GB" sz="1900" dirty="0"/>
              <a:t>Please do not park on the corners of local streets as this makes it difficult for our pupils to safely cross the road.</a:t>
            </a:r>
            <a:endParaRPr sz="1900" dirty="0"/>
          </a:p>
          <a:p>
            <a:pPr marL="265176" lvl="0" indent="-157225" algn="l" rtl="0">
              <a:lnSpc>
                <a:spcPct val="100000"/>
              </a:lnSpc>
              <a:spcBef>
                <a:spcPts val="0"/>
              </a:spcBef>
              <a:spcAft>
                <a:spcPts val="0"/>
              </a:spcAft>
              <a:buSzPts val="540"/>
              <a:buChar char="●"/>
            </a:pPr>
            <a:r>
              <a:rPr lang="en-GB" sz="1900" dirty="0"/>
              <a:t>Please do not park on, or pull on to local resident’s driveways.</a:t>
            </a:r>
            <a:endParaRPr sz="1900" dirty="0"/>
          </a:p>
        </p:txBody>
      </p:sp>
      <p:pic>
        <p:nvPicPr>
          <p:cNvPr id="299" name="Google Shape;299;p19"/>
          <p:cNvPicPr preferRelativeResize="0"/>
          <p:nvPr/>
        </p:nvPicPr>
        <p:blipFill>
          <a:blip r:embed="rId3">
            <a:alphaModFix/>
          </a:blip>
          <a:stretch>
            <a:fillRect/>
          </a:stretch>
        </p:blipFill>
        <p:spPr>
          <a:xfrm>
            <a:off x="272865" y="4715545"/>
            <a:ext cx="1769126" cy="2028252"/>
          </a:xfrm>
          <a:prstGeom prst="rect">
            <a:avLst/>
          </a:prstGeom>
          <a:noFill/>
          <a:ln>
            <a:noFill/>
          </a:ln>
        </p:spPr>
      </p:pic>
      <p:pic>
        <p:nvPicPr>
          <p:cNvPr id="300" name="Google Shape;300;p19"/>
          <p:cNvPicPr preferRelativeResize="0"/>
          <p:nvPr/>
        </p:nvPicPr>
        <p:blipFill>
          <a:blip r:embed="rId4">
            <a:alphaModFix/>
          </a:blip>
          <a:stretch>
            <a:fillRect/>
          </a:stretch>
        </p:blipFill>
        <p:spPr>
          <a:xfrm>
            <a:off x="2924562" y="5692298"/>
            <a:ext cx="3700096" cy="1051499"/>
          </a:xfrm>
          <a:prstGeom prst="rect">
            <a:avLst/>
          </a:prstGeom>
          <a:noFill/>
          <a:ln>
            <a:noFill/>
          </a:ln>
        </p:spPr>
      </p:pic>
      <p:pic>
        <p:nvPicPr>
          <p:cNvPr id="301" name="Google Shape;301;p19"/>
          <p:cNvPicPr preferRelativeResize="0"/>
          <p:nvPr/>
        </p:nvPicPr>
        <p:blipFill>
          <a:blip r:embed="rId5">
            <a:alphaModFix/>
          </a:blip>
          <a:stretch>
            <a:fillRect/>
          </a:stretch>
        </p:blipFill>
        <p:spPr>
          <a:xfrm>
            <a:off x="7238924" y="4384962"/>
            <a:ext cx="1769126" cy="2358835"/>
          </a:xfrm>
          <a:prstGeom prst="rect">
            <a:avLst/>
          </a:prstGeom>
          <a:noFill/>
          <a:ln>
            <a:noFill/>
          </a:ln>
        </p:spPr>
      </p:pic>
    </p:spTree>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145</TotalTime>
  <Words>2297</Words>
  <Application>Microsoft Office PowerPoint</Application>
  <PresentationFormat>On-screen Show (4:3)</PresentationFormat>
  <Paragraphs>264</Paragraphs>
  <Slides>32</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Calibri</vt:lpstr>
      <vt:lpstr>Century Gothic</vt:lpstr>
      <vt:lpstr>helvetica</vt:lpstr>
      <vt:lpstr>inherit</vt:lpstr>
      <vt:lpstr>Roboto</vt:lpstr>
      <vt:lpstr>Verdana</vt:lpstr>
      <vt:lpstr>Wingdings</vt:lpstr>
      <vt:lpstr>Vapor Trail</vt:lpstr>
      <vt:lpstr>Welcome to  YEAR 5 </vt:lpstr>
      <vt:lpstr>Staff</vt:lpstr>
      <vt:lpstr>Curriculum</vt:lpstr>
      <vt:lpstr>Curriculum focus for Autumn 1 2026</vt:lpstr>
      <vt:lpstr>Curriculum focus for Year 5</vt:lpstr>
      <vt:lpstr>Homework expectations</vt:lpstr>
      <vt:lpstr>A typical day in Y5</vt:lpstr>
      <vt:lpstr>Educational Visits</vt:lpstr>
      <vt:lpstr>Promoting and rewarding positive behaviour</vt:lpstr>
      <vt:lpstr>Right Respecting School</vt:lpstr>
      <vt:lpstr>Right Respecting School</vt:lpstr>
      <vt:lpstr>Houses</vt:lpstr>
      <vt:lpstr>Class Assemblies</vt:lpstr>
      <vt:lpstr>Encouraging independence and  responsibility for learning.</vt:lpstr>
      <vt:lpstr>Core Values</vt:lpstr>
      <vt:lpstr>School uniform</vt:lpstr>
      <vt:lpstr>P.E Days</vt:lpstr>
      <vt:lpstr>Appropriate clothing for the weather</vt:lpstr>
      <vt:lpstr>Lunchtimes</vt:lpstr>
      <vt:lpstr>Lunchtimes: Healthy lunchbox</vt:lpstr>
      <vt:lpstr>Snacks</vt:lpstr>
      <vt:lpstr>Allergy Policy September 2026</vt:lpstr>
      <vt:lpstr>Beginning and End of Day Routines</vt:lpstr>
      <vt:lpstr>Attendance and Punctuality</vt:lpstr>
      <vt:lpstr>Special Educational Needs and Disability (SEND)</vt:lpstr>
      <vt:lpstr>Parent pay</vt:lpstr>
      <vt:lpstr>Out of school care</vt:lpstr>
      <vt:lpstr>Working together in partnership</vt:lpstr>
      <vt:lpstr>Screen Time — Finding the Right Balance</vt:lpstr>
      <vt:lpstr>PowerPoint Presentation</vt:lpstr>
      <vt:lpstr>PowerPoint Presentation</vt:lpstr>
      <vt:lpstr>Respecting our local community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Broad Oak Primary School</dc:title>
  <dc:creator>sshore</dc:creator>
  <cp:lastModifiedBy>kcorteen</cp:lastModifiedBy>
  <cp:revision>23</cp:revision>
  <dcterms:modified xsi:type="dcterms:W3CDTF">2026-09-11T12:13:58Z</dcterms:modified>
</cp:coreProperties>
</file>