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7772400" cy="10058400"/>
  <p:notesSz cx="9671050" cy="688975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KG Always A Good Time" panose="02000505000000020003" pitchFamily="2" charset="77"/>
      <p:regular r:id="rId12"/>
    </p:embeddedFont>
    <p:embeddedFont>
      <p:font typeface="KG Blank Space Sketch" panose="02000000000000000000" pitchFamily="2" charset="77"/>
      <p:regular r:id="rId13"/>
    </p:embeddedFont>
    <p:embeddedFont>
      <p:font typeface="KG Miss Kindergarten" panose="02000000000000000000" pitchFamily="2" charset="77"/>
      <p:regular r:id="rId14"/>
    </p:embeddedFont>
    <p:embeddedFont>
      <p:font typeface="KG Miss Kindy Chunky" panose="02000000000000000000" pitchFamily="2" charset="77"/>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62D1F-B3B6-FA0C-C0DC-876262B8E201}" v="3070" dt="2021-04-30T09:51:06.545"/>
    <p1510:client id="{63E2F313-CA69-AC26-EC37-4C7029F2BBF0}" v="1" dt="2021-04-29T09:56:07.303"/>
    <p1510:client id="{C5806990-EF0B-9D77-8CF2-B4449DECD942}" v="49" dt="2021-05-04T19:14:06.237"/>
    <p1510:client id="{E63442E7-3950-F720-A867-CF3D240C6CAF}" v="51" dt="2021-04-28T12:36:26.005"/>
    <p1510:client id="{EB478BE8-ECDA-BA1C-7F9D-AF932F3715A8}" v="230" dt="2021-05-04T15:08:40.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63" autoAdjust="0"/>
    <p:restoredTop sz="94660"/>
  </p:normalViewPr>
  <p:slideViewPr>
    <p:cSldViewPr snapToGrid="0" showGuides="1">
      <p:cViewPr>
        <p:scale>
          <a:sx n="139" d="100"/>
          <a:sy n="139" d="100"/>
        </p:scale>
        <p:origin x="840" y="-182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9/4/22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9/4/22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9/4/22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9/4/22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9/4/22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9/4/22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9/4/22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9/4/22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harley@woodcockswell.Cheshire.sch.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7B5331F8-28D3-411F-B5EB-2F31429E65A6}"/>
              </a:ext>
            </a:extLst>
          </p:cNvPr>
          <p:cNvSpPr/>
          <p:nvPr/>
        </p:nvSpPr>
        <p:spPr>
          <a:xfrm>
            <a:off x="444814" y="1946371"/>
            <a:ext cx="314191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3FD17C02-7C70-4F96-9147-397E10EEE773}"/>
              </a:ext>
            </a:extLst>
          </p:cNvPr>
          <p:cNvSpPr/>
          <p:nvPr/>
        </p:nvSpPr>
        <p:spPr>
          <a:xfrm>
            <a:off x="3645597" y="1879696"/>
            <a:ext cx="3767039"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BA52F36-AB74-4BBC-A85A-4B77DDED9AE8}"/>
              </a:ext>
            </a:extLst>
          </p:cNvPr>
          <p:cNvSpPr/>
          <p:nvPr/>
        </p:nvSpPr>
        <p:spPr>
          <a:xfrm>
            <a:off x="444814" y="5084773"/>
            <a:ext cx="6833800" cy="3549783"/>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DC551D8-0727-43C3-8A78-1CBE77062672}"/>
              </a:ext>
            </a:extLst>
          </p:cNvPr>
          <p:cNvSpPr/>
          <p:nvPr/>
        </p:nvSpPr>
        <p:spPr>
          <a:xfrm>
            <a:off x="442863" y="8788445"/>
            <a:ext cx="3587436" cy="738664"/>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57E31C8-9F4B-4D09-BB43-6F3BDE94281B}"/>
              </a:ext>
            </a:extLst>
          </p:cNvPr>
          <p:cNvSpPr txBox="1"/>
          <p:nvPr/>
        </p:nvSpPr>
        <p:spPr>
          <a:xfrm>
            <a:off x="446330" y="8962092"/>
            <a:ext cx="3457458" cy="523220"/>
          </a:xfrm>
          <a:prstGeom prst="rect">
            <a:avLst/>
          </a:prstGeom>
          <a:noFill/>
        </p:spPr>
        <p:txBody>
          <a:bodyPr wrap="square" lIns="91440" tIns="45720" rIns="91440" bIns="45720" rtlCol="0" anchor="t">
            <a:spAutoFit/>
          </a:bodyPr>
          <a:lstStyle/>
          <a:p>
            <a:pPr algn="ctr"/>
            <a:r>
              <a:rPr lang="en-US" sz="1400" b="1" dirty="0">
                <a:latin typeface="KG Miss Kindy Chunky"/>
                <a:ea typeface="HelloButtons" panose="02000603000000000000" pitchFamily="2" charset="0"/>
              </a:rPr>
              <a:t>Author of the Term: Andy Shepard</a:t>
            </a:r>
          </a:p>
        </p:txBody>
      </p:sp>
      <p:sp>
        <p:nvSpPr>
          <p:cNvPr id="19" name="TextBox 18">
            <a:extLst>
              <a:ext uri="{FF2B5EF4-FFF2-40B4-BE49-F238E27FC236}">
                <a16:creationId xmlns:a16="http://schemas.microsoft.com/office/drawing/2014/main" id="{C06491B1-25AD-4BDF-A5EE-9371B7A2E46A}"/>
              </a:ext>
            </a:extLst>
          </p:cNvPr>
          <p:cNvSpPr txBox="1"/>
          <p:nvPr/>
        </p:nvSpPr>
        <p:spPr>
          <a:xfrm>
            <a:off x="442863" y="2586085"/>
            <a:ext cx="3031075" cy="2200602"/>
          </a:xfrm>
          <a:prstGeom prst="rect">
            <a:avLst/>
          </a:prstGeom>
          <a:noFill/>
        </p:spPr>
        <p:txBody>
          <a:bodyPr wrap="square" lIns="91440" tIns="45720" rIns="91440" bIns="45720" rtlCol="0" anchor="t">
            <a:spAutoFit/>
          </a:bodyPr>
          <a:lstStyle/>
          <a:p>
            <a:endParaRPr lang="en-US" sz="1050" dirty="0">
              <a:latin typeface="KG Miss Kindergarten"/>
            </a:endParaRPr>
          </a:p>
          <a:p>
            <a:r>
              <a:rPr lang="en-US" sz="1050" dirty="0">
                <a:latin typeface="KG Miss Kindergarten"/>
              </a:rPr>
              <a:t>Welcome to Year 3 and 4! I can not wait to welcome you all into the amazing Amethyst Class. Myself, </a:t>
            </a:r>
            <a:r>
              <a:rPr lang="en-US" sz="1050" dirty="0" err="1">
                <a:latin typeface="KG Miss Kindergarten"/>
              </a:rPr>
              <a:t>Mrs</a:t>
            </a:r>
            <a:r>
              <a:rPr lang="en-US" sz="1050" dirty="0">
                <a:latin typeface="KG Miss Kindergarten"/>
              </a:rPr>
              <a:t> Patterson and </a:t>
            </a:r>
            <a:r>
              <a:rPr lang="en-US" sz="1050" dirty="0" err="1">
                <a:latin typeface="KG Miss Kindergarten"/>
              </a:rPr>
              <a:t>Mrs</a:t>
            </a:r>
            <a:r>
              <a:rPr lang="en-US" sz="1050" dirty="0">
                <a:latin typeface="KG Miss Kindergarten"/>
              </a:rPr>
              <a:t> </a:t>
            </a:r>
            <a:r>
              <a:rPr lang="en-US" sz="1050" dirty="0" err="1">
                <a:latin typeface="KG Miss Kindergarten"/>
              </a:rPr>
              <a:t>Stanaway</a:t>
            </a:r>
            <a:r>
              <a:rPr lang="en-US" sz="1050" dirty="0">
                <a:latin typeface="KG Miss Kindergarten"/>
              </a:rPr>
              <a:t> will be working with the children across the week, teaching and supporting the children. The children are amazing and I can not wait to see them all shine this year. I am </a:t>
            </a:r>
            <a:r>
              <a:rPr lang="en-US" sz="1050">
                <a:latin typeface="KG Miss Kindergarten"/>
              </a:rPr>
              <a:t>sure they </a:t>
            </a:r>
            <a:r>
              <a:rPr lang="en-US" sz="1050" dirty="0">
                <a:latin typeface="KG Miss Kindergarten"/>
              </a:rPr>
              <a:t>will settle back into school quickly. </a:t>
            </a:r>
          </a:p>
          <a:p>
            <a:r>
              <a:rPr lang="en-US" sz="1050" dirty="0">
                <a:latin typeface="KG Miss Kindergarten"/>
                <a:ea typeface="HelloAnnie" panose="02000603000000000000" pitchFamily="2" charset="0"/>
              </a:rPr>
              <a:t>Miss Harley </a:t>
            </a:r>
            <a:r>
              <a:rPr lang="en-US" sz="1050" dirty="0">
                <a:latin typeface="KG Miss Kindergarten"/>
                <a:ea typeface="HelloAnnie" panose="02000603000000000000" pitchFamily="2" charset="0"/>
                <a:sym typeface="Wingdings" pitchFamily="2" charset="2"/>
              </a:rPr>
              <a:t> </a:t>
            </a:r>
            <a:endParaRPr lang="en-US" sz="1050" dirty="0">
              <a:latin typeface="KG Miss Kindergarten" panose="02000000000000000000" pitchFamily="2" charset="0"/>
              <a:ea typeface="HelloAnnie" panose="02000603000000000000" pitchFamily="2" charset="0"/>
            </a:endParaRPr>
          </a:p>
          <a:p>
            <a:r>
              <a:rPr lang="en-US" sz="1050" dirty="0">
                <a:latin typeface="KG Miss Kindergarten"/>
                <a:ea typeface="HelloAnnie" panose="02000603000000000000" pitchFamily="2" charset="0"/>
              </a:rPr>
              <a:t>           </a:t>
            </a:r>
            <a:endParaRPr lang="en-US" sz="1050" dirty="0">
              <a:latin typeface="KG Miss Kindergarten" panose="02000000000000000000" pitchFamily="2" charset="0"/>
              <a:ea typeface="HelloAnnie" panose="02000603000000000000" pitchFamily="2" charset="0"/>
            </a:endParaRPr>
          </a:p>
          <a:p>
            <a:endParaRPr lang="en-US" sz="1100" dirty="0">
              <a:latin typeface="KG Miss Kindergarten" panose="02000000000000000000" pitchFamily="2" charset="0"/>
              <a:ea typeface="HelloAnnie" panose="02000603000000000000" pitchFamily="2" charset="0"/>
            </a:endParaRPr>
          </a:p>
        </p:txBody>
      </p:sp>
      <p:sp>
        <p:nvSpPr>
          <p:cNvPr id="20" name="TextBox 19">
            <a:extLst>
              <a:ext uri="{FF2B5EF4-FFF2-40B4-BE49-F238E27FC236}">
                <a16:creationId xmlns:a16="http://schemas.microsoft.com/office/drawing/2014/main" id="{61471472-C26A-4794-A91F-5251D638198F}"/>
              </a:ext>
            </a:extLst>
          </p:cNvPr>
          <p:cNvSpPr txBox="1"/>
          <p:nvPr/>
        </p:nvSpPr>
        <p:spPr>
          <a:xfrm>
            <a:off x="3688469" y="2302261"/>
            <a:ext cx="3652302" cy="2723823"/>
          </a:xfrm>
          <a:prstGeom prst="rect">
            <a:avLst/>
          </a:prstGeom>
          <a:noFill/>
        </p:spPr>
        <p:txBody>
          <a:bodyPr wrap="square" lIns="91440" tIns="45720" rIns="91440" bIns="45720" rtlCol="0" anchor="t">
            <a:spAutoFit/>
          </a:bodyPr>
          <a:lstStyle/>
          <a:p>
            <a:endParaRPr lang="en-US" sz="950" b="1" dirty="0">
              <a:latin typeface="KG Miss Kindergarten"/>
              <a:ea typeface="HelloAnnie" panose="02000603000000000000" pitchFamily="2" charset="0"/>
            </a:endParaRPr>
          </a:p>
          <a:p>
            <a:endParaRPr lang="en-US" sz="950" b="1" dirty="0">
              <a:latin typeface="KG Miss Kindergarten"/>
              <a:ea typeface="HelloAnnie" panose="02000603000000000000" pitchFamily="2" charset="0"/>
            </a:endParaRPr>
          </a:p>
          <a:p>
            <a:r>
              <a:rPr lang="en-US" sz="950" b="1" dirty="0">
                <a:solidFill>
                  <a:srgbClr val="FF0000"/>
                </a:solidFill>
                <a:latin typeface="KG Miss Kindergarten"/>
                <a:ea typeface="HelloAnnie" panose="02000603000000000000" pitchFamily="2" charset="0"/>
              </a:rPr>
              <a:t>P.E days are Mondays and Wednesdays. </a:t>
            </a:r>
            <a:endParaRPr lang="en-US" sz="980" b="1" dirty="0">
              <a:solidFill>
                <a:srgbClr val="FF0000"/>
              </a:solidFill>
              <a:latin typeface="KG Miss Kindergarten" panose="02000000000000000000" pitchFamily="2" charset="0"/>
              <a:ea typeface="HelloAnnie" panose="02000603000000000000" pitchFamily="2" charset="0"/>
            </a:endParaRPr>
          </a:p>
          <a:p>
            <a:r>
              <a:rPr lang="en-US" sz="950" b="1" dirty="0">
                <a:solidFill>
                  <a:srgbClr val="FF0000"/>
                </a:solidFill>
                <a:latin typeface="KG Miss Kindergarten"/>
                <a:ea typeface="HelloAnnie" panose="02000603000000000000" pitchFamily="2" charset="0"/>
              </a:rPr>
              <a:t>Remember to wear your P.E kit on P.E days. </a:t>
            </a:r>
          </a:p>
          <a:p>
            <a:r>
              <a:rPr lang="en-US" sz="950" b="1" dirty="0">
                <a:solidFill>
                  <a:srgbClr val="002060"/>
                </a:solidFill>
                <a:latin typeface="KG Miss Kindergarten"/>
                <a:ea typeface="HelloAnnie" panose="02000603000000000000" pitchFamily="2" charset="0"/>
              </a:rPr>
              <a:t>Forest Schools will be on a </a:t>
            </a:r>
            <a:r>
              <a:rPr lang="en-US" sz="950" b="1">
                <a:solidFill>
                  <a:srgbClr val="002060"/>
                </a:solidFill>
                <a:latin typeface="KG Miss Kindergarten"/>
                <a:ea typeface="HelloAnnie" panose="02000603000000000000" pitchFamily="2" charset="0"/>
              </a:rPr>
              <a:t>Thursday afternoon </a:t>
            </a:r>
            <a:r>
              <a:rPr lang="en-US" sz="950" b="1" dirty="0">
                <a:solidFill>
                  <a:srgbClr val="002060"/>
                </a:solidFill>
                <a:latin typeface="KG Miss Kindergarten"/>
                <a:ea typeface="HelloAnnie" panose="02000603000000000000" pitchFamily="2" charset="0"/>
              </a:rPr>
              <a:t>(bi-weekly) commencing on the 15th September. Please come to school in uniform with clothes to change into.</a:t>
            </a:r>
          </a:p>
          <a:p>
            <a:r>
              <a:rPr lang="en-US" sz="950" b="1" dirty="0">
                <a:solidFill>
                  <a:schemeClr val="accent1">
                    <a:lumMod val="60000"/>
                    <a:lumOff val="40000"/>
                  </a:schemeClr>
                </a:solidFill>
                <a:latin typeface="KG Miss Kindergarten"/>
                <a:ea typeface="HelloAnnie" panose="02000603000000000000" pitchFamily="2" charset="0"/>
              </a:rPr>
              <a:t>Reading records are checked daily. Please ensure </a:t>
            </a:r>
            <a:endParaRPr lang="en-US" sz="950" b="1" dirty="0">
              <a:solidFill>
                <a:schemeClr val="accent1">
                  <a:lumMod val="60000"/>
                  <a:lumOff val="40000"/>
                </a:schemeClr>
              </a:solidFill>
              <a:latin typeface="KG Miss Kindergarten" panose="02000000000000000000" pitchFamily="2" charset="0"/>
              <a:ea typeface="HelloAnnie" panose="02000603000000000000" pitchFamily="2" charset="0"/>
            </a:endParaRPr>
          </a:p>
          <a:p>
            <a:r>
              <a:rPr lang="en-US" sz="950" b="1" dirty="0">
                <a:solidFill>
                  <a:schemeClr val="accent1">
                    <a:lumMod val="60000"/>
                    <a:lumOff val="40000"/>
                  </a:schemeClr>
                </a:solidFill>
                <a:latin typeface="KG Miss Kindergarten"/>
                <a:ea typeface="HelloAnnie" panose="02000603000000000000" pitchFamily="2" charset="0"/>
              </a:rPr>
              <a:t>someone you read with signs your reading record every </a:t>
            </a:r>
            <a:endParaRPr lang="en-US" sz="950" b="1" dirty="0">
              <a:solidFill>
                <a:schemeClr val="accent1">
                  <a:lumMod val="60000"/>
                  <a:lumOff val="40000"/>
                </a:schemeClr>
              </a:solidFill>
              <a:latin typeface="KG Miss Kindergarten" panose="02000000000000000000" pitchFamily="2" charset="0"/>
              <a:ea typeface="HelloAnnie" panose="02000603000000000000" pitchFamily="2" charset="0"/>
            </a:endParaRPr>
          </a:p>
          <a:p>
            <a:r>
              <a:rPr lang="en-US" sz="950" b="1" dirty="0">
                <a:solidFill>
                  <a:schemeClr val="accent1">
                    <a:lumMod val="60000"/>
                    <a:lumOff val="40000"/>
                  </a:schemeClr>
                </a:solidFill>
                <a:latin typeface="KG Miss Kindergarten"/>
                <a:ea typeface="HelloAnnie" panose="02000603000000000000" pitchFamily="2" charset="0"/>
              </a:rPr>
              <a:t>time you read at home. Please read at home at least 4 times a week.</a:t>
            </a:r>
          </a:p>
          <a:p>
            <a:r>
              <a:rPr lang="en-US" sz="950" b="1" dirty="0">
                <a:solidFill>
                  <a:srgbClr val="7030A0"/>
                </a:solidFill>
                <a:latin typeface="KG Miss Kindergarten"/>
                <a:ea typeface="HelloAnnie" panose="02000603000000000000" pitchFamily="2" charset="0"/>
              </a:rPr>
              <a:t>New spellings are given on a Friday and tested the following Friday to check you understand the spelling rules we have been learning. Times tables will be given on a Friday and tested on Thursdays.</a:t>
            </a:r>
          </a:p>
          <a:p>
            <a:r>
              <a:rPr lang="en-US" sz="950" b="1" dirty="0">
                <a:solidFill>
                  <a:schemeClr val="accent6"/>
                </a:solidFill>
                <a:latin typeface="KG Miss Kindergarten"/>
                <a:ea typeface="HelloAnnie" panose="02000603000000000000" pitchFamily="2" charset="0"/>
              </a:rPr>
              <a:t>Homework is sent home on a Friday and due in the following Wednesday. This will include Spellings, TT Rockstars, reading, </a:t>
            </a:r>
            <a:r>
              <a:rPr lang="en-US" sz="950" b="1" dirty="0" err="1">
                <a:solidFill>
                  <a:schemeClr val="accent6"/>
                </a:solidFill>
                <a:latin typeface="KG Miss Kindergarten"/>
                <a:ea typeface="HelloAnnie" panose="02000603000000000000" pitchFamily="2" charset="0"/>
              </a:rPr>
              <a:t>maths</a:t>
            </a:r>
            <a:r>
              <a:rPr lang="en-US" sz="950" b="1" dirty="0">
                <a:solidFill>
                  <a:schemeClr val="accent6"/>
                </a:solidFill>
                <a:latin typeface="KG Miss Kindergarten"/>
                <a:ea typeface="HelloAnnie" panose="02000603000000000000" pitchFamily="2" charset="0"/>
              </a:rPr>
              <a:t> or </a:t>
            </a:r>
            <a:r>
              <a:rPr lang="en-US" sz="950" b="1" dirty="0" err="1">
                <a:solidFill>
                  <a:schemeClr val="accent6"/>
                </a:solidFill>
                <a:latin typeface="KG Miss Kindergarten"/>
                <a:ea typeface="HelloAnnie" panose="02000603000000000000" pitchFamily="2" charset="0"/>
              </a:rPr>
              <a:t>SPaG</a:t>
            </a:r>
            <a:r>
              <a:rPr lang="en-US" sz="950" b="1" dirty="0">
                <a:solidFill>
                  <a:schemeClr val="accent6"/>
                </a:solidFill>
                <a:latin typeface="KG Miss Kindergarten"/>
                <a:ea typeface="HelloAnnie" panose="02000603000000000000" pitchFamily="2" charset="0"/>
              </a:rPr>
              <a:t> tasks. </a:t>
            </a:r>
          </a:p>
        </p:txBody>
      </p:sp>
      <p:graphicFrame>
        <p:nvGraphicFramePr>
          <p:cNvPr id="22" name="Table 21">
            <a:extLst>
              <a:ext uri="{FF2B5EF4-FFF2-40B4-BE49-F238E27FC236}">
                <a16:creationId xmlns:a16="http://schemas.microsoft.com/office/drawing/2014/main" id="{0C916FA9-0079-4161-86F4-4E6CA9D287CC}"/>
              </a:ext>
            </a:extLst>
          </p:cNvPr>
          <p:cNvGraphicFramePr>
            <a:graphicFrameLocks noGrp="1"/>
          </p:cNvGraphicFramePr>
          <p:nvPr>
            <p:extLst>
              <p:ext uri="{D42A27DB-BD31-4B8C-83A1-F6EECF244321}">
                <p14:modId xmlns:p14="http://schemas.microsoft.com/office/powerpoint/2010/main" val="1241848695"/>
              </p:ext>
            </p:extLst>
          </p:nvPr>
        </p:nvGraphicFramePr>
        <p:xfrm>
          <a:off x="1246280" y="5196691"/>
          <a:ext cx="6094491" cy="3291840"/>
        </p:xfrm>
        <a:graphic>
          <a:graphicData uri="http://schemas.openxmlformats.org/drawingml/2006/table">
            <a:tbl>
              <a:tblPr firstRow="1" bandRow="1">
                <a:tableStyleId>{5C22544A-7EE6-4342-B048-85BDC9FD1C3A}</a:tableStyleId>
              </a:tblPr>
              <a:tblGrid>
                <a:gridCol w="1265316">
                  <a:extLst>
                    <a:ext uri="{9D8B030D-6E8A-4147-A177-3AD203B41FA5}">
                      <a16:colId xmlns:a16="http://schemas.microsoft.com/office/drawing/2014/main" val="790954970"/>
                    </a:ext>
                  </a:extLst>
                </a:gridCol>
                <a:gridCol w="4829175">
                  <a:extLst>
                    <a:ext uri="{9D8B030D-6E8A-4147-A177-3AD203B41FA5}">
                      <a16:colId xmlns:a16="http://schemas.microsoft.com/office/drawing/2014/main" val="2314856713"/>
                    </a:ext>
                  </a:extLst>
                </a:gridCol>
              </a:tblGrid>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dirty="0">
                          <a:solidFill>
                            <a:schemeClr val="tx1"/>
                          </a:solidFill>
                          <a:latin typeface="KG Miss Kindergarten"/>
                          <a:ea typeface="HelloAnnie" panose="02000603000000000000" pitchFamily="2" charset="0"/>
                        </a:rPr>
                        <a:t>This half term, we will be reading books by our Author of the Term, our first book is ‘The boy who grew dragons’ by Andy Shepard.</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dirty="0">
                          <a:solidFill>
                            <a:schemeClr val="tx1"/>
                          </a:solidFill>
                          <a:latin typeface="KG Miss Kindergarten"/>
                          <a:ea typeface="HelloAnnie" panose="02000603000000000000" pitchFamily="2" charset="0"/>
                        </a:rPr>
                        <a:t>In our English lessons we will be focusing on a book called ‘Seen and not heard’ by Katie May Green. We will be using this text to aid us in creating a Character Narrative and a set of instructions..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640080">
                <a:tc>
                  <a:txBody>
                    <a:bodyPr/>
                    <a:lstStyle/>
                    <a:p>
                      <a:pPr algn="ctr"/>
                      <a:r>
                        <a:rPr lang="en-US" sz="1600" b="0" dirty="0">
                          <a:solidFill>
                            <a:schemeClr val="tx1"/>
                          </a:solidFill>
                          <a:latin typeface="KG Miss Kindergarten"/>
                          <a:ea typeface="HelloAnnie" panose="02000603000000000000" pitchFamily="2" charset="0"/>
                        </a:rPr>
                        <a:t>Maths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050" b="0" dirty="0">
                          <a:solidFill>
                            <a:schemeClr val="tx1"/>
                          </a:solidFill>
                          <a:latin typeface="KG Miss Kindergarten"/>
                          <a:ea typeface="HelloAnnie" panose="02000603000000000000" pitchFamily="2" charset="0"/>
                        </a:rPr>
                        <a:t>In Maths, we will continue</a:t>
                      </a:r>
                      <a:r>
                        <a:rPr lang="en-US" sz="1050" b="0" baseline="0" dirty="0">
                          <a:solidFill>
                            <a:schemeClr val="tx1"/>
                          </a:solidFill>
                          <a:latin typeface="KG Miss Kindergarten"/>
                          <a:ea typeface="HelloAnnie" panose="02000603000000000000" pitchFamily="2" charset="0"/>
                        </a:rPr>
                        <a:t> to work in year groups. Year 3 will be focusing on Place Value before moving on to Addition and Subtraction. Year 4 will also be working on Place Value , as well as Addition and Subtraction.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b="0" dirty="0">
                          <a:solidFill>
                            <a:schemeClr val="tx1"/>
                          </a:solidFill>
                          <a:latin typeface="KG Miss Kindergarten"/>
                          <a:ea typeface="HelloAnnie" panose="02000603000000000000" pitchFamily="2" charset="0"/>
                        </a:rPr>
                        <a:t>In science, we will be learning about animals including humans.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400" b="0" dirty="0">
                          <a:solidFill>
                            <a:schemeClr val="tx1"/>
                          </a:solidFill>
                          <a:latin typeface="KG Miss Kindergarten" panose="02000000000000000000" pitchFamily="2" charset="0"/>
                          <a:ea typeface="HelloAnnie" panose="02000603000000000000" pitchFamily="2" charset="0"/>
                        </a:rPr>
                        <a:t>Foundation 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b="0" dirty="0">
                          <a:solidFill>
                            <a:schemeClr val="tx1"/>
                          </a:solidFill>
                          <a:latin typeface="KG Miss Kindergarten"/>
                          <a:ea typeface="HelloAnnie" panose="02000603000000000000" pitchFamily="2" charset="0"/>
                        </a:rPr>
                        <a:t>In our History lessons, we will be learning about Ancient Egypt. In Geography lessons we will be learning about Rivers and water cycles. In R.E we will be focusing on ‘The Kingdom of God’..</a:t>
                      </a:r>
                      <a:endParaRPr lang="en-US" sz="1100" b="0" baseline="0" dirty="0">
                        <a:solidFill>
                          <a:schemeClr val="tx1"/>
                        </a:solidFill>
                        <a:latin typeface="KG Miss Kindergarten"/>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23" name="TextBox 22">
            <a:extLst>
              <a:ext uri="{FF2B5EF4-FFF2-40B4-BE49-F238E27FC236}">
                <a16:creationId xmlns:a16="http://schemas.microsoft.com/office/drawing/2014/main" id="{3544A584-933D-4F49-8CAF-5897F5082B0F}"/>
              </a:ext>
            </a:extLst>
          </p:cNvPr>
          <p:cNvSpPr txBox="1"/>
          <p:nvPr/>
        </p:nvSpPr>
        <p:spPr>
          <a:xfrm>
            <a:off x="271204" y="2062865"/>
            <a:ext cx="2710535" cy="523220"/>
          </a:xfrm>
          <a:prstGeom prst="rect">
            <a:avLst/>
          </a:prstGeom>
          <a:noFill/>
        </p:spPr>
        <p:txBody>
          <a:bodyPr wrap="square" rtlCol="0">
            <a:spAutoFit/>
          </a:bodyPr>
          <a:lstStyle/>
          <a:p>
            <a:pPr algn="ctr"/>
            <a:r>
              <a:rPr lang="en-US" sz="1400" b="1" dirty="0">
                <a:latin typeface="KG Miss Kindy Chunky" panose="02000000000000000000" pitchFamily="2" charset="0"/>
                <a:ea typeface="HelloButtons" panose="02000603000000000000" pitchFamily="2" charset="0"/>
              </a:rPr>
              <a:t>A note from the</a:t>
            </a:r>
          </a:p>
          <a:p>
            <a:pPr algn="ctr"/>
            <a:r>
              <a:rPr lang="en-US" sz="1400" b="1" dirty="0">
                <a:latin typeface="KG Miss Kindy Chunky" panose="02000000000000000000" pitchFamily="2" charset="0"/>
                <a:ea typeface="HelloButtons" panose="02000603000000000000" pitchFamily="2" charset="0"/>
              </a:rPr>
              <a:t> teachers</a:t>
            </a:r>
          </a:p>
        </p:txBody>
      </p:sp>
      <p:sp>
        <p:nvSpPr>
          <p:cNvPr id="24" name="TextBox 23">
            <a:extLst>
              <a:ext uri="{FF2B5EF4-FFF2-40B4-BE49-F238E27FC236}">
                <a16:creationId xmlns:a16="http://schemas.microsoft.com/office/drawing/2014/main" id="{D1324005-84BD-46AD-B965-08413061AD73}"/>
              </a:ext>
            </a:extLst>
          </p:cNvPr>
          <p:cNvSpPr txBox="1"/>
          <p:nvPr/>
        </p:nvSpPr>
        <p:spPr>
          <a:xfrm>
            <a:off x="2208732" y="5085941"/>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25" name="TextBox 24">
            <a:extLst>
              <a:ext uri="{FF2B5EF4-FFF2-40B4-BE49-F238E27FC236}">
                <a16:creationId xmlns:a16="http://schemas.microsoft.com/office/drawing/2014/main" id="{1A035130-4196-424B-A4C2-6D2927964494}"/>
              </a:ext>
            </a:extLst>
          </p:cNvPr>
          <p:cNvSpPr txBox="1"/>
          <p:nvPr/>
        </p:nvSpPr>
        <p:spPr>
          <a:xfrm>
            <a:off x="3502158" y="2260464"/>
            <a:ext cx="2975897" cy="292388"/>
          </a:xfrm>
          <a:prstGeom prst="rect">
            <a:avLst/>
          </a:prstGeom>
          <a:noFill/>
        </p:spPr>
        <p:txBody>
          <a:bodyPr wrap="square" rtlCol="0">
            <a:spAutoFit/>
          </a:bodyPr>
          <a:lstStyle/>
          <a:p>
            <a:pPr algn="ctr"/>
            <a:r>
              <a:rPr lang="en-US" sz="1300" b="1" dirty="0">
                <a:latin typeface="KG Miss Kindy Chunky" panose="02000000000000000000" pitchFamily="2" charset="0"/>
                <a:ea typeface="HelloButtons" panose="02000603000000000000" pitchFamily="2" charset="0"/>
              </a:rPr>
              <a:t>Important Information</a:t>
            </a:r>
          </a:p>
        </p:txBody>
      </p:sp>
      <p:sp>
        <p:nvSpPr>
          <p:cNvPr id="4" name="TextBox 3"/>
          <p:cNvSpPr txBox="1"/>
          <p:nvPr/>
        </p:nvSpPr>
        <p:spPr bwMode="white">
          <a:xfrm>
            <a:off x="149477" y="225423"/>
            <a:ext cx="7508623" cy="923330"/>
          </a:xfrm>
          <a:prstGeom prst="rect">
            <a:avLst/>
          </a:prstGeom>
          <a:noFill/>
        </p:spPr>
        <p:txBody>
          <a:bodyPr wrap="square" rtlCol="0">
            <a:spAutoFit/>
          </a:bodyPr>
          <a:lstStyle/>
          <a:p>
            <a:pPr algn="ctr"/>
            <a:r>
              <a:rPr lang="en-US" sz="5400" dirty="0">
                <a:solidFill>
                  <a:schemeClr val="bg1"/>
                </a:solidFill>
                <a:latin typeface="KG Always A Good Time" panose="02000505000000020003" pitchFamily="2" charset="0"/>
                <a:ea typeface="HelloBoomerang" panose="02000603000000000000" pitchFamily="2" charset="0"/>
              </a:rPr>
              <a:t>Our Classroom </a:t>
            </a:r>
            <a:r>
              <a:rPr lang="en-US" sz="5400" dirty="0">
                <a:solidFill>
                  <a:schemeClr val="bg1"/>
                </a:solidFill>
                <a:latin typeface="KG Blank Space Sketch" panose="02000000000000000000" pitchFamily="2" charset="0"/>
                <a:ea typeface="HelloEtchASketch" panose="02000603000000000000" pitchFamily="2" charset="0"/>
              </a:rPr>
              <a:t>News</a:t>
            </a:r>
            <a:endParaRPr lang="en-US" sz="6600" dirty="0">
              <a:solidFill>
                <a:schemeClr val="bg1"/>
              </a:solidFill>
              <a:latin typeface="KG Blank Space Sketch" panose="02000000000000000000" pitchFamily="2" charset="0"/>
              <a:ea typeface="HelloEtchASketch" panose="02000603000000000000" pitchFamily="2" charset="0"/>
            </a:endParaRPr>
          </a:p>
        </p:txBody>
      </p:sp>
      <p:sp>
        <p:nvSpPr>
          <p:cNvPr id="5" name="TextBox 4"/>
          <p:cNvSpPr txBox="1"/>
          <p:nvPr/>
        </p:nvSpPr>
        <p:spPr>
          <a:xfrm>
            <a:off x="155818" y="1329435"/>
            <a:ext cx="7409409" cy="338554"/>
          </a:xfrm>
          <a:prstGeom prst="rect">
            <a:avLst/>
          </a:prstGeom>
          <a:noFill/>
        </p:spPr>
        <p:txBody>
          <a:bodyPr wrap="square" lIns="91440" tIns="45720" rIns="91440" bIns="45720" rtlCol="0" anchor="t">
            <a:spAutoFit/>
          </a:bodyPr>
          <a:lstStyle/>
          <a:p>
            <a:pPr algn="ctr"/>
            <a:r>
              <a:rPr lang="en-US" sz="1600" b="1" dirty="0">
                <a:latin typeface="KG Miss Kindy Chunky"/>
                <a:ea typeface="HelloButtons" panose="02000603000000000000" pitchFamily="2" charset="0"/>
              </a:rPr>
              <a:t>Autumn Term in Amethyst Class</a:t>
            </a:r>
            <a:endParaRPr lang="en-US" sz="1600" b="1" dirty="0">
              <a:latin typeface="KG Miss Kindy Chunky" panose="02000000000000000000" pitchFamily="2" charset="0"/>
              <a:ea typeface="HelloButtons" panose="02000603000000000000" pitchFamily="2" charset="0"/>
            </a:endParaRPr>
          </a:p>
        </p:txBody>
      </p:sp>
      <p:sp>
        <p:nvSpPr>
          <p:cNvPr id="3" name="TextBox 2">
            <a:extLst>
              <a:ext uri="{FF2B5EF4-FFF2-40B4-BE49-F238E27FC236}">
                <a16:creationId xmlns:a16="http://schemas.microsoft.com/office/drawing/2014/main" id="{AE9C3CBE-F01E-4AAC-8CD9-59B37D5E4F1C}"/>
              </a:ext>
            </a:extLst>
          </p:cNvPr>
          <p:cNvSpPr txBox="1"/>
          <p:nvPr/>
        </p:nvSpPr>
        <p:spPr>
          <a:xfrm>
            <a:off x="2344991" y="8634557"/>
            <a:ext cx="1844702" cy="307777"/>
          </a:xfrm>
          <a:prstGeom prst="rect">
            <a:avLst/>
          </a:prstGeom>
          <a:noFill/>
        </p:spPr>
        <p:txBody>
          <a:bodyPr wrap="square" lIns="91440" tIns="45720" rIns="91440" bIns="45720" rtlCol="0" anchor="t">
            <a:spAutoFit/>
          </a:bodyPr>
          <a:lstStyle/>
          <a:p>
            <a:pPr algn="ctr"/>
            <a:endParaRPr lang="en-US" sz="1400" b="1" dirty="0">
              <a:latin typeface="KG Miss Kindy Chunky" panose="02000000000000000000" pitchFamily="2" charset="0"/>
              <a:ea typeface="HelloButtons" panose="02000603000000000000" pitchFamily="2" charset="0"/>
            </a:endParaRPr>
          </a:p>
        </p:txBody>
      </p:sp>
      <p:sp>
        <p:nvSpPr>
          <p:cNvPr id="21" name="TextBox 20">
            <a:extLst>
              <a:ext uri="{FF2B5EF4-FFF2-40B4-BE49-F238E27FC236}">
                <a16:creationId xmlns:a16="http://schemas.microsoft.com/office/drawing/2014/main" id="{6DD63B7E-C3E3-4A4C-95A5-1C15AB7CA146}"/>
              </a:ext>
            </a:extLst>
          </p:cNvPr>
          <p:cNvSpPr txBox="1"/>
          <p:nvPr/>
        </p:nvSpPr>
        <p:spPr>
          <a:xfrm>
            <a:off x="4274201" y="8872275"/>
            <a:ext cx="2082486" cy="400110"/>
          </a:xfrm>
          <a:prstGeom prst="rect">
            <a:avLst/>
          </a:prstGeom>
          <a:noFill/>
        </p:spPr>
        <p:txBody>
          <a:bodyPr wrap="square" lIns="91440" tIns="45720" rIns="91440" bIns="45720" anchor="t">
            <a:spAutoFit/>
          </a:bodyPr>
          <a:lstStyle/>
          <a:p>
            <a:r>
              <a:rPr lang="en-US" sz="1000" dirty="0">
                <a:latin typeface="KG Miss Kindergarten" panose="02000000000000000000" pitchFamily="2" charset="0"/>
                <a:ea typeface="HelloAnnie" panose="02000603000000000000" pitchFamily="2" charset="0"/>
                <a:hlinkClick r:id="rId3"/>
              </a:rPr>
              <a:t>iharley@woodcockswell.cheshire.sch.uk</a:t>
            </a:r>
            <a:endParaRPr lang="en-US" sz="1000" dirty="0">
              <a:latin typeface="KG Miss Kindergarten" panose="02000000000000000000" pitchFamily="2" charset="0"/>
              <a:ea typeface="HelloAnnie" panose="02000603000000000000" pitchFamily="2" charset="0"/>
            </a:endParaRPr>
          </a:p>
        </p:txBody>
      </p:sp>
      <p:sp>
        <p:nvSpPr>
          <p:cNvPr id="7" name="Rectangle: Rounded Corners 6">
            <a:extLst>
              <a:ext uri="{FF2B5EF4-FFF2-40B4-BE49-F238E27FC236}">
                <a16:creationId xmlns:a16="http://schemas.microsoft.com/office/drawing/2014/main" id="{473BBD25-AFEA-4476-8F8C-E6CE87351749}"/>
              </a:ext>
            </a:extLst>
          </p:cNvPr>
          <p:cNvSpPr/>
          <p:nvPr/>
        </p:nvSpPr>
        <p:spPr>
          <a:xfrm>
            <a:off x="4248778" y="8702998"/>
            <a:ext cx="2171386" cy="738664"/>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0859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E6ABC235574441B317B2840DFCAE64" ma:contentTypeVersion="12" ma:contentTypeDescription="Create a new document." ma:contentTypeScope="" ma:versionID="d801b02a37ebbc34b641d74ca84a8196">
  <xsd:schema xmlns:xsd="http://www.w3.org/2001/XMLSchema" xmlns:xs="http://www.w3.org/2001/XMLSchema" xmlns:p="http://schemas.microsoft.com/office/2006/metadata/properties" xmlns:ns3="44b6a16c-7070-491c-b208-c320d2be99f6" xmlns:ns4="bfc20580-0757-4258-9b28-3e4fcb64c651" targetNamespace="http://schemas.microsoft.com/office/2006/metadata/properties" ma:root="true" ma:fieldsID="9a5c8d1f236f26facf395ab606f2cc3f" ns3:_="" ns4:_="">
    <xsd:import namespace="44b6a16c-7070-491c-b208-c320d2be99f6"/>
    <xsd:import namespace="bfc20580-0757-4258-9b28-3e4fcb64c65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6a16c-7070-491c-b208-c320d2be9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20580-0757-4258-9b28-3e4fcb64c65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A54218-3CA3-4BF4-963B-82C37C0D6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b6a16c-7070-491c-b208-c320d2be99f6"/>
    <ds:schemaRef ds:uri="bfc20580-0757-4258-9b28-3e4fcb64c6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DA208-5952-4E84-85AB-E7DCB83D8B10}">
  <ds:schemaRefs>
    <ds:schemaRef ds:uri="http://schemas.microsoft.com/office/2006/documentManagement/types"/>
    <ds:schemaRef ds:uri="bfc20580-0757-4258-9b28-3e4fcb64c651"/>
    <ds:schemaRef ds:uri="http://www.w3.org/XML/1998/namespace"/>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44b6a16c-7070-491c-b208-c320d2be99f6"/>
    <ds:schemaRef ds:uri="http://purl.org/dc/elements/1.1/"/>
  </ds:schemaRefs>
</ds:datastoreItem>
</file>

<file path=customXml/itemProps3.xml><?xml version="1.0" encoding="utf-8"?>
<ds:datastoreItem xmlns:ds="http://schemas.openxmlformats.org/officeDocument/2006/customXml" ds:itemID="{25973DEE-5912-4655-B657-D8D91C2BC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433</TotalTime>
  <Words>445</Words>
  <Application>Microsoft Macintosh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Calibri</vt:lpstr>
      <vt:lpstr>KG Always A Good Time</vt:lpstr>
      <vt:lpstr>KG Miss Kindergarten</vt:lpstr>
      <vt:lpstr>Arial</vt:lpstr>
      <vt:lpstr>KG Blank Space Sketch</vt:lpstr>
      <vt:lpstr>KG Miss Kindy Chunky</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Imogen Harley</cp:lastModifiedBy>
  <cp:revision>175</cp:revision>
  <cp:lastPrinted>2020-08-31T12:09:27Z</cp:lastPrinted>
  <dcterms:created xsi:type="dcterms:W3CDTF">2016-10-11T18:59:43Z</dcterms:created>
  <dcterms:modified xsi:type="dcterms:W3CDTF">2022-09-04T22:02:08Z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0x01010078E6ABC235574441B317B2840DFCAE64</vt:lpwstr>
  </property>
</Properties>
</file>