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8" r:id="rId5"/>
  </p:sldIdLst>
  <p:sldSz cx="7772400" cy="10058400"/>
  <p:notesSz cx="9671050" cy="688975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
      <p:font typeface="KG Always A Good Time" panose="020B0604020202020204" charset="0"/>
      <p:regular r:id="rId12"/>
    </p:embeddedFont>
    <p:embeddedFont>
      <p:font typeface="KG Blank Space Sketch" panose="020B0604020202020204" charset="0"/>
      <p:regular r:id="rId13"/>
    </p:embeddedFont>
    <p:embeddedFont>
      <p:font typeface="KG Miss Kindergarten" panose="020B0604020202020204" charset="0"/>
      <p:regular r:id="rId14"/>
    </p:embeddedFont>
    <p:embeddedFont>
      <p:font typeface="KG Miss Kindy Chunky" panose="020B0604020202020204" charset="0"/>
      <p:regular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6" d="100"/>
          <a:sy n="126" d="100"/>
        </p:scale>
        <p:origin x="744" y="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FB7F3D6A-7933-42EE-9B72-B4C3FCDD9C55}"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F3D6A-7933-42EE-9B72-B4C3FCDD9C55}"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F3D6A-7933-42EE-9B72-B4C3FCDD9C55}"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F3D6A-7933-42EE-9B72-B4C3FCDD9C55}"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7F3D6A-7933-42EE-9B72-B4C3FCDD9C55}" type="datetimeFigureOut">
              <a:rPr lang="en-US" smtClean="0"/>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7F3D6A-7933-42EE-9B72-B4C3FCDD9C55}" type="datetimeFigureOut">
              <a:rPr lang="en-US" smtClean="0"/>
              <a:t>5/31/2026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7F3D6A-7933-42EE-9B72-B4C3FCDD9C55}" type="datetimeFigureOut">
              <a:rPr lang="en-US" smtClean="0"/>
              <a:t>5/31/2026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5/31/2026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5/31/2026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pate@woodcockswell.cheshire.sch.uk"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7B5331F8-28D3-411F-B5EB-2F31429E65A6}"/>
              </a:ext>
            </a:extLst>
          </p:cNvPr>
          <p:cNvSpPr/>
          <p:nvPr/>
        </p:nvSpPr>
        <p:spPr>
          <a:xfrm>
            <a:off x="444814" y="19463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3FD17C02-7C70-4F96-9147-397E10EEE773}"/>
              </a:ext>
            </a:extLst>
          </p:cNvPr>
          <p:cNvSpPr/>
          <p:nvPr/>
        </p:nvSpPr>
        <p:spPr>
          <a:xfrm>
            <a:off x="3986774" y="1946371"/>
            <a:ext cx="3514422"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3BA52F36-AB74-4BBC-A85A-4B77DDED9AE8}"/>
              </a:ext>
            </a:extLst>
          </p:cNvPr>
          <p:cNvSpPr/>
          <p:nvPr/>
        </p:nvSpPr>
        <p:spPr>
          <a:xfrm>
            <a:off x="482498" y="5084774"/>
            <a:ext cx="6984537" cy="345305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FDC551D8-0727-43C3-8A78-1CBE77062672}"/>
              </a:ext>
            </a:extLst>
          </p:cNvPr>
          <p:cNvSpPr/>
          <p:nvPr/>
        </p:nvSpPr>
        <p:spPr>
          <a:xfrm>
            <a:off x="444814" y="8608243"/>
            <a:ext cx="3587436" cy="738664"/>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57E31C8-9F4B-4D09-BB43-6F3BDE94281B}"/>
              </a:ext>
            </a:extLst>
          </p:cNvPr>
          <p:cNvSpPr txBox="1"/>
          <p:nvPr/>
        </p:nvSpPr>
        <p:spPr>
          <a:xfrm>
            <a:off x="482498" y="8746535"/>
            <a:ext cx="3422655" cy="492443"/>
          </a:xfrm>
          <a:prstGeom prst="rect">
            <a:avLst/>
          </a:prstGeom>
          <a:noFill/>
        </p:spPr>
        <p:txBody>
          <a:bodyPr wrap="square" lIns="91440" tIns="45720" rIns="91440" bIns="45720" rtlCol="0" anchor="t">
            <a:spAutoFit/>
          </a:bodyPr>
          <a:lstStyle/>
          <a:p>
            <a:pPr algn="ctr"/>
            <a:r>
              <a:rPr lang="en-US" sz="1400" b="1" dirty="0">
                <a:latin typeface="KG Miss Kindy Chunky"/>
                <a:ea typeface="HelloButtons" panose="02000603000000000000" pitchFamily="2" charset="0"/>
              </a:rPr>
              <a:t>Reading Text for the Term: </a:t>
            </a:r>
          </a:p>
          <a:p>
            <a:pPr algn="ctr"/>
            <a:r>
              <a:rPr lang="en-US" sz="1100" b="1" dirty="0">
                <a:latin typeface="KG Miss Kindy Chunky"/>
                <a:ea typeface="HelloButtons" panose="02000603000000000000" pitchFamily="2" charset="0"/>
              </a:rPr>
              <a:t>Holes by Louis Sachar</a:t>
            </a:r>
          </a:p>
        </p:txBody>
      </p:sp>
      <p:sp>
        <p:nvSpPr>
          <p:cNvPr id="20" name="TextBox 19">
            <a:extLst>
              <a:ext uri="{FF2B5EF4-FFF2-40B4-BE49-F238E27FC236}">
                <a16:creationId xmlns:a16="http://schemas.microsoft.com/office/drawing/2014/main" id="{61471472-C26A-4794-A91F-5251D638198F}"/>
              </a:ext>
            </a:extLst>
          </p:cNvPr>
          <p:cNvSpPr txBox="1"/>
          <p:nvPr/>
        </p:nvSpPr>
        <p:spPr>
          <a:xfrm>
            <a:off x="4203174" y="2777721"/>
            <a:ext cx="3227909" cy="1938992"/>
          </a:xfrm>
          <a:prstGeom prst="rect">
            <a:avLst/>
          </a:prstGeom>
          <a:noFill/>
        </p:spPr>
        <p:txBody>
          <a:bodyPr wrap="square" lIns="91440" tIns="45720" rIns="91440" bIns="45720" rtlCol="0" anchor="t">
            <a:spAutoFit/>
          </a:bodyPr>
          <a:lstStyle/>
          <a:p>
            <a:r>
              <a:rPr lang="en-US" sz="800" b="1" dirty="0">
                <a:solidFill>
                  <a:srgbClr val="FF0000"/>
                </a:solidFill>
                <a:latin typeface="KG Miss Kindergarten"/>
                <a:ea typeface="HelloAnnie" panose="02000603000000000000" pitchFamily="2" charset="0"/>
              </a:rPr>
              <a:t>P.E days will be continue to be on Tuesdays for the full afternoon this term.. Please remember to bring labelled PE kit in a labelled bag to be kept in school. Please ensure it is not too bulky as it must be stored in the lockers.</a:t>
            </a:r>
          </a:p>
          <a:p>
            <a:r>
              <a:rPr lang="en-US" sz="800" b="1" dirty="0">
                <a:solidFill>
                  <a:srgbClr val="92D050"/>
                </a:solidFill>
                <a:latin typeface="KG Miss Kindergarten"/>
                <a:ea typeface="+mn-lt"/>
                <a:cs typeface="+mn-lt"/>
              </a:rPr>
              <a:t>Forest School lessons will take place every week on a Thursday afternoon for this term. Please come to school in uniform with appropriate spare clothes to change into. </a:t>
            </a:r>
            <a:endParaRPr lang="en-US" dirty="0"/>
          </a:p>
          <a:p>
            <a:r>
              <a:rPr lang="en-US" sz="800" b="1" dirty="0">
                <a:solidFill>
                  <a:schemeClr val="accent1">
                    <a:lumMod val="60000"/>
                    <a:lumOff val="40000"/>
                  </a:schemeClr>
                </a:solidFill>
                <a:latin typeface="KG Miss Kindergarten"/>
                <a:ea typeface="+mn-lt"/>
                <a:cs typeface="+mn-lt"/>
              </a:rPr>
              <a:t>Reading books will be checked weekly; children must be reading at home at least 4 times a week. If a child is consistently not reading, parents will be contacted.</a:t>
            </a:r>
            <a:endParaRPr lang="en-US" sz="800" dirty="0"/>
          </a:p>
          <a:p>
            <a:r>
              <a:rPr lang="en-US" sz="800" b="1" dirty="0">
                <a:solidFill>
                  <a:srgbClr val="7030A0"/>
                </a:solidFill>
                <a:latin typeface="KG Miss Kindergarten"/>
                <a:ea typeface="+mn-lt"/>
                <a:cs typeface="+mn-lt"/>
              </a:rPr>
              <a:t>Homework: Homework will continue to be on SATS companion. Emails with spellings and tasks set each week will be sent out on Friday afternoons. This will only be for Year 5s this term.</a:t>
            </a:r>
          </a:p>
        </p:txBody>
      </p:sp>
      <p:graphicFrame>
        <p:nvGraphicFramePr>
          <p:cNvPr id="22" name="Table 21">
            <a:extLst>
              <a:ext uri="{FF2B5EF4-FFF2-40B4-BE49-F238E27FC236}">
                <a16:creationId xmlns:a16="http://schemas.microsoft.com/office/drawing/2014/main" id="{0C916FA9-0079-4161-86F4-4E6CA9D287CC}"/>
              </a:ext>
            </a:extLst>
          </p:cNvPr>
          <p:cNvGraphicFramePr>
            <a:graphicFrameLocks noGrp="1"/>
          </p:cNvGraphicFramePr>
          <p:nvPr>
            <p:extLst>
              <p:ext uri="{D42A27DB-BD31-4B8C-83A1-F6EECF244321}">
                <p14:modId xmlns:p14="http://schemas.microsoft.com/office/powerpoint/2010/main" val="677083201"/>
              </p:ext>
            </p:extLst>
          </p:nvPr>
        </p:nvGraphicFramePr>
        <p:xfrm>
          <a:off x="1210592" y="5341624"/>
          <a:ext cx="6216537" cy="3353343"/>
        </p:xfrm>
        <a:graphic>
          <a:graphicData uri="http://schemas.openxmlformats.org/drawingml/2006/table">
            <a:tbl>
              <a:tblPr firstRow="1" bandRow="1">
                <a:tableStyleId>{5C22544A-7EE6-4342-B048-85BDC9FD1C3A}</a:tableStyleId>
              </a:tblPr>
              <a:tblGrid>
                <a:gridCol w="1308745">
                  <a:extLst>
                    <a:ext uri="{9D8B030D-6E8A-4147-A177-3AD203B41FA5}">
                      <a16:colId xmlns:a16="http://schemas.microsoft.com/office/drawing/2014/main" val="790954970"/>
                    </a:ext>
                  </a:extLst>
                </a:gridCol>
                <a:gridCol w="4907792">
                  <a:extLst>
                    <a:ext uri="{9D8B030D-6E8A-4147-A177-3AD203B41FA5}">
                      <a16:colId xmlns:a16="http://schemas.microsoft.com/office/drawing/2014/main" val="2314856713"/>
                    </a:ext>
                  </a:extLst>
                </a:gridCol>
              </a:tblGrid>
              <a:tr h="740793">
                <a:tc>
                  <a:txBody>
                    <a:bodyPr/>
                    <a:lstStyle/>
                    <a:p>
                      <a:pPr algn="ctr"/>
                      <a:r>
                        <a:rPr lang="en-US" sz="1600" b="0" dirty="0">
                          <a:solidFill>
                            <a:schemeClr val="tx1"/>
                          </a:solidFill>
                          <a:latin typeface="KG Miss Kindergarten"/>
                          <a:ea typeface="HelloAnnie" panose="02000603000000000000" pitchFamily="2" charset="0"/>
                        </a:rPr>
                        <a:t> 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100" b="0">
                        <a:solidFill>
                          <a:schemeClr val="tx1"/>
                        </a:solidFill>
                        <a:latin typeface="KG Miss Kindergarten"/>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483344">
                <a:tc>
                  <a:txBody>
                    <a:bodyPr/>
                    <a:lstStyle/>
                    <a:p>
                      <a:pPr algn="ctr"/>
                      <a:r>
                        <a:rPr lang="en-US" sz="1600" b="0" dirty="0">
                          <a:solidFill>
                            <a:schemeClr val="tx1"/>
                          </a:solidFill>
                          <a:latin typeface="KG Miss Kindergarten"/>
                          <a:ea typeface="HelloAnnie" panose="02000603000000000000" pitchFamily="2" charset="0"/>
                        </a:rPr>
                        <a:t>Writing</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100" b="0">
                        <a:solidFill>
                          <a:schemeClr val="tx1"/>
                        </a:solidFill>
                        <a:latin typeface="KG Miss Kindergarten"/>
                        <a:ea typeface="HelloAnnie" panose="02000603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483344">
                <a:tc>
                  <a:txBody>
                    <a:bodyPr/>
                    <a:lstStyle/>
                    <a:p>
                      <a:pPr algn="ctr"/>
                      <a:r>
                        <a:rPr lang="en-US" sz="1600" b="0" dirty="0">
                          <a:solidFill>
                            <a:schemeClr val="tx1"/>
                          </a:solidFill>
                          <a:latin typeface="KG Miss Kindergarten"/>
                          <a:ea typeface="HelloAnnie" panose="02000603000000000000" pitchFamily="2" charset="0"/>
                        </a:rPr>
                        <a:t>Maths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100" b="0">
                        <a:solidFill>
                          <a:schemeClr val="tx1"/>
                        </a:solidFill>
                        <a:latin typeface="KG Miss Kindergarten"/>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483344">
                <a:tc>
                  <a:txBody>
                    <a:bodyPr/>
                    <a:lstStyle/>
                    <a:p>
                      <a:pPr algn="ctr"/>
                      <a:br>
                        <a:rPr lang="en-US" sz="1600" b="0" dirty="0">
                          <a:solidFill>
                            <a:schemeClr val="tx1"/>
                          </a:solidFill>
                          <a:latin typeface="KG Miss Kindergarten"/>
                          <a:ea typeface="HelloAnnie" panose="02000603000000000000" pitchFamily="2" charset="0"/>
                        </a:rPr>
                      </a:br>
                      <a:r>
                        <a:rPr lang="en-US" sz="1600" b="0" dirty="0">
                          <a:solidFill>
                            <a:schemeClr val="tx1"/>
                          </a:solidFill>
                          <a:latin typeface="KG Miss Kindergarten"/>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100" b="0" baseline="0">
                        <a:solidFill>
                          <a:schemeClr val="tx1"/>
                        </a:solidFill>
                        <a:latin typeface="KG Miss Kindergarten"/>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1066742">
                <a:tc>
                  <a:txBody>
                    <a:bodyPr/>
                    <a:lstStyle/>
                    <a:p>
                      <a:pPr algn="ctr"/>
                      <a:r>
                        <a:rPr lang="en-US" sz="1400" b="0" dirty="0">
                          <a:solidFill>
                            <a:schemeClr val="tx1"/>
                          </a:solidFill>
                          <a:latin typeface="KG Miss Kindergarten"/>
                          <a:ea typeface="HelloAnnie" panose="02000603000000000000" pitchFamily="2" charset="0"/>
                        </a:rPr>
                        <a:t>Foundation 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100" b="0" dirty="0">
                        <a:solidFill>
                          <a:schemeClr val="tx1"/>
                        </a:solidFill>
                        <a:latin typeface="KG Miss Kindergarten"/>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23" name="TextBox 22">
            <a:extLst>
              <a:ext uri="{FF2B5EF4-FFF2-40B4-BE49-F238E27FC236}">
                <a16:creationId xmlns:a16="http://schemas.microsoft.com/office/drawing/2014/main" id="{3544A584-933D-4F49-8CAF-5897F5082B0F}"/>
              </a:ext>
            </a:extLst>
          </p:cNvPr>
          <p:cNvSpPr txBox="1"/>
          <p:nvPr/>
        </p:nvSpPr>
        <p:spPr>
          <a:xfrm>
            <a:off x="515510" y="1981941"/>
            <a:ext cx="2710535" cy="523220"/>
          </a:xfrm>
          <a:prstGeom prst="rect">
            <a:avLst/>
          </a:prstGeom>
          <a:noFill/>
        </p:spPr>
        <p:txBody>
          <a:bodyPr wrap="square" rtlCol="0">
            <a:spAutoFit/>
          </a:bodyPr>
          <a:lstStyle/>
          <a:p>
            <a:pPr algn="ctr"/>
            <a:r>
              <a:rPr lang="en-US" sz="1400" b="1" dirty="0">
                <a:latin typeface="KG Miss Kindy Chunky" panose="02000000000000000000" pitchFamily="2" charset="0"/>
                <a:ea typeface="HelloButtons" panose="02000603000000000000" pitchFamily="2" charset="0"/>
              </a:rPr>
              <a:t>A note from the</a:t>
            </a:r>
          </a:p>
          <a:p>
            <a:pPr algn="ctr"/>
            <a:r>
              <a:rPr lang="en-US" sz="1400" b="1" dirty="0">
                <a:latin typeface="KG Miss Kindy Chunky" panose="02000000000000000000" pitchFamily="2" charset="0"/>
                <a:ea typeface="HelloButtons" panose="02000603000000000000" pitchFamily="2" charset="0"/>
              </a:rPr>
              <a:t> teachers</a:t>
            </a:r>
          </a:p>
        </p:txBody>
      </p:sp>
      <p:sp>
        <p:nvSpPr>
          <p:cNvPr id="24" name="TextBox 23">
            <a:extLst>
              <a:ext uri="{FF2B5EF4-FFF2-40B4-BE49-F238E27FC236}">
                <a16:creationId xmlns:a16="http://schemas.microsoft.com/office/drawing/2014/main" id="{D1324005-84BD-46AD-B965-08413061AD73}"/>
              </a:ext>
            </a:extLst>
          </p:cNvPr>
          <p:cNvSpPr txBox="1"/>
          <p:nvPr/>
        </p:nvSpPr>
        <p:spPr>
          <a:xfrm>
            <a:off x="2143527" y="5084105"/>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25" name="TextBox 24">
            <a:extLst>
              <a:ext uri="{FF2B5EF4-FFF2-40B4-BE49-F238E27FC236}">
                <a16:creationId xmlns:a16="http://schemas.microsoft.com/office/drawing/2014/main" id="{1A035130-4196-424B-A4C2-6D2927964494}"/>
              </a:ext>
            </a:extLst>
          </p:cNvPr>
          <p:cNvSpPr txBox="1"/>
          <p:nvPr/>
        </p:nvSpPr>
        <p:spPr>
          <a:xfrm>
            <a:off x="3658406" y="2136153"/>
            <a:ext cx="2975897" cy="292388"/>
          </a:xfrm>
          <a:prstGeom prst="rect">
            <a:avLst/>
          </a:prstGeom>
          <a:noFill/>
        </p:spPr>
        <p:txBody>
          <a:bodyPr wrap="square" rtlCol="0">
            <a:spAutoFit/>
          </a:bodyPr>
          <a:lstStyle/>
          <a:p>
            <a:pPr algn="ctr"/>
            <a:r>
              <a:rPr lang="en-US" sz="1300" b="1">
                <a:latin typeface="KG Miss Kindy Chunky" panose="02000000000000000000" pitchFamily="2" charset="0"/>
                <a:ea typeface="HelloButtons" panose="02000603000000000000" pitchFamily="2" charset="0"/>
              </a:rPr>
              <a:t>Important Information</a:t>
            </a:r>
          </a:p>
        </p:txBody>
      </p:sp>
      <p:sp>
        <p:nvSpPr>
          <p:cNvPr id="4" name="TextBox 3"/>
          <p:cNvSpPr txBox="1"/>
          <p:nvPr/>
        </p:nvSpPr>
        <p:spPr bwMode="white">
          <a:xfrm>
            <a:off x="149477" y="225423"/>
            <a:ext cx="7508623" cy="923330"/>
          </a:xfrm>
          <a:prstGeom prst="rect">
            <a:avLst/>
          </a:prstGeom>
          <a:noFill/>
        </p:spPr>
        <p:txBody>
          <a:bodyPr wrap="square" rtlCol="0">
            <a:spAutoFit/>
          </a:bodyPr>
          <a:lstStyle/>
          <a:p>
            <a:pPr algn="ctr"/>
            <a:r>
              <a:rPr lang="en-US" sz="5400">
                <a:solidFill>
                  <a:schemeClr val="bg1"/>
                </a:solidFill>
                <a:latin typeface="KG Always A Good Time" panose="02000505000000020003" pitchFamily="2" charset="0"/>
                <a:ea typeface="HelloBoomerang" panose="02000603000000000000" pitchFamily="2" charset="0"/>
              </a:rPr>
              <a:t>Our Classroom </a:t>
            </a:r>
            <a:r>
              <a:rPr lang="en-US" sz="5400">
                <a:solidFill>
                  <a:schemeClr val="bg1"/>
                </a:solidFill>
                <a:latin typeface="KG Blank Space Sketch" panose="02000000000000000000" pitchFamily="2" charset="0"/>
                <a:ea typeface="HelloEtchASketch" panose="02000603000000000000" pitchFamily="2" charset="0"/>
              </a:rPr>
              <a:t>News</a:t>
            </a:r>
            <a:endParaRPr lang="en-US" sz="6600">
              <a:solidFill>
                <a:schemeClr val="bg1"/>
              </a:solidFill>
              <a:latin typeface="KG Blank Space Sketch" panose="02000000000000000000" pitchFamily="2" charset="0"/>
              <a:ea typeface="HelloEtchASketch" panose="02000603000000000000" pitchFamily="2" charset="0"/>
            </a:endParaRPr>
          </a:p>
        </p:txBody>
      </p:sp>
      <p:sp>
        <p:nvSpPr>
          <p:cNvPr id="5" name="TextBox 4"/>
          <p:cNvSpPr txBox="1"/>
          <p:nvPr/>
        </p:nvSpPr>
        <p:spPr>
          <a:xfrm>
            <a:off x="155818" y="1329435"/>
            <a:ext cx="7409409" cy="338554"/>
          </a:xfrm>
          <a:prstGeom prst="rect">
            <a:avLst/>
          </a:prstGeom>
          <a:noFill/>
        </p:spPr>
        <p:txBody>
          <a:bodyPr wrap="square" lIns="91440" tIns="45720" rIns="91440" bIns="45720" rtlCol="0" anchor="t">
            <a:spAutoFit/>
          </a:bodyPr>
          <a:lstStyle/>
          <a:p>
            <a:pPr algn="ctr"/>
            <a:r>
              <a:rPr lang="en-US" sz="1600" b="1" dirty="0">
                <a:latin typeface="KG Miss Kindy Chunky"/>
                <a:ea typeface="HelloButtons" panose="02000603000000000000" pitchFamily="2" charset="0"/>
              </a:rPr>
              <a:t>Ruby Class – Summer Term Two!</a:t>
            </a:r>
            <a:endParaRPr lang="en-US" sz="1600" dirty="0">
              <a:latin typeface="KG Miss Kindy Chunky"/>
              <a:ea typeface="HelloButtons" panose="02000603000000000000" pitchFamily="2" charset="0"/>
            </a:endParaRPr>
          </a:p>
        </p:txBody>
      </p:sp>
      <p:sp>
        <p:nvSpPr>
          <p:cNvPr id="21" name="TextBox 20">
            <a:extLst>
              <a:ext uri="{FF2B5EF4-FFF2-40B4-BE49-F238E27FC236}">
                <a16:creationId xmlns:a16="http://schemas.microsoft.com/office/drawing/2014/main" id="{6DD63B7E-C3E3-4A4C-95A5-1C15AB7CA146}"/>
              </a:ext>
            </a:extLst>
          </p:cNvPr>
          <p:cNvSpPr txBox="1"/>
          <p:nvPr/>
        </p:nvSpPr>
        <p:spPr>
          <a:xfrm>
            <a:off x="4194386" y="8777520"/>
            <a:ext cx="2133701" cy="400110"/>
          </a:xfrm>
          <a:prstGeom prst="rect">
            <a:avLst/>
          </a:prstGeom>
          <a:noFill/>
        </p:spPr>
        <p:txBody>
          <a:bodyPr wrap="square" lIns="91440" tIns="45720" rIns="91440" bIns="45720" anchor="t">
            <a:spAutoFit/>
          </a:bodyPr>
          <a:lstStyle/>
          <a:p>
            <a:r>
              <a:rPr lang="en-US" sz="1000">
                <a:latin typeface="KG Miss Kindergarten"/>
                <a:ea typeface="HelloAnnie" panose="02000603000000000000" pitchFamily="2" charset="0"/>
                <a:sym typeface="Wingdings" panose="05000000000000000000" pitchFamily="2" charset="2"/>
                <a:hlinkClick r:id="rId3"/>
              </a:rPr>
              <a:t>l.pate@woodcockswell.cheshire.sch.uk</a:t>
            </a:r>
            <a:endParaRPr lang="en-US" sz="1000">
              <a:latin typeface="KG Miss Kindergarten" panose="02000000000000000000" pitchFamily="2" charset="0"/>
              <a:ea typeface="HelloAnnie" panose="02000603000000000000" pitchFamily="2" charset="0"/>
            </a:endParaRPr>
          </a:p>
        </p:txBody>
      </p:sp>
      <p:sp>
        <p:nvSpPr>
          <p:cNvPr id="7" name="Rectangle: Rounded Corners 6">
            <a:extLst>
              <a:ext uri="{FF2B5EF4-FFF2-40B4-BE49-F238E27FC236}">
                <a16:creationId xmlns:a16="http://schemas.microsoft.com/office/drawing/2014/main" id="{473BBD25-AFEA-4476-8F8C-E6CE87351749}"/>
              </a:ext>
            </a:extLst>
          </p:cNvPr>
          <p:cNvSpPr/>
          <p:nvPr/>
        </p:nvSpPr>
        <p:spPr>
          <a:xfrm>
            <a:off x="4184964" y="8602367"/>
            <a:ext cx="2171386" cy="738664"/>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BB77D8D-BAF4-E348-9541-63BE54DB23F3}"/>
              </a:ext>
            </a:extLst>
          </p:cNvPr>
          <p:cNvSpPr txBox="1"/>
          <p:nvPr/>
        </p:nvSpPr>
        <p:spPr>
          <a:xfrm>
            <a:off x="518648" y="2924618"/>
            <a:ext cx="3145233" cy="1546577"/>
          </a:xfrm>
          <a:prstGeom prst="rect">
            <a:avLst/>
          </a:prstGeom>
          <a:noFill/>
        </p:spPr>
        <p:txBody>
          <a:bodyPr wrap="square" lIns="91440" tIns="45720" rIns="91440" bIns="45720" rtlCol="0" anchor="t">
            <a:spAutoFit/>
          </a:bodyPr>
          <a:lstStyle/>
          <a:p>
            <a:r>
              <a:rPr lang="en-US" sz="1050" dirty="0">
                <a:latin typeface="KG Miss Kindergarten"/>
                <a:ea typeface="+mn-lt"/>
                <a:cs typeface="+mn-lt"/>
              </a:rPr>
              <a:t>Welcome back to Ruby Class! I hope you have all had a lovely half term and are all ready for the excitement of the final summer term! In Ruby class, we are very lucky to have Mrs Stanaway, Miss Tellwright, Mrs Hodgkinson and Mrs Pritchard to help and support us on a daily basis!  </a:t>
            </a:r>
          </a:p>
          <a:p>
            <a:r>
              <a:rPr lang="en-US" sz="1050" dirty="0">
                <a:latin typeface="KG Miss Kindergarten"/>
                <a:ea typeface="+mn-lt"/>
                <a:cs typeface="+mn-lt"/>
              </a:rPr>
              <a:t>		     Miss Pate </a:t>
            </a:r>
            <a:r>
              <a:rPr lang="en-US" sz="1050" dirty="0">
                <a:latin typeface="KG Miss Kindergarten"/>
                <a:ea typeface="+mn-lt"/>
                <a:cs typeface="+mn-lt"/>
                <a:sym typeface="Wingdings" panose="05000000000000000000" pitchFamily="2" charset="2"/>
              </a:rPr>
              <a:t> </a:t>
            </a:r>
            <a:endParaRPr lang="en-US" sz="1050" dirty="0">
              <a:latin typeface="KG Miss Kindergarten"/>
              <a:ea typeface="+mn-lt"/>
              <a:cs typeface="+mn-lt"/>
            </a:endParaRPr>
          </a:p>
        </p:txBody>
      </p:sp>
      <p:graphicFrame>
        <p:nvGraphicFramePr>
          <p:cNvPr id="6" name="Table 5">
            <a:extLst>
              <a:ext uri="{FF2B5EF4-FFF2-40B4-BE49-F238E27FC236}">
                <a16:creationId xmlns:a16="http://schemas.microsoft.com/office/drawing/2014/main" id="{9421D680-B792-BF98-DD24-F1084E805416}"/>
              </a:ext>
            </a:extLst>
          </p:cNvPr>
          <p:cNvGraphicFramePr>
            <a:graphicFrameLocks noGrp="1"/>
          </p:cNvGraphicFramePr>
          <p:nvPr>
            <p:extLst>
              <p:ext uri="{D42A27DB-BD31-4B8C-83A1-F6EECF244321}">
                <p14:modId xmlns:p14="http://schemas.microsoft.com/office/powerpoint/2010/main" val="3720619912"/>
              </p:ext>
            </p:extLst>
          </p:nvPr>
        </p:nvGraphicFramePr>
        <p:xfrm>
          <a:off x="2358778" y="5350399"/>
          <a:ext cx="5068351" cy="3200400"/>
        </p:xfrm>
        <a:graphic>
          <a:graphicData uri="http://schemas.openxmlformats.org/drawingml/2006/table">
            <a:tbl>
              <a:tblPr bandRow="1">
                <a:tableStyleId>{5C22544A-7EE6-4342-B048-85BDC9FD1C3A}</a:tableStyleId>
              </a:tblPr>
              <a:tblGrid>
                <a:gridCol w="5068351">
                  <a:extLst>
                    <a:ext uri="{9D8B030D-6E8A-4147-A177-3AD203B41FA5}">
                      <a16:colId xmlns:a16="http://schemas.microsoft.com/office/drawing/2014/main" val="1627731486"/>
                    </a:ext>
                  </a:extLst>
                </a:gridCol>
              </a:tblGrid>
              <a:tr h="640080">
                <a:tc>
                  <a:txBody>
                    <a:bodyPr/>
                    <a:lstStyle/>
                    <a:p>
                      <a:pPr marL="0" rtl="0" fontAlgn="ctr" latinLnBrk="0">
                        <a:spcBef>
                          <a:spcPts val="0"/>
                        </a:spcBef>
                        <a:spcAft>
                          <a:spcPts val="0"/>
                        </a:spcAft>
                      </a:pPr>
                      <a:r>
                        <a:rPr lang="en-US" sz="1100" dirty="0">
                          <a:solidFill>
                            <a:srgbClr val="000000"/>
                          </a:solidFill>
                          <a:effectLst/>
                          <a:latin typeface="KG Miss Kindergarten"/>
                        </a:rPr>
                        <a:t>This half term, our reading focus will be on the script for our Year 5/6 performance – children will be using this time to learn their lines and songs for the play.</a:t>
                      </a:r>
                      <a:endParaRPr lang="en-US" sz="1800" dirty="0">
                        <a:effectLst/>
                        <a:latin typeface="KG Miss Kindergarten"/>
                      </a:endParaRPr>
                    </a:p>
                  </a:txBody>
                  <a:tcPr anchor="ctr">
                    <a:lnL>
                      <a:noFill/>
                    </a:lnL>
                    <a:lnR>
                      <a:noFill/>
                    </a:lnR>
                    <a:lnT>
                      <a:noFill/>
                    </a:lnT>
                    <a:lnB>
                      <a:noFill/>
                    </a:lnB>
                    <a:noFill/>
                  </a:tcPr>
                </a:tc>
                <a:extLst>
                  <a:ext uri="{0D108BD9-81ED-4DB2-BD59-A6C34878D82A}">
                    <a16:rowId xmlns:a16="http://schemas.microsoft.com/office/drawing/2014/main" val="562930842"/>
                  </a:ext>
                </a:extLst>
              </a:tr>
              <a:tr h="640080">
                <a:tc>
                  <a:txBody>
                    <a:bodyPr/>
                    <a:lstStyle/>
                    <a:p>
                      <a:pPr marL="0" rtl="0" fontAlgn="ctr" latinLnBrk="0">
                        <a:spcBef>
                          <a:spcPts val="0"/>
                        </a:spcBef>
                        <a:spcAft>
                          <a:spcPts val="0"/>
                        </a:spcAft>
                      </a:pPr>
                      <a:r>
                        <a:rPr lang="en-US" sz="1100" dirty="0">
                          <a:solidFill>
                            <a:srgbClr val="000000"/>
                          </a:solidFill>
                          <a:effectLst/>
                          <a:latin typeface="KG Miss Kindergarten" panose="020B0604020202020204" charset="0"/>
                        </a:rPr>
                        <a:t>In English, we will be writing a non-chronological report about Yellow Spotted Lizards based on ‘Holes’ by Louis Sachar.</a:t>
                      </a:r>
                      <a:endParaRPr lang="en-US" sz="1800" dirty="0">
                        <a:effectLst/>
                        <a:latin typeface="Arial" panose="020B0604020202020204" pitchFamily="34" charset="0"/>
                      </a:endParaRPr>
                    </a:p>
                  </a:txBody>
                  <a:tcPr anchor="ctr">
                    <a:lnL>
                      <a:noFill/>
                    </a:lnL>
                    <a:lnR>
                      <a:noFill/>
                    </a:lnR>
                    <a:lnT>
                      <a:noFill/>
                    </a:lnT>
                    <a:lnB>
                      <a:noFill/>
                    </a:lnB>
                    <a:noFill/>
                  </a:tcPr>
                </a:tc>
                <a:extLst>
                  <a:ext uri="{0D108BD9-81ED-4DB2-BD59-A6C34878D82A}">
                    <a16:rowId xmlns:a16="http://schemas.microsoft.com/office/drawing/2014/main" val="3625907212"/>
                  </a:ext>
                </a:extLst>
              </a:tr>
              <a:tr h="640080">
                <a:tc>
                  <a:txBody>
                    <a:bodyPr/>
                    <a:lstStyle/>
                    <a:p>
                      <a:pPr marL="0" marR="0" indent="0" rtl="0" fontAlgn="ctr" latinLnBrk="0">
                        <a:spcBef>
                          <a:spcPts val="0"/>
                        </a:spcBef>
                        <a:spcAft>
                          <a:spcPts val="0"/>
                        </a:spcAft>
                      </a:pPr>
                      <a:r>
                        <a:rPr lang="en-US" sz="1100" dirty="0">
                          <a:solidFill>
                            <a:srgbClr val="000000"/>
                          </a:solidFill>
                          <a:effectLst/>
                          <a:latin typeface="KG Miss Kindergarten"/>
                        </a:rPr>
                        <a:t>In Maths, we will be working in year groups, Year 5s will be continuing to work on geometry: including shape and measure. Year 6s will be beginning to put in preparations for Enterprise Week.</a:t>
                      </a:r>
                      <a:endParaRPr lang="en-US" sz="1800" dirty="0">
                        <a:effectLst/>
                        <a:latin typeface="KG Miss Kindergarten"/>
                      </a:endParaRPr>
                    </a:p>
                  </a:txBody>
                  <a:tcPr anchor="ctr">
                    <a:lnL>
                      <a:noFill/>
                    </a:lnL>
                    <a:lnR>
                      <a:noFill/>
                    </a:lnR>
                    <a:lnT>
                      <a:noFill/>
                    </a:lnT>
                    <a:lnB>
                      <a:noFill/>
                    </a:lnB>
                    <a:noFill/>
                  </a:tcPr>
                </a:tc>
                <a:extLst>
                  <a:ext uri="{0D108BD9-81ED-4DB2-BD59-A6C34878D82A}">
                    <a16:rowId xmlns:a16="http://schemas.microsoft.com/office/drawing/2014/main" val="3179765199"/>
                  </a:ext>
                </a:extLst>
              </a:tr>
              <a:tr h="640080">
                <a:tc>
                  <a:txBody>
                    <a:bodyPr/>
                    <a:lstStyle/>
                    <a:p>
                      <a:pPr marL="0" marR="0" indent="0" rtl="0" fontAlgn="ctr" latinLnBrk="0">
                        <a:spcBef>
                          <a:spcPts val="0"/>
                        </a:spcBef>
                        <a:spcAft>
                          <a:spcPts val="0"/>
                        </a:spcAft>
                      </a:pPr>
                      <a:r>
                        <a:rPr lang="en-US" sz="1100" dirty="0">
                          <a:solidFill>
                            <a:srgbClr val="000000"/>
                          </a:solidFill>
                          <a:effectLst/>
                          <a:latin typeface="KG Miss Kindergarten" panose="020B0604020202020204" charset="0"/>
                        </a:rPr>
                        <a:t>In Science, we will be learning about Forces. We will be studying the concept of forces by completing many different experiments.</a:t>
                      </a:r>
                      <a:endParaRPr lang="en-US" sz="1800" dirty="0">
                        <a:effectLst/>
                        <a:latin typeface="Arial" panose="020B0604020202020204" pitchFamily="34" charset="0"/>
                      </a:endParaRPr>
                    </a:p>
                  </a:txBody>
                  <a:tcPr anchor="ctr">
                    <a:lnL>
                      <a:noFill/>
                    </a:lnL>
                    <a:lnR>
                      <a:noFill/>
                    </a:lnR>
                    <a:lnT>
                      <a:noFill/>
                    </a:lnT>
                    <a:lnB>
                      <a:noFill/>
                    </a:lnB>
                    <a:noFill/>
                  </a:tcPr>
                </a:tc>
                <a:extLst>
                  <a:ext uri="{0D108BD9-81ED-4DB2-BD59-A6C34878D82A}">
                    <a16:rowId xmlns:a16="http://schemas.microsoft.com/office/drawing/2014/main" val="2826410546"/>
                  </a:ext>
                </a:extLst>
              </a:tr>
              <a:tr h="640080">
                <a:tc>
                  <a:txBody>
                    <a:bodyPr/>
                    <a:lstStyle/>
                    <a:p>
                      <a:pPr marL="0" marR="0" indent="0" rtl="0" fontAlgn="ctr" latinLnBrk="0">
                        <a:spcBef>
                          <a:spcPts val="0"/>
                        </a:spcBef>
                        <a:spcAft>
                          <a:spcPts val="0"/>
                        </a:spcAft>
                      </a:pPr>
                      <a:r>
                        <a:rPr lang="en-US" sz="1050" dirty="0">
                          <a:solidFill>
                            <a:srgbClr val="000000"/>
                          </a:solidFill>
                          <a:effectLst/>
                          <a:latin typeface="KG Miss Kindergarten"/>
                        </a:rPr>
                        <a:t>We will be learning about Land Use in the UK in Geography, taking part in athletics for PE lessons and we will be using our creative skills to create an African Savannah Silhouette out of various textiles.</a:t>
                      </a:r>
                      <a:endParaRPr lang="en-US" sz="1800" dirty="0">
                        <a:effectLst/>
                        <a:latin typeface="KG Miss Kindergarten"/>
                      </a:endParaRPr>
                    </a:p>
                  </a:txBody>
                  <a:tcPr anchor="ctr">
                    <a:lnL>
                      <a:noFill/>
                    </a:lnL>
                    <a:lnR>
                      <a:noFill/>
                    </a:lnR>
                    <a:lnT>
                      <a:noFill/>
                    </a:lnT>
                    <a:lnB>
                      <a:noFill/>
                    </a:lnB>
                    <a:noFill/>
                  </a:tcPr>
                </a:tc>
                <a:extLst>
                  <a:ext uri="{0D108BD9-81ED-4DB2-BD59-A6C34878D82A}">
                    <a16:rowId xmlns:a16="http://schemas.microsoft.com/office/drawing/2014/main" val="4035588292"/>
                  </a:ext>
                </a:extLst>
              </a:tr>
            </a:tbl>
          </a:graphicData>
        </a:graphic>
      </p:graphicFrame>
    </p:spTree>
    <p:extLst>
      <p:ext uri="{BB962C8B-B14F-4D97-AF65-F5344CB8AC3E}">
        <p14:creationId xmlns:p14="http://schemas.microsoft.com/office/powerpoint/2010/main" val="27336103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78D0E72A5B3C4B8AEA4D402FC28119" ma:contentTypeVersion="13" ma:contentTypeDescription="Create a new document." ma:contentTypeScope="" ma:versionID="114db639595824dd48e54a644a4c646a">
  <xsd:schema xmlns:xsd="http://www.w3.org/2001/XMLSchema" xmlns:xs="http://www.w3.org/2001/XMLSchema" xmlns:p="http://schemas.microsoft.com/office/2006/metadata/properties" xmlns:ns2="192b4bc8-6722-4dc8-b537-eba086fd6891" xmlns:ns3="24f735b4-6072-4cd7-9d3d-e5a15130d751" targetNamespace="http://schemas.microsoft.com/office/2006/metadata/properties" ma:root="true" ma:fieldsID="39e950917edc58b44080f7809833e7b5" ns2:_="" ns3:_="">
    <xsd:import namespace="192b4bc8-6722-4dc8-b537-eba086fd6891"/>
    <xsd:import namespace="24f735b4-6072-4cd7-9d3d-e5a15130d7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b4bc8-6722-4dc8-b537-eba086fd68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0e2196b-7114-4661-863e-f6284f55f7f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f735b4-6072-4cd7-9d3d-e5a15130d75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1281929-b8c4-4478-8757-5cbd4711732e}" ma:internalName="TaxCatchAll" ma:showField="CatchAllData" ma:web="24f735b4-6072-4cd7-9d3d-e5a15130d7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4f735b4-6072-4cd7-9d3d-e5a15130d751" xsi:nil="true"/>
    <lcf76f155ced4ddcb4097134ff3c332f xmlns="192b4bc8-6722-4dc8-b537-eba086fd689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C7F379-E2EC-4C37-91CE-881CD72EFA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2b4bc8-6722-4dc8-b537-eba086fd6891"/>
    <ds:schemaRef ds:uri="24f735b4-6072-4cd7-9d3d-e5a15130d7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EDA208-5952-4E84-85AB-E7DCB83D8B10}">
  <ds:schemaRefs>
    <ds:schemaRef ds:uri="http://purl.org/dc/elements/1.1/"/>
    <ds:schemaRef ds:uri="http://schemas.microsoft.com/office/2006/documentManagement/types"/>
    <ds:schemaRef ds:uri="http://purl.org/dc/terms/"/>
    <ds:schemaRef ds:uri="192b4bc8-6722-4dc8-b537-eba086fd6891"/>
    <ds:schemaRef ds:uri="http://purl.org/dc/dcmitype/"/>
    <ds:schemaRef ds:uri="http://schemas.microsoft.com/office/infopath/2007/PartnerControls"/>
    <ds:schemaRef ds:uri="http://www.w3.org/XML/1998/namespace"/>
    <ds:schemaRef ds:uri="http://schemas.openxmlformats.org/package/2006/metadata/core-properties"/>
    <ds:schemaRef ds:uri="24f735b4-6072-4cd7-9d3d-e5a15130d751"/>
    <ds:schemaRef ds:uri="http://schemas.microsoft.com/office/2006/metadata/properties"/>
  </ds:schemaRefs>
</ds:datastoreItem>
</file>

<file path=customXml/itemProps3.xml><?xml version="1.0" encoding="utf-8"?>
<ds:datastoreItem xmlns:ds="http://schemas.openxmlformats.org/officeDocument/2006/customXml" ds:itemID="{25973DEE-5912-4655-B657-D8D91C2BCF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16280</TotalTime>
  <Words>215</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vt:i4>
      </vt:variant>
    </vt:vector>
  </HeadingPairs>
  <TitlesOfParts>
    <vt:vector size="14" baseType="lpstr">
      <vt:lpstr>KG Always A Good Time</vt:lpstr>
      <vt:lpstr>KG Miss Kindy Chunky</vt:lpstr>
      <vt:lpstr>Calibri</vt:lpstr>
      <vt:lpstr>HelloAnnie</vt:lpstr>
      <vt:lpstr>HelloBoomerang</vt:lpstr>
      <vt:lpstr>Arial</vt:lpstr>
      <vt:lpstr>Calibri Light</vt:lpstr>
      <vt:lpstr>KG Miss Kindergarten</vt:lpstr>
      <vt:lpstr>KG Blank Space Sketch</vt:lpstr>
      <vt:lpstr>HelloEtchASketch</vt:lpstr>
      <vt:lpstr>HelloButtons</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Miss Pate</cp:lastModifiedBy>
  <cp:revision>23</cp:revision>
  <cp:lastPrinted>2020-08-31T12:09:27Z</cp:lastPrinted>
  <dcterms:created xsi:type="dcterms:W3CDTF">2016-10-11T18:59:43Z</dcterms:created>
  <dcterms:modified xsi:type="dcterms:W3CDTF">2026-05-31T08:52:28Z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0x0101002378D0E72A5B3C4B8AEA4D402FC28119</vt:lpwstr>
  </property>
</Properties>
</file>