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8" r:id="rId5"/>
  </p:sldIdLst>
  <p:sldSz cx="7772400" cy="10058400"/>
  <p:notesSz cx="9671050" cy="688975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KG Always A Good Time" panose="020B0604020202020204" charset="0"/>
      <p:regular r:id="rId12"/>
    </p:embeddedFont>
    <p:embeddedFont>
      <p:font typeface="KG Blank Space Sketch" panose="020B0604020202020204" charset="0"/>
      <p:regular r:id="rId13"/>
    </p:embeddedFont>
    <p:embeddedFont>
      <p:font typeface="KG Miss Kindergarten" panose="020B0604020202020204" charset="0"/>
      <p:regular r:id="rId14"/>
    </p:embeddedFont>
    <p:embeddedFont>
      <p:font typeface="KG Miss Kindy Chunky" panose="020B0604020202020204" charset="0"/>
      <p:regular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54" y="-533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FB7F3D6A-7933-42EE-9B72-B4C3FCDD9C55}"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3D6A-7933-42EE-9B72-B4C3FCDD9C55}"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3D6A-7933-42EE-9B72-B4C3FCDD9C55}"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F3D6A-7933-42EE-9B72-B4C3FCDD9C55}"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7F3D6A-7933-42EE-9B72-B4C3FCDD9C55}"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7F3D6A-7933-42EE-9B72-B4C3FCDD9C55}"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7F3D6A-7933-42EE-9B72-B4C3FCDD9C55}"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2/10/2026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pate@woodcockswell.cheshire.sch.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7B5331F8-28D3-411F-B5EB-2F31429E65A6}"/>
              </a:ext>
            </a:extLst>
          </p:cNvPr>
          <p:cNvSpPr/>
          <p:nvPr/>
        </p:nvSpPr>
        <p:spPr>
          <a:xfrm>
            <a:off x="444814" y="19463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FD17C02-7C70-4F96-9147-397E10EEE773}"/>
              </a:ext>
            </a:extLst>
          </p:cNvPr>
          <p:cNvSpPr/>
          <p:nvPr/>
        </p:nvSpPr>
        <p:spPr>
          <a:xfrm>
            <a:off x="3986774" y="1946371"/>
            <a:ext cx="3514422"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3BA52F36-AB74-4BBC-A85A-4B77DDED9AE8}"/>
              </a:ext>
            </a:extLst>
          </p:cNvPr>
          <p:cNvSpPr/>
          <p:nvPr/>
        </p:nvSpPr>
        <p:spPr>
          <a:xfrm>
            <a:off x="482498" y="5084774"/>
            <a:ext cx="6984537" cy="345305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DC551D8-0727-43C3-8A78-1CBE77062672}"/>
              </a:ext>
            </a:extLst>
          </p:cNvPr>
          <p:cNvSpPr/>
          <p:nvPr/>
        </p:nvSpPr>
        <p:spPr>
          <a:xfrm>
            <a:off x="444814" y="8608243"/>
            <a:ext cx="3587436" cy="738664"/>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57E31C8-9F4B-4D09-BB43-6F3BDE94281B}"/>
              </a:ext>
            </a:extLst>
          </p:cNvPr>
          <p:cNvSpPr txBox="1"/>
          <p:nvPr/>
        </p:nvSpPr>
        <p:spPr>
          <a:xfrm>
            <a:off x="482498" y="8746535"/>
            <a:ext cx="3422655" cy="492443"/>
          </a:xfrm>
          <a:prstGeom prst="rect">
            <a:avLst/>
          </a:prstGeom>
          <a:noFill/>
        </p:spPr>
        <p:txBody>
          <a:bodyPr wrap="square" lIns="91440" tIns="45720" rIns="91440" bIns="45720" rtlCol="0" anchor="t">
            <a:spAutoFit/>
          </a:bodyPr>
          <a:lstStyle/>
          <a:p>
            <a:pPr algn="ctr"/>
            <a:r>
              <a:rPr lang="en-US" sz="1400" b="1" dirty="0">
                <a:latin typeface="KG Miss Kindy Chunky"/>
                <a:ea typeface="HelloButtons" panose="02000603000000000000" pitchFamily="2" charset="0"/>
              </a:rPr>
              <a:t>Reading Text for the Term: </a:t>
            </a:r>
          </a:p>
          <a:p>
            <a:pPr algn="ctr"/>
            <a:r>
              <a:rPr lang="en-US" sz="1100" b="1" dirty="0">
                <a:latin typeface="KG Miss Kindy Chunky"/>
                <a:ea typeface="HelloButtons" panose="02000603000000000000" pitchFamily="2" charset="0"/>
              </a:rPr>
              <a:t>Impossible Creatures by Katherine Rundell</a:t>
            </a:r>
          </a:p>
        </p:txBody>
      </p:sp>
      <p:sp>
        <p:nvSpPr>
          <p:cNvPr id="20" name="TextBox 19">
            <a:extLst>
              <a:ext uri="{FF2B5EF4-FFF2-40B4-BE49-F238E27FC236}">
                <a16:creationId xmlns:a16="http://schemas.microsoft.com/office/drawing/2014/main" id="{61471472-C26A-4794-A91F-5251D638198F}"/>
              </a:ext>
            </a:extLst>
          </p:cNvPr>
          <p:cNvSpPr txBox="1"/>
          <p:nvPr/>
        </p:nvSpPr>
        <p:spPr>
          <a:xfrm>
            <a:off x="4203174" y="2777721"/>
            <a:ext cx="3227909" cy="2185214"/>
          </a:xfrm>
          <a:prstGeom prst="rect">
            <a:avLst/>
          </a:prstGeom>
          <a:noFill/>
        </p:spPr>
        <p:txBody>
          <a:bodyPr wrap="square" lIns="91440" tIns="45720" rIns="91440" bIns="45720" rtlCol="0" anchor="t">
            <a:spAutoFit/>
          </a:bodyPr>
          <a:lstStyle/>
          <a:p>
            <a:r>
              <a:rPr lang="en-US" sz="800" b="1" dirty="0">
                <a:solidFill>
                  <a:srgbClr val="FF0000"/>
                </a:solidFill>
                <a:latin typeface="KG Miss Kindergarten"/>
                <a:ea typeface="HelloAnnie" panose="02000603000000000000" pitchFamily="2" charset="0"/>
              </a:rPr>
              <a:t>P.E days will be continue to be on Tuesdays for the full afternoon this term.. Please remember to bring labelled PE kit in a labelled bag to be kept in school. Please ensure it is not too bulky as it must be stored in the lockers.</a:t>
            </a:r>
          </a:p>
          <a:p>
            <a:r>
              <a:rPr lang="en-US" sz="800" b="1" dirty="0">
                <a:solidFill>
                  <a:srgbClr val="92D050"/>
                </a:solidFill>
                <a:latin typeface="KG Miss Kindergarten"/>
                <a:ea typeface="+mn-lt"/>
                <a:cs typeface="+mn-lt"/>
              </a:rPr>
              <a:t>Forest School lessons will take place every week on a Wednesday afternoon for this term. Please come to school in uniform with appropriate spare clothes to change into. </a:t>
            </a:r>
            <a:endParaRPr lang="en-US" dirty="0"/>
          </a:p>
          <a:p>
            <a:r>
              <a:rPr lang="en-US" sz="800" b="1" dirty="0">
                <a:solidFill>
                  <a:schemeClr val="accent1">
                    <a:lumMod val="60000"/>
                    <a:lumOff val="40000"/>
                  </a:schemeClr>
                </a:solidFill>
                <a:latin typeface="KG Miss Kindergarten"/>
                <a:ea typeface="+mn-lt"/>
                <a:cs typeface="+mn-lt"/>
              </a:rPr>
              <a:t>Reading books will be checked weekly; children must be reading at home at least 4 times a week. If a child is consistently not reading, parents will be contacted.</a:t>
            </a:r>
            <a:endParaRPr lang="en-US" sz="800" dirty="0"/>
          </a:p>
          <a:p>
            <a:r>
              <a:rPr lang="en-US" sz="800" b="1" dirty="0">
                <a:solidFill>
                  <a:srgbClr val="7030A0"/>
                </a:solidFill>
                <a:latin typeface="KG Miss Kindergarten"/>
                <a:ea typeface="+mn-lt"/>
                <a:cs typeface="+mn-lt"/>
              </a:rPr>
              <a:t>Homework: Homework will continue to be on SATS companion. Emails with spellings and tasks set each week will be sent out on Friday afternoons.</a:t>
            </a:r>
          </a:p>
          <a:p>
            <a:r>
              <a:rPr lang="en-US" sz="800" b="1" dirty="0">
                <a:solidFill>
                  <a:srgbClr val="FFC000"/>
                </a:solidFill>
                <a:latin typeface="KG Miss Kindergarten"/>
                <a:ea typeface="+mn-lt"/>
                <a:cs typeface="+mn-lt"/>
              </a:rPr>
              <a:t>Please ensure your child is coming to school in a coat as the weather is still cold and they will asked to wear their coat for break and lunchtimes..</a:t>
            </a:r>
          </a:p>
        </p:txBody>
      </p:sp>
      <p:graphicFrame>
        <p:nvGraphicFramePr>
          <p:cNvPr id="22" name="Table 21">
            <a:extLst>
              <a:ext uri="{FF2B5EF4-FFF2-40B4-BE49-F238E27FC236}">
                <a16:creationId xmlns:a16="http://schemas.microsoft.com/office/drawing/2014/main" id="{0C916FA9-0079-4161-86F4-4E6CA9D287CC}"/>
              </a:ext>
            </a:extLst>
          </p:cNvPr>
          <p:cNvGraphicFramePr>
            <a:graphicFrameLocks noGrp="1"/>
          </p:cNvGraphicFramePr>
          <p:nvPr>
            <p:extLst>
              <p:ext uri="{D42A27DB-BD31-4B8C-83A1-F6EECF244321}">
                <p14:modId xmlns:p14="http://schemas.microsoft.com/office/powerpoint/2010/main" val="677083201"/>
              </p:ext>
            </p:extLst>
          </p:nvPr>
        </p:nvGraphicFramePr>
        <p:xfrm>
          <a:off x="1210592" y="5341624"/>
          <a:ext cx="6216537" cy="3353343"/>
        </p:xfrm>
        <a:graphic>
          <a:graphicData uri="http://schemas.openxmlformats.org/drawingml/2006/table">
            <a:tbl>
              <a:tblPr firstRow="1" bandRow="1">
                <a:tableStyleId>{5C22544A-7EE6-4342-B048-85BDC9FD1C3A}</a:tableStyleId>
              </a:tblPr>
              <a:tblGrid>
                <a:gridCol w="1308745">
                  <a:extLst>
                    <a:ext uri="{9D8B030D-6E8A-4147-A177-3AD203B41FA5}">
                      <a16:colId xmlns:a16="http://schemas.microsoft.com/office/drawing/2014/main" val="790954970"/>
                    </a:ext>
                  </a:extLst>
                </a:gridCol>
                <a:gridCol w="4907792">
                  <a:extLst>
                    <a:ext uri="{9D8B030D-6E8A-4147-A177-3AD203B41FA5}">
                      <a16:colId xmlns:a16="http://schemas.microsoft.com/office/drawing/2014/main" val="2314856713"/>
                    </a:ext>
                  </a:extLst>
                </a:gridCol>
              </a:tblGrid>
              <a:tr h="740793">
                <a:tc>
                  <a:txBody>
                    <a:bodyPr/>
                    <a:lstStyle/>
                    <a:p>
                      <a:pPr algn="ctr"/>
                      <a:r>
                        <a:rPr lang="en-US" sz="1600" b="0" dirty="0">
                          <a:solidFill>
                            <a:schemeClr val="tx1"/>
                          </a:solidFill>
                          <a:latin typeface="KG Miss Kindergarten"/>
                          <a:ea typeface="HelloAnnie" panose="02000603000000000000" pitchFamily="2" charset="0"/>
                        </a:rPr>
                        <a:t> 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100" b="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83344">
                <a:tc>
                  <a:txBody>
                    <a:bodyPr/>
                    <a:lstStyle/>
                    <a:p>
                      <a:pPr algn="ctr"/>
                      <a:r>
                        <a:rPr lang="en-US" sz="1600" b="0" dirty="0">
                          <a:solidFill>
                            <a:schemeClr val="tx1"/>
                          </a:solidFill>
                          <a:latin typeface="KG Miss Kindergarten"/>
                          <a:ea typeface="HelloAnnie" panose="02000603000000000000" pitchFamily="2" charset="0"/>
                        </a:rPr>
                        <a:t>Writing</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100" b="0">
                        <a:solidFill>
                          <a:schemeClr val="tx1"/>
                        </a:solidFill>
                        <a:latin typeface="KG Miss Kindergarten"/>
                        <a:ea typeface="HelloAnnie" panose="02000603000000000000" pitchFamily="2"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483344">
                <a:tc>
                  <a:txBody>
                    <a:bodyPr/>
                    <a:lstStyle/>
                    <a:p>
                      <a:pPr algn="ctr"/>
                      <a:r>
                        <a:rPr lang="en-US" sz="1600" b="0" dirty="0">
                          <a:solidFill>
                            <a:schemeClr val="tx1"/>
                          </a:solidFill>
                          <a:latin typeface="KG Miss Kindergarten"/>
                          <a:ea typeface="HelloAnnie" panose="02000603000000000000" pitchFamily="2" charset="0"/>
                        </a:rPr>
                        <a:t>Maths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483344">
                <a:tc>
                  <a:txBody>
                    <a:bodyPr/>
                    <a:lstStyle/>
                    <a:p>
                      <a:pPr algn="ctr"/>
                      <a:br>
                        <a:rPr lang="en-US" sz="1600" b="0" dirty="0">
                          <a:solidFill>
                            <a:schemeClr val="tx1"/>
                          </a:solidFill>
                          <a:latin typeface="KG Miss Kindergarten"/>
                          <a:ea typeface="HelloAnnie" panose="02000603000000000000" pitchFamily="2" charset="0"/>
                        </a:rPr>
                      </a:br>
                      <a:r>
                        <a:rPr lang="en-US" sz="1600" b="0" dirty="0">
                          <a:solidFill>
                            <a:schemeClr val="tx1"/>
                          </a:solidFill>
                          <a:latin typeface="KG Miss Kindergarten"/>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baseline="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1066742">
                <a:tc>
                  <a:txBody>
                    <a:bodyPr/>
                    <a:lstStyle/>
                    <a:p>
                      <a:pPr algn="ctr"/>
                      <a:r>
                        <a:rPr lang="en-US" sz="1400" b="0" dirty="0">
                          <a:solidFill>
                            <a:schemeClr val="tx1"/>
                          </a:solidFill>
                          <a:latin typeface="KG Miss Kindergarten"/>
                          <a:ea typeface="HelloAnnie" panose="02000603000000000000" pitchFamily="2" charset="0"/>
                        </a:rPr>
                        <a:t>Foundation 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100" b="0" dirty="0">
                        <a:solidFill>
                          <a:schemeClr val="tx1"/>
                        </a:solidFill>
                        <a:latin typeface="KG Miss Kindergarten"/>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23" name="TextBox 22">
            <a:extLst>
              <a:ext uri="{FF2B5EF4-FFF2-40B4-BE49-F238E27FC236}">
                <a16:creationId xmlns:a16="http://schemas.microsoft.com/office/drawing/2014/main" id="{3544A584-933D-4F49-8CAF-5897F5082B0F}"/>
              </a:ext>
            </a:extLst>
          </p:cNvPr>
          <p:cNvSpPr txBox="1"/>
          <p:nvPr/>
        </p:nvSpPr>
        <p:spPr>
          <a:xfrm>
            <a:off x="515510" y="1981941"/>
            <a:ext cx="2710535" cy="523220"/>
          </a:xfrm>
          <a:prstGeom prst="rect">
            <a:avLst/>
          </a:prstGeom>
          <a:noFill/>
        </p:spPr>
        <p:txBody>
          <a:bodyPr wrap="square" rtlCol="0">
            <a:spAutoFit/>
          </a:bodyPr>
          <a:lstStyle/>
          <a:p>
            <a:pPr algn="ctr"/>
            <a:r>
              <a:rPr lang="en-US" sz="1400" b="1" dirty="0">
                <a:latin typeface="KG Miss Kindy Chunky" panose="02000000000000000000" pitchFamily="2" charset="0"/>
                <a:ea typeface="HelloButtons" panose="02000603000000000000" pitchFamily="2" charset="0"/>
              </a:rPr>
              <a:t>A note from the</a:t>
            </a:r>
          </a:p>
          <a:p>
            <a:pPr algn="ctr"/>
            <a:r>
              <a:rPr lang="en-US" sz="1400" b="1" dirty="0">
                <a:latin typeface="KG Miss Kindy Chunky" panose="02000000000000000000" pitchFamily="2" charset="0"/>
                <a:ea typeface="HelloButtons" panose="02000603000000000000" pitchFamily="2" charset="0"/>
              </a:rPr>
              <a:t> teachers</a:t>
            </a:r>
          </a:p>
        </p:txBody>
      </p:sp>
      <p:sp>
        <p:nvSpPr>
          <p:cNvPr id="24" name="TextBox 23">
            <a:extLst>
              <a:ext uri="{FF2B5EF4-FFF2-40B4-BE49-F238E27FC236}">
                <a16:creationId xmlns:a16="http://schemas.microsoft.com/office/drawing/2014/main" id="{D1324005-84BD-46AD-B965-08413061AD73}"/>
              </a:ext>
            </a:extLst>
          </p:cNvPr>
          <p:cNvSpPr txBox="1"/>
          <p:nvPr/>
        </p:nvSpPr>
        <p:spPr>
          <a:xfrm>
            <a:off x="2143527" y="5084105"/>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25" name="TextBox 24">
            <a:extLst>
              <a:ext uri="{FF2B5EF4-FFF2-40B4-BE49-F238E27FC236}">
                <a16:creationId xmlns:a16="http://schemas.microsoft.com/office/drawing/2014/main" id="{1A035130-4196-424B-A4C2-6D2927964494}"/>
              </a:ext>
            </a:extLst>
          </p:cNvPr>
          <p:cNvSpPr txBox="1"/>
          <p:nvPr/>
        </p:nvSpPr>
        <p:spPr>
          <a:xfrm>
            <a:off x="3658406" y="2136153"/>
            <a:ext cx="2975897" cy="292388"/>
          </a:xfrm>
          <a:prstGeom prst="rect">
            <a:avLst/>
          </a:prstGeom>
          <a:noFill/>
        </p:spPr>
        <p:txBody>
          <a:bodyPr wrap="square" rtlCol="0">
            <a:spAutoFit/>
          </a:bodyPr>
          <a:lstStyle/>
          <a:p>
            <a:pPr algn="ctr"/>
            <a:r>
              <a:rPr lang="en-US" sz="1300" b="1">
                <a:latin typeface="KG Miss Kindy Chunky" panose="02000000000000000000" pitchFamily="2" charset="0"/>
                <a:ea typeface="HelloButtons" panose="02000603000000000000" pitchFamily="2" charset="0"/>
              </a:rPr>
              <a:t>Important Information</a:t>
            </a:r>
          </a:p>
        </p:txBody>
      </p:sp>
      <p:sp>
        <p:nvSpPr>
          <p:cNvPr id="4" name="TextBox 3"/>
          <p:cNvSpPr txBox="1"/>
          <p:nvPr/>
        </p:nvSpPr>
        <p:spPr bwMode="white">
          <a:xfrm>
            <a:off x="149477" y="225423"/>
            <a:ext cx="7508623" cy="923330"/>
          </a:xfrm>
          <a:prstGeom prst="rect">
            <a:avLst/>
          </a:prstGeom>
          <a:noFill/>
        </p:spPr>
        <p:txBody>
          <a:bodyPr wrap="square" rtlCol="0">
            <a:spAutoFit/>
          </a:bodyPr>
          <a:lstStyle/>
          <a:p>
            <a:pPr algn="ctr"/>
            <a:r>
              <a:rPr lang="en-US" sz="5400">
                <a:solidFill>
                  <a:schemeClr val="bg1"/>
                </a:solidFill>
                <a:latin typeface="KG Always A Good Time" panose="02000505000000020003" pitchFamily="2" charset="0"/>
                <a:ea typeface="HelloBoomerang" panose="02000603000000000000" pitchFamily="2" charset="0"/>
              </a:rPr>
              <a:t>Our Classroom </a:t>
            </a:r>
            <a:r>
              <a:rPr lang="en-US" sz="5400">
                <a:solidFill>
                  <a:schemeClr val="bg1"/>
                </a:solidFill>
                <a:latin typeface="KG Blank Space Sketch" panose="02000000000000000000" pitchFamily="2" charset="0"/>
                <a:ea typeface="HelloEtchASketch" panose="02000603000000000000" pitchFamily="2" charset="0"/>
              </a:rPr>
              <a:t>News</a:t>
            </a:r>
            <a:endParaRPr lang="en-US" sz="6600">
              <a:solidFill>
                <a:schemeClr val="bg1"/>
              </a:solidFill>
              <a:latin typeface="KG Blank Space Sketch" panose="02000000000000000000" pitchFamily="2" charset="0"/>
              <a:ea typeface="HelloEtchASketch" panose="02000603000000000000" pitchFamily="2" charset="0"/>
            </a:endParaRPr>
          </a:p>
        </p:txBody>
      </p:sp>
      <p:sp>
        <p:nvSpPr>
          <p:cNvPr id="5" name="TextBox 4"/>
          <p:cNvSpPr txBox="1"/>
          <p:nvPr/>
        </p:nvSpPr>
        <p:spPr>
          <a:xfrm>
            <a:off x="155818" y="1329435"/>
            <a:ext cx="7409409" cy="338554"/>
          </a:xfrm>
          <a:prstGeom prst="rect">
            <a:avLst/>
          </a:prstGeom>
          <a:noFill/>
        </p:spPr>
        <p:txBody>
          <a:bodyPr wrap="square" lIns="91440" tIns="45720" rIns="91440" bIns="45720" rtlCol="0" anchor="t">
            <a:spAutoFit/>
          </a:bodyPr>
          <a:lstStyle/>
          <a:p>
            <a:pPr algn="ctr"/>
            <a:r>
              <a:rPr lang="en-US" sz="1600" b="1" dirty="0">
                <a:latin typeface="KG Miss Kindy Chunky"/>
                <a:ea typeface="HelloButtons" panose="02000603000000000000" pitchFamily="2" charset="0"/>
              </a:rPr>
              <a:t>Ruby Class – Spring Term Two!</a:t>
            </a:r>
            <a:endParaRPr lang="en-US" sz="1600" dirty="0">
              <a:latin typeface="KG Miss Kindy Chunky"/>
              <a:ea typeface="HelloButtons" panose="02000603000000000000" pitchFamily="2" charset="0"/>
            </a:endParaRPr>
          </a:p>
        </p:txBody>
      </p:sp>
      <p:sp>
        <p:nvSpPr>
          <p:cNvPr id="21" name="TextBox 20">
            <a:extLst>
              <a:ext uri="{FF2B5EF4-FFF2-40B4-BE49-F238E27FC236}">
                <a16:creationId xmlns:a16="http://schemas.microsoft.com/office/drawing/2014/main" id="{6DD63B7E-C3E3-4A4C-95A5-1C15AB7CA146}"/>
              </a:ext>
            </a:extLst>
          </p:cNvPr>
          <p:cNvSpPr txBox="1"/>
          <p:nvPr/>
        </p:nvSpPr>
        <p:spPr>
          <a:xfrm>
            <a:off x="4194386" y="8777520"/>
            <a:ext cx="2133701" cy="400110"/>
          </a:xfrm>
          <a:prstGeom prst="rect">
            <a:avLst/>
          </a:prstGeom>
          <a:noFill/>
        </p:spPr>
        <p:txBody>
          <a:bodyPr wrap="square" lIns="91440" tIns="45720" rIns="91440" bIns="45720" anchor="t">
            <a:spAutoFit/>
          </a:bodyPr>
          <a:lstStyle/>
          <a:p>
            <a:r>
              <a:rPr lang="en-US" sz="1000">
                <a:latin typeface="KG Miss Kindergarten"/>
                <a:ea typeface="HelloAnnie" panose="02000603000000000000" pitchFamily="2" charset="0"/>
                <a:sym typeface="Wingdings" panose="05000000000000000000" pitchFamily="2" charset="2"/>
                <a:hlinkClick r:id="rId3"/>
              </a:rPr>
              <a:t>l.pate@woodcockswell.cheshire.sch.uk</a:t>
            </a:r>
            <a:endParaRPr lang="en-US" sz="1000">
              <a:latin typeface="KG Miss Kindergarten" panose="02000000000000000000" pitchFamily="2" charset="0"/>
              <a:ea typeface="HelloAnnie" panose="02000603000000000000" pitchFamily="2" charset="0"/>
            </a:endParaRPr>
          </a:p>
        </p:txBody>
      </p:sp>
      <p:sp>
        <p:nvSpPr>
          <p:cNvPr id="7" name="Rectangle: Rounded Corners 6">
            <a:extLst>
              <a:ext uri="{FF2B5EF4-FFF2-40B4-BE49-F238E27FC236}">
                <a16:creationId xmlns:a16="http://schemas.microsoft.com/office/drawing/2014/main" id="{473BBD25-AFEA-4476-8F8C-E6CE87351749}"/>
              </a:ext>
            </a:extLst>
          </p:cNvPr>
          <p:cNvSpPr/>
          <p:nvPr/>
        </p:nvSpPr>
        <p:spPr>
          <a:xfrm>
            <a:off x="4184964" y="8602367"/>
            <a:ext cx="2171386" cy="738664"/>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B77D8D-BAF4-E348-9541-63BE54DB23F3}"/>
              </a:ext>
            </a:extLst>
          </p:cNvPr>
          <p:cNvSpPr txBox="1"/>
          <p:nvPr/>
        </p:nvSpPr>
        <p:spPr>
          <a:xfrm>
            <a:off x="588567" y="2932503"/>
            <a:ext cx="3145233" cy="1708160"/>
          </a:xfrm>
          <a:prstGeom prst="rect">
            <a:avLst/>
          </a:prstGeom>
          <a:noFill/>
        </p:spPr>
        <p:txBody>
          <a:bodyPr wrap="square" lIns="91440" tIns="45720" rIns="91440" bIns="45720" rtlCol="0" anchor="t">
            <a:spAutoFit/>
          </a:bodyPr>
          <a:lstStyle/>
          <a:p>
            <a:r>
              <a:rPr lang="en-US" sz="1050" dirty="0">
                <a:latin typeface="KG Miss Kindergarten"/>
                <a:ea typeface="+mn-lt"/>
                <a:cs typeface="+mn-lt"/>
              </a:rPr>
              <a:t>Welcome back to Ruby Class! I hope you have all had a lovely break and are all ready for our new topics in the spring 2 term. In Ruby class, we are very lucky to have Mrs </a:t>
            </a:r>
            <a:r>
              <a:rPr lang="en-US" sz="1050" dirty="0" err="1">
                <a:latin typeface="KG Miss Kindergarten"/>
                <a:ea typeface="+mn-lt"/>
                <a:cs typeface="+mn-lt"/>
              </a:rPr>
              <a:t>Stanaway</a:t>
            </a:r>
            <a:r>
              <a:rPr lang="en-US" sz="1050" dirty="0">
                <a:latin typeface="KG Miss Kindergarten"/>
                <a:ea typeface="+mn-lt"/>
                <a:cs typeface="+mn-lt"/>
              </a:rPr>
              <a:t>, Miss </a:t>
            </a:r>
            <a:r>
              <a:rPr lang="en-US" sz="1050" dirty="0" err="1">
                <a:latin typeface="KG Miss Kindergarten"/>
                <a:ea typeface="+mn-lt"/>
                <a:cs typeface="+mn-lt"/>
              </a:rPr>
              <a:t>Tellwright</a:t>
            </a:r>
            <a:r>
              <a:rPr lang="en-US" sz="1050" dirty="0">
                <a:latin typeface="KG Miss Kindergarten"/>
                <a:ea typeface="+mn-lt"/>
                <a:cs typeface="+mn-lt"/>
              </a:rPr>
              <a:t>, Mrs Hodgkinson and Mrs Pritchard to help and support us on a daily basis! Just a reminder for Year 6s, that SATs boosters will be continuing in the this term with myself and Mrs Beckett.                     </a:t>
            </a:r>
          </a:p>
          <a:p>
            <a:r>
              <a:rPr lang="en-US" sz="1050" dirty="0">
                <a:latin typeface="KG Miss Kindergarten"/>
                <a:ea typeface="+mn-lt"/>
                <a:cs typeface="+mn-lt"/>
              </a:rPr>
              <a:t>		     Miss Pate </a:t>
            </a:r>
            <a:r>
              <a:rPr lang="en-US" sz="1050" dirty="0">
                <a:latin typeface="KG Miss Kindergarten"/>
                <a:ea typeface="+mn-lt"/>
                <a:cs typeface="+mn-lt"/>
                <a:sym typeface="Wingdings" panose="05000000000000000000" pitchFamily="2" charset="2"/>
              </a:rPr>
              <a:t> </a:t>
            </a:r>
            <a:endParaRPr lang="en-US" sz="1050" dirty="0">
              <a:latin typeface="KG Miss Kindergarten"/>
              <a:ea typeface="+mn-lt"/>
              <a:cs typeface="+mn-lt"/>
            </a:endParaRPr>
          </a:p>
        </p:txBody>
      </p:sp>
      <p:graphicFrame>
        <p:nvGraphicFramePr>
          <p:cNvPr id="6" name="Table 5">
            <a:extLst>
              <a:ext uri="{FF2B5EF4-FFF2-40B4-BE49-F238E27FC236}">
                <a16:creationId xmlns:a16="http://schemas.microsoft.com/office/drawing/2014/main" id="{9421D680-B792-BF98-DD24-F1084E805416}"/>
              </a:ext>
            </a:extLst>
          </p:cNvPr>
          <p:cNvGraphicFramePr>
            <a:graphicFrameLocks noGrp="1"/>
          </p:cNvGraphicFramePr>
          <p:nvPr>
            <p:extLst>
              <p:ext uri="{D42A27DB-BD31-4B8C-83A1-F6EECF244321}">
                <p14:modId xmlns:p14="http://schemas.microsoft.com/office/powerpoint/2010/main" val="2549132115"/>
              </p:ext>
            </p:extLst>
          </p:nvPr>
        </p:nvGraphicFramePr>
        <p:xfrm>
          <a:off x="2358778" y="5350399"/>
          <a:ext cx="5068351" cy="3200400"/>
        </p:xfrm>
        <a:graphic>
          <a:graphicData uri="http://schemas.openxmlformats.org/drawingml/2006/table">
            <a:tbl>
              <a:tblPr bandRow="1">
                <a:tableStyleId>{5C22544A-7EE6-4342-B048-85BDC9FD1C3A}</a:tableStyleId>
              </a:tblPr>
              <a:tblGrid>
                <a:gridCol w="5068351">
                  <a:extLst>
                    <a:ext uri="{9D8B030D-6E8A-4147-A177-3AD203B41FA5}">
                      <a16:colId xmlns:a16="http://schemas.microsoft.com/office/drawing/2014/main" val="1627731486"/>
                    </a:ext>
                  </a:extLst>
                </a:gridCol>
              </a:tblGrid>
              <a:tr h="640080">
                <a:tc>
                  <a:txBody>
                    <a:bodyPr/>
                    <a:lstStyle/>
                    <a:p>
                      <a:pPr marL="0" rtl="0" fontAlgn="ctr" latinLnBrk="0">
                        <a:spcBef>
                          <a:spcPts val="0"/>
                        </a:spcBef>
                        <a:spcAft>
                          <a:spcPts val="0"/>
                        </a:spcAft>
                      </a:pPr>
                      <a:r>
                        <a:rPr lang="en-US" sz="1100" dirty="0">
                          <a:solidFill>
                            <a:srgbClr val="000000"/>
                          </a:solidFill>
                          <a:effectLst/>
                          <a:latin typeface="KG Miss Kindergarten"/>
                        </a:rPr>
                        <a:t>This half term, we will continuing to read the book ‘Impossible Creatures’ as our guided reading text.</a:t>
                      </a:r>
                      <a:endParaRPr lang="en-US" sz="1800" dirty="0">
                        <a:effectLst/>
                        <a:latin typeface="KG Miss Kindergarten"/>
                      </a:endParaRPr>
                    </a:p>
                  </a:txBody>
                  <a:tcPr anchor="ctr">
                    <a:lnL>
                      <a:noFill/>
                    </a:lnL>
                    <a:lnR>
                      <a:noFill/>
                    </a:lnR>
                    <a:lnT>
                      <a:noFill/>
                    </a:lnT>
                    <a:lnB>
                      <a:noFill/>
                    </a:lnB>
                    <a:noFill/>
                  </a:tcPr>
                </a:tc>
                <a:extLst>
                  <a:ext uri="{0D108BD9-81ED-4DB2-BD59-A6C34878D82A}">
                    <a16:rowId xmlns:a16="http://schemas.microsoft.com/office/drawing/2014/main" val="562930842"/>
                  </a:ext>
                </a:extLst>
              </a:tr>
              <a:tr h="640080">
                <a:tc>
                  <a:txBody>
                    <a:bodyPr/>
                    <a:lstStyle/>
                    <a:p>
                      <a:pPr marL="0" rtl="0" fontAlgn="ctr" latinLnBrk="0">
                        <a:spcBef>
                          <a:spcPts val="0"/>
                        </a:spcBef>
                        <a:spcAft>
                          <a:spcPts val="0"/>
                        </a:spcAft>
                      </a:pPr>
                      <a:r>
                        <a:rPr lang="en-US" sz="1100" dirty="0">
                          <a:solidFill>
                            <a:srgbClr val="000000"/>
                          </a:solidFill>
                          <a:effectLst/>
                          <a:latin typeface="KG Miss Kindergarten" panose="020B0604020202020204" charset="0"/>
                        </a:rPr>
                        <a:t>In English, we will be continuing our narrative writing of Hansel and Gretel Twisted tale, however we will be adding direct speech to advance the action in the climax of the story.</a:t>
                      </a:r>
                      <a:endParaRPr lang="en-US" sz="1800" dirty="0">
                        <a:effectLst/>
                        <a:latin typeface="Arial" panose="020B0604020202020204" pitchFamily="34" charset="0"/>
                      </a:endParaRPr>
                    </a:p>
                  </a:txBody>
                  <a:tcPr anchor="ctr">
                    <a:lnL>
                      <a:noFill/>
                    </a:lnL>
                    <a:lnR>
                      <a:noFill/>
                    </a:lnR>
                    <a:lnT>
                      <a:noFill/>
                    </a:lnT>
                    <a:lnB>
                      <a:noFill/>
                    </a:lnB>
                    <a:noFill/>
                  </a:tcPr>
                </a:tc>
                <a:extLst>
                  <a:ext uri="{0D108BD9-81ED-4DB2-BD59-A6C34878D82A}">
                    <a16:rowId xmlns:a16="http://schemas.microsoft.com/office/drawing/2014/main" val="3625907212"/>
                  </a:ext>
                </a:extLst>
              </a:tr>
              <a:tr h="640080">
                <a:tc>
                  <a:txBody>
                    <a:bodyPr/>
                    <a:lstStyle/>
                    <a:p>
                      <a:pPr marL="0" marR="0" indent="0" rtl="0" fontAlgn="ctr" latinLnBrk="0">
                        <a:spcBef>
                          <a:spcPts val="0"/>
                        </a:spcBef>
                        <a:spcAft>
                          <a:spcPts val="0"/>
                        </a:spcAft>
                      </a:pPr>
                      <a:r>
                        <a:rPr lang="en-US" sz="1100" dirty="0">
                          <a:solidFill>
                            <a:srgbClr val="000000"/>
                          </a:solidFill>
                          <a:effectLst/>
                          <a:latin typeface="KG Miss Kindergarten"/>
                        </a:rPr>
                        <a:t>In Maths, we will be working in year group, Year 5s will be continuing to look at fractions and decimals, whilst Year 6 will be starting to look at ratio and algebra.</a:t>
                      </a:r>
                      <a:endParaRPr lang="en-US" sz="1800" dirty="0">
                        <a:effectLst/>
                        <a:latin typeface="KG Miss Kindergarten"/>
                      </a:endParaRPr>
                    </a:p>
                  </a:txBody>
                  <a:tcPr anchor="ctr">
                    <a:lnL>
                      <a:noFill/>
                    </a:lnL>
                    <a:lnR>
                      <a:noFill/>
                    </a:lnR>
                    <a:lnT>
                      <a:noFill/>
                    </a:lnT>
                    <a:lnB>
                      <a:noFill/>
                    </a:lnB>
                    <a:noFill/>
                  </a:tcPr>
                </a:tc>
                <a:extLst>
                  <a:ext uri="{0D108BD9-81ED-4DB2-BD59-A6C34878D82A}">
                    <a16:rowId xmlns:a16="http://schemas.microsoft.com/office/drawing/2014/main" val="3179765199"/>
                  </a:ext>
                </a:extLst>
              </a:tr>
              <a:tr h="640080">
                <a:tc>
                  <a:txBody>
                    <a:bodyPr/>
                    <a:lstStyle/>
                    <a:p>
                      <a:pPr marL="0" marR="0" indent="0" rtl="0" fontAlgn="ctr" latinLnBrk="0">
                        <a:spcBef>
                          <a:spcPts val="0"/>
                        </a:spcBef>
                        <a:spcAft>
                          <a:spcPts val="0"/>
                        </a:spcAft>
                      </a:pPr>
                      <a:r>
                        <a:rPr lang="en-US" sz="1100" dirty="0">
                          <a:solidFill>
                            <a:srgbClr val="000000"/>
                          </a:solidFill>
                          <a:effectLst/>
                          <a:latin typeface="KG Miss Kindergarten" panose="020B0604020202020204" charset="0"/>
                        </a:rPr>
                        <a:t>In Science, we will be learning about Light. This will be done in our Forest School afternoon as there will be plenty of experiments to carry out.</a:t>
                      </a:r>
                      <a:endParaRPr lang="en-US" sz="1800" dirty="0">
                        <a:effectLst/>
                        <a:latin typeface="Arial" panose="020B0604020202020204" pitchFamily="34" charset="0"/>
                      </a:endParaRPr>
                    </a:p>
                  </a:txBody>
                  <a:tcPr anchor="ctr">
                    <a:lnL>
                      <a:noFill/>
                    </a:lnL>
                    <a:lnR>
                      <a:noFill/>
                    </a:lnR>
                    <a:lnT>
                      <a:noFill/>
                    </a:lnT>
                    <a:lnB>
                      <a:noFill/>
                    </a:lnB>
                    <a:noFill/>
                  </a:tcPr>
                </a:tc>
                <a:extLst>
                  <a:ext uri="{0D108BD9-81ED-4DB2-BD59-A6C34878D82A}">
                    <a16:rowId xmlns:a16="http://schemas.microsoft.com/office/drawing/2014/main" val="2826410546"/>
                  </a:ext>
                </a:extLst>
              </a:tr>
              <a:tr h="640080">
                <a:tc>
                  <a:txBody>
                    <a:bodyPr/>
                    <a:lstStyle/>
                    <a:p>
                      <a:pPr marL="0" marR="0" indent="0" rtl="0" fontAlgn="ctr" latinLnBrk="0">
                        <a:spcBef>
                          <a:spcPts val="0"/>
                        </a:spcBef>
                        <a:spcAft>
                          <a:spcPts val="0"/>
                        </a:spcAft>
                      </a:pPr>
                      <a:r>
                        <a:rPr lang="en-US" sz="1050" dirty="0">
                          <a:solidFill>
                            <a:srgbClr val="000000"/>
                          </a:solidFill>
                          <a:effectLst/>
                          <a:latin typeface="KG Miss Kindergarten"/>
                        </a:rPr>
                        <a:t>We will be learning about the Mountains in Geography, taking part in Tennis and Badminton for PE lessons and we will be using our creative skills to replicate art work using paint.</a:t>
                      </a:r>
                      <a:endParaRPr lang="en-US" sz="1800" dirty="0">
                        <a:effectLst/>
                        <a:latin typeface="KG Miss Kindergarten"/>
                      </a:endParaRPr>
                    </a:p>
                  </a:txBody>
                  <a:tcPr anchor="ctr">
                    <a:lnL>
                      <a:noFill/>
                    </a:lnL>
                    <a:lnR>
                      <a:noFill/>
                    </a:lnR>
                    <a:lnT>
                      <a:noFill/>
                    </a:lnT>
                    <a:lnB>
                      <a:noFill/>
                    </a:lnB>
                    <a:noFill/>
                  </a:tcPr>
                </a:tc>
                <a:extLst>
                  <a:ext uri="{0D108BD9-81ED-4DB2-BD59-A6C34878D82A}">
                    <a16:rowId xmlns:a16="http://schemas.microsoft.com/office/drawing/2014/main" val="4035588292"/>
                  </a:ext>
                </a:extLst>
              </a:tr>
            </a:tbl>
          </a:graphicData>
        </a:graphic>
      </p:graphicFrame>
    </p:spTree>
    <p:extLst>
      <p:ext uri="{BB962C8B-B14F-4D97-AF65-F5344CB8AC3E}">
        <p14:creationId xmlns:p14="http://schemas.microsoft.com/office/powerpoint/2010/main" val="27336103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78D0E72A5B3C4B8AEA4D402FC28119" ma:contentTypeVersion="13" ma:contentTypeDescription="Create a new document." ma:contentTypeScope="" ma:versionID="114db639595824dd48e54a644a4c646a">
  <xsd:schema xmlns:xsd="http://www.w3.org/2001/XMLSchema" xmlns:xs="http://www.w3.org/2001/XMLSchema" xmlns:p="http://schemas.microsoft.com/office/2006/metadata/properties" xmlns:ns2="192b4bc8-6722-4dc8-b537-eba086fd6891" xmlns:ns3="24f735b4-6072-4cd7-9d3d-e5a15130d751" targetNamespace="http://schemas.microsoft.com/office/2006/metadata/properties" ma:root="true" ma:fieldsID="39e950917edc58b44080f7809833e7b5" ns2:_="" ns3:_="">
    <xsd:import namespace="192b4bc8-6722-4dc8-b537-eba086fd6891"/>
    <xsd:import namespace="24f735b4-6072-4cd7-9d3d-e5a15130d7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2b4bc8-6722-4dc8-b537-eba086fd6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e2196b-7114-4661-863e-f6284f55f7f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f735b4-6072-4cd7-9d3d-e5a15130d7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281929-b8c4-4478-8757-5cbd4711732e}" ma:internalName="TaxCatchAll" ma:showField="CatchAllData" ma:web="24f735b4-6072-4cd7-9d3d-e5a15130d7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4f735b4-6072-4cd7-9d3d-e5a15130d751" xsi:nil="true"/>
    <lcf76f155ced4ddcb4097134ff3c332f xmlns="192b4bc8-6722-4dc8-b537-eba086fd689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C7F379-E2EC-4C37-91CE-881CD72EFA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2b4bc8-6722-4dc8-b537-eba086fd6891"/>
    <ds:schemaRef ds:uri="24f735b4-6072-4cd7-9d3d-e5a15130d7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DA208-5952-4E84-85AB-E7DCB83D8B10}">
  <ds:schemaRefs>
    <ds:schemaRef ds:uri="http://schemas.openxmlformats.org/package/2006/metadata/core-properties"/>
    <ds:schemaRef ds:uri="http://schemas.microsoft.com/office/infopath/2007/PartnerControls"/>
    <ds:schemaRef ds:uri="192b4bc8-6722-4dc8-b537-eba086fd6891"/>
    <ds:schemaRef ds:uri="http://schemas.microsoft.com/office/2006/documentManagement/types"/>
    <ds:schemaRef ds:uri="24f735b4-6072-4cd7-9d3d-e5a15130d751"/>
    <ds:schemaRef ds:uri="http://purl.org/dc/terms/"/>
    <ds:schemaRef ds:uri="http://www.w3.org/XML/1998/namespace"/>
    <ds:schemaRef ds:uri="http://schemas.microsoft.com/office/2006/metadata/properties"/>
    <ds:schemaRef ds:uri="http://purl.org/dc/dcmitype/"/>
    <ds:schemaRef ds:uri="http://purl.org/dc/elements/1.1/"/>
  </ds:schemaRefs>
</ds:datastoreItem>
</file>

<file path=customXml/itemProps3.xml><?xml version="1.0" encoding="utf-8"?>
<ds:datastoreItem xmlns:ds="http://schemas.openxmlformats.org/officeDocument/2006/customXml" ds:itemID="{25973DEE-5912-4655-B657-D8D91C2BCF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16260</TotalTime>
  <Words>221</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Arial</vt:lpstr>
      <vt:lpstr>Calibri Light</vt:lpstr>
      <vt:lpstr>HelloButtons</vt:lpstr>
      <vt:lpstr>HelloAnnie</vt:lpstr>
      <vt:lpstr>KG Blank Space Sketch</vt:lpstr>
      <vt:lpstr>Wingdings</vt:lpstr>
      <vt:lpstr>HelloBoomerang</vt:lpstr>
      <vt:lpstr>KG Always A Good Time</vt:lpstr>
      <vt:lpstr>KG Miss Kindy Chunky</vt:lpstr>
      <vt:lpstr>HelloEtchASketch</vt:lpstr>
      <vt:lpstr>KG Miss Kindergarten</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Miss Pate</cp:lastModifiedBy>
  <cp:revision>19</cp:revision>
  <cp:lastPrinted>2020-08-31T12:09:27Z</cp:lastPrinted>
  <dcterms:created xsi:type="dcterms:W3CDTF">2016-10-11T18:59:43Z</dcterms:created>
  <dcterms:modified xsi:type="dcterms:W3CDTF">2026-02-21T21:43:56Z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0x0101002378D0E72A5B3C4B8AEA4D402FC28119</vt:lpwstr>
  </property>
</Properties>
</file>