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sldIdLst>
    <p:sldId id="258" r:id="rId5"/>
  </p:sldIdLst>
  <p:sldSz cx="7772400" cy="10058400"/>
  <p:notesSz cx="9671050" cy="688975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KG Always A Good Time" panose="020B0604020202020204" charset="0"/>
      <p:regular r:id="rId12"/>
    </p:embeddedFont>
    <p:embeddedFont>
      <p:font typeface="KG Blank Space Sketch" panose="020B0604020202020204" charset="0"/>
      <p:regular r:id="rId13"/>
    </p:embeddedFont>
    <p:embeddedFont>
      <p:font typeface="KG Miss Kindergarten" panose="020B0604020202020204" charset="0"/>
      <p:regular r:id="rId14"/>
    </p:embeddedFont>
    <p:embeddedFont>
      <p:font typeface="KG Miss Kindy Chunky" panose="020B0604020202020204" charset="0"/>
      <p:regular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65" d="100"/>
          <a:sy n="165" d="100"/>
        </p:scale>
        <p:origin x="-226" y="-1819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4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8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4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7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6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9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3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09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6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0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F3D6A-7933-42EE-9B72-B4C3FCDD9C55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9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.pate@woodcockswell.cheshire.sch.u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B5331F8-28D3-411F-B5EB-2F31429E65A6}"/>
              </a:ext>
            </a:extLst>
          </p:cNvPr>
          <p:cNvSpPr/>
          <p:nvPr/>
        </p:nvSpPr>
        <p:spPr>
          <a:xfrm>
            <a:off x="444814" y="1946371"/>
            <a:ext cx="3288986" cy="302090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FD17C02-7C70-4F96-9147-397E10EEE773}"/>
              </a:ext>
            </a:extLst>
          </p:cNvPr>
          <p:cNvSpPr/>
          <p:nvPr/>
        </p:nvSpPr>
        <p:spPr>
          <a:xfrm>
            <a:off x="3986774" y="1946371"/>
            <a:ext cx="3514422" cy="302090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BA52F36-AB74-4BBC-A85A-4B77DDED9AE8}"/>
              </a:ext>
            </a:extLst>
          </p:cNvPr>
          <p:cNvSpPr/>
          <p:nvPr/>
        </p:nvSpPr>
        <p:spPr>
          <a:xfrm>
            <a:off x="482498" y="5084774"/>
            <a:ext cx="6984537" cy="3453055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DC551D8-0727-43C3-8A78-1CBE77062672}"/>
              </a:ext>
            </a:extLst>
          </p:cNvPr>
          <p:cNvSpPr/>
          <p:nvPr/>
        </p:nvSpPr>
        <p:spPr>
          <a:xfrm>
            <a:off x="444814" y="8608243"/>
            <a:ext cx="3587436" cy="738664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7E31C8-9F4B-4D09-BB43-6F3BDE94281B}"/>
              </a:ext>
            </a:extLst>
          </p:cNvPr>
          <p:cNvSpPr txBox="1"/>
          <p:nvPr/>
        </p:nvSpPr>
        <p:spPr>
          <a:xfrm>
            <a:off x="482498" y="8746535"/>
            <a:ext cx="3422655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b="1" dirty="0">
                <a:latin typeface="KG Miss Kindy Chunky"/>
                <a:ea typeface="HelloButtons" panose="02000603000000000000" pitchFamily="2" charset="0"/>
              </a:rPr>
              <a:t>Reading Text for the Term: </a:t>
            </a:r>
          </a:p>
          <a:p>
            <a:pPr algn="ctr"/>
            <a:r>
              <a:rPr lang="en-US" sz="1100" b="1" dirty="0">
                <a:latin typeface="KG Miss Kindy Chunky"/>
                <a:ea typeface="HelloButtons" panose="02000603000000000000" pitchFamily="2" charset="0"/>
              </a:rPr>
              <a:t>Impossible Creatures by Katherine Rundell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471472-C26A-4794-A91F-5251D638198F}"/>
              </a:ext>
            </a:extLst>
          </p:cNvPr>
          <p:cNvSpPr txBox="1"/>
          <p:nvPr/>
        </p:nvSpPr>
        <p:spPr>
          <a:xfrm>
            <a:off x="4203174" y="2777721"/>
            <a:ext cx="3227909" cy="21852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b="1" dirty="0">
                <a:solidFill>
                  <a:srgbClr val="FF0000"/>
                </a:solidFill>
                <a:latin typeface="KG Miss Kindergarten"/>
                <a:ea typeface="HelloAnnie" panose="02000603000000000000" pitchFamily="2" charset="0"/>
              </a:rPr>
              <a:t>P.E days will be continue to be on Tuesdays for the full afternoon this term.. Please remember to bring labelled PE kit in a labelled bag to be kept in school. Please ensure it is not too bulky as it must be stored in the lockers.</a:t>
            </a:r>
          </a:p>
          <a:p>
            <a:r>
              <a:rPr lang="en-US" sz="800" b="1" dirty="0">
                <a:solidFill>
                  <a:srgbClr val="92D050"/>
                </a:solidFill>
                <a:latin typeface="KG Miss Kindergarten"/>
                <a:ea typeface="+mn-lt"/>
                <a:cs typeface="+mn-lt"/>
              </a:rPr>
              <a:t>Forest School lessons will take place every week on a Wednesday afternoon for this term. Please come to school in uniform with appropriate spare clothes to change into. </a:t>
            </a:r>
            <a:endParaRPr lang="en-US" dirty="0"/>
          </a:p>
          <a:p>
            <a:r>
              <a:rPr lang="en-US" sz="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KG Miss Kindergarten"/>
                <a:ea typeface="+mn-lt"/>
                <a:cs typeface="+mn-lt"/>
              </a:rPr>
              <a:t>Reading books will be checked weekly; children must be reading at home at least 4 times a week. If a child is consistently not reading, parents will be contacted.</a:t>
            </a:r>
            <a:endParaRPr lang="en-US" sz="800" dirty="0"/>
          </a:p>
          <a:p>
            <a:r>
              <a:rPr lang="en-US" sz="800" b="1" dirty="0">
                <a:solidFill>
                  <a:srgbClr val="7030A0"/>
                </a:solidFill>
                <a:latin typeface="KG Miss Kindergarten"/>
                <a:ea typeface="+mn-lt"/>
                <a:cs typeface="+mn-lt"/>
              </a:rPr>
              <a:t>Homework: Homework will continue to be on SATS companion. It seems to be working really well – any questions please don’t hesitate to contact me</a:t>
            </a:r>
          </a:p>
          <a:p>
            <a:r>
              <a:rPr lang="en-US" sz="800" b="1" dirty="0">
                <a:solidFill>
                  <a:srgbClr val="FFC000"/>
                </a:solidFill>
                <a:latin typeface="KG Miss Kindergarten"/>
                <a:ea typeface="+mn-lt"/>
                <a:cs typeface="+mn-lt"/>
              </a:rPr>
              <a:t>Please ensure your child is coming to school in a coat as the weather is still cold and they will asked to wear their coat for break and lunchtimes..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0C916FA9-0079-4161-86F4-4E6CA9D287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083201"/>
              </p:ext>
            </p:extLst>
          </p:nvPr>
        </p:nvGraphicFramePr>
        <p:xfrm>
          <a:off x="1210592" y="5341624"/>
          <a:ext cx="6216537" cy="3353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745">
                  <a:extLst>
                    <a:ext uri="{9D8B030D-6E8A-4147-A177-3AD203B41FA5}">
                      <a16:colId xmlns:a16="http://schemas.microsoft.com/office/drawing/2014/main" val="790954970"/>
                    </a:ext>
                  </a:extLst>
                </a:gridCol>
                <a:gridCol w="4907792">
                  <a:extLst>
                    <a:ext uri="{9D8B030D-6E8A-4147-A177-3AD203B41FA5}">
                      <a16:colId xmlns:a16="http://schemas.microsoft.com/office/drawing/2014/main" val="2314856713"/>
                    </a:ext>
                  </a:extLst>
                </a:gridCol>
              </a:tblGrid>
              <a:tr h="740793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 Reading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0">
                        <a:solidFill>
                          <a:schemeClr val="tx1"/>
                        </a:solidFill>
                        <a:latin typeface="KG Miss Kindergarten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7729572"/>
                  </a:ext>
                </a:extLst>
              </a:tr>
              <a:tr h="48334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Writing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0">
                        <a:solidFill>
                          <a:schemeClr val="tx1"/>
                        </a:solidFill>
                        <a:latin typeface="KG Miss Kindergarten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035029"/>
                  </a:ext>
                </a:extLst>
              </a:tr>
              <a:tr h="48334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Maths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100" b="0">
                        <a:solidFill>
                          <a:schemeClr val="tx1"/>
                        </a:solidFill>
                        <a:latin typeface="KG Miss Kindergarten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308225"/>
                  </a:ext>
                </a:extLst>
              </a:tr>
              <a:tr h="483344">
                <a:tc>
                  <a:txBody>
                    <a:bodyPr/>
                    <a:lstStyle/>
                    <a:p>
                      <a:pPr algn="ctr"/>
                      <a:br>
                        <a:rPr lang="en-US" sz="1600" b="0" dirty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</a:b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Science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100" b="0" baseline="0">
                        <a:solidFill>
                          <a:schemeClr val="tx1"/>
                        </a:solidFill>
                        <a:latin typeface="KG Miss Kindergarten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6545341"/>
                  </a:ext>
                </a:extLst>
              </a:tr>
              <a:tr h="106674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Foundation Studies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100" b="0" dirty="0">
                        <a:solidFill>
                          <a:schemeClr val="tx1"/>
                        </a:solidFill>
                        <a:latin typeface="KG Miss Kindergarten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949169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3544A584-933D-4F49-8CAF-5897F5082B0F}"/>
              </a:ext>
            </a:extLst>
          </p:cNvPr>
          <p:cNvSpPr txBox="1"/>
          <p:nvPr/>
        </p:nvSpPr>
        <p:spPr>
          <a:xfrm>
            <a:off x="515510" y="1981941"/>
            <a:ext cx="2710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A note from the</a:t>
            </a:r>
          </a:p>
          <a:p>
            <a:pPr algn="ctr"/>
            <a:r>
              <a:rPr lang="en-US" sz="14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 teachers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324005-84BD-46AD-B965-08413061AD73}"/>
              </a:ext>
            </a:extLst>
          </p:cNvPr>
          <p:cNvSpPr txBox="1"/>
          <p:nvPr/>
        </p:nvSpPr>
        <p:spPr>
          <a:xfrm>
            <a:off x="2143527" y="5084105"/>
            <a:ext cx="3770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A Peek At What We Are Learning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035130-4196-424B-A4C2-6D2927964494}"/>
              </a:ext>
            </a:extLst>
          </p:cNvPr>
          <p:cNvSpPr txBox="1"/>
          <p:nvPr/>
        </p:nvSpPr>
        <p:spPr>
          <a:xfrm>
            <a:off x="3658406" y="2136153"/>
            <a:ext cx="297589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>
                <a:latin typeface="KG Miss Kindy Chunky" panose="02000000000000000000" pitchFamily="2" charset="0"/>
                <a:ea typeface="HelloButtons" panose="02000603000000000000" pitchFamily="2" charset="0"/>
              </a:rPr>
              <a:t>Important Information</a:t>
            </a:r>
          </a:p>
        </p:txBody>
      </p:sp>
      <p:sp>
        <p:nvSpPr>
          <p:cNvPr id="4" name="TextBox 3"/>
          <p:cNvSpPr txBox="1"/>
          <p:nvPr/>
        </p:nvSpPr>
        <p:spPr bwMode="white">
          <a:xfrm>
            <a:off x="149477" y="225423"/>
            <a:ext cx="7508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  <a:latin typeface="KG Always A Good Time" panose="02000505000000020003" pitchFamily="2" charset="0"/>
                <a:ea typeface="HelloBoomerang" panose="02000603000000000000" pitchFamily="2" charset="0"/>
              </a:rPr>
              <a:t>Our Classroom </a:t>
            </a:r>
            <a:r>
              <a:rPr lang="en-US" sz="5400">
                <a:solidFill>
                  <a:schemeClr val="bg1"/>
                </a:solidFill>
                <a:latin typeface="KG Blank Space Sketch" panose="02000000000000000000" pitchFamily="2" charset="0"/>
                <a:ea typeface="HelloEtchASketch" panose="02000603000000000000" pitchFamily="2" charset="0"/>
              </a:rPr>
              <a:t>News</a:t>
            </a:r>
            <a:endParaRPr lang="en-US" sz="6600">
              <a:solidFill>
                <a:schemeClr val="bg1"/>
              </a:solidFill>
              <a:latin typeface="KG Blank Space Sketch" panose="02000000000000000000" pitchFamily="2" charset="0"/>
              <a:ea typeface="HelloEtchASketch" panose="02000603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818" y="1329435"/>
            <a:ext cx="7409409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b="1" dirty="0">
                <a:latin typeface="KG Miss Kindy Chunky"/>
                <a:ea typeface="HelloButtons" panose="02000603000000000000" pitchFamily="2" charset="0"/>
              </a:rPr>
              <a:t>Ruby Class – Spring Term One!</a:t>
            </a:r>
            <a:endParaRPr lang="en-US" sz="1600" dirty="0">
              <a:latin typeface="KG Miss Kindy Chunky"/>
              <a:ea typeface="HelloButtons" panose="02000603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D63B7E-C3E3-4A4C-95A5-1C15AB7CA146}"/>
              </a:ext>
            </a:extLst>
          </p:cNvPr>
          <p:cNvSpPr txBox="1"/>
          <p:nvPr/>
        </p:nvSpPr>
        <p:spPr>
          <a:xfrm>
            <a:off x="4194386" y="8777520"/>
            <a:ext cx="2133701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000">
                <a:latin typeface="KG Miss Kindergarten"/>
                <a:ea typeface="HelloAnnie" panose="02000603000000000000" pitchFamily="2" charset="0"/>
                <a:sym typeface="Wingdings" panose="05000000000000000000" pitchFamily="2" charset="2"/>
                <a:hlinkClick r:id="rId3"/>
              </a:rPr>
              <a:t>l.pate@woodcockswell.cheshire.sch.uk</a:t>
            </a:r>
            <a:endParaRPr lang="en-US" sz="1000">
              <a:latin typeface="KG Miss Kindergarten" panose="02000000000000000000" pitchFamily="2" charset="0"/>
              <a:ea typeface="HelloAnnie" panose="02000603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73BBD25-AFEA-4476-8F8C-E6CE87351749}"/>
              </a:ext>
            </a:extLst>
          </p:cNvPr>
          <p:cNvSpPr/>
          <p:nvPr/>
        </p:nvSpPr>
        <p:spPr>
          <a:xfrm>
            <a:off x="4184964" y="8602367"/>
            <a:ext cx="2171386" cy="738664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B77D8D-BAF4-E348-9541-63BE54DB23F3}"/>
              </a:ext>
            </a:extLst>
          </p:cNvPr>
          <p:cNvSpPr txBox="1"/>
          <p:nvPr/>
        </p:nvSpPr>
        <p:spPr>
          <a:xfrm>
            <a:off x="519666" y="2765522"/>
            <a:ext cx="3145233" cy="21929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50" dirty="0">
                <a:latin typeface="KG Miss Kindergarten"/>
                <a:ea typeface="+mn-lt"/>
                <a:cs typeface="+mn-lt"/>
              </a:rPr>
              <a:t>Welcome back to Ruby Class! I hope you have all had a lovely Christmas and a very happy new year. I am really looking forward to the new year as we have some really exciting new topics to start this term. In Ruby class, we are very lucky to have Mrs </a:t>
            </a:r>
            <a:r>
              <a:rPr lang="en-US" sz="1050" dirty="0" err="1">
                <a:latin typeface="KG Miss Kindergarten"/>
                <a:ea typeface="+mn-lt"/>
                <a:cs typeface="+mn-lt"/>
              </a:rPr>
              <a:t>Stanaway</a:t>
            </a:r>
            <a:r>
              <a:rPr lang="en-US" sz="1050" dirty="0">
                <a:latin typeface="KG Miss Kindergarten"/>
                <a:ea typeface="+mn-lt"/>
                <a:cs typeface="+mn-lt"/>
              </a:rPr>
              <a:t>, Miss </a:t>
            </a:r>
            <a:r>
              <a:rPr lang="en-US" sz="1050" dirty="0" err="1">
                <a:latin typeface="KG Miss Kindergarten"/>
                <a:ea typeface="+mn-lt"/>
                <a:cs typeface="+mn-lt"/>
              </a:rPr>
              <a:t>Tellwright</a:t>
            </a:r>
            <a:r>
              <a:rPr lang="en-US" sz="1050" dirty="0">
                <a:latin typeface="KG Miss Kindergarten"/>
                <a:ea typeface="+mn-lt"/>
                <a:cs typeface="+mn-lt"/>
              </a:rPr>
              <a:t>, Mrs Hodgkinson and Mrs Pritchard to help and support us on a daily basis! Just a reminder for Year 6s, that SATs boosters will be continuing in the new year, with myself and Mrs Beckett.                     </a:t>
            </a:r>
          </a:p>
          <a:p>
            <a:r>
              <a:rPr lang="en-US" sz="1050" dirty="0">
                <a:latin typeface="KG Miss Kindergarten"/>
                <a:ea typeface="+mn-lt"/>
                <a:cs typeface="+mn-lt"/>
              </a:rPr>
              <a:t>		     Miss Pate </a:t>
            </a:r>
            <a:r>
              <a:rPr lang="en-US" sz="1050" dirty="0">
                <a:latin typeface="KG Miss Kindergarten"/>
                <a:ea typeface="+mn-lt"/>
                <a:cs typeface="+mn-lt"/>
                <a:sym typeface="Wingdings" panose="05000000000000000000" pitchFamily="2" charset="2"/>
              </a:rPr>
              <a:t> </a:t>
            </a:r>
            <a:endParaRPr lang="en-US" sz="1050" dirty="0">
              <a:latin typeface="KG Miss Kindergarten"/>
              <a:ea typeface="+mn-lt"/>
              <a:cs typeface="+mn-l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421D680-B792-BF98-DD24-F1084E8054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015563"/>
              </p:ext>
            </p:extLst>
          </p:nvPr>
        </p:nvGraphicFramePr>
        <p:xfrm>
          <a:off x="2358778" y="5350399"/>
          <a:ext cx="5068351" cy="3200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68351">
                  <a:extLst>
                    <a:ext uri="{9D8B030D-6E8A-4147-A177-3AD203B41FA5}">
                      <a16:colId xmlns:a16="http://schemas.microsoft.com/office/drawing/2014/main" val="1627731486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rtl="0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KG Miss Kindergarten"/>
                        </a:rPr>
                        <a:t>This half term, we will continuing to read the book ‘Impossible Creatures’ as our guided reading text.</a:t>
                      </a:r>
                      <a:endParaRPr lang="en-US" sz="1800" dirty="0">
                        <a:effectLst/>
                        <a:latin typeface="KG Miss Kindergarte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293084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rtl="0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KG Miss Kindergarten" panose="020B0604020202020204" charset="0"/>
                        </a:rPr>
                        <a:t>In English, we will be developing a new Grammar skill of ‘active and passive voice’ during our writing of a twisted fairytale of ‘Hansel and Gretel’.</a:t>
                      </a:r>
                      <a:endParaRPr lang="en-US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90721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rtl="0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KG Miss Kindergarten"/>
                        </a:rPr>
                        <a:t>In Maths, we will be working in year groups with a particular focus on fractions and decimals (year 6s will be learning about percentages).</a:t>
                      </a:r>
                      <a:endParaRPr lang="en-US" sz="1800" dirty="0">
                        <a:effectLst/>
                        <a:latin typeface="KG Miss Kindergarte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76519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rtl="0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KG Miss Kindergarten" panose="020B0604020202020204" charset="0"/>
                        </a:rPr>
                        <a:t>In Science, we will be learning about Earth and Space, including planets of the solar system and exploring famous astronomers.</a:t>
                      </a:r>
                      <a:endParaRPr lang="en-US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641054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rtl="0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KG Miss Kindergarten"/>
                        </a:rPr>
                        <a:t>We will be learning about the Tudors in History, taking part in Gymnastics for PE lessons and we will be using our creative skills to make Automata animals in D&amp;T.</a:t>
                      </a:r>
                      <a:endParaRPr lang="en-US" sz="1800" dirty="0">
                        <a:effectLst/>
                        <a:latin typeface="KG Miss Kindergarte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5588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610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4f735b4-6072-4cd7-9d3d-e5a15130d751" xsi:nil="true"/>
    <lcf76f155ced4ddcb4097134ff3c332f xmlns="192b4bc8-6722-4dc8-b537-eba086fd689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78D0E72A5B3C4B8AEA4D402FC28119" ma:contentTypeVersion="12" ma:contentTypeDescription="Create a new document." ma:contentTypeScope="" ma:versionID="d7fe395969d3edda5b066342c4002ac5">
  <xsd:schema xmlns:xsd="http://www.w3.org/2001/XMLSchema" xmlns:xs="http://www.w3.org/2001/XMLSchema" xmlns:p="http://schemas.microsoft.com/office/2006/metadata/properties" xmlns:ns2="192b4bc8-6722-4dc8-b537-eba086fd6891" xmlns:ns3="24f735b4-6072-4cd7-9d3d-e5a15130d751" targetNamespace="http://schemas.microsoft.com/office/2006/metadata/properties" ma:root="true" ma:fieldsID="b1effe374126c5a69472e49a0ab6a97a" ns2:_="" ns3:_="">
    <xsd:import namespace="192b4bc8-6722-4dc8-b537-eba086fd6891"/>
    <xsd:import namespace="24f735b4-6072-4cd7-9d3d-e5a15130d7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2b4bc8-6722-4dc8-b537-eba086fd68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0e2196b-7114-4661-863e-f6284f55f7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f735b4-6072-4cd7-9d3d-e5a15130d75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1281929-b8c4-4478-8757-5cbd4711732e}" ma:internalName="TaxCatchAll" ma:showField="CatchAllData" ma:web="24f735b4-6072-4cd7-9d3d-e5a15130d7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EDA208-5952-4E84-85AB-E7DCB83D8B10}">
  <ds:schemaRefs>
    <ds:schemaRef ds:uri="http://purl.org/dc/dcmitype/"/>
    <ds:schemaRef ds:uri="http://schemas.openxmlformats.org/package/2006/metadata/core-properties"/>
    <ds:schemaRef ds:uri="http://purl.org/dc/terms/"/>
    <ds:schemaRef ds:uri="192b4bc8-6722-4dc8-b537-eba086fd6891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24f735b4-6072-4cd7-9d3d-e5a15130d751"/>
  </ds:schemaRefs>
</ds:datastoreItem>
</file>

<file path=customXml/itemProps2.xml><?xml version="1.0" encoding="utf-8"?>
<ds:datastoreItem xmlns:ds="http://schemas.openxmlformats.org/officeDocument/2006/customXml" ds:itemID="{D0AA652F-4E7D-4FAC-B30D-4B2A141A48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2b4bc8-6722-4dc8-b537-eba086fd6891"/>
    <ds:schemaRef ds:uri="24f735b4-6072-4cd7-9d3d-e5a15130d7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973DEE-5912-4655-B657-D8D91C2BCF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</TotalTime>
  <Words>237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4" baseType="lpstr">
      <vt:lpstr>KG Always A Good Time</vt:lpstr>
      <vt:lpstr>KG Miss Kindy Chunky</vt:lpstr>
      <vt:lpstr>Wingdings</vt:lpstr>
      <vt:lpstr>HelloBoomerang</vt:lpstr>
      <vt:lpstr>KG Blank Space Sketch</vt:lpstr>
      <vt:lpstr>HelloEtchASketch</vt:lpstr>
      <vt:lpstr>HelloAnnie</vt:lpstr>
      <vt:lpstr>Calibri</vt:lpstr>
      <vt:lpstr>KG Miss Kindergarten</vt:lpstr>
      <vt:lpstr>HelloButtons</vt:lpstr>
      <vt:lpstr>Arial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Zenchyk</dc:creator>
  <cp:lastModifiedBy>Miss Pate</cp:lastModifiedBy>
  <cp:revision>17</cp:revision>
  <cp:lastPrinted>2020-08-31T12:09:27Z</cp:lastPrinted>
  <dcterms:created xsi:type="dcterms:W3CDTF">2016-10-11T18:59:43Z</dcterms:created>
  <dcterms:modified xsi:type="dcterms:W3CDTF">2025-12-14T21:59:56Z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0x0101002378D0E72A5B3C4B8AEA4D402FC28119</vt:lpwstr>
  </property>
</Properties>
</file>