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54981-FA24-44F4-936C-33883F82258B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4BF9C-490C-40A6-B806-2133DCF1D8A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Bottom two both rely on</a:t>
            </a:r>
            <a:r>
              <a:rPr lang="en-GB" baseline="0" dirty="0"/>
              <a:t> an understanding of cardinality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4BF9C-490C-40A6-B806-2133DCF1D8AD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Bday</a:t>
            </a:r>
            <a:r>
              <a:rPr lang="en-GB" dirty="0"/>
              <a:t> party with teddies- </a:t>
            </a:r>
            <a:r>
              <a:rPr lang="en-GB" dirty="0" err="1"/>
              <a:t>susie</a:t>
            </a:r>
            <a:r>
              <a:rPr lang="en-GB" dirty="0"/>
              <a:t> </a:t>
            </a:r>
            <a:r>
              <a:rPr lang="en-GB" dirty="0" err="1"/>
              <a:t>isnt</a:t>
            </a:r>
            <a:r>
              <a:rPr lang="en-GB" dirty="0"/>
              <a:t> coming,</a:t>
            </a:r>
            <a:r>
              <a:rPr lang="en-GB" baseline="0" dirty="0"/>
              <a:t> one less, one less plate etc</a:t>
            </a:r>
          </a:p>
          <a:p>
            <a:r>
              <a:rPr lang="en-GB" baseline="0" dirty="0"/>
              <a:t>Baking- makes 6 cakes (read number) six spaces on tin, six paper cases</a:t>
            </a:r>
          </a:p>
          <a:p>
            <a:r>
              <a:rPr lang="en-GB" baseline="0" dirty="0"/>
              <a:t>Board games- four people can play (read number) count the amount of players we have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4BF9C-490C-40A6-B806-2133DCF1D8AD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B26E8-3A42-4DD8-B260-71E27DAB8D6C}" type="datetimeFigureOut">
              <a:rPr lang="en-US" smtClean="0"/>
              <a:pPr/>
              <a:t>5/9/2017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773D5-41C0-4EDE-83B2-785D416C86C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928794" y="857233"/>
            <a:ext cx="6000792" cy="250032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It All </a:t>
            </a:r>
          </a:p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Adds Up!</a:t>
            </a:r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3047445">
            <a:off x="7647100" y="4989381"/>
            <a:ext cx="1179195" cy="1379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143108" y="3929066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Teaching Maths in the Early Years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9452142">
            <a:off x="3748571" y="2097682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10" name="TextBox 9"/>
          <p:cNvSpPr txBox="1"/>
          <p:nvPr/>
        </p:nvSpPr>
        <p:spPr>
          <a:xfrm>
            <a:off x="3643306" y="3286124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Mathematical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71604" y="2571744"/>
            <a:ext cx="164307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omic Sans MS" pitchFamily="66" charset="0"/>
              </a:rPr>
              <a:t>Numbers (counting, more, less)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5918" y="4429132"/>
            <a:ext cx="1643074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omic Sans MS" pitchFamily="66" charset="0"/>
              </a:rPr>
              <a:t>Time (morning, before, after, today...)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43702" y="2643182"/>
            <a:ext cx="164307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omic Sans MS" pitchFamily="66" charset="0"/>
              </a:rPr>
              <a:t>Shapes </a:t>
            </a:r>
          </a:p>
          <a:p>
            <a:pPr algn="ctr"/>
            <a:r>
              <a:rPr lang="en-GB" sz="1600" b="1" dirty="0">
                <a:latin typeface="Comic Sans MS" pitchFamily="66" charset="0"/>
              </a:rPr>
              <a:t>(2D names, 3D names)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14810" y="5072074"/>
            <a:ext cx="1643074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omic Sans MS" pitchFamily="66" charset="0"/>
              </a:rPr>
              <a:t>Length (long, short, tall, high, low, deep, shallow...)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57950" y="4572008"/>
            <a:ext cx="164307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latin typeface="Comic Sans MS" pitchFamily="66" charset="0"/>
              </a:rPr>
              <a:t>Capacity (full, half full, empty)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43042" y="642918"/>
            <a:ext cx="65722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r>
              <a:rPr lang="en-GB" sz="2400" b="1" dirty="0">
                <a:latin typeface="Comic Sans MS" pitchFamily="66" charset="0"/>
              </a:rPr>
              <a:t>Some examples of Mathematical Language</a:t>
            </a:r>
          </a:p>
          <a:p>
            <a:pPr algn="ctr"/>
            <a:endParaRPr lang="en-GB" sz="2400" b="1" dirty="0">
              <a:latin typeface="Comic Sans MS" pitchFamily="66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1428728" y="2500306"/>
            <a:ext cx="1785950" cy="1071570"/>
          </a:xfrm>
          <a:prstGeom prst="wedgeRoundRectCallout">
            <a:avLst>
              <a:gd name="adj1" fmla="val 71966"/>
              <a:gd name="adj2" fmla="val 4783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ular Callout 17"/>
          <p:cNvSpPr/>
          <p:nvPr/>
        </p:nvSpPr>
        <p:spPr>
          <a:xfrm>
            <a:off x="1643042" y="4286256"/>
            <a:ext cx="1785950" cy="1428760"/>
          </a:xfrm>
          <a:prstGeom prst="wedgeRoundRectCallout">
            <a:avLst>
              <a:gd name="adj1" fmla="val 83166"/>
              <a:gd name="adj2" fmla="val -3916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ular Callout 18"/>
          <p:cNvSpPr/>
          <p:nvPr/>
        </p:nvSpPr>
        <p:spPr>
          <a:xfrm>
            <a:off x="6357950" y="4429132"/>
            <a:ext cx="1785950" cy="1071570"/>
          </a:xfrm>
          <a:prstGeom prst="wedgeRoundRectCallout">
            <a:avLst>
              <a:gd name="adj1" fmla="val -88833"/>
              <a:gd name="adj2" fmla="val -6016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ounded Rectangular Callout 19"/>
          <p:cNvSpPr/>
          <p:nvPr/>
        </p:nvSpPr>
        <p:spPr>
          <a:xfrm>
            <a:off x="6572264" y="2571744"/>
            <a:ext cx="1785950" cy="1071570"/>
          </a:xfrm>
          <a:prstGeom prst="wedgeRoundRectCallout">
            <a:avLst>
              <a:gd name="adj1" fmla="val -72833"/>
              <a:gd name="adj2" fmla="val 4516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ular Callout 20"/>
          <p:cNvSpPr/>
          <p:nvPr/>
        </p:nvSpPr>
        <p:spPr>
          <a:xfrm>
            <a:off x="4071934" y="4857760"/>
            <a:ext cx="1857388" cy="1785950"/>
          </a:xfrm>
          <a:prstGeom prst="wedgeRoundRectCallout">
            <a:avLst>
              <a:gd name="adj1" fmla="val 12736"/>
              <a:gd name="adj2" fmla="val -6656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9452142">
            <a:off x="3748571" y="2097682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10" name="TextBox 9"/>
          <p:cNvSpPr txBox="1"/>
          <p:nvPr/>
        </p:nvSpPr>
        <p:spPr>
          <a:xfrm>
            <a:off x="3643306" y="3286124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Number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71604" y="2571744"/>
            <a:ext cx="164307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First, second, third...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14480" y="3929066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More than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71934" y="5072074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Altogether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85918" y="4929198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Less than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00364" y="6000768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One more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57950" y="5643578"/>
            <a:ext cx="164307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Add, take away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5074" y="4214818"/>
            <a:ext cx="221457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Twenty, thirty...hundreds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43702" y="2714620"/>
            <a:ext cx="164307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Eleven, twelve, thirteen...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15074" y="1285860"/>
            <a:ext cx="164307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One, two, three, four, five...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00496" y="928670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Zero, none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57356" y="1142984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How many?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1785918" y="785794"/>
            <a:ext cx="1785950" cy="1071570"/>
          </a:xfrm>
          <a:prstGeom prst="wedgeRoundRectCallout">
            <a:avLst>
              <a:gd name="adj1" fmla="val 54366"/>
              <a:gd name="adj2" fmla="val 9183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ular Callout 23"/>
          <p:cNvSpPr/>
          <p:nvPr/>
        </p:nvSpPr>
        <p:spPr>
          <a:xfrm>
            <a:off x="4071934" y="4929198"/>
            <a:ext cx="1643074" cy="714380"/>
          </a:xfrm>
          <a:prstGeom prst="wedgeRoundRectCallout">
            <a:avLst>
              <a:gd name="adj1" fmla="val -12137"/>
              <a:gd name="adj2" fmla="val -9949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ular Callout 24"/>
          <p:cNvSpPr/>
          <p:nvPr/>
        </p:nvSpPr>
        <p:spPr>
          <a:xfrm>
            <a:off x="6143636" y="1214422"/>
            <a:ext cx="1785950" cy="1071570"/>
          </a:xfrm>
          <a:prstGeom prst="wedgeRoundRectCallout">
            <a:avLst>
              <a:gd name="adj1" fmla="val -57633"/>
              <a:gd name="adj2" fmla="val 7850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ounded Rectangular Callout 25"/>
          <p:cNvSpPr/>
          <p:nvPr/>
        </p:nvSpPr>
        <p:spPr>
          <a:xfrm>
            <a:off x="6572264" y="2643182"/>
            <a:ext cx="1785950" cy="1071570"/>
          </a:xfrm>
          <a:prstGeom prst="wedgeRoundRectCallout">
            <a:avLst>
              <a:gd name="adj1" fmla="val -80833"/>
              <a:gd name="adj2" fmla="val -1216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ounded Rectangular Callout 26"/>
          <p:cNvSpPr/>
          <p:nvPr/>
        </p:nvSpPr>
        <p:spPr>
          <a:xfrm>
            <a:off x="6143636" y="4000504"/>
            <a:ext cx="2500330" cy="1071570"/>
          </a:xfrm>
          <a:prstGeom prst="wedgeRoundRectCallout">
            <a:avLst>
              <a:gd name="adj1" fmla="val -63690"/>
              <a:gd name="adj2" fmla="val -4016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ular Callout 27"/>
          <p:cNvSpPr/>
          <p:nvPr/>
        </p:nvSpPr>
        <p:spPr>
          <a:xfrm>
            <a:off x="1428728" y="2500306"/>
            <a:ext cx="1785950" cy="1071570"/>
          </a:xfrm>
          <a:prstGeom prst="wedgeRoundRectCallout">
            <a:avLst>
              <a:gd name="adj1" fmla="val 71966"/>
              <a:gd name="adj2" fmla="val 4783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ular Callout 28"/>
          <p:cNvSpPr/>
          <p:nvPr/>
        </p:nvSpPr>
        <p:spPr>
          <a:xfrm>
            <a:off x="6286512" y="5429264"/>
            <a:ext cx="1785950" cy="1071570"/>
          </a:xfrm>
          <a:prstGeom prst="wedgeRoundRectCallout">
            <a:avLst>
              <a:gd name="adj1" fmla="val -72033"/>
              <a:gd name="adj2" fmla="val -7749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ular Callout 29"/>
          <p:cNvSpPr/>
          <p:nvPr/>
        </p:nvSpPr>
        <p:spPr>
          <a:xfrm>
            <a:off x="2928926" y="5929330"/>
            <a:ext cx="1785950" cy="571504"/>
          </a:xfrm>
          <a:prstGeom prst="wedgeRoundRectCallout">
            <a:avLst>
              <a:gd name="adj1" fmla="val -833"/>
              <a:gd name="adj2" fmla="val -16999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ounded Rectangular Callout 30"/>
          <p:cNvSpPr/>
          <p:nvPr/>
        </p:nvSpPr>
        <p:spPr>
          <a:xfrm>
            <a:off x="3929058" y="642918"/>
            <a:ext cx="1785950" cy="1071570"/>
          </a:xfrm>
          <a:prstGeom prst="wedgeRoundRectCallout">
            <a:avLst>
              <a:gd name="adj1" fmla="val -9633"/>
              <a:gd name="adj2" fmla="val 81167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ounded Rectangular Callout 31"/>
          <p:cNvSpPr/>
          <p:nvPr/>
        </p:nvSpPr>
        <p:spPr>
          <a:xfrm>
            <a:off x="1714480" y="4857760"/>
            <a:ext cx="1785950" cy="571504"/>
          </a:xfrm>
          <a:prstGeom prst="wedgeRoundRectCallout">
            <a:avLst>
              <a:gd name="adj1" fmla="val 53566"/>
              <a:gd name="adj2" fmla="val -8749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ular Callout 32"/>
          <p:cNvSpPr/>
          <p:nvPr/>
        </p:nvSpPr>
        <p:spPr>
          <a:xfrm>
            <a:off x="1643042" y="3857628"/>
            <a:ext cx="1785950" cy="571504"/>
          </a:xfrm>
          <a:prstGeom prst="wedgeRoundRectCallout">
            <a:avLst>
              <a:gd name="adj1" fmla="val 72766"/>
              <a:gd name="adj2" fmla="val -2499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9452142">
            <a:off x="3748571" y="2097682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10" name="TextBox 9"/>
          <p:cNvSpPr txBox="1"/>
          <p:nvPr/>
        </p:nvSpPr>
        <p:spPr>
          <a:xfrm>
            <a:off x="3643306" y="3071810"/>
            <a:ext cx="23574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Shape, Space &amp; Measure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71604" y="2571744"/>
            <a:ext cx="164307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Heavy, heavier, heaviest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14480" y="3929066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Size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43372" y="5072074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Weight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85918" y="4929198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Shapes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86050" y="6000768"/>
            <a:ext cx="18573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Wide, narrow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57950" y="5643578"/>
            <a:ext cx="164307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Length, width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15074" y="4214818"/>
            <a:ext cx="221457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High, low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43702" y="2714620"/>
            <a:ext cx="164307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Big, small, thick, thin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43636" y="1000108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Short, tall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00496" y="928670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Long, longest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57356" y="1142984"/>
            <a:ext cx="164307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Height, depth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1785918" y="785794"/>
            <a:ext cx="1785950" cy="1071570"/>
          </a:xfrm>
          <a:prstGeom prst="wedgeRoundRectCallout">
            <a:avLst>
              <a:gd name="adj1" fmla="val 54366"/>
              <a:gd name="adj2" fmla="val 9183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ular Callout 23"/>
          <p:cNvSpPr/>
          <p:nvPr/>
        </p:nvSpPr>
        <p:spPr>
          <a:xfrm>
            <a:off x="4143372" y="4929198"/>
            <a:ext cx="1643074" cy="714380"/>
          </a:xfrm>
          <a:prstGeom prst="wedgeRoundRectCallout">
            <a:avLst>
              <a:gd name="adj1" fmla="val -12137"/>
              <a:gd name="adj2" fmla="val -9949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ounded Rectangular Callout 24"/>
          <p:cNvSpPr/>
          <p:nvPr/>
        </p:nvSpPr>
        <p:spPr>
          <a:xfrm>
            <a:off x="6072198" y="928670"/>
            <a:ext cx="1785950" cy="714380"/>
          </a:xfrm>
          <a:prstGeom prst="wedgeRoundRectCallout">
            <a:avLst>
              <a:gd name="adj1" fmla="val -57633"/>
              <a:gd name="adj2" fmla="val 7850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ounded Rectangular Callout 25"/>
          <p:cNvSpPr/>
          <p:nvPr/>
        </p:nvSpPr>
        <p:spPr>
          <a:xfrm>
            <a:off x="6572264" y="2643182"/>
            <a:ext cx="1785950" cy="1071570"/>
          </a:xfrm>
          <a:prstGeom prst="wedgeRoundRectCallout">
            <a:avLst>
              <a:gd name="adj1" fmla="val -80833"/>
              <a:gd name="adj2" fmla="val -1216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ounded Rectangular Callout 26"/>
          <p:cNvSpPr/>
          <p:nvPr/>
        </p:nvSpPr>
        <p:spPr>
          <a:xfrm>
            <a:off x="6143636" y="4000504"/>
            <a:ext cx="2500330" cy="1071570"/>
          </a:xfrm>
          <a:prstGeom prst="wedgeRoundRectCallout">
            <a:avLst>
              <a:gd name="adj1" fmla="val -63690"/>
              <a:gd name="adj2" fmla="val -40166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ular Callout 27"/>
          <p:cNvSpPr/>
          <p:nvPr/>
        </p:nvSpPr>
        <p:spPr>
          <a:xfrm>
            <a:off x="1428728" y="2500306"/>
            <a:ext cx="1785950" cy="1071570"/>
          </a:xfrm>
          <a:prstGeom prst="wedgeRoundRectCallout">
            <a:avLst>
              <a:gd name="adj1" fmla="val 71966"/>
              <a:gd name="adj2" fmla="val 4783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ular Callout 28"/>
          <p:cNvSpPr/>
          <p:nvPr/>
        </p:nvSpPr>
        <p:spPr>
          <a:xfrm>
            <a:off x="6286512" y="5429264"/>
            <a:ext cx="1785950" cy="1071570"/>
          </a:xfrm>
          <a:prstGeom prst="wedgeRoundRectCallout">
            <a:avLst>
              <a:gd name="adj1" fmla="val -72033"/>
              <a:gd name="adj2" fmla="val -7749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ular Callout 29"/>
          <p:cNvSpPr/>
          <p:nvPr/>
        </p:nvSpPr>
        <p:spPr>
          <a:xfrm>
            <a:off x="2571736" y="5929330"/>
            <a:ext cx="2143140" cy="571504"/>
          </a:xfrm>
          <a:prstGeom prst="wedgeRoundRectCallout">
            <a:avLst>
              <a:gd name="adj1" fmla="val 1167"/>
              <a:gd name="adj2" fmla="val -169998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ounded Rectangular Callout 30"/>
          <p:cNvSpPr/>
          <p:nvPr/>
        </p:nvSpPr>
        <p:spPr>
          <a:xfrm>
            <a:off x="3929058" y="642918"/>
            <a:ext cx="1785950" cy="1071570"/>
          </a:xfrm>
          <a:prstGeom prst="wedgeRoundRectCallout">
            <a:avLst>
              <a:gd name="adj1" fmla="val -9633"/>
              <a:gd name="adj2" fmla="val 81167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ounded Rectangular Callout 31"/>
          <p:cNvSpPr/>
          <p:nvPr/>
        </p:nvSpPr>
        <p:spPr>
          <a:xfrm>
            <a:off x="1714480" y="4857760"/>
            <a:ext cx="1785950" cy="571504"/>
          </a:xfrm>
          <a:prstGeom prst="wedgeRoundRectCallout">
            <a:avLst>
              <a:gd name="adj1" fmla="val 53566"/>
              <a:gd name="adj2" fmla="val -8749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ular Callout 32"/>
          <p:cNvSpPr/>
          <p:nvPr/>
        </p:nvSpPr>
        <p:spPr>
          <a:xfrm>
            <a:off x="1643042" y="3857628"/>
            <a:ext cx="1785950" cy="571504"/>
          </a:xfrm>
          <a:prstGeom prst="wedgeRoundRectCallout">
            <a:avLst>
              <a:gd name="adj1" fmla="val 72766"/>
              <a:gd name="adj2" fmla="val -24999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6429388" y="1928802"/>
            <a:ext cx="18573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Deep, shallow</a:t>
            </a:r>
          </a:p>
        </p:txBody>
      </p:sp>
      <p:sp>
        <p:nvSpPr>
          <p:cNvPr id="35" name="Rounded Rectangular Callout 34"/>
          <p:cNvSpPr/>
          <p:nvPr/>
        </p:nvSpPr>
        <p:spPr>
          <a:xfrm>
            <a:off x="6357950" y="1857364"/>
            <a:ext cx="2000264" cy="500066"/>
          </a:xfrm>
          <a:prstGeom prst="wedgeRoundRectCallout">
            <a:avLst>
              <a:gd name="adj1" fmla="val -57633"/>
              <a:gd name="adj2" fmla="val 7850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19452142">
            <a:off x="3748571" y="2097682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10" name="TextBox 9"/>
          <p:cNvSpPr txBox="1"/>
          <p:nvPr/>
        </p:nvSpPr>
        <p:spPr>
          <a:xfrm>
            <a:off x="3643306" y="3286124"/>
            <a:ext cx="23574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Maths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00166" y="3000372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Outdoors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86050" y="6000768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Role play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43702" y="2643182"/>
            <a:ext cx="164307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Mark making &amp; writing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14744" y="4929198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Books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6578" y="3929066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Construction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14480" y="2000240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Cooking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57356" y="1000108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Music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29058" y="500042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Small world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00760" y="785794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Technology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28794" y="4000504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Blocks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86182" y="1571612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Exploration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28728" y="4857760"/>
            <a:ext cx="164307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Malleable e.g. </a:t>
            </a:r>
            <a:r>
              <a:rPr lang="en-GB" b="1" dirty="0" err="1">
                <a:latin typeface="Comic Sans MS" pitchFamily="66" charset="0"/>
              </a:rPr>
              <a:t>playdough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15074" y="1785926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Water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00562" y="5857892"/>
            <a:ext cx="164307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Sand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86578" y="5000636"/>
            <a:ext cx="164307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Comic Sans MS" pitchFamily="66" charset="0"/>
              </a:rPr>
              <a:t>Junk modelling and craft</a:t>
            </a:r>
          </a:p>
        </p:txBody>
      </p:sp>
      <p:sp>
        <p:nvSpPr>
          <p:cNvPr id="27" name="Oval 26"/>
          <p:cNvSpPr/>
          <p:nvPr/>
        </p:nvSpPr>
        <p:spPr>
          <a:xfrm>
            <a:off x="1928794" y="785794"/>
            <a:ext cx="1428760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714744" y="285728"/>
            <a:ext cx="2000264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3428992" y="1285860"/>
            <a:ext cx="2286016" cy="92869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5929322" y="500042"/>
            <a:ext cx="1785950" cy="1071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6286512" y="1643050"/>
            <a:ext cx="1428760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6143636" y="2571744"/>
            <a:ext cx="2643206" cy="107157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6286512" y="3714752"/>
            <a:ext cx="2500330" cy="92869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6429388" y="4786322"/>
            <a:ext cx="2428892" cy="164307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/>
          <p:cNvSpPr/>
          <p:nvPr/>
        </p:nvSpPr>
        <p:spPr>
          <a:xfrm>
            <a:off x="3786182" y="4714884"/>
            <a:ext cx="1428760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/>
          <p:cNvSpPr/>
          <p:nvPr/>
        </p:nvSpPr>
        <p:spPr>
          <a:xfrm>
            <a:off x="4643438" y="5643578"/>
            <a:ext cx="1428760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1857356" y="1785926"/>
            <a:ext cx="1428760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/>
          <p:cNvSpPr/>
          <p:nvPr/>
        </p:nvSpPr>
        <p:spPr>
          <a:xfrm>
            <a:off x="1571604" y="2786058"/>
            <a:ext cx="1571636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/>
          <p:cNvSpPr/>
          <p:nvPr/>
        </p:nvSpPr>
        <p:spPr>
          <a:xfrm>
            <a:off x="2000232" y="3786190"/>
            <a:ext cx="1428760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2857488" y="5786454"/>
            <a:ext cx="1428760" cy="85725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1428728" y="4714884"/>
            <a:ext cx="1714512" cy="135732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928794" y="500042"/>
            <a:ext cx="6143668" cy="71437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Aims of the session:</a:t>
            </a:r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3047445">
            <a:off x="7647100" y="4989381"/>
            <a:ext cx="1179195" cy="1379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143108" y="1857364"/>
            <a:ext cx="55007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How to support children in their mathematical development</a:t>
            </a: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How maths can be supported through play and daily routines</a:t>
            </a: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The role of the adult, including mathematical language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3047445">
            <a:off x="6440413" y="4217624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19452142">
            <a:off x="1962621" y="4312259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2071670" y="500042"/>
            <a:ext cx="6000792" cy="10001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Comic Sans MS" pitchFamily="66" charset="0"/>
              </a:rPr>
              <a:t>I hate maths!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57290" y="1857364"/>
            <a:ext cx="707236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We want to develop a positive ‘can do’ attitude towards maths right from the start!</a:t>
            </a: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r>
              <a:rPr lang="en-GB" sz="2400" b="1" dirty="0">
                <a:latin typeface="Comic Sans MS" pitchFamily="66" charset="0"/>
              </a:rPr>
              <a:t>‘Children will become more </a:t>
            </a:r>
            <a:r>
              <a:rPr lang="en-GB" sz="2400" b="1" dirty="0">
                <a:solidFill>
                  <a:srgbClr val="0070C0"/>
                </a:solidFill>
                <a:latin typeface="Comic Sans MS" pitchFamily="66" charset="0"/>
              </a:rPr>
              <a:t>deeply involved </a:t>
            </a:r>
            <a:r>
              <a:rPr lang="en-GB" sz="2400" b="1" dirty="0">
                <a:latin typeface="Comic Sans MS" pitchFamily="66" charset="0"/>
              </a:rPr>
              <a:t>when you provide something that is new and unusual for them to explore, especially when it is </a:t>
            </a:r>
            <a:r>
              <a:rPr lang="en-GB" sz="2400" b="1" dirty="0">
                <a:solidFill>
                  <a:srgbClr val="0070C0"/>
                </a:solidFill>
                <a:latin typeface="Comic Sans MS" pitchFamily="66" charset="0"/>
              </a:rPr>
              <a:t>linked to their interests</a:t>
            </a:r>
            <a:r>
              <a:rPr lang="en-GB" sz="2400" b="1" dirty="0">
                <a:latin typeface="Comic Sans MS" pitchFamily="66" charset="0"/>
              </a:rPr>
              <a:t>’ </a:t>
            </a:r>
            <a:r>
              <a:rPr lang="en-GB" sz="1200" b="1" dirty="0">
                <a:latin typeface="Comic Sans MS" pitchFamily="66" charset="0"/>
              </a:rPr>
              <a:t>(</a:t>
            </a:r>
            <a:r>
              <a:rPr lang="en-GB" sz="1200" b="1" dirty="0" err="1">
                <a:latin typeface="Comic Sans MS" pitchFamily="66" charset="0"/>
              </a:rPr>
              <a:t>DfE</a:t>
            </a:r>
            <a:r>
              <a:rPr lang="en-GB" sz="1200" b="1" dirty="0">
                <a:latin typeface="Comic Sans MS" pitchFamily="66" charset="0"/>
              </a:rPr>
              <a:t>, 2012)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14546" y="5572140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Playful Learning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00826" y="5572140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Real Life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928794" y="714356"/>
            <a:ext cx="6357982" cy="150019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Number sense:</a:t>
            </a:r>
          </a:p>
          <a:p>
            <a:pPr algn="ctr" rtl="0"/>
            <a:r>
              <a:rPr lang="en-GB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latin typeface="Comic Sans MS" pitchFamily="66" charset="0"/>
              </a:rPr>
              <a:t>A feeling for numbers</a:t>
            </a:r>
            <a:endParaRPr lang="en-GB" sz="60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33FF"/>
              </a:solidFill>
              <a:effectLst/>
              <a:latin typeface="Comic Sans MS" pitchFamily="66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3047445">
            <a:off x="7647100" y="4989381"/>
            <a:ext cx="1179195" cy="1379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285984" y="2571744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Solid Foundations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1928794" y="5072074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571736" y="4214818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6429388" y="5072074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4929190" y="5072074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428992" y="5072074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928794" y="3357562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7072330" y="4214818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5572132" y="4214818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4071934" y="4214818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429388" y="3357562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4929190" y="3357562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3428992" y="3357562"/>
            <a:ext cx="1500198" cy="85725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9" grpId="0" animBg="1"/>
      <p:bldP spid="10" grpId="0" animBg="1"/>
      <p:bldP spid="11" grpId="0" animBg="1"/>
      <p:bldP spid="11" grpId="1" animBg="1"/>
      <p:bldP spid="12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6" grpId="0" animBg="1"/>
      <p:bldP spid="17" grpId="0" animBg="1"/>
      <p:bldP spid="17" grpId="1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3047445">
            <a:off x="7647100" y="4989381"/>
            <a:ext cx="1179195" cy="1379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857356" y="2500306"/>
            <a:ext cx="66437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GB" sz="2400" b="1" dirty="0">
                <a:solidFill>
                  <a:srgbClr val="0070C0"/>
                </a:solidFill>
                <a:latin typeface="Comic Sans MS" pitchFamily="66" charset="0"/>
              </a:rPr>
              <a:t> Counting </a:t>
            </a:r>
            <a:r>
              <a:rPr lang="en-GB" sz="2400" dirty="0">
                <a:latin typeface="Comic Sans MS" pitchFamily="66" charset="0"/>
              </a:rPr>
              <a:t>– Sequence</a:t>
            </a:r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</a:t>
            </a:r>
            <a:r>
              <a:rPr lang="en-GB" sz="2400" b="1" dirty="0">
                <a:solidFill>
                  <a:srgbClr val="0070C0"/>
                </a:solidFill>
                <a:latin typeface="Comic Sans MS" pitchFamily="66" charset="0"/>
              </a:rPr>
              <a:t>Cardinality</a:t>
            </a:r>
            <a:r>
              <a:rPr lang="en-GB" sz="2400" b="1" dirty="0">
                <a:latin typeface="Comic Sans MS" pitchFamily="66" charset="0"/>
              </a:rPr>
              <a:t> – </a:t>
            </a:r>
            <a:r>
              <a:rPr lang="en-GB" sz="2400" dirty="0">
                <a:latin typeface="Comic Sans MS" pitchFamily="66" charset="0"/>
              </a:rPr>
              <a:t>The value: ‘</a:t>
            </a:r>
            <a:r>
              <a:rPr lang="en-GB" sz="2400" dirty="0" err="1">
                <a:latin typeface="Comic Sans MS" pitchFamily="66" charset="0"/>
              </a:rPr>
              <a:t>fiveness</a:t>
            </a:r>
            <a:r>
              <a:rPr lang="en-GB" sz="2400" dirty="0">
                <a:latin typeface="Comic Sans MS" pitchFamily="66" charset="0"/>
              </a:rPr>
              <a:t>’ of five</a:t>
            </a:r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Comparison – </a:t>
            </a:r>
            <a:r>
              <a:rPr lang="en-GB" sz="2400" dirty="0">
                <a:latin typeface="Comic Sans MS" pitchFamily="66" charset="0"/>
              </a:rPr>
              <a:t>Which is more, 5 or 8?</a:t>
            </a:r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Composition – </a:t>
            </a:r>
            <a:r>
              <a:rPr lang="en-GB" sz="2400" dirty="0">
                <a:latin typeface="Comic Sans MS" pitchFamily="66" charset="0"/>
              </a:rPr>
              <a:t>Numbers hidden inside numbers</a:t>
            </a:r>
            <a:endParaRPr lang="en-GB" sz="2400" b="1" dirty="0">
              <a:latin typeface="Comic Sans MS" pitchFamily="66" charset="0"/>
            </a:endParaRPr>
          </a:p>
        </p:txBody>
      </p:sp>
      <p:sp>
        <p:nvSpPr>
          <p:cNvPr id="9" name="WordArt 2"/>
          <p:cNvSpPr>
            <a:spLocks noChangeArrowheads="1" noChangeShapeType="1" noTextEdit="1"/>
          </p:cNvSpPr>
          <p:nvPr/>
        </p:nvSpPr>
        <p:spPr bwMode="auto">
          <a:xfrm>
            <a:off x="1928794" y="714356"/>
            <a:ext cx="6357982" cy="150019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Number sense:</a:t>
            </a:r>
          </a:p>
          <a:p>
            <a:pPr algn="ctr" rtl="0"/>
            <a:r>
              <a:rPr lang="en-GB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latin typeface="Comic Sans MS" pitchFamily="66" charset="0"/>
              </a:rPr>
              <a:t>A feeling for numbers</a:t>
            </a:r>
            <a:endParaRPr lang="en-GB" sz="60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33FF"/>
              </a:solidFill>
              <a:effectLst/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3047445">
            <a:off x="6210163" y="4227634"/>
            <a:ext cx="2367246" cy="2586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714480" y="1928802"/>
            <a:ext cx="66437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Number sequence- forwards and back</a:t>
            </a:r>
          </a:p>
          <a:p>
            <a:pPr algn="r">
              <a:buFontTx/>
              <a:buChar char="-"/>
            </a:pPr>
            <a:r>
              <a:rPr lang="en-GB" sz="2400" b="1" dirty="0">
                <a:latin typeface="Comic Sans MS" pitchFamily="66" charset="0"/>
              </a:rPr>
              <a:t>Crossing boundaries: 10 11</a:t>
            </a:r>
          </a:p>
          <a:p>
            <a:pPr algn="r"/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One number one object and keeping on track- being systematic</a:t>
            </a: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Understanding that the last one is ‘how many’</a:t>
            </a:r>
            <a:endParaRPr lang="en-GB" sz="2400" b="1" i="1" dirty="0">
              <a:latin typeface="Comic Sans MS" pitchFamily="66" charset="0"/>
            </a:endParaRPr>
          </a:p>
        </p:txBody>
      </p:sp>
      <p:sp>
        <p:nvSpPr>
          <p:cNvPr id="9" name="WordArt 2"/>
          <p:cNvSpPr>
            <a:spLocks noChangeArrowheads="1" noChangeShapeType="1" noTextEdit="1"/>
          </p:cNvSpPr>
          <p:nvPr/>
        </p:nvSpPr>
        <p:spPr bwMode="auto">
          <a:xfrm>
            <a:off x="1928794" y="714357"/>
            <a:ext cx="6215106" cy="10715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Counting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00760" y="5357826"/>
            <a:ext cx="2857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Purposeful counting to find ‘how many?’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3047445">
            <a:off x="7647100" y="4989381"/>
            <a:ext cx="1179195" cy="1379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115616" y="1785926"/>
            <a:ext cx="7742664" cy="5036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Children need to link counting with the size of numbers (which involves understanding cardinality)</a:t>
            </a: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endParaRPr lang="en-GB" sz="2400" b="1" dirty="0">
              <a:latin typeface="Comic Sans MS" pitchFamily="66" charset="0"/>
            </a:endParaRPr>
          </a:p>
          <a:p>
            <a:pPr algn="ctr"/>
            <a:r>
              <a:rPr lang="en-GB" sz="2400" b="1" dirty="0">
                <a:latin typeface="Comic Sans MS" pitchFamily="66" charset="0"/>
              </a:rPr>
              <a:t>8 comes before 9 because it is one less and 10 comes after 9 because it is one more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2786058"/>
            <a:ext cx="4857784" cy="308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WordArt 2"/>
          <p:cNvSpPr>
            <a:spLocks noChangeArrowheads="1" noChangeShapeType="1" noTextEdit="1"/>
          </p:cNvSpPr>
          <p:nvPr/>
        </p:nvSpPr>
        <p:spPr bwMode="auto">
          <a:xfrm>
            <a:off x="1928794" y="714357"/>
            <a:ext cx="6215106" cy="10715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Counting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714480" y="1928802"/>
            <a:ext cx="664373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The </a:t>
            </a:r>
            <a:r>
              <a:rPr lang="en-GB" sz="2400" b="1" dirty="0" err="1">
                <a:latin typeface="Comic Sans MS" pitchFamily="66" charset="0"/>
              </a:rPr>
              <a:t>fiveness</a:t>
            </a:r>
            <a:r>
              <a:rPr lang="en-GB" sz="2400" b="1" dirty="0">
                <a:latin typeface="Comic Sans MS" pitchFamily="66" charset="0"/>
              </a:rPr>
              <a:t> of five</a:t>
            </a:r>
          </a:p>
          <a:p>
            <a:pPr algn="ctr"/>
            <a:endParaRPr lang="en-GB" b="1" i="1" dirty="0">
              <a:latin typeface="Comic Sans MS" pitchFamily="66" charset="0"/>
            </a:endParaRPr>
          </a:p>
          <a:p>
            <a:pPr algn="ctr"/>
            <a:endParaRPr lang="en-GB" b="1" i="1" dirty="0">
              <a:latin typeface="Comic Sans MS" pitchFamily="66" charset="0"/>
            </a:endParaRPr>
          </a:p>
          <a:p>
            <a:pPr algn="ctr"/>
            <a:endParaRPr lang="en-GB" b="1" i="1" dirty="0">
              <a:latin typeface="Comic Sans MS" pitchFamily="66" charset="0"/>
            </a:endParaRPr>
          </a:p>
          <a:p>
            <a:pPr algn="ctr"/>
            <a:endParaRPr lang="en-GB" b="1" i="1" dirty="0">
              <a:latin typeface="Comic Sans MS" pitchFamily="66" charset="0"/>
            </a:endParaRPr>
          </a:p>
          <a:p>
            <a:pPr algn="ctr"/>
            <a:endParaRPr lang="en-GB" b="1" i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 Counting out from a larger group</a:t>
            </a:r>
          </a:p>
          <a:p>
            <a:pPr algn="ctr">
              <a:buFont typeface="Arial" pitchFamily="34" charset="0"/>
              <a:buChar char="•"/>
            </a:pPr>
            <a:endParaRPr lang="en-GB" sz="2400" b="1" i="1" dirty="0">
              <a:latin typeface="Comic Sans MS" pitchFamily="66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GB" sz="2400" b="1" dirty="0">
                <a:latin typeface="Comic Sans MS" pitchFamily="66" charset="0"/>
              </a:rPr>
              <a:t>Understanding number symbols- Reading numbers with cardinal meanings</a:t>
            </a:r>
            <a:r>
              <a:rPr lang="en-GB" b="1" i="1" dirty="0">
                <a:latin typeface="Comic Sans MS" pitchFamily="66" charset="0"/>
              </a:rPr>
              <a:t> </a:t>
            </a:r>
          </a:p>
        </p:txBody>
      </p:sp>
      <p:sp>
        <p:nvSpPr>
          <p:cNvPr id="9" name="WordArt 2"/>
          <p:cNvSpPr>
            <a:spLocks noChangeArrowheads="1" noChangeShapeType="1" noTextEdit="1"/>
          </p:cNvSpPr>
          <p:nvPr/>
        </p:nvSpPr>
        <p:spPr bwMode="auto">
          <a:xfrm>
            <a:off x="1857356" y="571480"/>
            <a:ext cx="6643734" cy="8572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Cardinality: Value of Numbers</a:t>
            </a:r>
          </a:p>
        </p:txBody>
      </p:sp>
      <p:pic>
        <p:nvPicPr>
          <p:cNvPr id="11" name="Picture 10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rot="3047445">
            <a:off x="7647100" y="4989381"/>
            <a:ext cx="1179195" cy="1379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WordArt 2"/>
          <p:cNvSpPr>
            <a:spLocks noChangeArrowheads="1" noChangeShapeType="1" noTextEdit="1"/>
          </p:cNvSpPr>
          <p:nvPr/>
        </p:nvSpPr>
        <p:spPr bwMode="auto">
          <a:xfrm>
            <a:off x="1571604" y="5715016"/>
            <a:ext cx="5857916" cy="5715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Securing these skills take a long time</a:t>
            </a:r>
          </a:p>
        </p:txBody>
      </p:sp>
      <p:pic>
        <p:nvPicPr>
          <p:cNvPr id="10" name="Picture 9" descr="images (1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2066" y="2643182"/>
            <a:ext cx="1409700" cy="790575"/>
          </a:xfrm>
          <a:prstGeom prst="rect">
            <a:avLst/>
          </a:prstGeom>
        </p:spPr>
      </p:pic>
      <p:pic>
        <p:nvPicPr>
          <p:cNvPr id="13" name="Picture 12" descr="images (1)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71868" y="2571744"/>
            <a:ext cx="742950" cy="704850"/>
          </a:xfrm>
          <a:prstGeom prst="rect">
            <a:avLst/>
          </a:prstGeom>
        </p:spPr>
      </p:pic>
      <p:pic>
        <p:nvPicPr>
          <p:cNvPr id="14" name="Picture 13" descr="image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15206" y="2285992"/>
            <a:ext cx="1095375" cy="1428750"/>
          </a:xfrm>
          <a:prstGeom prst="rect">
            <a:avLst/>
          </a:prstGeom>
        </p:spPr>
      </p:pic>
      <p:pic>
        <p:nvPicPr>
          <p:cNvPr id="15" name="Picture 14" descr="images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71670" y="2500306"/>
            <a:ext cx="790575" cy="1028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3047445">
            <a:off x="5511717" y="4289063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3047445">
            <a:off x="6011783" y="1717296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19452142">
            <a:off x="2391248" y="4169383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9" name="Picture 8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19452142">
            <a:off x="1891183" y="1669054"/>
            <a:ext cx="2121060" cy="251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0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357562"/>
            <a:ext cx="1071538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928794" y="500042"/>
            <a:ext cx="6286544" cy="121444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92"/>
              </a:avLst>
            </a:prstTxWarp>
          </a:bodyPr>
          <a:lstStyle/>
          <a:p>
            <a:pPr algn="ctr" rtl="0"/>
            <a:r>
              <a:rPr lang="en-GB" sz="60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effectLst/>
                <a:latin typeface="Comic Sans MS" pitchFamily="66" charset="0"/>
              </a:rPr>
              <a:t>How to help develop</a:t>
            </a:r>
          </a:p>
          <a:p>
            <a:pPr algn="ctr" rtl="0"/>
            <a:r>
              <a:rPr lang="en-GB" sz="60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FF"/>
                </a:solidFill>
                <a:latin typeface="Comic Sans MS" pitchFamily="66" charset="0"/>
              </a:rPr>
              <a:t>number sense:</a:t>
            </a:r>
            <a:endParaRPr lang="en-GB" sz="60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33FF"/>
              </a:solidFill>
              <a:effectLst/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3108" y="2928934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Routines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43636" y="3000372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Games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43174" y="5286388"/>
            <a:ext cx="1643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Songs and Rhymes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57818" y="5286388"/>
            <a:ext cx="20717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Comic Sans MS" pitchFamily="66" charset="0"/>
              </a:rPr>
              <a:t>Enjoyable conversation and shared thinking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2910" y="2285992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Numbers on containers for tidying up- cars, teddies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5786" y="3214686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How do we know we have got them all? Count to check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3108" y="1928802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One more- how many now?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28992" y="2357430"/>
            <a:ext cx="1143008" cy="642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How many more do we need?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28992" y="3286124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Count the ingredients for meals- represent with fingers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86644" y="4500570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We are going in 6 days- represent with fingers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00926" y="5429264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Playfully make mistakes- too many candles on the cake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000628" y="2000240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Board games- dice represents steps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15206" y="6286520"/>
            <a:ext cx="1643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Model language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43702" y="1857364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How many more until you win?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500926" y="2428868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Hungry Hippos- counting for a purpose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00926" y="3286124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Add one or take one away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86314" y="2714620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Problem solving- sharing in role play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29190" y="3429000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Competitive sports- foot ball, scores, how many more?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8662" y="4500570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Counting forwards and backwards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4348" y="5072074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Representing amounts with fingers or numbers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71538" y="5929330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One more/One less- Two more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14546" y="3786190"/>
            <a:ext cx="1643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Comic Sans MS" pitchFamily="66" charset="0"/>
              </a:rPr>
              <a:t>Money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641</Words>
  <Application>Microsoft Office PowerPoint</Application>
  <PresentationFormat>On-screen Show (4:3)</PresentationFormat>
  <Paragraphs>138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Rotherham.M</dc:creator>
  <cp:lastModifiedBy>louise kelbie</cp:lastModifiedBy>
  <cp:revision>23</cp:revision>
  <dcterms:created xsi:type="dcterms:W3CDTF">2016-11-08T19:33:10Z</dcterms:created>
  <dcterms:modified xsi:type="dcterms:W3CDTF">2017-05-09T18:36:41Z</dcterms:modified>
</cp:coreProperties>
</file>