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70" r:id="rId4"/>
    <p:sldId id="272" r:id="rId5"/>
    <p:sldId id="273" r:id="rId6"/>
    <p:sldId id="258" r:id="rId7"/>
    <p:sldId id="274" r:id="rId8"/>
    <p:sldId id="262" r:id="rId9"/>
    <p:sldId id="275" r:id="rId10"/>
    <p:sldId id="261" r:id="rId11"/>
    <p:sldId id="276" r:id="rId12"/>
    <p:sldId id="260" r:id="rId13"/>
    <p:sldId id="278" r:id="rId14"/>
    <p:sldId id="279" r:id="rId15"/>
    <p:sldId id="271" r:id="rId16"/>
    <p:sldId id="263" r:id="rId17"/>
    <p:sldId id="264" r:id="rId18"/>
    <p:sldId id="265" r:id="rId19"/>
    <p:sldId id="269" r:id="rId20"/>
    <p:sldId id="266" r:id="rId21"/>
    <p:sldId id="267" r:id="rId22"/>
    <p:sldId id="268" r:id="rId23"/>
    <p:sldId id="280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C82"/>
    <a:srgbClr val="F3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AEB56-E316-411C-9239-CE99876009D7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16EE1-48CA-4695-95BF-343C43D2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7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7B3E9-BBA5-4ED3-B4A4-BAB24A8BD89B}" type="datetimeFigureOut">
              <a:rPr lang="en-GB" smtClean="0"/>
              <a:pPr/>
              <a:t>09/01/2026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85C0-73A8-4F70-AE58-ECD29F5F09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ritish.unionjackwear.co.uk/union-jack-lips-tutoria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576" y="309042"/>
            <a:ext cx="2453950" cy="23041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3422" y="3140968"/>
            <a:ext cx="5976664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SassoonPrimaryInfant" pitchFamily="2" charset="0"/>
              </a:rPr>
              <a:t>British Values </a:t>
            </a:r>
          </a:p>
          <a:p>
            <a:pPr algn="ctr"/>
            <a:r>
              <a:rPr lang="en-GB" sz="5400" b="1" dirty="0" smtClean="0">
                <a:latin typeface="SassoonPrimaryInfant" pitchFamily="2" charset="0"/>
              </a:rPr>
              <a:t>at the heart of</a:t>
            </a:r>
          </a:p>
          <a:p>
            <a:pPr algn="ctr"/>
            <a:r>
              <a:rPr lang="en-GB" sz="5400" b="1" dirty="0" smtClean="0">
                <a:latin typeface="SassoonPrimaryInfant" pitchFamily="2" charset="0"/>
              </a:rPr>
              <a:t> </a:t>
            </a:r>
            <a:r>
              <a:rPr lang="en-GB" sz="5400" b="1" dirty="0" smtClean="0">
                <a:solidFill>
                  <a:srgbClr val="FF0000"/>
                </a:solidFill>
                <a:latin typeface="SassoonPrimaryInfant" pitchFamily="2" charset="0"/>
              </a:rPr>
              <a:t>North </a:t>
            </a:r>
            <a:r>
              <a:rPr lang="en-GB" sz="5400" b="1" dirty="0" err="1" smtClean="0">
                <a:solidFill>
                  <a:srgbClr val="FF0000"/>
                </a:solidFill>
                <a:latin typeface="SassoonPrimaryInfant" pitchFamily="2" charset="0"/>
              </a:rPr>
              <a:t>Walkden</a:t>
            </a:r>
            <a:endParaRPr lang="en-GB" sz="5400" b="1" dirty="0" smtClean="0">
              <a:solidFill>
                <a:srgbClr val="FF0000"/>
              </a:solidFill>
              <a:latin typeface="SassoonPrimaryInfant" pitchFamily="2" charset="0"/>
            </a:endParaRPr>
          </a:p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SassoonPrimaryInfant" pitchFamily="2" charset="0"/>
              </a:rPr>
              <a:t>Primary School</a:t>
            </a:r>
            <a:endParaRPr lang="en-GB" sz="5400" b="1" dirty="0">
              <a:solidFill>
                <a:srgbClr val="FF0000"/>
              </a:solidFill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36" y="2113729"/>
            <a:ext cx="1351540" cy="1359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55" y="4005064"/>
            <a:ext cx="1542422" cy="229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221" y="309042"/>
            <a:ext cx="3209009" cy="24409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06882"/>
            <a:ext cx="5976664" cy="584775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We promote good manners in everything we do.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We have high expectations of behaviour-Good to be green displays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School core values are discussed and celebrated each week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We treat other people the way we wish to be treated.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We learn about different faiths and religions in RE. New RE scheme coverage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We learn about important festivals in other faiths in RE-Chines New Year, Diwali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We sell poppies for remembrance day.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We collect groceries and make food packages at Harvest Time/local Food Banks 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We sing at local care homes at Christmas time.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We raise funds for current national disasters, Shoebox Appeal,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Hold family workshops with different themes-KS2 workshop Theme-Christmas Celebrations around the world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LTP assemblies within KS1/KS2 to ensure </a:t>
            </a:r>
            <a:r>
              <a:rPr lang="en-GB" dirty="0" smtClean="0">
                <a:solidFill>
                  <a:schemeClr val="tx1"/>
                </a:solidFill>
                <a:latin typeface="SassoonPrimaryInfant" pitchFamily="2" charset="0"/>
              </a:rPr>
              <a:t>RE/PSHE/BV/School Values coverage 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SassoonPrimaryInfant" pitchFamily="2" charset="0"/>
              </a:rPr>
              <a:t>-Stories </a:t>
            </a:r>
            <a:r>
              <a:rPr lang="en-GB" sz="2000" dirty="0">
                <a:solidFill>
                  <a:schemeClr val="tx1"/>
                </a:solidFill>
                <a:latin typeface="SassoonPrimaryInfant" pitchFamily="2" charset="0"/>
              </a:rPr>
              <a:t>from other  </a:t>
            </a:r>
            <a:r>
              <a:rPr lang="en-GB" sz="2000" dirty="0" smtClean="0">
                <a:solidFill>
                  <a:schemeClr val="tx1"/>
                </a:solidFill>
                <a:latin typeface="SassoonPrimaryInfant" pitchFamily="2" charset="0"/>
              </a:rPr>
              <a:t>cultures within  </a:t>
            </a:r>
            <a:r>
              <a:rPr lang="en-GB" sz="2000" dirty="0">
                <a:solidFill>
                  <a:schemeClr val="tx1"/>
                </a:solidFill>
                <a:latin typeface="SassoonPrimaryInfant" pitchFamily="2" charset="0"/>
              </a:rPr>
              <a:t>our literacy </a:t>
            </a:r>
            <a:r>
              <a:rPr lang="en-GB" sz="2000" dirty="0" smtClean="0">
                <a:solidFill>
                  <a:schemeClr val="tx1"/>
                </a:solidFill>
                <a:latin typeface="SassoonPrimaryInfant" pitchFamily="2" charset="0"/>
              </a:rPr>
              <a:t>lessons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Used </a:t>
            </a:r>
            <a:r>
              <a:rPr lang="en-GB" sz="2000" dirty="0">
                <a:solidFill>
                  <a:srgbClr val="FF0000"/>
                </a:solidFill>
                <a:latin typeface="SassoonPrimaryInfant" pitchFamily="2" charset="0"/>
              </a:rPr>
              <a:t>assemblies to celebrate festivals from other faiths as well as </a:t>
            </a: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Christianity (new assembly LTP)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French day held-whole school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SassoonPrimaryInfant" pitchFamily="2" charset="0"/>
              </a:rPr>
              <a:t>Develop rights and responsibilities understanding  from UNICEF (Y6</a:t>
            </a: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) MHW assembly LKS2 </a:t>
            </a:r>
            <a:endParaRPr lang="en-GB" sz="2000" dirty="0">
              <a:solidFill>
                <a:srgbClr val="FF0000"/>
              </a:solidFill>
              <a:latin typeface="SassoonPrimaryInfan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We have themed </a:t>
            </a:r>
            <a:r>
              <a:rPr lang="en-GB" sz="2000" dirty="0">
                <a:solidFill>
                  <a:srgbClr val="FF0000"/>
                </a:solidFill>
                <a:latin typeface="SassoonPrimaryInfant" pitchFamily="2" charset="0"/>
              </a:rPr>
              <a:t>lunches from around the world</a:t>
            </a:r>
            <a:endParaRPr lang="en-GB" sz="2000" dirty="0">
              <a:solidFill>
                <a:schemeClr val="tx1"/>
              </a:solidFill>
              <a:latin typeface="SassoonPrimaryInfa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236296" y="705273"/>
            <a:ext cx="1656190" cy="4801314"/>
          </a:xfrm>
          <a:prstGeom prst="rect">
            <a:avLst/>
          </a:prstGeom>
          <a:gradFill flip="none" rotWithShape="1">
            <a:gsLst>
              <a:gs pos="0">
                <a:srgbClr val="F3FC82">
                  <a:shade val="30000"/>
                  <a:satMod val="115000"/>
                </a:srgbClr>
              </a:gs>
              <a:gs pos="50000">
                <a:srgbClr val="F3FC82">
                  <a:shade val="67500"/>
                  <a:satMod val="115000"/>
                </a:srgbClr>
              </a:gs>
              <a:gs pos="100000">
                <a:srgbClr val="F3FC82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M</a:t>
            </a: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ake link with other faith schools.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Develop a range of different places of worship.(LTP-RE)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Give out a School Core Values certificate each week in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Rights Respecting Schools</a:t>
            </a:r>
          </a:p>
          <a:p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What we do now...</a:t>
            </a:r>
            <a:endParaRPr lang="en-GB" sz="2800" dirty="0">
              <a:latin typeface="SassoonPrimaryInfa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9728" y="169477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What we are going to do ...</a:t>
            </a:r>
            <a:endParaRPr lang="en-GB" sz="2800" dirty="0">
              <a:latin typeface="SassoonPrimaryInfa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4494" y="916151"/>
            <a:ext cx="553998" cy="432048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assoonPrimaryInfant" pitchFamily="2" charset="0"/>
              </a:rPr>
              <a:t>TOLERANCE &amp; RESPECT</a:t>
            </a:r>
            <a:endParaRPr lang="en-GB" sz="2400" b="1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6772"/>
            <a:ext cx="7771430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59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5040560" cy="5940088"/>
          </a:xfrm>
          <a:prstGeom prst="rect">
            <a:avLst/>
          </a:prstGeom>
          <a:gradFill flip="none" rotWithShape="1">
            <a:gsLst>
              <a:gs pos="0">
                <a:srgbClr val="F3740B">
                  <a:shade val="30000"/>
                  <a:satMod val="115000"/>
                </a:srgbClr>
              </a:gs>
              <a:gs pos="50000">
                <a:srgbClr val="F3740B">
                  <a:shade val="67500"/>
                  <a:satMod val="115000"/>
                </a:srgbClr>
              </a:gs>
              <a:gs pos="100000">
                <a:srgbClr val="F3740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We are confident at independent research.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Continuous provision with EYFS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We work well in pairs and groups when learning together.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Mixed ability groups and pairs for some foundation subjects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Choice of ideas for what we do in afterschool clubs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Class assemblies to celebrate and share learning 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We encourage  child initiated learning.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We choose our own reading books.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We have a choice of clubs we can access-pupil voice used for new club ideas.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Developed maths and budgeting  skills in Key stage 2 with a mini enterprise scheme.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Pupil voice by subject leads –shared on Newsletter and school Facebook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Invested in ‘First News’ </a:t>
            </a:r>
            <a:r>
              <a:rPr lang="en-GB" sz="2000" dirty="0">
                <a:solidFill>
                  <a:schemeClr val="bg1"/>
                </a:solidFill>
                <a:latin typeface="SassoonPrimaryInfant" pitchFamily="2" charset="0"/>
              </a:rPr>
              <a:t>choosing what we want to read and forming an opinion about it</a:t>
            </a:r>
            <a:endParaRPr lang="en-GB" sz="2000" dirty="0" smtClean="0">
              <a:solidFill>
                <a:schemeClr val="bg1"/>
              </a:solidFill>
              <a:latin typeface="SassoonPrimaryInfant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SassoonPrimaryInfant" pitchFamily="2" charset="0"/>
              </a:rPr>
              <a:t>Invited </a:t>
            </a:r>
            <a:r>
              <a:rPr lang="en-GB" sz="2000" dirty="0">
                <a:solidFill>
                  <a:schemeClr val="bg1"/>
                </a:solidFill>
                <a:latin typeface="SassoonPrimaryInfant" pitchFamily="2" charset="0"/>
              </a:rPr>
              <a:t>the school governors for an  open day  to watch us engaged in our learning</a:t>
            </a:r>
            <a:r>
              <a:rPr lang="en-GB" sz="2000" dirty="0" smtClean="0">
                <a:solidFill>
                  <a:schemeClr val="bg1"/>
                </a:solidFill>
                <a:latin typeface="SassoonPrimaryInfant" pitchFamily="2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SassoonPrimaryInfant" pitchFamily="2" charset="0"/>
              </a:rPr>
              <a:t>Coffee mornings held each half term for parents</a:t>
            </a:r>
            <a:endParaRPr lang="en-GB" sz="20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804247" y="980729"/>
            <a:ext cx="2088231" cy="3693319"/>
          </a:xfrm>
          <a:prstGeom prst="rect">
            <a:avLst/>
          </a:prstGeom>
          <a:gradFill flip="none" rotWithShape="1">
            <a:gsLst>
              <a:gs pos="0">
                <a:srgbClr val="F3FC82">
                  <a:shade val="30000"/>
                  <a:satMod val="115000"/>
                </a:srgbClr>
              </a:gs>
              <a:gs pos="50000">
                <a:srgbClr val="F3FC82">
                  <a:shade val="67500"/>
                  <a:satMod val="115000"/>
                </a:srgbClr>
              </a:gs>
              <a:gs pos="100000">
                <a:srgbClr val="F3FC82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In  the Summer, each KS2 class will choose a mini- topic they want to learn about in PSHE and present it in an age appropriate way.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Develop money sense/value-CLB organise bank visit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Look at how we can encourage more parents to attend coffee mornings  once every half term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33265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What we do now...</a:t>
            </a:r>
            <a:endParaRPr lang="en-GB" sz="2800" dirty="0">
              <a:latin typeface="SassoonPrimaryInfa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32656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What we are going to do ...</a:t>
            </a:r>
            <a:endParaRPr lang="en-GB" sz="2800" dirty="0">
              <a:latin typeface="SassoonPrimaryInfa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874992"/>
            <a:ext cx="553998" cy="3922160"/>
          </a:xfrm>
          <a:prstGeom prst="rect">
            <a:avLst/>
          </a:prstGeom>
          <a:gradFill flip="none" rotWithShape="1">
            <a:gsLst>
              <a:gs pos="0">
                <a:srgbClr val="F3740B">
                  <a:shade val="30000"/>
                  <a:satMod val="115000"/>
                </a:srgbClr>
              </a:gs>
              <a:gs pos="50000">
                <a:srgbClr val="F3740B">
                  <a:shade val="67500"/>
                  <a:satMod val="115000"/>
                </a:srgbClr>
              </a:gs>
              <a:gs pos="100000">
                <a:srgbClr val="F3740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assoonPrimaryInfant" pitchFamily="2" charset="0"/>
              </a:rPr>
              <a:t>INDIVIDUAL LEARNING/ LIBERTY </a:t>
            </a:r>
            <a:endParaRPr lang="en-GB" sz="2400" b="1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01208"/>
            <a:ext cx="3073024" cy="115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School Core Values Display</a:t>
            </a:r>
            <a:endParaRPr lang="en-GB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1844824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photo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7083477" cy="53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56084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/>
              <a:t>Our School Promise </a:t>
            </a:r>
          </a:p>
          <a:p>
            <a:pPr algn="ctr"/>
            <a:endParaRPr lang="en-GB" sz="2400" u="sng" dirty="0"/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Together </a:t>
            </a:r>
            <a:r>
              <a:rPr lang="en-GB" sz="2400" dirty="0">
                <a:solidFill>
                  <a:srgbClr val="FF0000"/>
                </a:solidFill>
              </a:rPr>
              <a:t>we will: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Never give up,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Open your mind,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Reach for the stars!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Treat each other with respect,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Help to make a difference.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Welcome everyone,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Accept the challenge,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Learn to listen; listen to learn,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Keep our school safe,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Drive our ambitions,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Encourage one another,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Never give up!</a:t>
            </a:r>
          </a:p>
          <a:p>
            <a:pPr algn="ctr"/>
            <a:endParaRPr lang="en-GB" sz="3600" u="sng" dirty="0"/>
          </a:p>
          <a:p>
            <a:pPr algn="ctr"/>
            <a:endParaRPr lang="en-GB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04664"/>
            <a:ext cx="2231329" cy="2243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16" y="370028"/>
            <a:ext cx="2231329" cy="2243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293096"/>
            <a:ext cx="1542422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1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32656"/>
            <a:ext cx="5111180" cy="59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467725" cy="461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6"/>
            <a:ext cx="900100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solidFill>
                  <a:schemeClr val="bg1"/>
                </a:solidFill>
              </a:rPr>
              <a:t>British Values:</a:t>
            </a:r>
          </a:p>
          <a:p>
            <a:pPr algn="ctr"/>
            <a:r>
              <a:rPr lang="en-GB" sz="2800" u="sng" dirty="0" smtClean="0">
                <a:solidFill>
                  <a:schemeClr val="bg1"/>
                </a:solidFill>
              </a:rPr>
              <a:t> Coverage within the Curriculum</a:t>
            </a:r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323426"/>
            <a:ext cx="151216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</a:rPr>
              <a:t>All learning experiences at North </a:t>
            </a:r>
            <a:r>
              <a:rPr lang="en-GB" sz="900" dirty="0" err="1" smtClean="0">
                <a:solidFill>
                  <a:schemeClr val="bg1"/>
                </a:solidFill>
              </a:rPr>
              <a:t>Walkden</a:t>
            </a:r>
            <a:r>
              <a:rPr lang="en-GB" sz="900" dirty="0" smtClean="0">
                <a:solidFill>
                  <a:schemeClr val="bg1"/>
                </a:solidFill>
              </a:rPr>
              <a:t> Primary are undertaken within a climate of mutual respect.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8501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73" y="1196752"/>
            <a:ext cx="8193034" cy="51845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0403"/>
            <a:ext cx="777686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8550364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3488432"/>
            <a:ext cx="1310248" cy="4605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6" y="836712"/>
            <a:ext cx="7778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333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556792"/>
            <a:ext cx="8034237" cy="37444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3" y="404664"/>
            <a:ext cx="7778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17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288032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PrimaryInfant" pitchFamily="2" charset="0"/>
              </a:rPr>
              <a:t>Democracy</a:t>
            </a:r>
            <a:endParaRPr lang="en-GB" sz="4000" b="1" dirty="0">
              <a:latin typeface="SassoonPrimaryInfant" pitchFamily="2" charset="0"/>
            </a:endParaRPr>
          </a:p>
        </p:txBody>
      </p:sp>
      <p:pic>
        <p:nvPicPr>
          <p:cNvPr id="14338" name="Picture 2" descr="Union Jack Lips Tutori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041" y="2471755"/>
            <a:ext cx="4032448" cy="180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74570" y="20083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SassoonPrimaryInfant" pitchFamily="2" charset="0"/>
              </a:rPr>
              <a:t>British Values</a:t>
            </a:r>
            <a:endParaRPr lang="en-GB" sz="4000" b="1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908720"/>
            <a:ext cx="316835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PrimaryInfant" pitchFamily="2" charset="0"/>
              </a:rPr>
              <a:t>Rule of Law</a:t>
            </a:r>
            <a:endParaRPr lang="en-GB" sz="4000" b="1" dirty="0">
              <a:latin typeface="SassoonPrimaryInfa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941168"/>
            <a:ext cx="356388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PrimaryInfant" pitchFamily="2" charset="0"/>
              </a:rPr>
              <a:t>Tolerance</a:t>
            </a:r>
            <a:endParaRPr lang="en-GB" sz="4000" b="1" dirty="0">
              <a:latin typeface="SassoonPrimaryInfa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941168"/>
            <a:ext cx="2592288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SassoonPrimaryInfant" pitchFamily="2" charset="0"/>
              </a:rPr>
              <a:t>Individual Liberty</a:t>
            </a:r>
            <a:endParaRPr lang="en-GB" sz="4000" b="1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867121">
            <a:off x="1418499" y="2084044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Left Arrow 11"/>
          <p:cNvSpPr/>
          <p:nvPr/>
        </p:nvSpPr>
        <p:spPr>
          <a:xfrm rot="19650472">
            <a:off x="4157031" y="1778869"/>
            <a:ext cx="978408" cy="48463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rot="20394129">
            <a:off x="1948573" y="4345592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Left Arrow 13"/>
          <p:cNvSpPr/>
          <p:nvPr/>
        </p:nvSpPr>
        <p:spPr>
          <a:xfrm rot="1409586">
            <a:off x="5852181" y="4324009"/>
            <a:ext cx="978408" cy="484632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872366" y="2422686"/>
            <a:ext cx="2928882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PrimaryInfant" pitchFamily="2" charset="0"/>
              </a:rPr>
              <a:t>Mutual Respect </a:t>
            </a:r>
            <a:endParaRPr lang="en-GB" sz="4000" b="1" dirty="0">
              <a:latin typeface="SassoonPrimaryInfant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20394129" flipH="1">
            <a:off x="4721388" y="2982036"/>
            <a:ext cx="1022616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3501008"/>
            <a:ext cx="8514025" cy="243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53" y="1340768"/>
            <a:ext cx="8547205" cy="1639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0038" y="1628800"/>
            <a:ext cx="432048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3" y="620688"/>
            <a:ext cx="835481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6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74" y="188640"/>
            <a:ext cx="8252889" cy="2821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75" y="3348996"/>
            <a:ext cx="8255090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1844824"/>
            <a:ext cx="576064" cy="1022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7" y="2796803"/>
            <a:ext cx="83518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89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72" y="192038"/>
            <a:ext cx="7910789" cy="1970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40" y="2020838"/>
            <a:ext cx="7924421" cy="1336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72" y="3861048"/>
            <a:ext cx="7882189" cy="273630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1" y="3402339"/>
            <a:ext cx="789299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979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576" y="309042"/>
            <a:ext cx="2453950" cy="23041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3422" y="3140968"/>
            <a:ext cx="5976664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SassoonPrimaryInfant" pitchFamily="2" charset="0"/>
              </a:rPr>
              <a:t>British Values </a:t>
            </a:r>
          </a:p>
          <a:p>
            <a:pPr algn="ctr"/>
            <a:r>
              <a:rPr lang="en-GB" sz="5400" b="1" dirty="0" smtClean="0">
                <a:latin typeface="SassoonPrimaryInfant" pitchFamily="2" charset="0"/>
              </a:rPr>
              <a:t>at the heart of</a:t>
            </a:r>
          </a:p>
          <a:p>
            <a:pPr algn="ctr"/>
            <a:r>
              <a:rPr lang="en-GB" sz="5400" b="1" dirty="0" smtClean="0">
                <a:latin typeface="SassoonPrimaryInfant" pitchFamily="2" charset="0"/>
              </a:rPr>
              <a:t> </a:t>
            </a:r>
            <a:r>
              <a:rPr lang="en-GB" sz="5400" b="1" dirty="0" smtClean="0">
                <a:solidFill>
                  <a:srgbClr val="FF0000"/>
                </a:solidFill>
                <a:latin typeface="SassoonPrimaryInfant" pitchFamily="2" charset="0"/>
              </a:rPr>
              <a:t>North </a:t>
            </a:r>
            <a:r>
              <a:rPr lang="en-GB" sz="5400" b="1" dirty="0" err="1" smtClean="0">
                <a:solidFill>
                  <a:srgbClr val="FF0000"/>
                </a:solidFill>
                <a:latin typeface="SassoonPrimaryInfant" pitchFamily="2" charset="0"/>
              </a:rPr>
              <a:t>Walkden</a:t>
            </a:r>
            <a:endParaRPr lang="en-GB" sz="5400" b="1" dirty="0" smtClean="0">
              <a:solidFill>
                <a:srgbClr val="FF0000"/>
              </a:solidFill>
              <a:latin typeface="SassoonPrimaryInfant" pitchFamily="2" charset="0"/>
            </a:endParaRPr>
          </a:p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SassoonPrimaryInfant" pitchFamily="2" charset="0"/>
              </a:rPr>
              <a:t>Primary School</a:t>
            </a:r>
            <a:endParaRPr lang="en-GB" sz="5400" b="1" dirty="0">
              <a:solidFill>
                <a:srgbClr val="FF0000"/>
              </a:solidFill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36" y="2113729"/>
            <a:ext cx="1351540" cy="1359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190" y="80222"/>
            <a:ext cx="2088232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2023-2024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55" y="4005064"/>
            <a:ext cx="1542422" cy="229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221" y="309042"/>
            <a:ext cx="3209009" cy="24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60" y="404664"/>
            <a:ext cx="794395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8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" y="116632"/>
            <a:ext cx="5616624" cy="14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837584" cy="134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6" y="3284984"/>
            <a:ext cx="5169663" cy="134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58" y="4869160"/>
            <a:ext cx="3786560" cy="141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86683"/>
            <a:ext cx="3771701" cy="110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821" y="200905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Child Speak Cards 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275034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5" y="1988840"/>
            <a:ext cx="801015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228" y="23488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27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476672"/>
            <a:ext cx="5554059" cy="5940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Have lunchtime buddies in the infant playground</a:t>
            </a:r>
            <a:r>
              <a:rPr lang="en-GB" sz="2000" dirty="0" smtClean="0">
                <a:latin typeface="SassoonPrimaryInfant" pitchFamily="2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Court Trip-Year 5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Chosen charities to donated to based on current issues if necessary. CIN-RND-Christmas Shoe box Appeal 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Eco warriors (school council)  and local community work-Litter picking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Pupil/Staff/Parents- Questionnaires completed   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Learn about apartheid and Black history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Develop understanding of propaganda-WW2 Year 6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Learn about the voting system -</a:t>
            </a:r>
            <a:r>
              <a:rPr lang="en-GB" sz="2000" dirty="0" smtClean="0">
                <a:latin typeface="SassoonPrimaryInfant" pitchFamily="2" charset="0"/>
              </a:rPr>
              <a:t>Vote for roles &amp; responsibilities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Developed a debating club- JS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Develop the roles of the Eco Council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Learn the National Anthem and more about our new Reigning 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School council members voted in from each class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 Classroom monitors/Year </a:t>
            </a:r>
            <a:r>
              <a:rPr lang="en-GB" sz="2000" dirty="0">
                <a:latin typeface="SassoonPrimaryInfant" pitchFamily="2" charset="0"/>
              </a:rPr>
              <a:t>6 </a:t>
            </a:r>
            <a:r>
              <a:rPr lang="en-GB" sz="2000" dirty="0" smtClean="0">
                <a:latin typeface="SassoonPrimaryInfant" pitchFamily="2" charset="0"/>
              </a:rPr>
              <a:t>helpers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RE scheme developing </a:t>
            </a:r>
            <a:r>
              <a:rPr lang="en-GB" sz="2000" dirty="0">
                <a:latin typeface="SassoonPrimaryInfant" pitchFamily="2" charset="0"/>
              </a:rPr>
              <a:t>understanding that people have different views on things and how this affects the </a:t>
            </a:r>
            <a:r>
              <a:rPr lang="en-GB" sz="2000" dirty="0" smtClean="0">
                <a:latin typeface="SassoonPrimaryInfant" pitchFamily="2" charset="0"/>
              </a:rPr>
              <a:t>world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Invested in ‘First News’, encouraging debates about current affairs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804247" y="650175"/>
            <a:ext cx="2047515" cy="2062103"/>
          </a:xfrm>
          <a:prstGeom prst="rect">
            <a:avLst/>
          </a:prstGeom>
          <a:gradFill flip="none" rotWithShape="1">
            <a:gsLst>
              <a:gs pos="0">
                <a:srgbClr val="F3FC82">
                  <a:shade val="30000"/>
                  <a:satMod val="115000"/>
                </a:srgbClr>
              </a:gs>
              <a:gs pos="50000">
                <a:srgbClr val="F3FC82">
                  <a:shade val="67500"/>
                  <a:satMod val="115000"/>
                </a:srgbClr>
              </a:gs>
              <a:gs pos="100000">
                <a:srgbClr val="F3FC82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SassoonPrimaryInfant" pitchFamily="2" charset="0"/>
              </a:rPr>
              <a:t>Learn about the ‘History of the British Monarchy and our political leaders’</a:t>
            </a:r>
          </a:p>
          <a:p>
            <a:pPr>
              <a:buFont typeface="Arial" pitchFamily="34" charset="0"/>
              <a:buChar char="•"/>
            </a:pPr>
            <a:endParaRPr lang="en-GB" sz="1600" dirty="0">
              <a:solidFill>
                <a:srgbClr val="FF0000"/>
              </a:solidFill>
              <a:latin typeface="SassoonPrimaryInfant" pitchFamily="2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rgbClr val="FF0000"/>
              </a:solidFill>
              <a:latin typeface="SassoonPrimaryInfant" pitchFamily="2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>
              <a:solidFill>
                <a:srgbClr val="FF0000"/>
              </a:solidFill>
              <a:latin typeface="SassoonPrimaryInfant" pitchFamily="2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rgbClr val="FF0000"/>
              </a:solidFill>
              <a:latin typeface="SassoonPrimaryInfant" pitchFamily="2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rgbClr val="FF0000"/>
              </a:solidFill>
              <a:latin typeface="SassoonPrimaryInfa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890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What we do now...</a:t>
            </a:r>
            <a:endParaRPr lang="en-GB" sz="2800" dirty="0">
              <a:latin typeface="SassoonPrimaryInfa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98902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What we are going to do ...</a:t>
            </a:r>
            <a:endParaRPr lang="en-GB" sz="2800" dirty="0">
              <a:latin typeface="SassoonPrimaryInfa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2577" y="676620"/>
            <a:ext cx="553998" cy="3528392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assoonPrimaryInfant" pitchFamily="2" charset="0"/>
              </a:rPr>
              <a:t>DEMOCRACY</a:t>
            </a:r>
            <a:endParaRPr lang="en-GB" sz="2400" b="1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77" y="5301208"/>
            <a:ext cx="275705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6" y="1556792"/>
            <a:ext cx="8694412" cy="22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64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7372"/>
            <a:ext cx="4104456" cy="504753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z="1600" dirty="0">
              <a:latin typeface="SassoonPrimaryInfant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 </a:t>
            </a:r>
            <a:r>
              <a:rPr lang="en-GB" dirty="0">
                <a:latin typeface="SassoonPrimaryInfant" pitchFamily="2" charset="0"/>
              </a:rPr>
              <a:t>B</a:t>
            </a:r>
            <a:r>
              <a:rPr lang="en-GB" dirty="0" smtClean="0">
                <a:latin typeface="SassoonPrimaryInfant" pitchFamily="2" charset="0"/>
              </a:rPr>
              <a:t>ehaviour and anti-bullying assemblies and policies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 Our Golden Rules/School Rules are  on the  website and on display in every classroom (age appropriate)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 We have a Rewards &amp; Sanctions system- traffic lights in KS1+ KS2 and  sun, cloud, rainy cloud in EYFS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Weekly Achievement assemblies- focus’ on team work as well as individual rewards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Road Safety assemblies take place</a:t>
            </a:r>
          </a:p>
          <a:p>
            <a:r>
              <a:rPr lang="en-GB" dirty="0" err="1" smtClean="0">
                <a:latin typeface="SassoonPrimaryInfant" pitchFamily="2" charset="0"/>
              </a:rPr>
              <a:t>Bikeability</a:t>
            </a:r>
            <a:r>
              <a:rPr lang="en-GB" dirty="0" smtClean="0">
                <a:latin typeface="SassoonPrimaryInfant" pitchFamily="2" charset="0"/>
              </a:rPr>
              <a:t>, Respect, Crucial Crew-Year 6  -We hold E-Safety assemblies for children</a:t>
            </a:r>
          </a:p>
          <a:p>
            <a:r>
              <a:rPr lang="en-GB" dirty="0" smtClean="0">
                <a:latin typeface="SassoonPrimaryInfant" pitchFamily="2" charset="0"/>
              </a:rPr>
              <a:t>Year 5 Road Safety workshop/</a:t>
            </a:r>
            <a:r>
              <a:rPr lang="en-GB" dirty="0" err="1" smtClean="0">
                <a:latin typeface="SassoonPrimaryInfant" pitchFamily="2" charset="0"/>
              </a:rPr>
              <a:t>vistors</a:t>
            </a:r>
            <a:r>
              <a:rPr lang="en-GB" dirty="0" smtClean="0">
                <a:latin typeface="SassoonPrimaryInfant" pitchFamily="2" charset="0"/>
              </a:rPr>
              <a:t>.</a:t>
            </a:r>
          </a:p>
          <a:p>
            <a:r>
              <a:rPr lang="en-GB" dirty="0" smtClean="0">
                <a:latin typeface="SassoonPrimaryInfant" pitchFamily="2" charset="0"/>
              </a:rPr>
              <a:t>Road safety committed assembled- competition within school 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We invite the emergency services in to teach us how rules keep us safe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.</a:t>
            </a:r>
            <a:r>
              <a:rPr lang="en-GB" dirty="0">
                <a:solidFill>
                  <a:srgbClr val="FF0000"/>
                </a:solidFill>
                <a:latin typeface="SassoonPrimaryInfant" pitchFamily="2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SassoonPrimaryInfant" pitchFamily="2" charset="0"/>
              </a:rPr>
              <a:t>Developed whole school reward display and incentive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292080" y="1196752"/>
            <a:ext cx="3168352" cy="3477875"/>
          </a:xfrm>
          <a:prstGeom prst="rect">
            <a:avLst/>
          </a:prstGeom>
          <a:gradFill flip="none" rotWithShape="1">
            <a:gsLst>
              <a:gs pos="0">
                <a:srgbClr val="F3FC82">
                  <a:shade val="30000"/>
                  <a:satMod val="115000"/>
                </a:srgbClr>
              </a:gs>
              <a:gs pos="50000">
                <a:srgbClr val="F3FC82">
                  <a:shade val="67500"/>
                  <a:satMod val="115000"/>
                </a:srgbClr>
              </a:gs>
              <a:gs pos="100000">
                <a:srgbClr val="F3FC82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z="2000" dirty="0" smtClean="0">
              <a:solidFill>
                <a:srgbClr val="FF0000"/>
              </a:solidFill>
              <a:latin typeface="SassoonPrimaryInfant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Hold an annual e safety event for parents.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Develop links with local emergency services-invite the local police 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 Develop inter- school sporting tournaments with our family of schools.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Learn about the English civil and criminal law.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latin typeface="SassoonPrimaryInfa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7104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What we do now...</a:t>
            </a:r>
            <a:endParaRPr lang="en-GB" sz="2800" dirty="0">
              <a:latin typeface="SassoonPrimaryInfa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4701" y="174299"/>
            <a:ext cx="334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What we are going to do ...</a:t>
            </a:r>
            <a:endParaRPr lang="en-GB" sz="2800" dirty="0">
              <a:latin typeface="SassoonPrimaryInfa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1025" y="332656"/>
            <a:ext cx="553998" cy="475252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assoonPrimaryInfant" pitchFamily="2" charset="0"/>
              </a:rPr>
              <a:t>RULE OF LAW</a:t>
            </a:r>
            <a:endParaRPr lang="en-GB" sz="2400" b="1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22" y="5445224"/>
            <a:ext cx="3808586" cy="98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5" y="404664"/>
            <a:ext cx="86197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2" y="4149080"/>
            <a:ext cx="800612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399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901</Words>
  <Application>Microsoft Office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SassoonPrimaryInfant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Nolan.E</dc:creator>
  <cp:lastModifiedBy>Mrs H Warburton</cp:lastModifiedBy>
  <cp:revision>105</cp:revision>
  <cp:lastPrinted>2022-05-04T13:17:58Z</cp:lastPrinted>
  <dcterms:created xsi:type="dcterms:W3CDTF">2015-05-19T12:31:58Z</dcterms:created>
  <dcterms:modified xsi:type="dcterms:W3CDTF">2026-01-09T14:38:13Z</dcterms:modified>
</cp:coreProperties>
</file>