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98" r:id="rId3"/>
    <p:sldId id="299" r:id="rId4"/>
    <p:sldId id="279" r:id="rId5"/>
    <p:sldId id="285" r:id="rId6"/>
    <p:sldId id="260" r:id="rId7"/>
    <p:sldId id="286" r:id="rId8"/>
    <p:sldId id="294" r:id="rId9"/>
    <p:sldId id="300" r:id="rId10"/>
    <p:sldId id="293" r:id="rId11"/>
    <p:sldId id="301" r:id="rId12"/>
    <p:sldId id="282" r:id="rId13"/>
    <p:sldId id="283" r:id="rId14"/>
    <p:sldId id="296" r:id="rId15"/>
    <p:sldId id="274" r:id="rId16"/>
    <p:sldId id="302" r:id="rId17"/>
    <p:sldId id="275" r:id="rId18"/>
    <p:sldId id="29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E7A"/>
    <a:srgbClr val="2BB512"/>
    <a:srgbClr val="C90000"/>
    <a:srgbClr val="528F7E"/>
    <a:srgbClr val="2D2D2D"/>
    <a:srgbClr val="17C1B6"/>
    <a:srgbClr val="21FAEB"/>
    <a:srgbClr val="3EFF1C"/>
    <a:srgbClr val="ED65FF"/>
    <a:srgbClr val="69C8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196" autoAdjust="0"/>
  </p:normalViewPr>
  <p:slideViewPr>
    <p:cSldViewPr snapToGrid="0" snapToObjects="1">
      <p:cViewPr varScale="1">
        <p:scale>
          <a:sx n="88" d="100"/>
          <a:sy n="88" d="100"/>
        </p:scale>
        <p:origin x="130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EE1B5-06EA-F24D-84B8-CB3CF6217F12}" type="datetimeFigureOut">
              <a:rPr lang="en-US" smtClean="0"/>
              <a:pPr/>
              <a:t>9/24/2024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0BCAD-78F6-F04E-84FC-898FF3B01A7E}" type="slidenum">
              <a:rPr lang="en-US" smtClean="0"/>
              <a:pPr/>
              <a:t>‹#›</a:t>
            </a:fld>
            <a:endParaRPr lang="en-US"/>
          </a:p>
        </p:txBody>
      </p:sp>
    </p:spTree>
    <p:extLst>
      <p:ext uri="{BB962C8B-B14F-4D97-AF65-F5344CB8AC3E}">
        <p14:creationId xmlns:p14="http://schemas.microsoft.com/office/powerpoint/2010/main" val="25776654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1</a:t>
            </a:fld>
            <a:endParaRPr lang="en-US"/>
          </a:p>
        </p:txBody>
      </p:sp>
    </p:spTree>
    <p:extLst>
      <p:ext uri="{BB962C8B-B14F-4D97-AF65-F5344CB8AC3E}">
        <p14:creationId xmlns:p14="http://schemas.microsoft.com/office/powerpoint/2010/main" val="426960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15</a:t>
            </a:fld>
            <a:endParaRPr lang="en-US"/>
          </a:p>
        </p:txBody>
      </p:sp>
    </p:spTree>
    <p:extLst>
      <p:ext uri="{BB962C8B-B14F-4D97-AF65-F5344CB8AC3E}">
        <p14:creationId xmlns:p14="http://schemas.microsoft.com/office/powerpoint/2010/main" val="390513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16</a:t>
            </a:fld>
            <a:endParaRPr lang="en-US"/>
          </a:p>
        </p:txBody>
      </p:sp>
    </p:spTree>
    <p:extLst>
      <p:ext uri="{BB962C8B-B14F-4D97-AF65-F5344CB8AC3E}">
        <p14:creationId xmlns:p14="http://schemas.microsoft.com/office/powerpoint/2010/main" val="2702135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a:latin typeface="Calibri"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6CDCB563-864E-1B4F-BA67-EA9C2DFB97A5}" type="slidenum">
              <a:rPr lang="en-US">
                <a:latin typeface="Calibri" charset="0"/>
              </a:rPr>
              <a:pPr/>
              <a:t>17</a:t>
            </a:fld>
            <a:endParaRPr lang="en-US">
              <a:latin typeface="Calibri" charset="0"/>
            </a:endParaRPr>
          </a:p>
        </p:txBody>
      </p:sp>
    </p:spTree>
    <p:extLst>
      <p:ext uri="{BB962C8B-B14F-4D97-AF65-F5344CB8AC3E}">
        <p14:creationId xmlns:p14="http://schemas.microsoft.com/office/powerpoint/2010/main" val="97641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z="1400" dirty="0" smtClean="0">
              <a:latin typeface="Comic Sans MS" pitchFamily="66" charset="0"/>
            </a:endParaRPr>
          </a:p>
        </p:txBody>
      </p:sp>
      <p:sp>
        <p:nvSpPr>
          <p:cNvPr id="890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90BB7FE-DC7D-4546-AED5-6123E15BE434}" type="slidenum">
              <a:rPr lang="en-GB" altLang="en-US" smtClean="0">
                <a:latin typeface="Calibri" pitchFamily="34" charset="0"/>
              </a:rPr>
              <a:pPr fontAlgn="base">
                <a:spcBef>
                  <a:spcPct val="0"/>
                </a:spcBef>
                <a:spcAft>
                  <a:spcPct val="0"/>
                </a:spcAft>
                <a:defRPr/>
              </a:pPr>
              <a:t>18</a:t>
            </a:fld>
            <a:endParaRPr lang="en-GB" altLang="en-US" smtClean="0">
              <a:latin typeface="Calibri" pitchFamily="34" charset="0"/>
            </a:endParaRPr>
          </a:p>
        </p:txBody>
      </p:sp>
    </p:spTree>
    <p:extLst>
      <p:ext uri="{BB962C8B-B14F-4D97-AF65-F5344CB8AC3E}">
        <p14:creationId xmlns:p14="http://schemas.microsoft.com/office/powerpoint/2010/main" val="429489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2D4F51A7-D011-6948-AAC2-5FE0B1FF3605}" type="slidenum">
              <a:rPr lang="en-US">
                <a:latin typeface="Calibri" charset="0"/>
              </a:rPr>
              <a:pPr/>
              <a:t>4</a:t>
            </a:fld>
            <a:endParaRPr lang="en-US">
              <a:latin typeface="Calibri"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endParaRPr lang="en-US" dirty="0">
              <a:latin typeface="Calibri" charset="0"/>
            </a:endParaRPr>
          </a:p>
        </p:txBody>
      </p:sp>
    </p:spTree>
    <p:extLst>
      <p:ext uri="{BB962C8B-B14F-4D97-AF65-F5344CB8AC3E}">
        <p14:creationId xmlns:p14="http://schemas.microsoft.com/office/powerpoint/2010/main" val="289716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5</a:t>
            </a:fld>
            <a:endParaRPr lang="en-US"/>
          </a:p>
        </p:txBody>
      </p:sp>
    </p:spTree>
    <p:extLst>
      <p:ext uri="{BB962C8B-B14F-4D97-AF65-F5344CB8AC3E}">
        <p14:creationId xmlns:p14="http://schemas.microsoft.com/office/powerpoint/2010/main" val="215631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6</a:t>
            </a:fld>
            <a:endParaRPr lang="en-US"/>
          </a:p>
        </p:txBody>
      </p:sp>
    </p:spTree>
    <p:extLst>
      <p:ext uri="{BB962C8B-B14F-4D97-AF65-F5344CB8AC3E}">
        <p14:creationId xmlns:p14="http://schemas.microsoft.com/office/powerpoint/2010/main" val="1046797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7</a:t>
            </a:fld>
            <a:endParaRPr lang="en-US"/>
          </a:p>
        </p:txBody>
      </p:sp>
    </p:spTree>
    <p:extLst>
      <p:ext uri="{BB962C8B-B14F-4D97-AF65-F5344CB8AC3E}">
        <p14:creationId xmlns:p14="http://schemas.microsoft.com/office/powerpoint/2010/main" val="53134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dirty="0">
              <a:latin typeface="Calibri"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6212F208-E4E2-7448-8769-2C5785B19CA5}" type="slidenum">
              <a:rPr lang="en-US">
                <a:latin typeface="Calibri" charset="0"/>
              </a:rPr>
              <a:pPr/>
              <a:t>8</a:t>
            </a:fld>
            <a:endParaRPr lang="en-US">
              <a:latin typeface="Calibri" charset="0"/>
            </a:endParaRPr>
          </a:p>
        </p:txBody>
      </p:sp>
    </p:spTree>
    <p:extLst>
      <p:ext uri="{BB962C8B-B14F-4D97-AF65-F5344CB8AC3E}">
        <p14:creationId xmlns:p14="http://schemas.microsoft.com/office/powerpoint/2010/main" val="2080263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0BCAD-78F6-F04E-84FC-898FF3B01A7E}" type="slidenum">
              <a:rPr lang="en-US" smtClean="0"/>
              <a:pPr/>
              <a:t>10</a:t>
            </a:fld>
            <a:endParaRPr lang="en-US"/>
          </a:p>
        </p:txBody>
      </p:sp>
    </p:spTree>
    <p:extLst>
      <p:ext uri="{BB962C8B-B14F-4D97-AF65-F5344CB8AC3E}">
        <p14:creationId xmlns:p14="http://schemas.microsoft.com/office/powerpoint/2010/main" val="56093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View the Ruth Miskin Training suggested reading lists for great books to read with your children.</a:t>
            </a:r>
          </a:p>
          <a:p>
            <a:pPr>
              <a:spcBef>
                <a:spcPct val="0"/>
              </a:spcBef>
            </a:pPr>
            <a:r>
              <a:rPr lang="en-US" b="1" dirty="0" smtClean="0">
                <a:latin typeface="Calibri" charset="0"/>
              </a:rPr>
              <a:t>http://</a:t>
            </a:r>
            <a:r>
              <a:rPr lang="en-US" b="1" dirty="0" err="1" smtClean="0">
                <a:latin typeface="Calibri" charset="0"/>
              </a:rPr>
              <a:t>www.ruthmiskintraining.com</a:t>
            </a:r>
            <a:r>
              <a:rPr lang="en-US" b="1" dirty="0" smtClean="0">
                <a:latin typeface="Calibri" charset="0"/>
              </a:rPr>
              <a:t>/teacher-support/tag-44/</a:t>
            </a:r>
            <a:r>
              <a:rPr lang="en-US" b="1" dirty="0" err="1" smtClean="0">
                <a:latin typeface="Calibri" charset="0"/>
              </a:rPr>
              <a:t>index.html</a:t>
            </a:r>
            <a:r>
              <a:rPr lang="en-US" b="1" dirty="0" smtClean="0">
                <a:latin typeface="Calibri" charset="0"/>
              </a:rPr>
              <a:t> </a:t>
            </a:r>
            <a:endParaRPr lang="en-GB" b="1" dirty="0" smtClean="0">
              <a:latin typeface="Calibri" charset="0"/>
            </a:endParaRPr>
          </a:p>
        </p:txBody>
      </p:sp>
      <p:sp>
        <p:nvSpPr>
          <p:cNvPr id="4" name="Slide Number Placeholder 3"/>
          <p:cNvSpPr>
            <a:spLocks noGrp="1"/>
          </p:cNvSpPr>
          <p:nvPr>
            <p:ph type="sldNum" sz="quarter" idx="10"/>
          </p:nvPr>
        </p:nvSpPr>
        <p:spPr/>
        <p:txBody>
          <a:bodyPr/>
          <a:lstStyle/>
          <a:p>
            <a:fld id="{9420BCAD-78F6-F04E-84FC-898FF3B01A7E}" type="slidenum">
              <a:rPr lang="en-US" smtClean="0"/>
              <a:pPr/>
              <a:t>13</a:t>
            </a:fld>
            <a:endParaRPr lang="en-US"/>
          </a:p>
        </p:txBody>
      </p:sp>
    </p:spTree>
    <p:extLst>
      <p:ext uri="{BB962C8B-B14F-4D97-AF65-F5344CB8AC3E}">
        <p14:creationId xmlns:p14="http://schemas.microsoft.com/office/powerpoint/2010/main" val="1425310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839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6DB7E66-8DB1-475C-8E78-E70AE5F7D6B1}" type="slidenum">
              <a:rPr lang="en-US" altLang="en-US" smtClean="0">
                <a:latin typeface="Calibri" pitchFamily="34" charset="0"/>
              </a:rPr>
              <a:pPr fontAlgn="base">
                <a:spcBef>
                  <a:spcPct val="0"/>
                </a:spcBef>
                <a:spcAft>
                  <a:spcPct val="0"/>
                </a:spcAft>
                <a:defRPr/>
              </a:pPr>
              <a:t>14</a:t>
            </a:fld>
            <a:endParaRPr lang="en-US" altLang="en-US" smtClean="0">
              <a:latin typeface="Calibri" pitchFamily="34" charset="0"/>
            </a:endParaRPr>
          </a:p>
        </p:txBody>
      </p:sp>
    </p:spTree>
    <p:extLst>
      <p:ext uri="{BB962C8B-B14F-4D97-AF65-F5344CB8AC3E}">
        <p14:creationId xmlns:p14="http://schemas.microsoft.com/office/powerpoint/2010/main" val="1740733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0050" y="1797050"/>
            <a:ext cx="7772400" cy="1470025"/>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9164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ictur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308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Pictur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950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79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EF233E0-0A61-9B4B-B800-6D197DE12499}" type="datetimeFigureOut">
              <a:rPr lang="en-US" smtClean="0"/>
              <a:pPr/>
              <a:t>9/24/2024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AEC43C5-BFCF-2A43-B6B0-2DE31F1749DF}" type="slidenum">
              <a:rPr lang="en-US" smtClean="0"/>
              <a:pPr/>
              <a:t>‹#›</a:t>
            </a:fld>
            <a:endParaRPr lang="en-US"/>
          </a:p>
        </p:txBody>
      </p:sp>
    </p:spTree>
    <p:extLst>
      <p:ext uri="{BB962C8B-B14F-4D97-AF65-F5344CB8AC3E}">
        <p14:creationId xmlns:p14="http://schemas.microsoft.com/office/powerpoint/2010/main" val="258467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EF233E0-0A61-9B4B-B800-6D197DE12499}" type="datetimeFigureOut">
              <a:rPr lang="en-US" smtClean="0"/>
              <a:pPr/>
              <a:t>9/24/2024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AEC43C5-BFCF-2A43-B6B0-2DE31F1749DF}" type="slidenum">
              <a:rPr lang="en-US" smtClean="0"/>
              <a:pPr/>
              <a:t>‹#›</a:t>
            </a:fld>
            <a:endParaRPr lang="en-US"/>
          </a:p>
        </p:txBody>
      </p:sp>
    </p:spTree>
    <p:extLst>
      <p:ext uri="{BB962C8B-B14F-4D97-AF65-F5344CB8AC3E}">
        <p14:creationId xmlns:p14="http://schemas.microsoft.com/office/powerpoint/2010/main" val="260566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F233E0-0A61-9B4B-B800-6D197DE12499}" type="datetimeFigureOut">
              <a:rPr lang="en-US" smtClean="0"/>
              <a:pPr/>
              <a:t>9/24/2024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EC43C5-BFCF-2A43-B6B0-2DE31F1749DF}" type="slidenum">
              <a:rPr lang="en-US" smtClean="0"/>
              <a:pPr/>
              <a:t>‹#›</a:t>
            </a:fld>
            <a:endParaRPr lang="en-US"/>
          </a:p>
        </p:txBody>
      </p:sp>
    </p:spTree>
    <p:extLst>
      <p:ext uri="{BB962C8B-B14F-4D97-AF65-F5344CB8AC3E}">
        <p14:creationId xmlns:p14="http://schemas.microsoft.com/office/powerpoint/2010/main" val="279790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390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4" r:id="rId5"/>
    <p:sldLayoutId id="2147483655" r:id="rId6"/>
    <p:sldLayoutId id="2147483656" r:id="rId7"/>
  </p:sldLayoutIdLst>
  <p:txStyles>
    <p:titleStyle>
      <a:lvl1pPr algn="l" defTabSz="457200" rtl="0" eaLnBrk="1" latinLnBrk="0" hangingPunct="1">
        <a:spcBef>
          <a:spcPct val="0"/>
        </a:spcBef>
        <a:buNone/>
        <a:defRPr sz="3200" b="1" kern="1200">
          <a:solidFill>
            <a:schemeClr val="tx1">
              <a:lumMod val="65000"/>
              <a:lumOff val="35000"/>
            </a:schemeClr>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home.oxfordowl.co.uk/reading/reading-schemes-oxford-levels/read-write-inc-phonics-gui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oxfordowl.co.uk/for-home/find-a-book/library-pag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RWI Phonics Parent Meeting</a:t>
            </a:r>
            <a:endParaRPr lang="en-US" dirty="0"/>
          </a:p>
        </p:txBody>
      </p:sp>
    </p:spTree>
    <p:extLst>
      <p:ext uri="{BB962C8B-B14F-4D97-AF65-F5344CB8AC3E}">
        <p14:creationId xmlns:p14="http://schemas.microsoft.com/office/powerpoint/2010/main" val="2172170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18609"/>
          </a:xfrm>
        </p:spPr>
        <p:txBody>
          <a:bodyPr>
            <a:normAutofit/>
          </a:bodyPr>
          <a:lstStyle/>
          <a:p>
            <a:r>
              <a:rPr lang="en-US" sz="2800" dirty="0" smtClean="0"/>
              <a:t>Spelling:</a:t>
            </a:r>
            <a:endParaRPr lang="en-US" sz="2800" dirty="0"/>
          </a:p>
        </p:txBody>
      </p:sp>
      <p:sp>
        <p:nvSpPr>
          <p:cNvPr id="3" name="Content Placeholder 2"/>
          <p:cNvSpPr>
            <a:spLocks noGrp="1"/>
          </p:cNvSpPr>
          <p:nvPr>
            <p:ph idx="1"/>
          </p:nvPr>
        </p:nvSpPr>
        <p:spPr>
          <a:xfrm>
            <a:off x="457200" y="1674997"/>
            <a:ext cx="8229600" cy="4691069"/>
          </a:xfrm>
        </p:spPr>
        <p:txBody>
          <a:bodyPr>
            <a:normAutofit/>
          </a:bodyPr>
          <a:lstStyle/>
          <a:p>
            <a:pPr>
              <a:defRPr/>
            </a:pPr>
            <a:r>
              <a:rPr lang="en-GB" sz="2800" dirty="0">
                <a:latin typeface="Sitka Heading" panose="02000505000000020004" pitchFamily="2" charset="0"/>
              </a:rPr>
              <a:t>Fred Fingers for spelling</a:t>
            </a:r>
          </a:p>
          <a:p>
            <a:pPr>
              <a:defRPr/>
            </a:pPr>
            <a:endParaRPr lang="en-GB" sz="2800" dirty="0">
              <a:latin typeface="Sitka Heading" panose="02000505000000020004" pitchFamily="2" charset="0"/>
            </a:endParaRPr>
          </a:p>
          <a:p>
            <a:pPr>
              <a:defRPr/>
            </a:pPr>
            <a:endParaRPr lang="en-GB" sz="2800" dirty="0" smtClean="0">
              <a:latin typeface="Sitka Heading" panose="02000505000000020004" pitchFamily="2" charset="0"/>
            </a:endParaRPr>
          </a:p>
          <a:p>
            <a:pPr>
              <a:defRPr/>
            </a:pPr>
            <a:endParaRPr lang="en-GB" sz="2800" dirty="0">
              <a:latin typeface="Sitka Heading" panose="02000505000000020004" pitchFamily="2" charset="0"/>
            </a:endParaRPr>
          </a:p>
          <a:p>
            <a:pPr>
              <a:defRPr/>
            </a:pPr>
            <a:endParaRPr lang="en-GB" sz="2800" dirty="0" smtClean="0">
              <a:latin typeface="Sitka Heading" panose="02000505000000020004" pitchFamily="2" charset="0"/>
            </a:endParaRPr>
          </a:p>
          <a:p>
            <a:pPr marL="457200" indent="-457200">
              <a:buFont typeface="Arial" panose="020B0604020202020204" pitchFamily="34" charset="0"/>
              <a:buChar char="•"/>
              <a:defRPr/>
            </a:pPr>
            <a:r>
              <a:rPr lang="en-GB" sz="2800" dirty="0" smtClean="0">
                <a:latin typeface="Sitka Heading" panose="02000505000000020004" pitchFamily="2" charset="0"/>
              </a:rPr>
              <a:t>Say </a:t>
            </a:r>
            <a:r>
              <a:rPr lang="en-GB" sz="2800" dirty="0">
                <a:latin typeface="Sitka Heading" panose="02000505000000020004" pitchFamily="2" charset="0"/>
              </a:rPr>
              <a:t>the word and</a:t>
            </a:r>
          </a:p>
          <a:p>
            <a:pPr>
              <a:defRPr/>
            </a:pPr>
            <a:r>
              <a:rPr lang="en-GB" sz="2800" dirty="0" smtClean="0">
                <a:latin typeface="Sitka Heading" panose="02000505000000020004" pitchFamily="2" charset="0"/>
              </a:rPr>
              <a:t>     pinch </a:t>
            </a:r>
            <a:r>
              <a:rPr lang="en-GB" sz="2800" dirty="0">
                <a:latin typeface="Sitka Heading" panose="02000505000000020004" pitchFamily="2" charset="0"/>
              </a:rPr>
              <a:t>on the </a:t>
            </a:r>
            <a:r>
              <a:rPr lang="en-GB" sz="2800" dirty="0" smtClean="0">
                <a:latin typeface="Sitka Heading" panose="02000505000000020004" pitchFamily="2" charset="0"/>
              </a:rPr>
              <a:t>sounds</a:t>
            </a:r>
          </a:p>
          <a:p>
            <a:pPr marL="457200" indent="-457200">
              <a:buFont typeface="Arial" panose="020B0604020202020204" pitchFamily="34" charset="0"/>
              <a:buChar char="•"/>
              <a:defRPr/>
            </a:pPr>
            <a:r>
              <a:rPr lang="en-GB" sz="2800" dirty="0" smtClean="0">
                <a:latin typeface="Sitka Heading" panose="02000505000000020004" pitchFamily="2" charset="0"/>
              </a:rPr>
              <a:t>Write it down </a:t>
            </a:r>
            <a:endParaRPr lang="en-GB" sz="2800" dirty="0">
              <a:latin typeface="Sitka Heading" panose="02000505000000020004" pitchFamily="2" charset="0"/>
            </a:endParaRPr>
          </a:p>
          <a:p>
            <a:endParaRPr lang="en-US" sz="3600" dirty="0"/>
          </a:p>
        </p:txBody>
      </p:sp>
      <p:pic>
        <p:nvPicPr>
          <p:cNvPr id="6" name="Picture 4" descr="http://sr.photos3.fotosearch.com/bthumb/CSP/CSP993/k143128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714" y="1898043"/>
            <a:ext cx="1398588"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4873714" y="2220517"/>
            <a:ext cx="400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GB" altLang="en-US" sz="2000" dirty="0">
                <a:latin typeface="Comic Sans MS" panose="030F0702030302020204" pitchFamily="66" charset="0"/>
                <a:cs typeface="Arial" panose="020B0604020202020204" pitchFamily="34" charset="0"/>
              </a:rPr>
              <a:t>c</a:t>
            </a:r>
          </a:p>
        </p:txBody>
      </p:sp>
      <p:sp>
        <p:nvSpPr>
          <p:cNvPr id="4" name="TextBox 3"/>
          <p:cNvSpPr txBox="1"/>
          <p:nvPr/>
        </p:nvSpPr>
        <p:spPr>
          <a:xfrm>
            <a:off x="5409127" y="2220517"/>
            <a:ext cx="309094" cy="400110"/>
          </a:xfrm>
          <a:prstGeom prst="rect">
            <a:avLst/>
          </a:prstGeom>
          <a:noFill/>
        </p:spPr>
        <p:txBody>
          <a:bodyPr wrap="square" rtlCol="0">
            <a:spAutoFit/>
          </a:bodyPr>
          <a:lstStyle/>
          <a:p>
            <a:r>
              <a:rPr lang="en-GB" sz="2000" dirty="0" smtClean="0">
                <a:latin typeface="Comic Sans MS" panose="030F0702030302020204" pitchFamily="66" charset="0"/>
              </a:rPr>
              <a:t>a</a:t>
            </a:r>
            <a:endParaRPr lang="en-GB" sz="2000" dirty="0">
              <a:latin typeface="Comic Sans MS" panose="030F0702030302020204" pitchFamily="66" charset="0"/>
            </a:endParaRPr>
          </a:p>
        </p:txBody>
      </p:sp>
      <p:sp>
        <p:nvSpPr>
          <p:cNvPr id="8" name="TextBox 7"/>
          <p:cNvSpPr txBox="1"/>
          <p:nvPr/>
        </p:nvSpPr>
        <p:spPr>
          <a:xfrm>
            <a:off x="5937161" y="2356834"/>
            <a:ext cx="231819" cy="400110"/>
          </a:xfrm>
          <a:prstGeom prst="rect">
            <a:avLst/>
          </a:prstGeom>
          <a:noFill/>
        </p:spPr>
        <p:txBody>
          <a:bodyPr wrap="square" rtlCol="0">
            <a:spAutoFit/>
          </a:bodyPr>
          <a:lstStyle/>
          <a:p>
            <a:r>
              <a:rPr lang="en-GB" sz="2000" dirty="0" smtClean="0">
                <a:latin typeface="Comic Sans MS" panose="030F0702030302020204" pitchFamily="66" charset="0"/>
              </a:rPr>
              <a:t>t</a:t>
            </a:r>
            <a:endParaRPr lang="en-GB" sz="2000" dirty="0">
              <a:latin typeface="Comic Sans MS" panose="030F0702030302020204" pitchFamily="66" charset="0"/>
            </a:endParaRPr>
          </a:p>
        </p:txBody>
      </p:sp>
    </p:spTree>
    <p:extLst>
      <p:ext uri="{BB962C8B-B14F-4D97-AF65-F5344CB8AC3E}">
        <p14:creationId xmlns:p14="http://schemas.microsoft.com/office/powerpoint/2010/main" val="185755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style.rotation</p:attrName>
                                        </p:attrNameLst>
                                      </p:cBhvr>
                                      <p:tavLst>
                                        <p:tav tm="0">
                                          <p:val>
                                            <p:fltVal val="720"/>
                                          </p:val>
                                        </p:tav>
                                        <p:tav tm="100000">
                                          <p:val>
                                            <p:fltVal val="0"/>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3" y="1782395"/>
            <a:ext cx="8397025" cy="3539430"/>
          </a:xfrm>
          <a:prstGeom prst="rect">
            <a:avLst/>
          </a:prstGeom>
        </p:spPr>
        <p:txBody>
          <a:bodyPr wrap="square">
            <a:spAutoFit/>
          </a:bodyPr>
          <a:lstStyle/>
          <a:p>
            <a:pPr algn="ctr">
              <a:defRPr/>
            </a:pPr>
            <a:r>
              <a:rPr lang="en-GB" sz="2800" dirty="0">
                <a:latin typeface="Sitka Heading" panose="02000505000000020004" pitchFamily="2" charset="0"/>
              </a:rPr>
              <a:t>We ensure that the children are seeing and practising the sounds lots throughout the day, especially those who are finding it difficult to recall them.  </a:t>
            </a:r>
          </a:p>
          <a:p>
            <a:pPr algn="ctr">
              <a:defRPr/>
            </a:pPr>
            <a:r>
              <a:rPr lang="en-GB" sz="2800" b="1" i="1" dirty="0">
                <a:latin typeface="Sitka Heading" panose="02000505000000020004" pitchFamily="2" charset="0"/>
              </a:rPr>
              <a:t>This will speed up the recall of Speed Sounds</a:t>
            </a:r>
            <a:r>
              <a:rPr lang="en-GB" sz="2800" b="1" i="1" dirty="0" smtClean="0">
                <a:latin typeface="Sitka Heading" panose="02000505000000020004" pitchFamily="2" charset="0"/>
              </a:rPr>
              <a:t>!</a:t>
            </a:r>
          </a:p>
          <a:p>
            <a:pPr algn="ctr">
              <a:defRPr/>
            </a:pPr>
            <a:endParaRPr lang="en-GB" sz="2800" b="1" i="1" dirty="0">
              <a:latin typeface="Sitka Heading" panose="02000505000000020004" pitchFamily="2" charset="0"/>
            </a:endParaRPr>
          </a:p>
          <a:p>
            <a:pPr marL="457200" indent="-457200" algn="ctr">
              <a:buFont typeface="Arial" panose="020B0604020202020204" pitchFamily="34" charset="0"/>
              <a:buChar char="•"/>
              <a:defRPr/>
            </a:pPr>
            <a:r>
              <a:rPr lang="en-GB" sz="2800" b="1" i="1" dirty="0" smtClean="0">
                <a:latin typeface="Sitka Heading" panose="02000505000000020004" pitchFamily="2" charset="0"/>
              </a:rPr>
              <a:t>Play games</a:t>
            </a:r>
          </a:p>
          <a:p>
            <a:pPr marL="457200" indent="-457200" algn="ctr">
              <a:buFont typeface="Arial" panose="020B0604020202020204" pitchFamily="34" charset="0"/>
              <a:buChar char="•"/>
              <a:defRPr/>
            </a:pPr>
            <a:r>
              <a:rPr lang="en-GB" sz="2800" b="1" i="1" dirty="0" smtClean="0">
                <a:latin typeface="Sitka Heading" panose="02000505000000020004" pitchFamily="2" charset="0"/>
              </a:rPr>
              <a:t>Teacher will ‘Fred Talk’ instructions for the children to follow.</a:t>
            </a:r>
            <a:endParaRPr lang="en-GB" sz="2800" b="1" i="1" dirty="0">
              <a:latin typeface="Sitka Heading" panose="02000505000000020004" pitchFamily="2" charset="0"/>
            </a:endParaRPr>
          </a:p>
        </p:txBody>
      </p:sp>
    </p:spTree>
    <p:extLst>
      <p:ext uri="{BB962C8B-B14F-4D97-AF65-F5344CB8AC3E}">
        <p14:creationId xmlns:p14="http://schemas.microsoft.com/office/powerpoint/2010/main" val="1106810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help your child at home…</a:t>
            </a:r>
            <a:endParaRPr lang="en-US" dirty="0"/>
          </a:p>
        </p:txBody>
      </p:sp>
      <p:pic>
        <p:nvPicPr>
          <p:cNvPr id="5" name="Picture 4" descr="Screen Shot 2014-08-12 at 12.32.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762" y="1717189"/>
            <a:ext cx="5073245" cy="4682995"/>
          </a:xfrm>
          <a:prstGeom prst="rect">
            <a:avLst/>
          </a:prstGeom>
        </p:spPr>
      </p:pic>
    </p:spTree>
    <p:extLst>
      <p:ext uri="{BB962C8B-B14F-4D97-AF65-F5344CB8AC3E}">
        <p14:creationId xmlns:p14="http://schemas.microsoft.com/office/powerpoint/2010/main" val="73457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Reading at home.</a:t>
            </a:r>
            <a:endParaRPr lang="en-US" sz="2800" dirty="0"/>
          </a:p>
        </p:txBody>
      </p:sp>
      <p:sp>
        <p:nvSpPr>
          <p:cNvPr id="3" name="Content Placeholder 2"/>
          <p:cNvSpPr>
            <a:spLocks noGrp="1"/>
          </p:cNvSpPr>
          <p:nvPr>
            <p:ph idx="1"/>
          </p:nvPr>
        </p:nvSpPr>
        <p:spPr/>
        <p:txBody>
          <a:bodyPr>
            <a:normAutofit fontScale="92500"/>
          </a:bodyPr>
          <a:lstStyle/>
          <a:p>
            <a:r>
              <a:rPr lang="en-GB" sz="2400" dirty="0" smtClean="0">
                <a:latin typeface="Calibri" charset="0"/>
              </a:rPr>
              <a:t>Read favourite stories </a:t>
            </a:r>
            <a:r>
              <a:rPr lang="en-GB" sz="2400" b="1" dirty="0" smtClean="0">
                <a:latin typeface="Calibri" charset="0"/>
              </a:rPr>
              <a:t>over and over</a:t>
            </a:r>
            <a:r>
              <a:rPr lang="en-GB" sz="2400" dirty="0" smtClean="0">
                <a:latin typeface="Calibri" charset="0"/>
              </a:rPr>
              <a:t> again. </a:t>
            </a:r>
          </a:p>
          <a:p>
            <a:endParaRPr lang="en-GB" sz="2400" dirty="0">
              <a:latin typeface="Calibri" charset="0"/>
            </a:endParaRPr>
          </a:p>
          <a:p>
            <a:r>
              <a:rPr lang="en-GB" sz="2400" dirty="0" smtClean="0">
                <a:latin typeface="Calibri" charset="0"/>
              </a:rPr>
              <a:t>Read some stories at </a:t>
            </a:r>
            <a:r>
              <a:rPr lang="en-GB" sz="2400" b="1" dirty="0">
                <a:latin typeface="Calibri" charset="0"/>
              </a:rPr>
              <a:t>a higher level than </a:t>
            </a:r>
            <a:r>
              <a:rPr lang="en-GB" sz="2400" b="1" dirty="0" smtClean="0">
                <a:latin typeface="Calibri" charset="0"/>
              </a:rPr>
              <a:t>they </a:t>
            </a:r>
            <a:r>
              <a:rPr lang="en-GB" sz="2400" b="1" dirty="0">
                <a:latin typeface="Calibri" charset="0"/>
              </a:rPr>
              <a:t>can read </a:t>
            </a:r>
            <a:r>
              <a:rPr lang="en-GB" sz="2400" b="1" dirty="0" smtClean="0">
                <a:latin typeface="Calibri" charset="0"/>
              </a:rPr>
              <a:t>themselves. </a:t>
            </a:r>
          </a:p>
          <a:p>
            <a:endParaRPr lang="en-GB" sz="2400" b="1" dirty="0">
              <a:latin typeface="Calibri" charset="0"/>
            </a:endParaRPr>
          </a:p>
          <a:p>
            <a:r>
              <a:rPr lang="en-GB" sz="2400" dirty="0" smtClean="0">
                <a:latin typeface="Calibri" charset="0"/>
              </a:rPr>
              <a:t>We will send home a book for you to share and enjoy with your child weekly – reading for pleasure.</a:t>
            </a:r>
          </a:p>
          <a:p>
            <a:endParaRPr lang="en-GB" sz="2400" b="1" dirty="0" smtClean="0">
              <a:latin typeface="Calibri" charset="0"/>
            </a:endParaRPr>
          </a:p>
          <a:p>
            <a:r>
              <a:rPr lang="en-GB" sz="2400" dirty="0" smtClean="0">
                <a:latin typeface="Calibri" charset="0"/>
              </a:rPr>
              <a:t>Listen to them</a:t>
            </a:r>
            <a:r>
              <a:rPr lang="en-GB" sz="2400" b="1" dirty="0" smtClean="0">
                <a:latin typeface="Calibri" charset="0"/>
              </a:rPr>
              <a:t> </a:t>
            </a:r>
            <a:r>
              <a:rPr lang="en-GB" sz="2400" dirty="0" smtClean="0">
                <a:latin typeface="Calibri" charset="0"/>
              </a:rPr>
              <a:t>reading their</a:t>
            </a:r>
            <a:r>
              <a:rPr lang="en-GB" sz="2400" b="1" dirty="0" smtClean="0">
                <a:latin typeface="Calibri" charset="0"/>
              </a:rPr>
              <a:t> home reading books – </a:t>
            </a:r>
            <a:r>
              <a:rPr lang="en-GB" sz="2400" dirty="0" smtClean="0">
                <a:latin typeface="Calibri" charset="0"/>
              </a:rPr>
              <a:t>this is at the same ability as the book they are reading in class. We will not hear your child read this book, but we will teach and hear your child read every day.</a:t>
            </a:r>
          </a:p>
          <a:p>
            <a:r>
              <a:rPr lang="en-GB" sz="2800" b="1" dirty="0" smtClean="0">
                <a:latin typeface="Calibri" charset="0"/>
              </a:rPr>
              <a:t>Change books – </a:t>
            </a:r>
            <a:r>
              <a:rPr lang="en-GB" sz="2800" b="1" dirty="0" smtClean="0">
                <a:latin typeface="Calibri" charset="0"/>
              </a:rPr>
              <a:t>Wednesday</a:t>
            </a:r>
            <a:r>
              <a:rPr lang="en-GB" sz="2800" b="1" dirty="0" smtClean="0">
                <a:latin typeface="Calibri" charset="0"/>
              </a:rPr>
              <a:t> </a:t>
            </a:r>
            <a:r>
              <a:rPr lang="en-GB" sz="2800" b="1" dirty="0" smtClean="0">
                <a:latin typeface="Calibri" charset="0"/>
              </a:rPr>
              <a:t>only</a:t>
            </a:r>
          </a:p>
          <a:p>
            <a:endParaRPr lang="en-GB" sz="2800" b="1" dirty="0">
              <a:latin typeface="Calibri" charset="0"/>
            </a:endParaRPr>
          </a:p>
          <a:p>
            <a:endParaRPr lang="en-GB" sz="2800" b="1" dirty="0">
              <a:latin typeface="Calibri" charset="0"/>
            </a:endParaRPr>
          </a:p>
          <a:p>
            <a:endParaRPr lang="en-US" i="1" dirty="0" smtClean="0"/>
          </a:p>
          <a:p>
            <a:endParaRPr lang="en-US" dirty="0"/>
          </a:p>
        </p:txBody>
      </p:sp>
    </p:spTree>
    <p:extLst>
      <p:ext uri="{BB962C8B-B14F-4D97-AF65-F5344CB8AC3E}">
        <p14:creationId xmlns:p14="http://schemas.microsoft.com/office/powerpoint/2010/main" val="323115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tLang="en-US" smtClean="0"/>
              <a:t>And...</a:t>
            </a:r>
          </a:p>
        </p:txBody>
      </p:sp>
      <p:sp>
        <p:nvSpPr>
          <p:cNvPr id="27651" name="Content Placeholder 2"/>
          <p:cNvSpPr>
            <a:spLocks noGrp="1"/>
          </p:cNvSpPr>
          <p:nvPr>
            <p:ph idx="1"/>
          </p:nvPr>
        </p:nvSpPr>
        <p:spPr>
          <a:xfrm>
            <a:off x="395288" y="1484313"/>
            <a:ext cx="8229600" cy="4344987"/>
          </a:xfrm>
        </p:spPr>
        <p:txBody>
          <a:bodyPr/>
          <a:lstStyle/>
          <a:p>
            <a:pPr marL="0" indent="0" eaLnBrk="1" hangingPunct="1"/>
            <a:r>
              <a:rPr lang="en-GB" altLang="en-US" sz="2800" dirty="0" smtClean="0"/>
              <a:t>Asking lots of questions!</a:t>
            </a:r>
          </a:p>
          <a:p>
            <a:pPr marL="0" indent="0" eaLnBrk="1" hangingPunct="1"/>
            <a:r>
              <a:rPr lang="en-GB" altLang="en-US" sz="2800" dirty="0" smtClean="0"/>
              <a:t>You will find questions at the back of the book.</a:t>
            </a:r>
          </a:p>
          <a:p>
            <a:pPr marL="0" indent="0" eaLnBrk="1" hangingPunct="1">
              <a:buFont typeface="Wingdings" pitchFamily="2" charset="2"/>
              <a:buNone/>
            </a:pPr>
            <a:endParaRPr lang="en-GB" altLang="en-US" sz="2800" dirty="0" smtClean="0"/>
          </a:p>
          <a:p>
            <a:pPr marL="0" indent="0" eaLnBrk="1" hangingPunct="1">
              <a:buFont typeface="Wingdings" pitchFamily="2" charset="2"/>
              <a:buNone/>
            </a:pPr>
            <a:r>
              <a:rPr lang="en-GB" altLang="en-US" sz="2800" dirty="0" smtClean="0"/>
              <a:t>Use these prompts to help you:</a:t>
            </a:r>
          </a:p>
          <a:p>
            <a:pPr marL="0" indent="0" eaLnBrk="1" hangingPunct="1">
              <a:buFont typeface="Wingdings" pitchFamily="2" charset="2"/>
              <a:buNone/>
            </a:pPr>
            <a:endParaRPr lang="en-GB" altLang="en-US" sz="2800" dirty="0" smtClean="0"/>
          </a:p>
          <a:p>
            <a:pPr marL="0" indent="0" eaLnBrk="1" hangingPunct="1">
              <a:buFont typeface="Wingdings" pitchFamily="2" charset="2"/>
              <a:buNone/>
            </a:pPr>
            <a:endParaRPr lang="en-GB" altLang="en-US" sz="2800" dirty="0" smtClean="0"/>
          </a:p>
        </p:txBody>
      </p:sp>
      <p:sp>
        <p:nvSpPr>
          <p:cNvPr id="27653" name="AutoShape 3"/>
          <p:cNvSpPr>
            <a:spLocks noChangeArrowheads="1"/>
          </p:cNvSpPr>
          <p:nvPr/>
        </p:nvSpPr>
        <p:spPr bwMode="auto">
          <a:xfrm>
            <a:off x="6069013" y="3213100"/>
            <a:ext cx="2390775" cy="1439863"/>
          </a:xfrm>
          <a:prstGeom prst="cloudCallout">
            <a:avLst>
              <a:gd name="adj1" fmla="val 62134"/>
              <a:gd name="adj2" fmla="val 54977"/>
            </a:avLst>
          </a:prstGeom>
          <a:gradFill rotWithShape="1">
            <a:gsLst>
              <a:gs pos="0">
                <a:srgbClr val="FFFF99"/>
              </a:gs>
              <a:gs pos="100000">
                <a:schemeClr val="bg1"/>
              </a:gs>
            </a:gsLst>
            <a:lin ang="5400000" scaled="1"/>
          </a:gradFill>
          <a:ln w="9525">
            <a:solidFill>
              <a:schemeClr val="tx1"/>
            </a:solidFill>
            <a:round/>
            <a:headEnd/>
            <a:tailEnd/>
          </a:ln>
        </p:spPr>
        <p:txBody>
          <a:bodyPr/>
          <a:lstStyle/>
          <a:p>
            <a:pPr algn="ctr"/>
            <a:r>
              <a:rPr lang="cy-GB" altLang="en-US" b="1"/>
              <a:t> </a:t>
            </a:r>
            <a:r>
              <a:rPr lang="cy-GB" altLang="en-US"/>
              <a:t>What is that character thinking?</a:t>
            </a:r>
            <a:endParaRPr lang="en-GB" altLang="en-US"/>
          </a:p>
        </p:txBody>
      </p:sp>
      <p:sp>
        <p:nvSpPr>
          <p:cNvPr id="27654" name="AutoShape 4"/>
          <p:cNvSpPr>
            <a:spLocks noChangeArrowheads="1"/>
          </p:cNvSpPr>
          <p:nvPr/>
        </p:nvSpPr>
        <p:spPr bwMode="auto">
          <a:xfrm>
            <a:off x="3492500" y="5300663"/>
            <a:ext cx="2139950" cy="1216025"/>
          </a:xfrm>
          <a:prstGeom prst="wedgeEllipseCallout">
            <a:avLst>
              <a:gd name="adj1" fmla="val -80046"/>
              <a:gd name="adj2" fmla="val 51060"/>
            </a:avLst>
          </a:prstGeom>
          <a:gradFill rotWithShape="1">
            <a:gsLst>
              <a:gs pos="0">
                <a:srgbClr val="FF99CC"/>
              </a:gs>
              <a:gs pos="100000">
                <a:schemeClr val="bg1"/>
              </a:gs>
            </a:gsLst>
            <a:path path="rect">
              <a:fillToRect l="50000" t="50000" r="50000" b="50000"/>
            </a:path>
          </a:gradFill>
          <a:ln w="9525">
            <a:solidFill>
              <a:schemeClr val="tx1"/>
            </a:solidFill>
            <a:miter lim="800000"/>
            <a:headEnd/>
            <a:tailEnd/>
          </a:ln>
        </p:spPr>
        <p:txBody>
          <a:bodyPr/>
          <a:lstStyle/>
          <a:p>
            <a:pPr algn="ctr">
              <a:spcBef>
                <a:spcPct val="50000"/>
              </a:spcBef>
            </a:pPr>
            <a:r>
              <a:rPr lang="cy-GB" altLang="en-US"/>
              <a:t>What is the character saying?</a:t>
            </a:r>
            <a:endParaRPr lang="en-US" altLang="en-US"/>
          </a:p>
          <a:p>
            <a:pPr algn="ctr"/>
            <a:endParaRPr lang="en-GB" altLang="en-US" sz="2400" b="1"/>
          </a:p>
        </p:txBody>
      </p:sp>
      <p:sp>
        <p:nvSpPr>
          <p:cNvPr id="27655" name="Oval 5"/>
          <p:cNvSpPr>
            <a:spLocks noChangeArrowheads="1"/>
          </p:cNvSpPr>
          <p:nvPr/>
        </p:nvSpPr>
        <p:spPr bwMode="auto">
          <a:xfrm>
            <a:off x="6089650" y="5157788"/>
            <a:ext cx="2803525" cy="1441450"/>
          </a:xfrm>
          <a:prstGeom prst="ellipse">
            <a:avLst/>
          </a:prstGeom>
          <a:gradFill rotWithShape="1">
            <a:gsLst>
              <a:gs pos="0">
                <a:srgbClr val="66FF99"/>
              </a:gs>
              <a:gs pos="100000">
                <a:schemeClr val="bg1"/>
              </a:gs>
            </a:gsLst>
            <a:lin ang="5400000" scaled="1"/>
          </a:gradFill>
          <a:ln w="9525">
            <a:solidFill>
              <a:schemeClr val="tx1"/>
            </a:solidFill>
            <a:round/>
            <a:headEnd/>
            <a:tailEnd/>
          </a:ln>
        </p:spPr>
        <p:txBody>
          <a:bodyPr wrap="none" anchor="ctr"/>
          <a:lstStyle/>
          <a:p>
            <a:pPr algn="ctr">
              <a:spcBef>
                <a:spcPct val="50000"/>
              </a:spcBef>
            </a:pPr>
            <a:endParaRPr lang="cy-GB" altLang="en-US"/>
          </a:p>
          <a:p>
            <a:pPr algn="ctr">
              <a:spcBef>
                <a:spcPct val="50000"/>
              </a:spcBef>
            </a:pPr>
            <a:r>
              <a:rPr lang="cy-GB" altLang="en-US"/>
              <a:t>What do you </a:t>
            </a:r>
          </a:p>
          <a:p>
            <a:pPr algn="ctr">
              <a:spcBef>
                <a:spcPct val="50000"/>
              </a:spcBef>
            </a:pPr>
            <a:r>
              <a:rPr lang="cy-GB" altLang="en-US"/>
              <a:t>think that character is </a:t>
            </a:r>
          </a:p>
          <a:p>
            <a:pPr algn="ctr">
              <a:spcBef>
                <a:spcPct val="50000"/>
              </a:spcBef>
            </a:pPr>
            <a:r>
              <a:rPr lang="cy-GB" altLang="en-US"/>
              <a:t>feeling now?</a:t>
            </a:r>
            <a:endParaRPr lang="en-US" altLang="en-US"/>
          </a:p>
          <a:p>
            <a:pPr algn="ctr"/>
            <a:endParaRPr lang="en-GB" altLang="en-US" sz="2400"/>
          </a:p>
        </p:txBody>
      </p:sp>
      <p:sp>
        <p:nvSpPr>
          <p:cNvPr id="27656" name="AutoShape 6"/>
          <p:cNvSpPr>
            <a:spLocks noChangeArrowheads="1"/>
          </p:cNvSpPr>
          <p:nvPr/>
        </p:nvSpPr>
        <p:spPr bwMode="auto">
          <a:xfrm>
            <a:off x="323850" y="4005263"/>
            <a:ext cx="3157538" cy="2016125"/>
          </a:xfrm>
          <a:prstGeom prst="irregularSeal1">
            <a:avLst/>
          </a:prstGeom>
          <a:gradFill rotWithShape="1">
            <a:gsLst>
              <a:gs pos="0">
                <a:schemeClr val="bg1"/>
              </a:gs>
              <a:gs pos="100000">
                <a:srgbClr val="0099CC"/>
              </a:gs>
            </a:gsLst>
            <a:lin ang="5400000" scaled="1"/>
          </a:gradFill>
          <a:ln w="9525">
            <a:solidFill>
              <a:schemeClr val="tx1"/>
            </a:solidFill>
            <a:miter lim="800000"/>
            <a:headEnd/>
            <a:tailEnd/>
          </a:ln>
        </p:spPr>
        <p:txBody>
          <a:bodyPr wrap="none" anchor="ctr"/>
          <a:lstStyle/>
          <a:p>
            <a:pPr algn="ctr"/>
            <a:r>
              <a:rPr lang="cy-GB" altLang="en-US"/>
              <a:t>What is happening?</a:t>
            </a:r>
            <a:endParaRPr lang="en-GB" altLang="en-US"/>
          </a:p>
        </p:txBody>
      </p:sp>
      <p:sp>
        <p:nvSpPr>
          <p:cNvPr id="26634" name="Rounded Rectangle 9"/>
          <p:cNvSpPr>
            <a:spLocks noChangeArrowheads="1"/>
          </p:cNvSpPr>
          <p:nvPr/>
        </p:nvSpPr>
        <p:spPr bwMode="auto">
          <a:xfrm>
            <a:off x="3492500" y="3716338"/>
            <a:ext cx="2160588" cy="1000125"/>
          </a:xfrm>
          <a:prstGeom prst="roundRect">
            <a:avLst>
              <a:gd name="adj"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lgn="ctr">
            <a:solidFill>
              <a:schemeClr val="tx1"/>
            </a:solidFill>
            <a:round/>
            <a:headEnd/>
            <a:tailEnd type="triangle" w="med" len="med"/>
          </a:ln>
        </p:spPr>
        <p:txBody>
          <a:bodyPr wrap="none"/>
          <a:lstStyle/>
          <a:p>
            <a:pPr algn="ctr" eaLnBrk="0" fontAlgn="auto" hangingPunct="0">
              <a:spcBef>
                <a:spcPts val="0"/>
              </a:spcBef>
              <a:spcAft>
                <a:spcPts val="0"/>
              </a:spcAft>
              <a:defRPr/>
            </a:pPr>
            <a:r>
              <a:rPr lang="en-GB" dirty="0">
                <a:latin typeface="+mn-lt"/>
                <a:cs typeface="+mn-cs"/>
              </a:rPr>
              <a:t>What do you think </a:t>
            </a:r>
          </a:p>
          <a:p>
            <a:pPr algn="ctr" eaLnBrk="0" fontAlgn="auto" hangingPunct="0">
              <a:spcBef>
                <a:spcPts val="0"/>
              </a:spcBef>
              <a:spcAft>
                <a:spcPts val="0"/>
              </a:spcAft>
              <a:defRPr/>
            </a:pPr>
            <a:r>
              <a:rPr lang="en-GB" dirty="0">
                <a:latin typeface="+mn-lt"/>
                <a:cs typeface="+mn-cs"/>
              </a:rPr>
              <a:t>happens next?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4" grpId="0" animBg="1"/>
      <p:bldP spid="27655" grpId="0" animBg="1"/>
      <p:bldP spid="27656" grpId="0" animBg="1"/>
      <p:bldP spid="266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You can </a:t>
            </a:r>
            <a:r>
              <a:rPr lang="en-US" sz="2800" dirty="0" err="1"/>
              <a:t>practise</a:t>
            </a:r>
            <a:r>
              <a:rPr lang="en-US" sz="2800" dirty="0"/>
              <a:t> </a:t>
            </a:r>
            <a:r>
              <a:rPr lang="en-US" sz="2800" dirty="0" smtClean="0"/>
              <a:t>saying the </a:t>
            </a:r>
            <a:r>
              <a:rPr lang="en-US" sz="2800" dirty="0"/>
              <a:t>sounds.</a:t>
            </a:r>
          </a:p>
        </p:txBody>
      </p:sp>
      <p:sp>
        <p:nvSpPr>
          <p:cNvPr id="3" name="Content Placeholder 2"/>
          <p:cNvSpPr>
            <a:spLocks noGrp="1"/>
          </p:cNvSpPr>
          <p:nvPr>
            <p:ph idx="1"/>
          </p:nvPr>
        </p:nvSpPr>
        <p:spPr>
          <a:xfrm>
            <a:off x="457200" y="1600200"/>
            <a:ext cx="8229600" cy="5257800"/>
          </a:xfrm>
        </p:spPr>
        <p:txBody>
          <a:bodyPr/>
          <a:lstStyle/>
          <a:p>
            <a:pPr marL="457200" indent="-457200">
              <a:buFont typeface="Arial" panose="020B0604020202020204" pitchFamily="34" charset="0"/>
              <a:buChar char="•"/>
            </a:pPr>
            <a:r>
              <a:rPr lang="en-US" dirty="0" smtClean="0"/>
              <a:t>Remember to use only pure sounds, no ‘</a:t>
            </a:r>
            <a:r>
              <a:rPr lang="en-US" dirty="0" err="1" smtClean="0"/>
              <a:t>fuh</a:t>
            </a:r>
            <a:r>
              <a:rPr lang="en-US" dirty="0" smtClean="0"/>
              <a:t>’ and ‘</a:t>
            </a:r>
            <a:r>
              <a:rPr lang="en-US" dirty="0" err="1" smtClean="0"/>
              <a:t>luh</a:t>
            </a:r>
            <a:r>
              <a:rPr lang="en-US" dirty="0" smtClean="0"/>
              <a:t>’!</a:t>
            </a:r>
          </a:p>
          <a:p>
            <a:pPr marL="457200" indent="-457200">
              <a:buFont typeface="Arial" panose="020B0604020202020204" pitchFamily="34" charset="0"/>
              <a:buChar char="•"/>
            </a:pPr>
            <a:r>
              <a:rPr lang="en-US" sz="2000" dirty="0">
                <a:hlinkClick r:id="rId3"/>
              </a:rPr>
              <a:t>https://home.oxfordowl.co.uk/reading/reading-schemes-oxford-levels/read-write-inc-phonics-guide</a:t>
            </a:r>
            <a:r>
              <a:rPr lang="en-US" sz="2000" dirty="0" smtClean="0">
                <a:hlinkClick r:id="rId3"/>
              </a:rPr>
              <a:t>/</a:t>
            </a:r>
            <a:r>
              <a:rPr lang="en-US" sz="2000" dirty="0" smtClean="0"/>
              <a:t>  ( a guide to the pronunciation to pure sounds).</a:t>
            </a:r>
          </a:p>
        </p:txBody>
      </p:sp>
      <p:pic>
        <p:nvPicPr>
          <p:cNvPr id="5" name="Picture 4" descr="Screen Shot 2014-08-01 at 16.19.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617" y="4058726"/>
            <a:ext cx="2452766" cy="2129573"/>
          </a:xfrm>
          <a:prstGeom prst="rect">
            <a:avLst/>
          </a:prstGeom>
        </p:spPr>
      </p:pic>
    </p:spTree>
    <p:extLst>
      <p:ext uri="{BB962C8B-B14F-4D97-AF65-F5344CB8AC3E}">
        <p14:creationId xmlns:p14="http://schemas.microsoft.com/office/powerpoint/2010/main" val="2090718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You can </a:t>
            </a:r>
            <a:r>
              <a:rPr lang="en-US" sz="2800" dirty="0" err="1"/>
              <a:t>practise</a:t>
            </a:r>
            <a:r>
              <a:rPr lang="en-US" sz="2800" dirty="0"/>
              <a:t> </a:t>
            </a:r>
            <a:r>
              <a:rPr lang="en-US" sz="2800" dirty="0" smtClean="0"/>
              <a:t>saying the </a:t>
            </a:r>
            <a:r>
              <a:rPr lang="en-US" sz="2800" dirty="0"/>
              <a:t>sounds.</a:t>
            </a:r>
          </a:p>
        </p:txBody>
      </p:sp>
      <p:sp>
        <p:nvSpPr>
          <p:cNvPr id="3" name="Content Placeholder 2"/>
          <p:cNvSpPr>
            <a:spLocks noGrp="1"/>
          </p:cNvSpPr>
          <p:nvPr>
            <p:ph idx="1"/>
          </p:nvPr>
        </p:nvSpPr>
        <p:spPr>
          <a:xfrm>
            <a:off x="457200" y="1600200"/>
            <a:ext cx="8229600" cy="5257800"/>
          </a:xfrm>
        </p:spPr>
        <p:txBody>
          <a:bodyPr/>
          <a:lstStyle/>
          <a:p>
            <a:pPr marL="457200" indent="-457200">
              <a:buFont typeface="Arial" panose="020B0604020202020204" pitchFamily="34" charset="0"/>
              <a:buChar char="•"/>
            </a:pPr>
            <a:r>
              <a:rPr lang="en-US" dirty="0" smtClean="0"/>
              <a:t>Only </a:t>
            </a:r>
            <a:r>
              <a:rPr lang="en-US" dirty="0" err="1" smtClean="0"/>
              <a:t>practise</a:t>
            </a:r>
            <a:r>
              <a:rPr lang="en-US" dirty="0" smtClean="0"/>
              <a:t> the sounds they have been learning in class.</a:t>
            </a:r>
          </a:p>
          <a:p>
            <a:pPr marL="457200" indent="-457200">
              <a:buFont typeface="Arial" panose="020B0604020202020204" pitchFamily="34" charset="0"/>
              <a:buChar char="•"/>
            </a:pPr>
            <a:r>
              <a:rPr lang="en-US" dirty="0" smtClean="0"/>
              <a:t>Read some of the RWI books available for free on the oxford owl website.</a:t>
            </a:r>
          </a:p>
          <a:p>
            <a:pPr marL="457200" indent="-457200">
              <a:buFont typeface="Arial" panose="020B0604020202020204" pitchFamily="34" charset="0"/>
              <a:buChar char="•"/>
            </a:pPr>
            <a:r>
              <a:rPr lang="en-US" sz="2400" dirty="0">
                <a:hlinkClick r:id="rId3"/>
              </a:rPr>
              <a:t>https://www.oxfordowl.co.uk/for-home/find-a-book/library-page</a:t>
            </a:r>
            <a:r>
              <a:rPr lang="en-US" sz="2400" dirty="0" smtClean="0">
                <a:hlinkClick r:id="rId3"/>
              </a:rPr>
              <a:t>/</a:t>
            </a:r>
            <a:endParaRPr lang="en-US" sz="2400" dirty="0" smtClean="0"/>
          </a:p>
          <a:p>
            <a:pPr marL="457200" indent="-457200">
              <a:buFont typeface="Arial" panose="020B0604020202020204" pitchFamily="34" charset="0"/>
              <a:buChar char="•"/>
            </a:pPr>
            <a:endParaRPr lang="en-US" dirty="0" smtClean="0"/>
          </a:p>
        </p:txBody>
      </p:sp>
      <p:pic>
        <p:nvPicPr>
          <p:cNvPr id="5" name="Picture 4" descr="Screen Shot 2014-08-01 at 16.19.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448040"/>
            <a:ext cx="2452766" cy="2129573"/>
          </a:xfrm>
          <a:prstGeom prst="rect">
            <a:avLst/>
          </a:prstGeom>
        </p:spPr>
      </p:pic>
    </p:spTree>
    <p:extLst>
      <p:ext uri="{BB962C8B-B14F-4D97-AF65-F5344CB8AC3E}">
        <p14:creationId xmlns:p14="http://schemas.microsoft.com/office/powerpoint/2010/main" val="3226798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438732"/>
            <a:ext cx="8229600" cy="1143000"/>
          </a:xfrm>
        </p:spPr>
        <p:txBody>
          <a:bodyPr>
            <a:normAutofit/>
          </a:bodyPr>
          <a:lstStyle/>
          <a:p>
            <a:r>
              <a:rPr lang="en-GB" sz="2800" dirty="0" smtClean="0">
                <a:latin typeface="Arial" charset="0"/>
              </a:rPr>
              <a:t>You can have </a:t>
            </a:r>
            <a:r>
              <a:rPr lang="en-GB" sz="2800" dirty="0">
                <a:latin typeface="Arial" charset="0"/>
              </a:rPr>
              <a:t>fun with Fred </a:t>
            </a:r>
            <a:r>
              <a:rPr lang="en-GB" sz="2800" dirty="0" smtClean="0">
                <a:latin typeface="Arial" charset="0"/>
              </a:rPr>
              <a:t>Talk.</a:t>
            </a:r>
            <a:r>
              <a:rPr lang="en-GB" sz="2800" dirty="0">
                <a:latin typeface="Arial" charset="0"/>
              </a:rPr>
              <a:t/>
            </a:r>
            <a:br>
              <a:rPr lang="en-GB" sz="2800" dirty="0">
                <a:latin typeface="Arial" charset="0"/>
              </a:rPr>
            </a:br>
            <a:endParaRPr lang="en-GB" sz="2800" dirty="0">
              <a:latin typeface="Arial" charset="0"/>
            </a:endParaRPr>
          </a:p>
        </p:txBody>
      </p:sp>
      <p:sp>
        <p:nvSpPr>
          <p:cNvPr id="26627" name="Content Placeholder 2"/>
          <p:cNvSpPr>
            <a:spLocks noGrp="1"/>
          </p:cNvSpPr>
          <p:nvPr>
            <p:ph idx="1"/>
          </p:nvPr>
        </p:nvSpPr>
        <p:spPr>
          <a:xfrm>
            <a:off x="323850" y="1484313"/>
            <a:ext cx="8229600" cy="4895850"/>
          </a:xfrm>
        </p:spPr>
        <p:txBody>
          <a:bodyPr/>
          <a:lstStyle/>
          <a:p>
            <a:pPr>
              <a:buFont typeface="Wingdings" charset="0"/>
              <a:buNone/>
            </a:pPr>
            <a:endParaRPr lang="en-GB" sz="2800" dirty="0">
              <a:latin typeface="Arial" charset="0"/>
            </a:endParaRPr>
          </a:p>
          <a:p>
            <a:pPr>
              <a:buFont typeface="Wingdings" charset="0"/>
              <a:buNone/>
            </a:pPr>
            <a:r>
              <a:rPr lang="en-GB" sz="2800" i="1" dirty="0">
                <a:latin typeface="Arial" charset="0"/>
              </a:rPr>
              <a:t>“What a tidy r-</a:t>
            </a:r>
            <a:r>
              <a:rPr lang="en-GB" sz="2800" i="1" dirty="0" err="1">
                <a:latin typeface="Arial" charset="0"/>
              </a:rPr>
              <a:t>oo</a:t>
            </a:r>
            <a:r>
              <a:rPr lang="en-GB" sz="2800" i="1" dirty="0">
                <a:latin typeface="Arial" charset="0"/>
              </a:rPr>
              <a:t>-m!”</a:t>
            </a:r>
          </a:p>
          <a:p>
            <a:pPr>
              <a:buFont typeface="Wingdings" charset="0"/>
              <a:buNone/>
            </a:pPr>
            <a:r>
              <a:rPr lang="en-GB" sz="2800" i="1" dirty="0">
                <a:latin typeface="Arial" charset="0"/>
              </a:rPr>
              <a:t>“Where’s your c-</a:t>
            </a:r>
            <a:r>
              <a:rPr lang="en-GB" sz="2800" i="1" dirty="0" err="1">
                <a:latin typeface="Arial" charset="0"/>
              </a:rPr>
              <a:t>oa</a:t>
            </a:r>
            <a:r>
              <a:rPr lang="en-GB" sz="2800" i="1" dirty="0">
                <a:latin typeface="Arial" charset="0"/>
              </a:rPr>
              <a:t>-t?”   	</a:t>
            </a:r>
          </a:p>
          <a:p>
            <a:pPr>
              <a:buFont typeface="Wingdings" charset="0"/>
              <a:buNone/>
            </a:pPr>
            <a:r>
              <a:rPr lang="en-GB" sz="2800" i="1" dirty="0">
                <a:latin typeface="Arial" charset="0"/>
              </a:rPr>
              <a:t>“Time for b-e-d!”</a:t>
            </a:r>
          </a:p>
          <a:p>
            <a:pPr>
              <a:buFont typeface="Wingdings" charset="0"/>
              <a:buNone/>
            </a:pPr>
            <a:endParaRPr lang="en-GB" sz="2400" i="1" dirty="0" smtClean="0">
              <a:latin typeface="Arial" charset="0"/>
            </a:endParaRPr>
          </a:p>
          <a:p>
            <a:pPr>
              <a:buFont typeface="Wingdings" charset="0"/>
              <a:buNone/>
            </a:pPr>
            <a:endParaRPr lang="en-GB" sz="2400" i="1" dirty="0">
              <a:latin typeface="Arial" charset="0"/>
            </a:endParaRPr>
          </a:p>
          <a:p>
            <a:pPr lvl="1">
              <a:buFont typeface="Wingdings" charset="0"/>
              <a:buNone/>
            </a:pPr>
            <a:r>
              <a:rPr lang="en-GB" sz="1800" i="1" dirty="0">
                <a:latin typeface="Arial" charset="0"/>
              </a:rPr>
              <a:t>	</a:t>
            </a:r>
            <a:endParaRPr lang="en-GB" sz="2400" i="1" dirty="0">
              <a:latin typeface="Arial" charset="0"/>
            </a:endParaRPr>
          </a:p>
          <a:p>
            <a:pPr>
              <a:buFont typeface="Wingdings" charset="0"/>
              <a:buNone/>
            </a:pPr>
            <a:endParaRPr lang="en-GB" sz="2800" dirty="0">
              <a:latin typeface="Arial" charset="0"/>
            </a:endParaRPr>
          </a:p>
          <a:p>
            <a:pPr>
              <a:buFont typeface="Wingdings" charset="0"/>
              <a:buNone/>
            </a:pPr>
            <a:endParaRPr lang="en-GB" sz="2800" dirty="0">
              <a:latin typeface="Arial" charset="0"/>
            </a:endParaRPr>
          </a:p>
          <a:p>
            <a:pPr>
              <a:buFont typeface="Wingdings" charset="0"/>
              <a:buNone/>
            </a:pPr>
            <a:endParaRPr lang="en-GB" sz="2800" dirty="0">
              <a:latin typeface="Arial" charset="0"/>
            </a:endParaRPr>
          </a:p>
          <a:p>
            <a:pPr>
              <a:buFont typeface="Wingdings" charset="0"/>
              <a:buNone/>
            </a:pPr>
            <a:endParaRPr lang="en-GB" sz="2800" dirty="0">
              <a:latin typeface="Arial" charset="0"/>
            </a:endParaRPr>
          </a:p>
        </p:txBody>
      </p:sp>
      <p:pic>
        <p:nvPicPr>
          <p:cNvPr id="3" name="Picture 2" descr="Screen Shot 2014-08-12 at 12.22.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395" y="3326298"/>
            <a:ext cx="3784600" cy="1765300"/>
          </a:xfrm>
          <a:prstGeom prst="rect">
            <a:avLst/>
          </a:prstGeom>
        </p:spPr>
      </p:pic>
    </p:spTree>
    <p:extLst>
      <p:ext uri="{BB962C8B-B14F-4D97-AF65-F5344CB8AC3E}">
        <p14:creationId xmlns:p14="http://schemas.microsoft.com/office/powerpoint/2010/main" val="519170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4-08-12 at 12.22.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55" y="5346192"/>
            <a:ext cx="2831512" cy="1320739"/>
          </a:xfrm>
          <a:prstGeom prst="rect">
            <a:avLst/>
          </a:prstGeom>
        </p:spPr>
      </p:pic>
      <p:pic>
        <p:nvPicPr>
          <p:cNvPr id="1027" name="Picture 3" descr="C:\Users\webba\AppData\Local\Microsoft\Windows\Temporary Internet Files\Content.IE5\HSSYZVR5\amber53[1].jpg"/>
          <p:cNvPicPr>
            <a:picLocks noChangeAspect="1" noChangeArrowheads="1"/>
          </p:cNvPicPr>
          <p:nvPr/>
        </p:nvPicPr>
        <p:blipFill>
          <a:blip r:embed="rId4"/>
          <a:srcRect/>
          <a:stretch>
            <a:fillRect/>
          </a:stretch>
        </p:blipFill>
        <p:spPr bwMode="auto">
          <a:xfrm>
            <a:off x="272955" y="1627787"/>
            <a:ext cx="2595986" cy="1729176"/>
          </a:xfrm>
          <a:prstGeom prst="rect">
            <a:avLst/>
          </a:prstGeom>
          <a:noFill/>
        </p:spPr>
      </p:pic>
      <p:sp>
        <p:nvSpPr>
          <p:cNvPr id="29698" name="Title 1"/>
          <p:cNvSpPr>
            <a:spLocks noGrp="1"/>
          </p:cNvSpPr>
          <p:nvPr>
            <p:ph type="title"/>
          </p:nvPr>
        </p:nvSpPr>
        <p:spPr/>
        <p:txBody>
          <a:bodyPr/>
          <a:lstStyle/>
          <a:p>
            <a:pPr eaLnBrk="1" hangingPunct="1"/>
            <a:r>
              <a:rPr lang="en-GB" altLang="en-US" smtClean="0"/>
              <a:t>Thank you... </a:t>
            </a:r>
          </a:p>
        </p:txBody>
      </p:sp>
      <p:pic>
        <p:nvPicPr>
          <p:cNvPr id="29700" name="Picture 3"/>
          <p:cNvPicPr>
            <a:picLocks noChangeAspect="1" noChangeArrowheads="1"/>
          </p:cNvPicPr>
          <p:nvPr/>
        </p:nvPicPr>
        <p:blipFill>
          <a:blip r:embed="rId5"/>
          <a:srcRect/>
          <a:stretch>
            <a:fillRect/>
          </a:stretch>
        </p:blipFill>
        <p:spPr bwMode="auto">
          <a:xfrm>
            <a:off x="6875463" y="333375"/>
            <a:ext cx="2089150" cy="957263"/>
          </a:xfrm>
          <a:prstGeom prst="rect">
            <a:avLst/>
          </a:prstGeom>
          <a:noFill/>
          <a:ln w="9525" algn="ctr">
            <a:noFill/>
            <a:miter lim="800000"/>
            <a:headEnd/>
            <a:tailEnd/>
          </a:ln>
        </p:spPr>
      </p:pic>
      <p:sp>
        <p:nvSpPr>
          <p:cNvPr id="6" name="Title 1"/>
          <p:cNvSpPr txBox="1">
            <a:spLocks/>
          </p:cNvSpPr>
          <p:nvPr/>
        </p:nvSpPr>
        <p:spPr bwMode="auto">
          <a:xfrm>
            <a:off x="3348507" y="2825262"/>
            <a:ext cx="3650101" cy="1347493"/>
          </a:xfrm>
          <a:prstGeom prst="rect">
            <a:avLst/>
          </a:prstGeom>
          <a:noFill/>
          <a:ln w="9525">
            <a:noFill/>
            <a:miter lim="800000"/>
            <a:headEnd/>
            <a:tailEnd/>
          </a:ln>
        </p:spPr>
        <p:txBody>
          <a:bodyPr anchor="b"/>
          <a:lstStyle/>
          <a:p>
            <a:pPr eaLnBrk="0" fontAlgn="auto" hangingPunct="0">
              <a:spcBef>
                <a:spcPts val="0"/>
              </a:spcBef>
              <a:spcAft>
                <a:spcPts val="0"/>
              </a:spcAft>
              <a:defRPr/>
            </a:pPr>
            <a:endParaRPr lang="en-GB" sz="4800" kern="0" dirty="0" smtClean="0">
              <a:solidFill>
                <a:schemeClr val="tx2"/>
              </a:solidFill>
              <a:latin typeface="+mn-lt"/>
              <a:ea typeface="+mj-ea"/>
              <a:cs typeface="+mj-cs"/>
            </a:endParaRPr>
          </a:p>
          <a:p>
            <a:pPr eaLnBrk="0" fontAlgn="auto" hangingPunct="0">
              <a:spcBef>
                <a:spcPts val="0"/>
              </a:spcBef>
              <a:spcAft>
                <a:spcPts val="0"/>
              </a:spcAft>
              <a:defRPr/>
            </a:pPr>
            <a:endParaRPr lang="en-GB" sz="4800" kern="0" dirty="0" smtClean="0">
              <a:solidFill>
                <a:schemeClr val="tx2"/>
              </a:solidFill>
              <a:ea typeface="+mj-ea"/>
              <a:cs typeface="+mj-cs"/>
            </a:endParaRPr>
          </a:p>
          <a:p>
            <a:pPr eaLnBrk="0" fontAlgn="auto" hangingPunct="0">
              <a:spcBef>
                <a:spcPts val="0"/>
              </a:spcBef>
              <a:spcAft>
                <a:spcPts val="0"/>
              </a:spcAft>
              <a:defRPr/>
            </a:pPr>
            <a:endParaRPr lang="en-GB" sz="4800" kern="0" dirty="0">
              <a:solidFill>
                <a:schemeClr val="tx2"/>
              </a:solidFill>
              <a:latin typeface="+mn-lt"/>
              <a:ea typeface="+mj-ea"/>
              <a:cs typeface="+mj-cs"/>
            </a:endParaRPr>
          </a:p>
          <a:p>
            <a:pPr eaLnBrk="0" fontAlgn="auto" hangingPunct="0">
              <a:spcBef>
                <a:spcPts val="0"/>
              </a:spcBef>
              <a:spcAft>
                <a:spcPts val="0"/>
              </a:spcAft>
              <a:defRPr/>
            </a:pPr>
            <a:r>
              <a:rPr lang="en-GB" sz="4800" kern="0" dirty="0" smtClean="0">
                <a:solidFill>
                  <a:schemeClr val="tx2"/>
                </a:solidFill>
                <a:latin typeface="+mn-lt"/>
                <a:ea typeface="+mj-ea"/>
                <a:cs typeface="+mj-cs"/>
              </a:rPr>
              <a:t>Questions</a:t>
            </a:r>
            <a:endParaRPr lang="en-GB" sz="4800" kern="0" dirty="0">
              <a:solidFill>
                <a:schemeClr val="tx2"/>
              </a:solidFill>
              <a:latin typeface="+mn-lt"/>
              <a:ea typeface="+mj-ea"/>
              <a:cs typeface="+mj-cs"/>
            </a:endParaRPr>
          </a:p>
        </p:txBody>
      </p:sp>
      <p:pic>
        <p:nvPicPr>
          <p:cNvPr id="7" name="Picture 6" descr="Screen Shot 2014-08-01 at 16.19.5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3082" y="1627787"/>
            <a:ext cx="1923718" cy="191390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session:</a:t>
            </a:r>
            <a:br>
              <a:rPr lang="en-GB" dirty="0" smtClean="0"/>
            </a:b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a:t>t</a:t>
            </a:r>
            <a:r>
              <a:rPr lang="en-GB" dirty="0" smtClean="0"/>
              <a:t>o introduce the way we teach phonics at North </a:t>
            </a:r>
            <a:r>
              <a:rPr lang="en-GB" dirty="0" err="1" smtClean="0"/>
              <a:t>Walkden</a:t>
            </a:r>
            <a:r>
              <a:rPr lang="en-GB" dirty="0" smtClean="0"/>
              <a:t> Primary School.</a:t>
            </a:r>
          </a:p>
          <a:p>
            <a:pPr marL="457200" indent="-457200">
              <a:buFont typeface="Arial" panose="020B0604020202020204" pitchFamily="34" charset="0"/>
              <a:buChar char="•"/>
            </a:pPr>
            <a:r>
              <a:rPr lang="en-GB" dirty="0"/>
              <a:t>l</a:t>
            </a:r>
            <a:r>
              <a:rPr lang="en-GB" dirty="0" smtClean="0"/>
              <a:t>ook at our home reading system.</a:t>
            </a:r>
          </a:p>
          <a:p>
            <a:pPr marL="457200" indent="-457200">
              <a:buFont typeface="Arial" panose="020B0604020202020204" pitchFamily="34" charset="0"/>
              <a:buChar char="•"/>
            </a:pPr>
            <a:r>
              <a:rPr lang="en-GB" dirty="0"/>
              <a:t>s</a:t>
            </a:r>
            <a:r>
              <a:rPr lang="en-GB" dirty="0" smtClean="0"/>
              <a:t>hare strategies to support you at home with your child’s reading development.</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317297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phonics?</a:t>
            </a:r>
            <a:endParaRPr lang="en-GB" dirty="0"/>
          </a:p>
        </p:txBody>
      </p:sp>
      <p:sp>
        <p:nvSpPr>
          <p:cNvPr id="3" name="Rectangle 2"/>
          <p:cNvSpPr/>
          <p:nvPr/>
        </p:nvSpPr>
        <p:spPr>
          <a:xfrm>
            <a:off x="837127" y="1720840"/>
            <a:ext cx="7714445" cy="4524315"/>
          </a:xfrm>
          <a:prstGeom prst="rect">
            <a:avLst/>
          </a:prstGeom>
        </p:spPr>
        <p:txBody>
          <a:bodyPr wrap="square">
            <a:spAutoFit/>
          </a:bodyPr>
          <a:lstStyle/>
          <a:p>
            <a:pPr fontAlgn="base"/>
            <a:r>
              <a:rPr lang="en-GB" sz="2400" dirty="0">
                <a:solidFill>
                  <a:srgbClr val="111111"/>
                </a:solidFill>
                <a:latin typeface="Source Sans Pro"/>
              </a:rPr>
              <a:t>P</a:t>
            </a:r>
            <a:r>
              <a:rPr lang="en-GB" sz="2400" dirty="0" smtClean="0">
                <a:solidFill>
                  <a:srgbClr val="111111"/>
                </a:solidFill>
                <a:latin typeface="Source Sans Pro"/>
              </a:rPr>
              <a:t>honics </a:t>
            </a:r>
            <a:r>
              <a:rPr lang="en-GB" sz="2400" dirty="0">
                <a:solidFill>
                  <a:srgbClr val="111111"/>
                </a:solidFill>
                <a:latin typeface="Source Sans Pro"/>
              </a:rPr>
              <a:t>is a way of teaching reading. Your child will be taught two crucial things when they are learning to read </a:t>
            </a:r>
            <a:r>
              <a:rPr lang="en-GB" sz="2400" dirty="0" smtClean="0">
                <a:solidFill>
                  <a:srgbClr val="111111"/>
                </a:solidFill>
                <a:latin typeface="Source Sans Pro"/>
              </a:rPr>
              <a:t>using </a:t>
            </a:r>
            <a:r>
              <a:rPr lang="en-GB" sz="2400" dirty="0">
                <a:solidFill>
                  <a:srgbClr val="111111"/>
                </a:solidFill>
                <a:latin typeface="Source Sans Pro"/>
              </a:rPr>
              <a:t>phonics</a:t>
            </a:r>
            <a:r>
              <a:rPr lang="en-GB" sz="2400" dirty="0" smtClean="0">
                <a:solidFill>
                  <a:srgbClr val="111111"/>
                </a:solidFill>
                <a:latin typeface="Source Sans Pro"/>
              </a:rPr>
              <a:t>:</a:t>
            </a:r>
          </a:p>
          <a:p>
            <a:pPr fontAlgn="base"/>
            <a:endParaRPr lang="en-GB" sz="2400" dirty="0">
              <a:solidFill>
                <a:srgbClr val="111111"/>
              </a:solidFill>
              <a:latin typeface="Source Sans Pro"/>
            </a:endParaRPr>
          </a:p>
          <a:p>
            <a:pPr marL="342900" indent="-342900" fontAlgn="base">
              <a:buFont typeface="Arial" panose="020B0604020202020204" pitchFamily="34" charset="0"/>
              <a:buChar char="•"/>
            </a:pPr>
            <a:r>
              <a:rPr lang="en-GB" sz="2400" dirty="0" smtClean="0">
                <a:solidFill>
                  <a:srgbClr val="111111"/>
                </a:solidFill>
                <a:latin typeface="Source Sans Pro"/>
              </a:rPr>
              <a:t>How </a:t>
            </a:r>
            <a:r>
              <a:rPr lang="en-GB" sz="2400" dirty="0">
                <a:solidFill>
                  <a:srgbClr val="111111"/>
                </a:solidFill>
                <a:latin typeface="Source Sans Pro"/>
              </a:rPr>
              <a:t>sounds are represented by written letters. For example, they will be taught that the letter ‘m’ represents an </a:t>
            </a:r>
            <a:r>
              <a:rPr lang="en-GB" sz="2400" i="1" dirty="0">
                <a:solidFill>
                  <a:srgbClr val="111111"/>
                </a:solidFill>
                <a:latin typeface="Source Sans Pro"/>
              </a:rPr>
              <a:t>mmm</a:t>
            </a:r>
            <a:r>
              <a:rPr lang="en-GB" sz="2400" dirty="0">
                <a:solidFill>
                  <a:srgbClr val="111111"/>
                </a:solidFill>
                <a:latin typeface="Source Sans Pro"/>
              </a:rPr>
              <a:t> sound</a:t>
            </a:r>
            <a:r>
              <a:rPr lang="en-GB" sz="2400" dirty="0" smtClean="0">
                <a:solidFill>
                  <a:srgbClr val="111111"/>
                </a:solidFill>
                <a:latin typeface="Source Sans Pro"/>
              </a:rPr>
              <a:t>.</a:t>
            </a:r>
          </a:p>
          <a:p>
            <a:pPr fontAlgn="base"/>
            <a:endParaRPr lang="en-GB" sz="2400" dirty="0">
              <a:solidFill>
                <a:srgbClr val="111111"/>
              </a:solidFill>
              <a:latin typeface="Source Sans Pro"/>
            </a:endParaRPr>
          </a:p>
          <a:p>
            <a:pPr marL="342900" indent="-342900" fontAlgn="base">
              <a:buFont typeface="Arial" panose="020B0604020202020204" pitchFamily="34" charset="0"/>
              <a:buChar char="•"/>
            </a:pPr>
            <a:r>
              <a:rPr lang="en-GB" sz="2400" dirty="0" smtClean="0">
                <a:solidFill>
                  <a:srgbClr val="111111"/>
                </a:solidFill>
                <a:latin typeface="Source Sans Pro"/>
              </a:rPr>
              <a:t>How </a:t>
            </a:r>
            <a:r>
              <a:rPr lang="en-GB" sz="2400" dirty="0">
                <a:solidFill>
                  <a:srgbClr val="111111"/>
                </a:solidFill>
                <a:latin typeface="Source Sans Pro"/>
              </a:rPr>
              <a:t>sounds can be blended together to make words. For example, they will be taught that the sounds of the letters ‘c-a-t’ blend together to make the word ‘cat’.</a:t>
            </a:r>
            <a:endParaRPr lang="en-GB" sz="2400" b="0" i="0" dirty="0">
              <a:solidFill>
                <a:srgbClr val="111111"/>
              </a:solidFill>
              <a:effectLst/>
              <a:latin typeface="Source Sans Pro"/>
            </a:endParaRPr>
          </a:p>
        </p:txBody>
      </p:sp>
    </p:spTree>
    <p:extLst>
      <p:ext uri="{BB962C8B-B14F-4D97-AF65-F5344CB8AC3E}">
        <p14:creationId xmlns:p14="http://schemas.microsoft.com/office/powerpoint/2010/main" val="1338362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333376"/>
            <a:ext cx="1933520" cy="887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Rectangle 2"/>
          <p:cNvSpPr>
            <a:spLocks noGrp="1" noChangeArrowheads="1"/>
          </p:cNvSpPr>
          <p:nvPr>
            <p:ph type="title"/>
          </p:nvPr>
        </p:nvSpPr>
        <p:spPr>
          <a:xfrm>
            <a:off x="457200" y="320670"/>
            <a:ext cx="8686800" cy="1139825"/>
          </a:xfrm>
        </p:spPr>
        <p:txBody>
          <a:bodyPr>
            <a:normAutofit/>
          </a:bodyPr>
          <a:lstStyle/>
          <a:p>
            <a:r>
              <a:rPr lang="en-GB" sz="2800" dirty="0" smtClean="0">
                <a:latin typeface="Arial" charset="0"/>
              </a:rPr>
              <a:t>Why                      Phonics</a:t>
            </a:r>
            <a:r>
              <a:rPr lang="en-GB" sz="2800" dirty="0">
                <a:latin typeface="Arial" charset="0"/>
              </a:rPr>
              <a:t>?</a:t>
            </a:r>
            <a:endParaRPr lang="en-US" sz="2800" dirty="0">
              <a:latin typeface="Arial" charset="0"/>
            </a:endParaRPr>
          </a:p>
        </p:txBody>
      </p:sp>
      <p:sp>
        <p:nvSpPr>
          <p:cNvPr id="5125" name="Rectangle 3"/>
          <p:cNvSpPr>
            <a:spLocks noGrp="1" noChangeArrowheads="1"/>
          </p:cNvSpPr>
          <p:nvPr>
            <p:ph type="body" idx="1"/>
          </p:nvPr>
        </p:nvSpPr>
        <p:spPr>
          <a:xfrm>
            <a:off x="395288" y="1714955"/>
            <a:ext cx="8491601" cy="4930544"/>
          </a:xfrm>
        </p:spPr>
        <p:txBody>
          <a:bodyPr>
            <a:normAutofit/>
          </a:bodyPr>
          <a:lstStyle/>
          <a:p>
            <a:endParaRPr lang="en-GB" sz="2000" dirty="0" smtClean="0">
              <a:latin typeface="Arial" charset="0"/>
            </a:endParaRPr>
          </a:p>
          <a:p>
            <a:pPr marL="342900" indent="-342900">
              <a:buFont typeface="Arial" panose="020B0604020202020204" pitchFamily="34" charset="0"/>
              <a:buChar char="•"/>
            </a:pPr>
            <a:r>
              <a:rPr lang="en-GB" sz="2400" dirty="0" smtClean="0">
                <a:latin typeface="+mj-lt"/>
              </a:rPr>
              <a:t>A systematic and structured</a:t>
            </a:r>
            <a:r>
              <a:rPr lang="en-GB" sz="2400" dirty="0">
                <a:latin typeface="+mj-lt"/>
              </a:rPr>
              <a:t> </a:t>
            </a:r>
            <a:r>
              <a:rPr lang="en-GB" sz="2400" dirty="0" smtClean="0">
                <a:latin typeface="+mj-lt"/>
              </a:rPr>
              <a:t>programme for teaching phonics and reading.</a:t>
            </a:r>
            <a:endParaRPr lang="en-GB" sz="2400" dirty="0">
              <a:latin typeface="+mj-lt"/>
            </a:endParaRPr>
          </a:p>
          <a:p>
            <a:pPr marL="342900" indent="-342900">
              <a:buFont typeface="Arial" panose="020B0604020202020204" pitchFamily="34" charset="0"/>
              <a:buChar char="•"/>
            </a:pPr>
            <a:r>
              <a:rPr lang="en-US" sz="2400" dirty="0" smtClean="0">
                <a:latin typeface="+mj-lt"/>
              </a:rPr>
              <a:t>Meets the </a:t>
            </a:r>
            <a:r>
              <a:rPr lang="en-US" sz="2400" dirty="0">
                <a:latin typeface="+mj-lt"/>
              </a:rPr>
              <a:t>demands of </a:t>
            </a:r>
            <a:r>
              <a:rPr lang="en-US" sz="2400" dirty="0" smtClean="0">
                <a:latin typeface="+mj-lt"/>
              </a:rPr>
              <a:t>the </a:t>
            </a:r>
            <a:r>
              <a:rPr lang="en-US" sz="2400" dirty="0">
                <a:latin typeface="+mj-lt"/>
              </a:rPr>
              <a:t>N</a:t>
            </a:r>
            <a:r>
              <a:rPr lang="en-US" sz="2400" dirty="0" smtClean="0">
                <a:latin typeface="+mj-lt"/>
              </a:rPr>
              <a:t>ational </a:t>
            </a:r>
            <a:r>
              <a:rPr lang="en-US" sz="2400" dirty="0">
                <a:latin typeface="+mj-lt"/>
              </a:rPr>
              <a:t>C</a:t>
            </a:r>
            <a:r>
              <a:rPr lang="en-US" sz="2400" dirty="0" smtClean="0">
                <a:latin typeface="+mj-lt"/>
              </a:rPr>
              <a:t>urriculum, giving your children the </a:t>
            </a:r>
            <a:r>
              <a:rPr lang="en-US" sz="2400" dirty="0">
                <a:latin typeface="+mj-lt"/>
              </a:rPr>
              <a:t>best chance of success in the national tests. </a:t>
            </a:r>
          </a:p>
          <a:p>
            <a:pPr marL="342900" indent="-342900">
              <a:buFont typeface="Arial" panose="020B0604020202020204" pitchFamily="34" charset="0"/>
              <a:buChar char="•"/>
            </a:pPr>
            <a:r>
              <a:rPr lang="en-US" sz="2400" dirty="0" smtClean="0">
                <a:latin typeface="+mj-lt"/>
              </a:rPr>
              <a:t>One-to-one </a:t>
            </a:r>
            <a:r>
              <a:rPr lang="en-US" sz="2400" dirty="0">
                <a:latin typeface="+mj-lt"/>
              </a:rPr>
              <a:t>tutoring </a:t>
            </a:r>
            <a:r>
              <a:rPr lang="en-US" sz="2400" dirty="0" smtClean="0">
                <a:latin typeface="+mj-lt"/>
              </a:rPr>
              <a:t>- no </a:t>
            </a:r>
            <a:r>
              <a:rPr lang="en-US" sz="2400" dirty="0">
                <a:latin typeface="+mj-lt"/>
              </a:rPr>
              <a:t>child is left behind. </a:t>
            </a:r>
          </a:p>
          <a:p>
            <a:pPr marL="342900" indent="-342900">
              <a:buFont typeface="Arial" panose="020B0604020202020204" pitchFamily="34" charset="0"/>
              <a:buChar char="•"/>
            </a:pPr>
            <a:r>
              <a:rPr lang="en-US" sz="2400" dirty="0" smtClean="0">
                <a:latin typeface="+mj-lt"/>
              </a:rPr>
              <a:t>Storybooks align with the sounds learnt in class. </a:t>
            </a:r>
          </a:p>
          <a:p>
            <a:endParaRPr lang="en-US" sz="2000" dirty="0">
              <a:latin typeface="Arial" charset="0"/>
            </a:endParaRPr>
          </a:p>
          <a:p>
            <a:endParaRPr lang="en-GB" sz="2000" dirty="0">
              <a:latin typeface="Arial" charset="0"/>
            </a:endParaRPr>
          </a:p>
          <a:p>
            <a:endParaRPr lang="en-US" sz="2400" dirty="0" smtClean="0">
              <a:latin typeface="Arial" charset="0"/>
            </a:endParaRPr>
          </a:p>
          <a:p>
            <a:endParaRPr lang="en-US" dirty="0">
              <a:latin typeface="Arial" charset="0"/>
            </a:endParaRPr>
          </a:p>
          <a:p>
            <a:pPr>
              <a:buFont typeface="Wingdings" charset="0"/>
              <a:buNone/>
            </a:pPr>
            <a:endParaRPr lang="en-GB" dirty="0">
              <a:latin typeface="Arial" charset="0"/>
            </a:endParaRPr>
          </a:p>
        </p:txBody>
      </p:sp>
      <p:sp>
        <p:nvSpPr>
          <p:cNvPr id="2" name="Rectangle 1"/>
          <p:cNvSpPr/>
          <p:nvPr/>
        </p:nvSpPr>
        <p:spPr>
          <a:xfrm>
            <a:off x="2096036" y="5218647"/>
            <a:ext cx="4572000" cy="369332"/>
          </a:xfrm>
          <a:prstGeom prst="rect">
            <a:avLst/>
          </a:prstGeom>
        </p:spPr>
        <p:txBody>
          <a:bodyPr>
            <a:spAutoFit/>
          </a:bodyPr>
          <a:lstStyle/>
          <a:p>
            <a:endParaRPr lang="en-GB" dirty="0"/>
          </a:p>
        </p:txBody>
      </p:sp>
    </p:spTree>
    <p:extLst>
      <p:ext uri="{BB962C8B-B14F-4D97-AF65-F5344CB8AC3E}">
        <p14:creationId xmlns:p14="http://schemas.microsoft.com/office/powerpoint/2010/main" val="42109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98907" y="1147462"/>
            <a:ext cx="8945093" cy="5507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161" y="336590"/>
            <a:ext cx="5952873" cy="5965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ounded Rectangular Callout 3"/>
          <p:cNvSpPr>
            <a:spLocks noChangeArrowheads="1"/>
          </p:cNvSpPr>
          <p:nvPr/>
        </p:nvSpPr>
        <p:spPr bwMode="auto">
          <a:xfrm>
            <a:off x="6333509" y="131462"/>
            <a:ext cx="2305050" cy="1016000"/>
          </a:xfrm>
          <a:prstGeom prst="wedgeRoundRectCallout">
            <a:avLst>
              <a:gd name="adj1" fmla="val -63606"/>
              <a:gd name="adj2" fmla="val 60676"/>
              <a:gd name="adj3" fmla="val 16667"/>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GB" altLang="en-US" sz="1800" dirty="0">
                <a:latin typeface="Sitka Heading" panose="02000505000000020004" pitchFamily="2" charset="0"/>
                <a:cs typeface="Arial" panose="020B0604020202020204" pitchFamily="34" charset="0"/>
              </a:rPr>
              <a:t>Special friends...2 letters that make 1 sound</a:t>
            </a:r>
          </a:p>
        </p:txBody>
      </p:sp>
      <p:sp>
        <p:nvSpPr>
          <p:cNvPr id="5" name="Rounded Rectangular Callout 4"/>
          <p:cNvSpPr>
            <a:spLocks noChangeArrowheads="1"/>
          </p:cNvSpPr>
          <p:nvPr/>
        </p:nvSpPr>
        <p:spPr bwMode="auto">
          <a:xfrm rot="20052564">
            <a:off x="-57064" y="1971924"/>
            <a:ext cx="2121125" cy="797017"/>
          </a:xfrm>
          <a:prstGeom prst="wedgeRoundRectCallout">
            <a:avLst>
              <a:gd name="adj1" fmla="val -48315"/>
              <a:gd name="adj2" fmla="val 26757"/>
              <a:gd name="adj3" fmla="val 16667"/>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GB" altLang="en-US" sz="1800" dirty="0" smtClean="0">
                <a:latin typeface="Sitka Heading" panose="02000505000000020004" pitchFamily="2" charset="0"/>
                <a:cs typeface="Arial" panose="020B0604020202020204" pitchFamily="34" charset="0"/>
              </a:rPr>
              <a:t>RWI uses only pure sounds.</a:t>
            </a:r>
            <a:endParaRPr lang="en-GB" altLang="en-US" sz="1800" dirty="0">
              <a:latin typeface="Sitka Heading" panose="02000505000000020004" pitchFamily="2" charset="0"/>
              <a:cs typeface="Arial" panose="020B0604020202020204" pitchFamily="34" charset="0"/>
            </a:endParaRPr>
          </a:p>
        </p:txBody>
      </p:sp>
    </p:spTree>
    <p:extLst>
      <p:ext uri="{BB962C8B-B14F-4D97-AF65-F5344CB8AC3E}">
        <p14:creationId xmlns:p14="http://schemas.microsoft.com/office/powerpoint/2010/main" val="382180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English language is a complex code…</a:t>
            </a:r>
            <a:endParaRPr lang="en-US" sz="2800" dirty="0"/>
          </a:p>
        </p:txBody>
      </p:sp>
      <p:sp>
        <p:nvSpPr>
          <p:cNvPr id="3" name="Content Placeholder 2"/>
          <p:cNvSpPr>
            <a:spLocks noGrp="1"/>
          </p:cNvSpPr>
          <p:nvPr>
            <p:ph idx="1"/>
          </p:nvPr>
        </p:nvSpPr>
        <p:spPr/>
        <p:txBody>
          <a:bodyPr/>
          <a:lstStyle/>
          <a:p>
            <a:r>
              <a:rPr lang="en-US" sz="2800" dirty="0" smtClean="0"/>
              <a:t>It would be easy if we only had to learn Set 1 and Set 2 sounds.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42014994"/>
              </p:ext>
            </p:extLst>
          </p:nvPr>
        </p:nvGraphicFramePr>
        <p:xfrm>
          <a:off x="1036900" y="3084318"/>
          <a:ext cx="6948062" cy="2413302"/>
        </p:xfrm>
        <a:graphic>
          <a:graphicData uri="http://schemas.openxmlformats.org/drawingml/2006/table">
            <a:tbl>
              <a:tblPr firstRow="1" bandRow="1">
                <a:tableStyleId>{5C22544A-7EE6-4342-B048-85BDC9FD1C3A}</a:tableStyleId>
              </a:tblPr>
              <a:tblGrid>
                <a:gridCol w="3474031">
                  <a:extLst>
                    <a:ext uri="{9D8B030D-6E8A-4147-A177-3AD203B41FA5}">
                      <a16:colId xmlns:a16="http://schemas.microsoft.com/office/drawing/2014/main" val="20000"/>
                    </a:ext>
                  </a:extLst>
                </a:gridCol>
                <a:gridCol w="3474031">
                  <a:extLst>
                    <a:ext uri="{9D8B030D-6E8A-4147-A177-3AD203B41FA5}">
                      <a16:colId xmlns:a16="http://schemas.microsoft.com/office/drawing/2014/main" val="20001"/>
                    </a:ext>
                  </a:extLst>
                </a:gridCol>
              </a:tblGrid>
              <a:tr h="493062">
                <a:tc>
                  <a:txBody>
                    <a:bodyPr/>
                    <a:lstStyle/>
                    <a:p>
                      <a:pPr algn="ctr"/>
                      <a:r>
                        <a:rPr lang="en-US" sz="2400" dirty="0" smtClean="0">
                          <a:solidFill>
                            <a:schemeClr val="tx1"/>
                          </a:solidFill>
                          <a:latin typeface="Arial"/>
                          <a:cs typeface="Arial"/>
                        </a:rPr>
                        <a:t>ay</a:t>
                      </a:r>
                      <a:endParaRPr lang="en-US" sz="2400" dirty="0">
                        <a:solidFill>
                          <a:schemeClr val="tx1"/>
                        </a:solidFill>
                        <a:latin typeface="Arial"/>
                        <a:cs typeface="Arial"/>
                      </a:endParaRPr>
                    </a:p>
                  </a:txBody>
                  <a:tcPr>
                    <a:solidFill>
                      <a:srgbClr val="1D9E7A"/>
                    </a:solidFill>
                  </a:tcPr>
                </a:tc>
                <a:tc>
                  <a:txBody>
                    <a:bodyPr/>
                    <a:lstStyle/>
                    <a:p>
                      <a:pPr algn="ctr"/>
                      <a:r>
                        <a:rPr lang="en-US" sz="2400" dirty="0" err="1" smtClean="0">
                          <a:solidFill>
                            <a:schemeClr val="tx1"/>
                          </a:solidFill>
                          <a:latin typeface="Arial"/>
                          <a:cs typeface="Arial"/>
                        </a:rPr>
                        <a:t>igh</a:t>
                      </a:r>
                      <a:endParaRPr lang="en-US" sz="2400" dirty="0">
                        <a:solidFill>
                          <a:schemeClr val="tx1"/>
                        </a:solidFill>
                        <a:latin typeface="Arial"/>
                        <a:cs typeface="Arial"/>
                      </a:endParaRPr>
                    </a:p>
                  </a:txBody>
                  <a:tcPr>
                    <a:solidFill>
                      <a:srgbClr val="1D9E7A"/>
                    </a:solidFill>
                  </a:tcPr>
                </a:tc>
                <a:extLst>
                  <a:ext uri="{0D108BD9-81ED-4DB2-BD59-A6C34878D82A}">
                    <a16:rowId xmlns:a16="http://schemas.microsoft.com/office/drawing/2014/main" val="10000"/>
                  </a:ext>
                </a:extLst>
              </a:tr>
              <a:tr h="493062">
                <a:tc>
                  <a:txBody>
                    <a:bodyPr/>
                    <a:lstStyle/>
                    <a:p>
                      <a:pPr algn="ctr"/>
                      <a:r>
                        <a:rPr lang="en-US" sz="2400" dirty="0" smtClean="0">
                          <a:solidFill>
                            <a:schemeClr val="tx1"/>
                          </a:solidFill>
                          <a:latin typeface="Arial"/>
                          <a:cs typeface="Arial"/>
                        </a:rPr>
                        <a:t>play</a:t>
                      </a:r>
                    </a:p>
                    <a:p>
                      <a:pPr algn="ctr"/>
                      <a:r>
                        <a:rPr lang="en-US" sz="2400" dirty="0" smtClean="0">
                          <a:solidFill>
                            <a:schemeClr val="tx1"/>
                          </a:solidFill>
                          <a:latin typeface="Arial"/>
                          <a:cs typeface="Arial"/>
                        </a:rPr>
                        <a:t>eight</a:t>
                      </a:r>
                    </a:p>
                    <a:p>
                      <a:pPr algn="ctr"/>
                      <a:r>
                        <a:rPr lang="en-US" sz="2400" dirty="0" smtClean="0">
                          <a:solidFill>
                            <a:schemeClr val="tx1"/>
                          </a:solidFill>
                          <a:latin typeface="Arial"/>
                          <a:cs typeface="Arial"/>
                        </a:rPr>
                        <a:t>cake</a:t>
                      </a:r>
                    </a:p>
                    <a:p>
                      <a:pPr algn="ctr"/>
                      <a:r>
                        <a:rPr lang="en-US" sz="2400" dirty="0" smtClean="0">
                          <a:solidFill>
                            <a:schemeClr val="tx1"/>
                          </a:solidFill>
                          <a:latin typeface="Arial"/>
                          <a:cs typeface="Arial"/>
                        </a:rPr>
                        <a:t>straight </a:t>
                      </a:r>
                    </a:p>
                  </a:txBody>
                  <a:tcPr>
                    <a:solidFill>
                      <a:srgbClr val="1D9E7A"/>
                    </a:solidFill>
                  </a:tcPr>
                </a:tc>
                <a:tc>
                  <a:txBody>
                    <a:bodyPr/>
                    <a:lstStyle/>
                    <a:p>
                      <a:pPr algn="ctr"/>
                      <a:r>
                        <a:rPr lang="en-US" sz="2400" dirty="0" smtClean="0">
                          <a:solidFill>
                            <a:schemeClr val="tx1"/>
                          </a:solidFill>
                          <a:latin typeface="Arial"/>
                          <a:cs typeface="Arial"/>
                        </a:rPr>
                        <a:t>right</a:t>
                      </a:r>
                    </a:p>
                    <a:p>
                      <a:pPr algn="ctr"/>
                      <a:r>
                        <a:rPr lang="en-US" sz="2400" dirty="0" smtClean="0">
                          <a:solidFill>
                            <a:schemeClr val="tx1"/>
                          </a:solidFill>
                          <a:latin typeface="Arial"/>
                          <a:cs typeface="Arial"/>
                        </a:rPr>
                        <a:t>pie</a:t>
                      </a:r>
                    </a:p>
                    <a:p>
                      <a:pPr algn="ctr"/>
                      <a:r>
                        <a:rPr lang="en-US" sz="2400" dirty="0" smtClean="0">
                          <a:solidFill>
                            <a:schemeClr val="tx1"/>
                          </a:solidFill>
                          <a:latin typeface="Arial"/>
                          <a:cs typeface="Arial"/>
                        </a:rPr>
                        <a:t>kite</a:t>
                      </a:r>
                    </a:p>
                    <a:p>
                      <a:pPr algn="ctr"/>
                      <a:r>
                        <a:rPr lang="en-US" sz="2400" dirty="0" smtClean="0">
                          <a:solidFill>
                            <a:schemeClr val="tx1"/>
                          </a:solidFill>
                          <a:latin typeface="Arial"/>
                          <a:cs typeface="Arial"/>
                        </a:rPr>
                        <a:t>fly</a:t>
                      </a:r>
                    </a:p>
                    <a:p>
                      <a:pPr algn="ctr"/>
                      <a:endParaRPr lang="en-US" sz="2400" dirty="0">
                        <a:solidFill>
                          <a:schemeClr val="tx1"/>
                        </a:solidFill>
                        <a:latin typeface="Arial"/>
                        <a:cs typeface="Arial"/>
                      </a:endParaRPr>
                    </a:p>
                  </a:txBody>
                  <a:tcPr>
                    <a:solidFill>
                      <a:srgbClr val="1D9E7A"/>
                    </a:solidFill>
                  </a:tcPr>
                </a:tc>
                <a:extLst>
                  <a:ext uri="{0D108BD9-81ED-4DB2-BD59-A6C34878D82A}">
                    <a16:rowId xmlns:a16="http://schemas.microsoft.com/office/drawing/2014/main" val="10001"/>
                  </a:ext>
                </a:extLst>
              </a:tr>
            </a:tbl>
          </a:graphicData>
        </a:graphic>
      </p:graphicFrame>
      <p:sp>
        <p:nvSpPr>
          <p:cNvPr id="5" name="TextBox 6"/>
          <p:cNvSpPr txBox="1">
            <a:spLocks noChangeArrowheads="1"/>
          </p:cNvSpPr>
          <p:nvPr/>
        </p:nvSpPr>
        <p:spPr bwMode="auto">
          <a:xfrm>
            <a:off x="571500" y="6027737"/>
            <a:ext cx="2643188" cy="523875"/>
          </a:xfrm>
          <a:prstGeom prst="rect">
            <a:avLst/>
          </a:prstGeom>
          <a:solidFill>
            <a:srgbClr val="1D9E7A"/>
          </a:solidFill>
          <a:ln>
            <a:noFill/>
          </a:ln>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GB" sz="2800" dirty="0"/>
              <a:t>Set </a:t>
            </a:r>
            <a:r>
              <a:rPr lang="en-GB" sz="2800" dirty="0" smtClean="0"/>
              <a:t>3 </a:t>
            </a:r>
            <a:r>
              <a:rPr lang="en-GB" sz="2800" dirty="0"/>
              <a:t>sounds</a:t>
            </a:r>
          </a:p>
        </p:txBody>
      </p:sp>
    </p:spTree>
    <p:extLst>
      <p:ext uri="{BB962C8B-B14F-4D97-AF65-F5344CB8AC3E}">
        <p14:creationId xmlns:p14="http://schemas.microsoft.com/office/powerpoint/2010/main" val="279890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907" y="1147462"/>
            <a:ext cx="8945093" cy="5507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034725" y="0"/>
            <a:ext cx="4619634" cy="6327845"/>
          </a:xfrm>
          <a:prstGeom prst="rect">
            <a:avLst/>
          </a:prstGeom>
        </p:spPr>
      </p:pic>
      <p:sp>
        <p:nvSpPr>
          <p:cNvPr id="4" name="Rounded Rectangular Callout 3"/>
          <p:cNvSpPr>
            <a:spLocks noChangeArrowheads="1"/>
          </p:cNvSpPr>
          <p:nvPr/>
        </p:nvSpPr>
        <p:spPr bwMode="auto">
          <a:xfrm>
            <a:off x="6654359" y="2997044"/>
            <a:ext cx="2305050" cy="1016000"/>
          </a:xfrm>
          <a:prstGeom prst="wedgeRoundRectCallout">
            <a:avLst>
              <a:gd name="adj1" fmla="val -63606"/>
              <a:gd name="adj2" fmla="val 60676"/>
              <a:gd name="adj3" fmla="val 16667"/>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2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2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3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GB" altLang="en-US" sz="1800" dirty="0">
                <a:latin typeface="Tempus Sans ITC" panose="04020404030D07020202" pitchFamily="82" charset="0"/>
                <a:cs typeface="Arial" panose="020B0604020202020204" pitchFamily="34" charset="0"/>
              </a:rPr>
              <a:t>Splits...where’s my friend, he’s on the end!</a:t>
            </a:r>
          </a:p>
        </p:txBody>
      </p:sp>
      <p:sp>
        <p:nvSpPr>
          <p:cNvPr id="5" name="Wave 4"/>
          <p:cNvSpPr/>
          <p:nvPr/>
        </p:nvSpPr>
        <p:spPr>
          <a:xfrm>
            <a:off x="249238" y="620713"/>
            <a:ext cx="1873250" cy="1584325"/>
          </a:xfrm>
          <a:prstGeom prst="wav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GB" dirty="0">
                <a:solidFill>
                  <a:schemeClr val="tx1"/>
                </a:solidFill>
                <a:latin typeface="Tempus Sans ITC" panose="04020404030D07020202" pitchFamily="82" charset="0"/>
              </a:rPr>
              <a:t>Only when set 1 and 2 are effortless!</a:t>
            </a:r>
          </a:p>
        </p:txBody>
      </p:sp>
      <p:sp>
        <p:nvSpPr>
          <p:cNvPr id="6" name="Left Arrow 5"/>
          <p:cNvSpPr/>
          <p:nvPr/>
        </p:nvSpPr>
        <p:spPr>
          <a:xfrm>
            <a:off x="6784084" y="769938"/>
            <a:ext cx="1655762" cy="863600"/>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GB" dirty="0">
                <a:solidFill>
                  <a:schemeClr val="tx1"/>
                </a:solidFill>
                <a:latin typeface="Tempus Sans ITC" panose="04020404030D07020202" pitchFamily="82" charset="0"/>
              </a:rPr>
              <a:t>Set 3 sounds </a:t>
            </a:r>
          </a:p>
        </p:txBody>
      </p:sp>
    </p:spTree>
    <p:extLst>
      <p:ext uri="{BB962C8B-B14F-4D97-AF65-F5344CB8AC3E}">
        <p14:creationId xmlns:p14="http://schemas.microsoft.com/office/powerpoint/2010/main" val="428288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r>
              <a:rPr lang="en-US" sz="2800" dirty="0"/>
              <a:t>How do </a:t>
            </a:r>
            <a:r>
              <a:rPr lang="en-US" sz="2800" dirty="0" smtClean="0"/>
              <a:t>phonics help us read? </a:t>
            </a:r>
            <a:endParaRPr lang="en-GB" sz="2800" dirty="0">
              <a:latin typeface="Arial" charset="0"/>
            </a:endParaRPr>
          </a:p>
        </p:txBody>
      </p:sp>
      <p:sp>
        <p:nvSpPr>
          <p:cNvPr id="20483" name="Content Placeholder 2"/>
          <p:cNvSpPr>
            <a:spLocks noGrp="1"/>
          </p:cNvSpPr>
          <p:nvPr>
            <p:ph idx="1"/>
          </p:nvPr>
        </p:nvSpPr>
        <p:spPr>
          <a:xfrm>
            <a:off x="457200" y="1859017"/>
            <a:ext cx="8229600" cy="4525963"/>
          </a:xfrm>
        </p:spPr>
        <p:txBody>
          <a:bodyPr>
            <a:normAutofit/>
          </a:bodyPr>
          <a:lstStyle/>
          <a:p>
            <a:r>
              <a:rPr lang="en-GB" sz="2800" dirty="0" smtClean="0">
                <a:latin typeface="Arial" charset="0"/>
              </a:rPr>
              <a:t>We use </a:t>
            </a:r>
            <a:r>
              <a:rPr lang="en-GB" sz="2800" b="1" dirty="0" smtClean="0">
                <a:latin typeface="Arial" charset="0"/>
              </a:rPr>
              <a:t>Fred</a:t>
            </a:r>
            <a:r>
              <a:rPr lang="en-GB" sz="2800" dirty="0" smtClean="0">
                <a:latin typeface="Arial" charset="0"/>
              </a:rPr>
              <a:t> to help us teach phonics.</a:t>
            </a:r>
            <a:endParaRPr lang="en-GB" sz="2800" dirty="0">
              <a:latin typeface="Arial" charset="0"/>
            </a:endParaRPr>
          </a:p>
          <a:p>
            <a:endParaRPr lang="en-GB" sz="2800" dirty="0">
              <a:latin typeface="Arial" charset="0"/>
            </a:endParaRPr>
          </a:p>
          <a:p>
            <a:pPr>
              <a:buFontTx/>
              <a:buNone/>
            </a:pPr>
            <a:r>
              <a:rPr lang="en-GB" sz="2800" dirty="0">
                <a:solidFill>
                  <a:srgbClr val="0070C0"/>
                </a:solidFill>
                <a:latin typeface="Arial" charset="0"/>
              </a:rPr>
              <a:t>Fred can </a:t>
            </a:r>
            <a:r>
              <a:rPr lang="en-GB" sz="2800" i="1" dirty="0">
                <a:solidFill>
                  <a:srgbClr val="0070C0"/>
                </a:solidFill>
                <a:latin typeface="Arial" charset="0"/>
              </a:rPr>
              <a:t>only </a:t>
            </a:r>
            <a:r>
              <a:rPr lang="en-GB" sz="2800" dirty="0">
                <a:solidFill>
                  <a:srgbClr val="0070C0"/>
                </a:solidFill>
                <a:latin typeface="Arial" charset="0"/>
              </a:rPr>
              <a:t>talk in sounds...</a:t>
            </a:r>
          </a:p>
          <a:p>
            <a:pPr>
              <a:buFontTx/>
              <a:buNone/>
            </a:pPr>
            <a:endParaRPr lang="en-GB" sz="2800" dirty="0">
              <a:latin typeface="Arial" charset="0"/>
            </a:endParaRPr>
          </a:p>
          <a:p>
            <a:pPr>
              <a:buFontTx/>
              <a:buNone/>
            </a:pPr>
            <a:r>
              <a:rPr lang="en-GB" sz="2800" dirty="0" smtClean="0">
                <a:latin typeface="Arial" charset="0"/>
              </a:rPr>
              <a:t>He says “</a:t>
            </a:r>
            <a:r>
              <a:rPr lang="en-GB" sz="2800" i="1" dirty="0" err="1" smtClean="0">
                <a:latin typeface="Arial" charset="0"/>
              </a:rPr>
              <a:t>c_a_t</a:t>
            </a:r>
            <a:r>
              <a:rPr lang="en-GB" sz="2800" i="1" dirty="0" smtClean="0">
                <a:latin typeface="Arial" charset="0"/>
              </a:rPr>
              <a:t>.” </a:t>
            </a:r>
            <a:r>
              <a:rPr lang="en-GB" sz="2800" dirty="0">
                <a:latin typeface="Arial" charset="0"/>
              </a:rPr>
              <a:t>N</a:t>
            </a:r>
            <a:r>
              <a:rPr lang="en-GB" sz="2800" dirty="0" smtClean="0">
                <a:latin typeface="Arial" charset="0"/>
              </a:rPr>
              <a:t>ot </a:t>
            </a:r>
            <a:r>
              <a:rPr lang="en-GB" sz="2800" b="1" dirty="0" smtClean="0">
                <a:latin typeface="Arial" charset="0"/>
              </a:rPr>
              <a:t>cat.</a:t>
            </a:r>
            <a:endParaRPr lang="en-GB" sz="2800" dirty="0">
              <a:latin typeface="Arial" charset="0"/>
            </a:endParaRPr>
          </a:p>
          <a:p>
            <a:pPr>
              <a:buFontTx/>
              <a:buNone/>
            </a:pPr>
            <a:endParaRPr lang="en-GB" sz="2800" dirty="0">
              <a:solidFill>
                <a:srgbClr val="0070C0"/>
              </a:solidFill>
              <a:latin typeface="Arial" charset="0"/>
            </a:endParaRPr>
          </a:p>
          <a:p>
            <a:pPr>
              <a:buFontTx/>
              <a:buNone/>
            </a:pPr>
            <a:r>
              <a:rPr lang="en-GB" sz="2800" dirty="0">
                <a:solidFill>
                  <a:srgbClr val="0070C0"/>
                </a:solidFill>
                <a:latin typeface="Arial" charset="0"/>
              </a:rPr>
              <a:t>We call this </a:t>
            </a:r>
            <a:r>
              <a:rPr lang="en-GB" sz="2800" i="1" dirty="0">
                <a:solidFill>
                  <a:srgbClr val="0070C0"/>
                </a:solidFill>
                <a:latin typeface="Arial" charset="0"/>
              </a:rPr>
              <a:t>Fred </a:t>
            </a:r>
            <a:r>
              <a:rPr lang="en-GB" sz="2800" i="1" dirty="0" smtClean="0">
                <a:solidFill>
                  <a:srgbClr val="0070C0"/>
                </a:solidFill>
                <a:latin typeface="Arial" charset="0"/>
              </a:rPr>
              <a:t>Talk.</a:t>
            </a:r>
            <a:endParaRPr lang="en-GB" sz="2800" i="1" dirty="0">
              <a:solidFill>
                <a:srgbClr val="0070C0"/>
              </a:solidFill>
              <a:latin typeface="Arial" charset="0"/>
            </a:endParaRPr>
          </a:p>
          <a:p>
            <a:pPr>
              <a:buFont typeface="Wingdings" charset="0"/>
              <a:buNone/>
            </a:pPr>
            <a:endParaRPr lang="en-GB" dirty="0" smtClean="0">
              <a:latin typeface="Arial" charset="0"/>
            </a:endParaRPr>
          </a:p>
          <a:p>
            <a:pPr>
              <a:buFont typeface="Wingdings" charset="0"/>
              <a:buNone/>
            </a:pPr>
            <a:endParaRPr lang="en-GB" sz="2800" dirty="0">
              <a:latin typeface="Arial" charset="0"/>
            </a:endParaRPr>
          </a:p>
          <a:p>
            <a:pPr>
              <a:buFont typeface="Wingdings" charset="0"/>
              <a:buNone/>
            </a:pPr>
            <a:endParaRPr lang="en-GB" dirty="0">
              <a:latin typeface="Arial" charset="0"/>
            </a:endParaRPr>
          </a:p>
        </p:txBody>
      </p:sp>
      <p:pic>
        <p:nvPicPr>
          <p:cNvPr id="2" name="Picture 1" descr="Screen Shot 2014-08-12 at 16.26.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313" y="3548480"/>
            <a:ext cx="2417891" cy="2179507"/>
          </a:xfrm>
          <a:prstGeom prst="rect">
            <a:avLst/>
          </a:prstGeom>
        </p:spPr>
      </p:pic>
    </p:spTree>
    <p:extLst>
      <p:ext uri="{BB962C8B-B14F-4D97-AF65-F5344CB8AC3E}">
        <p14:creationId xmlns:p14="http://schemas.microsoft.com/office/powerpoint/2010/main" val="84574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kern="0" dirty="0" smtClean="0">
                <a:latin typeface="Tempus Sans ITC" panose="04020404030D07020202" pitchFamily="82" charset="0"/>
              </a:rPr>
              <a:t>Green Words &amp; Red Words</a:t>
            </a:r>
            <a:r>
              <a:rPr lang="en-US" altLang="en-US" sz="3000" kern="0" dirty="0">
                <a:latin typeface="Tempus Sans ITC" panose="04020404030D07020202" pitchFamily="82" charset="0"/>
              </a:rPr>
              <a:t/>
            </a:r>
            <a:br>
              <a:rPr lang="en-US" altLang="en-US" sz="3000" kern="0" dirty="0">
                <a:latin typeface="Tempus Sans ITC" panose="04020404030D07020202" pitchFamily="82" charset="0"/>
              </a:rPr>
            </a:br>
            <a:endParaRPr lang="en-GB" dirty="0"/>
          </a:p>
        </p:txBody>
      </p:sp>
      <p:sp>
        <p:nvSpPr>
          <p:cNvPr id="3" name="Content Placeholder 2"/>
          <p:cNvSpPr>
            <a:spLocks noGrp="1"/>
          </p:cNvSpPr>
          <p:nvPr>
            <p:ph sz="half" idx="1"/>
          </p:nvPr>
        </p:nvSpPr>
        <p:spPr/>
        <p:txBody>
          <a:bodyPr>
            <a:normAutofit fontScale="92500" lnSpcReduction="10000"/>
          </a:bodyPr>
          <a:lstStyle/>
          <a:p>
            <a:pPr>
              <a:defRPr/>
            </a:pPr>
            <a:r>
              <a:rPr lang="en-GB" sz="2400" dirty="0">
                <a:latin typeface="Sitka Heading" panose="02000505000000020004" pitchFamily="2" charset="0"/>
              </a:rPr>
              <a:t>Green words – contain all the sounds we know</a:t>
            </a:r>
          </a:p>
          <a:p>
            <a:pPr>
              <a:defRPr/>
            </a:pPr>
            <a:endParaRPr lang="en-GB" sz="2400" dirty="0">
              <a:latin typeface="Sitka Heading" panose="02000505000000020004" pitchFamily="2" charset="0"/>
            </a:endParaRPr>
          </a:p>
          <a:p>
            <a:pPr marL="342900" indent="-342900">
              <a:buFont typeface="Arial" panose="020B0604020202020204" pitchFamily="34" charset="0"/>
              <a:buChar char="•"/>
              <a:defRPr/>
            </a:pPr>
            <a:r>
              <a:rPr lang="en-GB" sz="2400" dirty="0" smtClean="0">
                <a:latin typeface="Sitka Heading" panose="02000505000000020004" pitchFamily="2" charset="0"/>
              </a:rPr>
              <a:t>Special friends</a:t>
            </a:r>
          </a:p>
          <a:p>
            <a:pPr marL="342900" indent="-342900">
              <a:buFont typeface="Arial" panose="020B0604020202020204" pitchFamily="34" charset="0"/>
              <a:buChar char="•"/>
              <a:defRPr/>
            </a:pPr>
            <a:r>
              <a:rPr lang="en-GB" sz="2400" dirty="0" smtClean="0">
                <a:latin typeface="Sitka Heading" panose="02000505000000020004" pitchFamily="2" charset="0"/>
              </a:rPr>
              <a:t>Fred talk</a:t>
            </a:r>
          </a:p>
          <a:p>
            <a:pPr marL="342900" indent="-342900">
              <a:buFont typeface="Arial" panose="020B0604020202020204" pitchFamily="34" charset="0"/>
              <a:buChar char="•"/>
              <a:defRPr/>
            </a:pPr>
            <a:r>
              <a:rPr lang="en-GB" sz="2400" dirty="0" smtClean="0">
                <a:latin typeface="Sitka Heading" panose="02000505000000020004" pitchFamily="2" charset="0"/>
              </a:rPr>
              <a:t>Say the word</a:t>
            </a:r>
          </a:p>
          <a:p>
            <a:pPr marL="342900" indent="-342900">
              <a:buFont typeface="Arial" panose="020B0604020202020204" pitchFamily="34" charset="0"/>
              <a:buChar char="•"/>
              <a:defRPr/>
            </a:pPr>
            <a:r>
              <a:rPr lang="en-GB" sz="2400" dirty="0" smtClean="0">
                <a:latin typeface="Sitka Heading" panose="02000505000000020004" pitchFamily="2" charset="0"/>
              </a:rPr>
              <a:t>Fred </a:t>
            </a:r>
            <a:r>
              <a:rPr lang="en-GB" sz="2400" dirty="0">
                <a:latin typeface="Sitka Heading" panose="02000505000000020004" pitchFamily="2" charset="0"/>
              </a:rPr>
              <a:t>in your head</a:t>
            </a:r>
          </a:p>
          <a:p>
            <a:pPr marL="342900" indent="-342900">
              <a:buFont typeface="Arial" panose="020B0604020202020204" pitchFamily="34" charset="0"/>
              <a:buChar char="•"/>
              <a:defRPr/>
            </a:pPr>
            <a:r>
              <a:rPr lang="en-GB" sz="2400" dirty="0" smtClean="0">
                <a:latin typeface="Sitka Heading" panose="02000505000000020004" pitchFamily="2" charset="0"/>
              </a:rPr>
              <a:t>No </a:t>
            </a:r>
            <a:r>
              <a:rPr lang="en-GB" sz="2400" dirty="0">
                <a:latin typeface="Sitka Heading" panose="02000505000000020004" pitchFamily="2" charset="0"/>
              </a:rPr>
              <a:t>Fred </a:t>
            </a:r>
            <a:r>
              <a:rPr lang="en-GB" sz="2400" dirty="0" smtClean="0">
                <a:latin typeface="Sitka Heading" panose="02000505000000020004" pitchFamily="2" charset="0"/>
              </a:rPr>
              <a:t>talk – speedy reading</a:t>
            </a:r>
            <a:endParaRPr lang="en-GB" sz="2400" dirty="0">
              <a:latin typeface="Sitka Heading" panose="02000505000000020004" pitchFamily="2" charset="0"/>
            </a:endParaRPr>
          </a:p>
          <a:p>
            <a:pPr>
              <a:defRPr/>
            </a:pPr>
            <a:endParaRPr lang="en-GB" sz="2400" dirty="0">
              <a:latin typeface="Tempus Sans ITC" panose="04020404030D07020202" pitchFamily="82" charset="0"/>
            </a:endParaRPr>
          </a:p>
          <a:p>
            <a:pPr>
              <a:defRPr/>
            </a:pPr>
            <a:endParaRPr lang="en-GB" sz="2400" dirty="0" smtClean="0">
              <a:latin typeface="Tempus Sans ITC" panose="04020404030D07020202" pitchFamily="82" charset="0"/>
            </a:endParaRPr>
          </a:p>
          <a:p>
            <a:pPr>
              <a:defRPr/>
            </a:pPr>
            <a:endParaRPr lang="en-GB" sz="2400" dirty="0">
              <a:latin typeface="Tempus Sans ITC" panose="04020404030D07020202" pitchFamily="82" charset="0"/>
            </a:endParaRPr>
          </a:p>
          <a:p>
            <a:pPr>
              <a:defRPr/>
            </a:pPr>
            <a:r>
              <a:rPr lang="en-GB" sz="2400" dirty="0" smtClean="0">
                <a:latin typeface="Sitka Heading" panose="02000505000000020004" pitchFamily="2" charset="0"/>
              </a:rPr>
              <a:t>Alien </a:t>
            </a:r>
            <a:r>
              <a:rPr lang="en-GB" sz="2400" dirty="0">
                <a:latin typeface="Sitka Heading" panose="02000505000000020004" pitchFamily="2" charset="0"/>
              </a:rPr>
              <a:t>words!</a:t>
            </a:r>
          </a:p>
          <a:p>
            <a:endParaRPr lang="en-GB" dirty="0"/>
          </a:p>
        </p:txBody>
      </p:sp>
      <p:sp>
        <p:nvSpPr>
          <p:cNvPr id="4" name="Content Placeholder 3"/>
          <p:cNvSpPr>
            <a:spLocks noGrp="1"/>
          </p:cNvSpPr>
          <p:nvPr>
            <p:ph sz="half" idx="2"/>
          </p:nvPr>
        </p:nvSpPr>
        <p:spPr/>
        <p:txBody>
          <a:bodyPr>
            <a:normAutofit fontScale="92500" lnSpcReduction="10000"/>
          </a:bodyPr>
          <a:lstStyle/>
          <a:p>
            <a:pPr>
              <a:defRPr/>
            </a:pPr>
            <a:r>
              <a:rPr lang="en-GB" sz="2400" dirty="0">
                <a:latin typeface="Sitka Heading" panose="02000505000000020004" pitchFamily="2" charset="0"/>
              </a:rPr>
              <a:t>Red words</a:t>
            </a:r>
          </a:p>
          <a:p>
            <a:pPr>
              <a:defRPr/>
            </a:pPr>
            <a:endParaRPr lang="en-GB" sz="2400" dirty="0">
              <a:latin typeface="Sitka Heading" panose="02000505000000020004" pitchFamily="2" charset="0"/>
            </a:endParaRPr>
          </a:p>
          <a:p>
            <a:pPr>
              <a:defRPr/>
            </a:pPr>
            <a:r>
              <a:rPr lang="en-GB" sz="2400" dirty="0" smtClean="0">
                <a:latin typeface="Sitka Heading" panose="02000505000000020004" pitchFamily="2" charset="0"/>
              </a:rPr>
              <a:t>‘</a:t>
            </a:r>
            <a:r>
              <a:rPr lang="en-GB" sz="2400" dirty="0" smtClean="0">
                <a:latin typeface="Sitka Heading" panose="02000505000000020004" pitchFamily="2" charset="0"/>
              </a:rPr>
              <a:t>You can’t Fred a red!</a:t>
            </a:r>
            <a:r>
              <a:rPr lang="en-GB" sz="2400" dirty="0" smtClean="0">
                <a:latin typeface="Sitka Heading" panose="02000505000000020004" pitchFamily="2" charset="0"/>
              </a:rPr>
              <a:t>’</a:t>
            </a:r>
            <a:endParaRPr lang="en-GB" sz="2400" dirty="0">
              <a:latin typeface="Sitka Heading" panose="02000505000000020004" pitchFamily="2" charset="0"/>
            </a:endParaRPr>
          </a:p>
          <a:p>
            <a:endParaRPr lang="en-GB" dirty="0" smtClean="0"/>
          </a:p>
          <a:p>
            <a:endParaRPr lang="en-GB" dirty="0"/>
          </a:p>
        </p:txBody>
      </p:sp>
      <p:pic>
        <p:nvPicPr>
          <p:cNvPr id="5" name="Picture 2" descr="http://ecx.images-amazon.com/images/I/41iBnIg8iS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0392">
            <a:off x="2112253" y="4704529"/>
            <a:ext cx="2230770" cy="8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focusonphonics.co.uk/acatalog/rc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4872">
            <a:off x="5102359" y="3347680"/>
            <a:ext cx="28797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30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MT_Phonics_2.27.6.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RMT_Phonics_2.27.6.14.pptx</Template>
  <TotalTime>10544</TotalTime>
  <Words>629</Words>
  <Application>Microsoft Office PowerPoint</Application>
  <PresentationFormat>On-screen Show (4:3)</PresentationFormat>
  <Paragraphs>142</Paragraphs>
  <Slides>18</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ＭＳ Ｐゴシック</vt:lpstr>
      <vt:lpstr>宋体</vt:lpstr>
      <vt:lpstr>Arial</vt:lpstr>
      <vt:lpstr>Calibri</vt:lpstr>
      <vt:lpstr>Comic Sans MS</vt:lpstr>
      <vt:lpstr>Sitka Heading</vt:lpstr>
      <vt:lpstr>Source Sans Pro</vt:lpstr>
      <vt:lpstr>Tempus Sans ITC</vt:lpstr>
      <vt:lpstr>Wingdings</vt:lpstr>
      <vt:lpstr>RMT_Phonics_2.27.6.14</vt:lpstr>
      <vt:lpstr>RWI Phonics Parent Meeting</vt:lpstr>
      <vt:lpstr>Aims of the session: </vt:lpstr>
      <vt:lpstr>What is phonics?</vt:lpstr>
      <vt:lpstr>Why                      Phonics?</vt:lpstr>
      <vt:lpstr>PowerPoint Presentation</vt:lpstr>
      <vt:lpstr>The English language is a complex code…</vt:lpstr>
      <vt:lpstr>PowerPoint Presentation</vt:lpstr>
      <vt:lpstr>How do phonics help us read? </vt:lpstr>
      <vt:lpstr>Green Words &amp; Red Words </vt:lpstr>
      <vt:lpstr>Spelling:</vt:lpstr>
      <vt:lpstr>PowerPoint Presentation</vt:lpstr>
      <vt:lpstr>How to help your child at home…</vt:lpstr>
      <vt:lpstr>Reading at home.</vt:lpstr>
      <vt:lpstr>And...</vt:lpstr>
      <vt:lpstr>You can practise saying the sounds.</vt:lpstr>
      <vt:lpstr>You can practise saying the sounds.</vt:lpstr>
      <vt:lpstr>You can have fun with Fred Talk. </vt:lpstr>
      <vt:lpstr>Thank you... </vt:lpstr>
    </vt:vector>
  </TitlesOfParts>
  <Company>Ruth Miskin Literacy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Boon</dc:creator>
  <cp:lastModifiedBy>C. Richardson</cp:lastModifiedBy>
  <cp:revision>105</cp:revision>
  <dcterms:created xsi:type="dcterms:W3CDTF">2014-06-27T11:45:27Z</dcterms:created>
  <dcterms:modified xsi:type="dcterms:W3CDTF">2024-09-24T09:01:17Z</dcterms:modified>
</cp:coreProperties>
</file>