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A0D1-1E62-48BC-B81A-B57A914464EA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6D2B-AABC-4E34-BC56-CA2EE94A1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00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A0D1-1E62-48BC-B81A-B57A914464EA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6D2B-AABC-4E34-BC56-CA2EE94A1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90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A0D1-1E62-48BC-B81A-B57A914464EA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6D2B-AABC-4E34-BC56-CA2EE94A1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4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A0D1-1E62-48BC-B81A-B57A914464EA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6D2B-AABC-4E34-BC56-CA2EE94A1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2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A0D1-1E62-48BC-B81A-B57A914464EA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6D2B-AABC-4E34-BC56-CA2EE94A1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0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A0D1-1E62-48BC-B81A-B57A914464EA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6D2B-AABC-4E34-BC56-CA2EE94A1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6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A0D1-1E62-48BC-B81A-B57A914464EA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6D2B-AABC-4E34-BC56-CA2EE94A1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51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A0D1-1E62-48BC-B81A-B57A914464EA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6D2B-AABC-4E34-BC56-CA2EE94A1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3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A0D1-1E62-48BC-B81A-B57A914464EA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6D2B-AABC-4E34-BC56-CA2EE94A1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46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A0D1-1E62-48BC-B81A-B57A914464EA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6D2B-AABC-4E34-BC56-CA2EE94A1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33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A0D1-1E62-48BC-B81A-B57A914464EA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6D2B-AABC-4E34-BC56-CA2EE94A1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57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4A0D1-1E62-48BC-B81A-B57A914464EA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76D2B-AABC-4E34-BC56-CA2EE94A1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9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ogle.co.uk/maps/@23.8152083,90.4211613,3a,75y,164.85h,84.71t/data=!3m7!1e1!3m5!1sfbxlJ0KhSo7FizF9Lk_w0A!2e0!6s%2F%2Fgeo0.ggpht.com%2Fcbk%3Fpanoid%3DfbxlJ0KhSo7FizF9Lk_w0A%26output%3Dthumbnail%26cb_client%3Dmaps_sv.tactile.gps%26thumb%3D2%26w%3D203%26h%3D100%26yaw%3D95.602554%26pitch%3D0%26thumbfov%3D100!7i13312!8i665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buryparkschool.net/langofmonth/bengali/player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1500" dirty="0" smtClean="0">
                <a:latin typeface="Twinkl Cursive Looped" panose="02000000000000000000" pitchFamily="2" charset="0"/>
              </a:rPr>
              <a:t>Bengali</a:t>
            </a:r>
            <a:endParaRPr lang="en-GB" sz="11500" dirty="0">
              <a:latin typeface="Twinkl Cursive Looped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Language of Spring Term 2018</a:t>
            </a:r>
            <a:endParaRPr lang="en-GB" dirty="0">
              <a:solidFill>
                <a:schemeClr val="tx1"/>
              </a:solidFill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Twinkl Cursive Looped" panose="02000000000000000000" pitchFamily="2" charset="0"/>
              </a:rPr>
              <a:t>Why don’t we have a walk around Bangladesh’s capital, Dhaka?  Click on the picture…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13541" r="22987" b="9114"/>
          <a:stretch/>
        </p:blipFill>
        <p:spPr bwMode="auto">
          <a:xfrm>
            <a:off x="251520" y="2564904"/>
            <a:ext cx="458402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04048" y="2204864"/>
            <a:ext cx="3888432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winkl Cursive Looped" panose="02000000000000000000" pitchFamily="2" charset="0"/>
              </a:rPr>
              <a:t>What languages are signs written in?</a:t>
            </a:r>
            <a:br>
              <a:rPr lang="en-GB" sz="2800" dirty="0" smtClean="0">
                <a:latin typeface="Twinkl Cursive Looped" panose="02000000000000000000" pitchFamily="2" charset="0"/>
              </a:rPr>
            </a:br>
            <a:endParaRPr lang="en-GB" sz="2800" dirty="0" smtClean="0">
              <a:latin typeface="Twinkl Cursive Loope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winkl Cursive Looped" panose="02000000000000000000" pitchFamily="2" charset="0"/>
              </a:rPr>
              <a:t>Can you find a bus and a </a:t>
            </a:r>
            <a:r>
              <a:rPr lang="en-GB" sz="2800" dirty="0" err="1" smtClean="0">
                <a:latin typeface="Twinkl Cursive Looped" panose="02000000000000000000" pitchFamily="2" charset="0"/>
              </a:rPr>
              <a:t>tuk</a:t>
            </a:r>
            <a:r>
              <a:rPr lang="en-GB" sz="2800" dirty="0" smtClean="0">
                <a:latin typeface="Twinkl Cursive Looped" panose="02000000000000000000" pitchFamily="2" charset="0"/>
              </a:rPr>
              <a:t> </a:t>
            </a:r>
            <a:r>
              <a:rPr lang="en-GB" sz="2800" dirty="0" err="1" smtClean="0">
                <a:latin typeface="Twinkl Cursive Looped" panose="02000000000000000000" pitchFamily="2" charset="0"/>
              </a:rPr>
              <a:t>tuk</a:t>
            </a:r>
            <a:r>
              <a:rPr lang="en-GB" sz="2800" dirty="0" smtClean="0">
                <a:latin typeface="Twinkl Cursive Looped" panose="02000000000000000000" pitchFamily="2" charset="0"/>
              </a:rPr>
              <a:t>?</a:t>
            </a:r>
            <a:br>
              <a:rPr lang="en-GB" sz="2800" dirty="0" smtClean="0">
                <a:latin typeface="Twinkl Cursive Looped" panose="02000000000000000000" pitchFamily="2" charset="0"/>
              </a:rPr>
            </a:br>
            <a:endParaRPr lang="en-GB" sz="2800" dirty="0" smtClean="0">
              <a:latin typeface="Twinkl Cursive Loope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winkl Cursive Looped" panose="02000000000000000000" pitchFamily="2" charset="0"/>
              </a:rPr>
              <a:t>How are most people travelling?</a:t>
            </a:r>
          </a:p>
        </p:txBody>
      </p:sp>
    </p:spTree>
    <p:extLst>
      <p:ext uri="{BB962C8B-B14F-4D97-AF65-F5344CB8AC3E}">
        <p14:creationId xmlns:p14="http://schemas.microsoft.com/office/powerpoint/2010/main" val="7297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Twinkl Cursive Looped" panose="02000000000000000000" pitchFamily="2" charset="0"/>
              </a:rPr>
              <a:t>Have you noticed your green background with the red circle?  That’s the Bangladeshi flag!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pic>
        <p:nvPicPr>
          <p:cNvPr id="10242" name="Picture 2" descr="Image result for Banglade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833886" cy="215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Banglad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25144"/>
            <a:ext cx="4493926" cy="183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Banglad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34575"/>
            <a:ext cx="3341614" cy="214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opulation problem of banglade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83" y="2096930"/>
            <a:ext cx="4076328" cy="243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084067"/>
            <a:ext cx="822960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>
                <a:latin typeface="Twinkl Cursive Looped" panose="02000000000000000000" pitchFamily="2" charset="0"/>
              </a:rPr>
              <a:t>Dhanya</a:t>
            </a:r>
            <a:r>
              <a:rPr lang="en-GB" dirty="0" smtClean="0">
                <a:latin typeface="Twinkl Cursive Looped" panose="02000000000000000000" pitchFamily="2" charset="0"/>
              </a:rPr>
              <a:t>-bad!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548680"/>
            <a:ext cx="822960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Twinkl Cursive Looped" panose="02000000000000000000" pitchFamily="2" charset="0"/>
              </a:rPr>
              <a:t>I hope you enjoy using Bangladeshi in </a:t>
            </a:r>
            <a:r>
              <a:rPr lang="en-GB" smtClean="0">
                <a:latin typeface="Twinkl Cursive Looped" panose="02000000000000000000" pitchFamily="2" charset="0"/>
              </a:rPr>
              <a:t>your classes.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Twinkl Cursive Looped" panose="02000000000000000000" pitchFamily="2" charset="0"/>
              </a:rPr>
              <a:t>“Good morning”</a:t>
            </a:r>
            <a:br>
              <a:rPr lang="en-GB" dirty="0" smtClean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/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smtClean="0">
                <a:latin typeface="Twinkl Cursive Looped" panose="02000000000000000000" pitchFamily="2" charset="0"/>
              </a:rPr>
              <a:t>“Shu – pro - </a:t>
            </a:r>
            <a:r>
              <a:rPr lang="en-GB" dirty="0" err="1" smtClean="0">
                <a:latin typeface="Twinkl Cursive Looped" panose="02000000000000000000" pitchFamily="2" charset="0"/>
              </a:rPr>
              <a:t>bhat</a:t>
            </a:r>
            <a:r>
              <a:rPr lang="en-GB" dirty="0" smtClean="0">
                <a:latin typeface="Twinkl Cursive Looped" panose="02000000000000000000" pitchFamily="2" charset="0"/>
              </a:rPr>
              <a:t>”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6" t="40121" r="36636" b="44758"/>
          <a:stretch/>
        </p:blipFill>
        <p:spPr bwMode="auto">
          <a:xfrm>
            <a:off x="2964425" y="2613913"/>
            <a:ext cx="3465872" cy="110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language of the ter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98" y="4672377"/>
            <a:ext cx="5057453" cy="106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5576" y="5589240"/>
            <a:ext cx="6336704" cy="810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latin typeface="Twinkl Cursive Looped" panose="02000000000000000000" pitchFamily="2" charset="0"/>
              </a:rPr>
              <a:t>Please click on the picture…</a:t>
            </a:r>
            <a:endParaRPr lang="en-GB" sz="28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42456"/>
          </a:xfrm>
        </p:spPr>
        <p:txBody>
          <a:bodyPr/>
          <a:lstStyle/>
          <a:p>
            <a:r>
              <a:rPr lang="en-GB" dirty="0" smtClean="0">
                <a:latin typeface="Twinkl Cursive Looped" panose="02000000000000000000" pitchFamily="2" charset="0"/>
              </a:rPr>
              <a:t>“Good afternoon”</a:t>
            </a:r>
            <a:br>
              <a:rPr lang="en-GB" dirty="0" smtClean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/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smtClean="0">
                <a:latin typeface="Twinkl Cursive Looped" panose="02000000000000000000" pitchFamily="2" charset="0"/>
              </a:rPr>
              <a:t>“Shu – </a:t>
            </a:r>
            <a:r>
              <a:rPr lang="en-GB" dirty="0" err="1" smtClean="0">
                <a:latin typeface="Twinkl Cursive Looped" panose="02000000000000000000" pitchFamily="2" charset="0"/>
              </a:rPr>
              <a:t>baw</a:t>
            </a:r>
            <a:r>
              <a:rPr lang="en-GB" dirty="0" smtClean="0">
                <a:latin typeface="Twinkl Cursive Looped" panose="02000000000000000000" pitchFamily="2" charset="0"/>
              </a:rPr>
              <a:t> – </a:t>
            </a:r>
            <a:r>
              <a:rPr lang="en-GB" dirty="0" err="1" smtClean="0">
                <a:latin typeface="Twinkl Cursive Looped" panose="02000000000000000000" pitchFamily="2" charset="0"/>
              </a:rPr>
              <a:t>dhupur</a:t>
            </a:r>
            <a:r>
              <a:rPr lang="en-GB" dirty="0" smtClean="0">
                <a:latin typeface="Twinkl Cursive Looped" panose="02000000000000000000" pitchFamily="2" charset="0"/>
              </a:rPr>
              <a:t>”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40121" r="36976" b="45968"/>
          <a:stretch/>
        </p:blipFill>
        <p:spPr bwMode="auto">
          <a:xfrm>
            <a:off x="2672331" y="3121109"/>
            <a:ext cx="4331981" cy="127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4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Image result for please and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38" y="2611542"/>
            <a:ext cx="3238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6" t="69039" r="6197" b="20000"/>
          <a:stretch/>
        </p:blipFill>
        <p:spPr bwMode="auto">
          <a:xfrm>
            <a:off x="323528" y="1772816"/>
            <a:ext cx="3339410" cy="110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6" t="68702" r="6752" b="20721"/>
          <a:stretch/>
        </p:blipFill>
        <p:spPr bwMode="auto">
          <a:xfrm>
            <a:off x="5662656" y="5172495"/>
            <a:ext cx="3389802" cy="11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5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Twinkl Cursive Looped" panose="02000000000000000000" pitchFamily="2" charset="0"/>
              </a:rPr>
              <a:t>What do you think these words mean?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5" t="71169" r="29722" b="14416"/>
          <a:stretch/>
        </p:blipFill>
        <p:spPr bwMode="auto">
          <a:xfrm>
            <a:off x="467544" y="1988840"/>
            <a:ext cx="1858297" cy="10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0" t="71971" r="30214" b="14015"/>
          <a:stretch/>
        </p:blipFill>
        <p:spPr bwMode="auto">
          <a:xfrm>
            <a:off x="6300192" y="3861048"/>
            <a:ext cx="1828801" cy="102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Image result for yes and 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06029"/>
            <a:ext cx="3456384" cy="34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Looped" panose="02000000000000000000" pitchFamily="2" charset="0"/>
              </a:rPr>
              <a:t>Where is Bengali spoken?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It is spoken by more than 210 million people as a first or second language, with some 100 million Bengali speakers in </a:t>
            </a:r>
            <a:r>
              <a:rPr lang="en-GB" b="1" dirty="0"/>
              <a:t>Bangladesh</a:t>
            </a:r>
            <a:r>
              <a:rPr lang="en-GB" dirty="0"/>
              <a:t>; about 85 million in </a:t>
            </a:r>
            <a:r>
              <a:rPr lang="en-GB" b="1" dirty="0"/>
              <a:t>India</a:t>
            </a:r>
            <a:r>
              <a:rPr lang="en-GB" dirty="0"/>
              <a:t>, primarily in </a:t>
            </a:r>
            <a:r>
              <a:rPr lang="en-GB" b="1" dirty="0"/>
              <a:t>the states</a:t>
            </a:r>
            <a:r>
              <a:rPr lang="en-GB" dirty="0"/>
              <a:t> of West Bengal, Assam, and Tripura; and sizable immigrant communities in the United Kingdom, the United States, and the Middle East.</a:t>
            </a:r>
          </a:p>
        </p:txBody>
      </p:sp>
    </p:spTree>
    <p:extLst>
      <p:ext uri="{BB962C8B-B14F-4D97-AF65-F5344CB8AC3E}">
        <p14:creationId xmlns:p14="http://schemas.microsoft.com/office/powerpoint/2010/main" val="22201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Twinkl Cursive Looped" panose="02000000000000000000" pitchFamily="2" charset="0"/>
              </a:rPr>
              <a:t>Where is India?</a:t>
            </a:r>
            <a:br>
              <a:rPr lang="en-GB" dirty="0" smtClean="0">
                <a:latin typeface="Twinkl Cursive Looped" panose="02000000000000000000" pitchFamily="2" charset="0"/>
              </a:rPr>
            </a:br>
            <a:r>
              <a:rPr lang="en-GB" dirty="0" smtClean="0">
                <a:latin typeface="Twinkl Cursive Looped" panose="02000000000000000000" pitchFamily="2" charset="0"/>
              </a:rPr>
              <a:t>What continent is it on?</a:t>
            </a:r>
            <a:br>
              <a:rPr lang="en-GB" dirty="0" smtClean="0">
                <a:latin typeface="Twinkl Cursive Looped" panose="02000000000000000000" pitchFamily="2" charset="0"/>
              </a:rPr>
            </a:br>
            <a:r>
              <a:rPr lang="en-GB" dirty="0" smtClean="0">
                <a:latin typeface="Twinkl Cursive Looped" panose="02000000000000000000" pitchFamily="2" charset="0"/>
              </a:rPr>
              <a:t>What are the surrounding oceans?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pic>
        <p:nvPicPr>
          <p:cNvPr id="5122" name="Picture 2" descr="Image result for India on a world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6807"/>
            <a:ext cx="7416824" cy="44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0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winkl Cursive Looped" panose="02000000000000000000" pitchFamily="2" charset="0"/>
              </a:rPr>
              <a:t>India!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pic>
        <p:nvPicPr>
          <p:cNvPr id="6146" name="Picture 2" descr="Image result for In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7720"/>
            <a:ext cx="3118148" cy="207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In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3221088" cy="214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India K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3" y="2852936"/>
            <a:ext cx="334327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29708" y="3059114"/>
            <a:ext cx="1656184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latin typeface="Twinkl Cursive Looped" panose="02000000000000000000" pitchFamily="2" charset="0"/>
              </a:rPr>
              <a:t>Have you heard of any of these places?</a:t>
            </a:r>
            <a:endParaRPr lang="en-GB" sz="2800" dirty="0">
              <a:latin typeface="Twinkl Cursive Looped" panose="02000000000000000000" pitchFamily="2" charset="0"/>
            </a:endParaRPr>
          </a:p>
        </p:txBody>
      </p:sp>
      <p:pic>
        <p:nvPicPr>
          <p:cNvPr id="6152" name="Picture 8" descr="Image result for river gan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53" y="3573016"/>
            <a:ext cx="2766285" cy="18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4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winkl Cursive Looped" panose="02000000000000000000" pitchFamily="2" charset="0"/>
              </a:rPr>
              <a:t>Where is Bangladesh</a:t>
            </a:r>
            <a:r>
              <a:rPr lang="en-GB" dirty="0">
                <a:latin typeface="Twinkl Cursive Looped" panose="02000000000000000000" pitchFamily="2" charset="0"/>
              </a:rPr>
              <a:t>?</a:t>
            </a:r>
          </a:p>
        </p:txBody>
      </p:sp>
      <p:pic>
        <p:nvPicPr>
          <p:cNvPr id="7170" name="Picture 2" descr="Image result for bangladesh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176464" cy="45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127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Bengali</vt:lpstr>
      <vt:lpstr>“Good morning”  “Shu – pro - bhat”</vt:lpstr>
      <vt:lpstr>“Good afternoon”  “Shu – baw – dhupur”</vt:lpstr>
      <vt:lpstr>PowerPoint Presentation</vt:lpstr>
      <vt:lpstr>What do you think these words mean?</vt:lpstr>
      <vt:lpstr>Where is Bengali spoken?</vt:lpstr>
      <vt:lpstr>Where is India? What continent is it on? What are the surrounding oceans?</vt:lpstr>
      <vt:lpstr>India!</vt:lpstr>
      <vt:lpstr>Where is Bangladesh?</vt:lpstr>
      <vt:lpstr>Why don’t we have a walk around Bangladesh’s capital, Dhaka?  Click on the picture…</vt:lpstr>
      <vt:lpstr>Have you noticed your green background with the red circle?  That’s the Bangladeshi flag!</vt:lpstr>
      <vt:lpstr>PowerPoint Presentation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Bengali</dc:title>
  <dc:creator>Sarah Hummerston</dc:creator>
  <cp:lastModifiedBy>Sarah Hummerston</cp:lastModifiedBy>
  <cp:revision>6</cp:revision>
  <dcterms:created xsi:type="dcterms:W3CDTF">2018-01-09T09:33:00Z</dcterms:created>
  <dcterms:modified xsi:type="dcterms:W3CDTF">2018-01-09T16:27:35Z</dcterms:modified>
</cp:coreProperties>
</file>