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81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47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598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952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692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38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362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30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49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512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84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40861-69D3-435C-BDEB-ABF86AAF14ED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905BA-D66B-4F9C-BAB5-02C42482C1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23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How to Improve Your Writing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Lesson One – Expanded Noun Phrases (Yr2-Yr6)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>
                <a:solidFill>
                  <a:srgbClr val="7030A0"/>
                </a:solidFill>
              </a:rPr>
              <a:t>IF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7030A0"/>
                </a:solidFill>
              </a:rPr>
              <a:t>YOU CLICK ON THE SLIDE SHOW TAB, SELECT FROM BEGINNING, CLICK ON THE AUDIO SYMBOL THEN THE SLIDES SHOULD CHANGE BY THEMSELVES AND THE AUDIO MATCH.</a:t>
            </a:r>
            <a:endParaRPr lang="en-GB" dirty="0">
              <a:solidFill>
                <a:srgbClr val="7030A0"/>
              </a:solidFill>
            </a:endParaRPr>
          </a:p>
        </p:txBody>
      </p:sp>
      <p:pic>
        <p:nvPicPr>
          <p:cNvPr id="5" name="expanded noun phras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031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82" y="862445"/>
            <a:ext cx="10532918" cy="5314518"/>
          </a:xfrm>
        </p:spPr>
        <p:txBody>
          <a:bodyPr/>
          <a:lstStyle/>
          <a:p>
            <a:pPr marL="0" indent="0" algn="ctr">
              <a:buNone/>
            </a:pPr>
            <a:r>
              <a:rPr lang="en-GB" sz="8000" dirty="0" smtClean="0">
                <a:solidFill>
                  <a:srgbClr val="FF0000"/>
                </a:solidFill>
              </a:rPr>
              <a:t>Mr Manning </a:t>
            </a:r>
            <a:r>
              <a:rPr lang="en-GB" sz="8000" dirty="0" smtClean="0"/>
              <a:t>picked up the </a:t>
            </a:r>
            <a:r>
              <a:rPr lang="en-GB" sz="8000" dirty="0" smtClean="0">
                <a:solidFill>
                  <a:srgbClr val="0070C0"/>
                </a:solidFill>
              </a:rPr>
              <a:t>pen.</a:t>
            </a:r>
          </a:p>
          <a:p>
            <a:endParaRPr lang="en-GB" dirty="0">
              <a:solidFill>
                <a:srgbClr val="0070C0"/>
              </a:solidFill>
            </a:endParaRPr>
          </a:p>
          <a:p>
            <a:r>
              <a:rPr lang="en-GB" dirty="0" smtClean="0"/>
              <a:t>In this sentence both Mr Manning and pen are nouns. Our Year 6 children will be able to tell you that </a:t>
            </a:r>
            <a:r>
              <a:rPr lang="en-GB" dirty="0" smtClean="0">
                <a:solidFill>
                  <a:srgbClr val="FF0000"/>
                </a:solidFill>
              </a:rPr>
              <a:t>Mr Manning is the subject </a:t>
            </a:r>
            <a:r>
              <a:rPr lang="en-GB" dirty="0" smtClean="0"/>
              <a:t>of the sentence and the </a:t>
            </a:r>
            <a:r>
              <a:rPr lang="en-GB" dirty="0" smtClean="0">
                <a:solidFill>
                  <a:srgbClr val="00B0F0"/>
                </a:solidFill>
              </a:rPr>
              <a:t>pen is object.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r>
              <a:rPr lang="en-GB" dirty="0" smtClean="0"/>
              <a:t>But we could add detail by adding detail to our nouns…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7597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7000"/>
    </mc:Choice>
    <mc:Fallback xmlns="">
      <p:transition spd="slow" advClick="0" advTm="37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973" y="550718"/>
            <a:ext cx="10636827" cy="5626245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sz="8000" dirty="0">
                <a:solidFill>
                  <a:srgbClr val="FF0000"/>
                </a:solidFill>
              </a:rPr>
              <a:t>Mr Manning </a:t>
            </a:r>
            <a:r>
              <a:rPr lang="en-GB" sz="8000" dirty="0">
                <a:solidFill>
                  <a:prstClr val="black"/>
                </a:solidFill>
              </a:rPr>
              <a:t>picked </a:t>
            </a:r>
            <a:r>
              <a:rPr lang="en-GB" sz="8000" dirty="0" smtClean="0">
                <a:solidFill>
                  <a:prstClr val="black"/>
                </a:solidFill>
              </a:rPr>
              <a:t>up the </a:t>
            </a:r>
            <a:r>
              <a:rPr lang="en-GB" sz="8000" dirty="0" smtClean="0">
                <a:solidFill>
                  <a:srgbClr val="92D050"/>
                </a:solidFill>
              </a:rPr>
              <a:t>old, blue </a:t>
            </a:r>
            <a:r>
              <a:rPr lang="en-GB" sz="8000" dirty="0" smtClean="0">
                <a:solidFill>
                  <a:srgbClr val="0070C0"/>
                </a:solidFill>
              </a:rPr>
              <a:t>pen.</a:t>
            </a:r>
          </a:p>
          <a:p>
            <a:pPr marL="0" lvl="0" indent="0" algn="ctr"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The easiest way to expand our noun into a phrase is by just adding adjectives.</a:t>
            </a:r>
          </a:p>
          <a:p>
            <a:pPr marL="0" lv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Two adjectives usually sounds good – more than two can spoil the effect.</a:t>
            </a:r>
            <a:endParaRPr lang="en-GB" dirty="0">
              <a:solidFill>
                <a:srgbClr val="0070C0"/>
              </a:solidFill>
            </a:endParaRPr>
          </a:p>
          <a:p>
            <a:pPr marL="0" lvl="0" indent="0" algn="ctr">
              <a:buNone/>
            </a:pPr>
            <a:endParaRPr lang="en-GB" sz="8000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317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8000"/>
    </mc:Choice>
    <mc:Fallback xmlns="">
      <p:transition spd="slow" advClick="0" advTm="38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973" y="571500"/>
            <a:ext cx="10636827" cy="56054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dirty="0" smtClean="0">
                <a:solidFill>
                  <a:srgbClr val="FF0000"/>
                </a:solidFill>
              </a:rPr>
              <a:t>Mr Manning </a:t>
            </a:r>
            <a:r>
              <a:rPr lang="en-GB" sz="6600" dirty="0">
                <a:solidFill>
                  <a:prstClr val="black"/>
                </a:solidFill>
              </a:rPr>
              <a:t>picked up </a:t>
            </a:r>
            <a:r>
              <a:rPr lang="en-GB" sz="6600" dirty="0" smtClean="0">
                <a:solidFill>
                  <a:prstClr val="black"/>
                </a:solidFill>
              </a:rPr>
              <a:t>the</a:t>
            </a:r>
            <a:r>
              <a:rPr lang="en-GB" sz="6600" dirty="0" smtClean="0"/>
              <a:t> </a:t>
            </a:r>
            <a:r>
              <a:rPr lang="en-GB" sz="6600" dirty="0" smtClean="0">
                <a:solidFill>
                  <a:srgbClr val="92D050"/>
                </a:solidFill>
              </a:rPr>
              <a:t>disgusting, battered </a:t>
            </a:r>
            <a:r>
              <a:rPr lang="en-GB" sz="6600" dirty="0" smtClean="0"/>
              <a:t>pen </a:t>
            </a:r>
            <a:r>
              <a:rPr lang="en-GB" sz="6600" dirty="0" smtClean="0">
                <a:solidFill>
                  <a:srgbClr val="002060"/>
                </a:solidFill>
              </a:rPr>
              <a:t>with</a:t>
            </a:r>
            <a:r>
              <a:rPr lang="en-GB" sz="6600" dirty="0" smtClean="0"/>
              <a:t> the heavily chewed lid.</a:t>
            </a:r>
          </a:p>
          <a:p>
            <a:pPr marL="0" indent="0" algn="ctr">
              <a:buNone/>
            </a:pPr>
            <a:endParaRPr lang="en-GB" sz="6600" dirty="0"/>
          </a:p>
          <a:p>
            <a:pPr marL="0" indent="0" algn="ctr">
              <a:buNone/>
            </a:pPr>
            <a:r>
              <a:rPr lang="en-GB" sz="4000" dirty="0" smtClean="0"/>
              <a:t>Words such as </a:t>
            </a:r>
            <a:r>
              <a:rPr lang="en-GB" sz="4000" dirty="0" smtClean="0">
                <a:solidFill>
                  <a:srgbClr val="FFFF00"/>
                </a:solidFill>
              </a:rPr>
              <a:t>with, that or which</a:t>
            </a:r>
            <a:r>
              <a:rPr lang="en-GB" sz="4000" dirty="0" smtClean="0"/>
              <a:t> can be a great way to add more detail to the noun phrase.</a:t>
            </a:r>
            <a:endParaRPr lang="en-GB" sz="4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259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4000"/>
    </mc:Choice>
    <mc:Fallback xmlns="">
      <p:transition spd="slow" advClick="0" advTm="34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Relative Clauses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1422"/>
            <a:ext cx="10515600" cy="4675541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GB" sz="6100" dirty="0">
                <a:solidFill>
                  <a:srgbClr val="FF0000"/>
                </a:solidFill>
              </a:rPr>
              <a:t>Mr </a:t>
            </a:r>
            <a:r>
              <a:rPr lang="en-GB" sz="6100" dirty="0" smtClean="0">
                <a:solidFill>
                  <a:srgbClr val="FF0000"/>
                </a:solidFill>
              </a:rPr>
              <a:t>Manning</a:t>
            </a:r>
            <a:r>
              <a:rPr lang="en-GB" sz="6100" dirty="0" smtClean="0">
                <a:solidFill>
                  <a:srgbClr val="7030A0"/>
                </a:solidFill>
              </a:rPr>
              <a:t>, who did not look happy, </a:t>
            </a:r>
            <a:r>
              <a:rPr lang="en-GB" sz="6100" dirty="0">
                <a:solidFill>
                  <a:prstClr val="black"/>
                </a:solidFill>
              </a:rPr>
              <a:t>picked up the </a:t>
            </a:r>
            <a:r>
              <a:rPr lang="en-GB" sz="6100" dirty="0">
                <a:solidFill>
                  <a:srgbClr val="92D050"/>
                </a:solidFill>
              </a:rPr>
              <a:t>disgusting, battered </a:t>
            </a:r>
            <a:r>
              <a:rPr lang="en-GB" sz="6100" dirty="0">
                <a:solidFill>
                  <a:prstClr val="black"/>
                </a:solidFill>
              </a:rPr>
              <a:t>pen </a:t>
            </a:r>
            <a:r>
              <a:rPr lang="en-GB" sz="6100" dirty="0">
                <a:solidFill>
                  <a:srgbClr val="002060"/>
                </a:solidFill>
              </a:rPr>
              <a:t>with</a:t>
            </a:r>
            <a:r>
              <a:rPr lang="en-GB" sz="6100" dirty="0">
                <a:solidFill>
                  <a:prstClr val="black"/>
                </a:solidFill>
              </a:rPr>
              <a:t> the heavily chewed lid.</a:t>
            </a:r>
          </a:p>
          <a:p>
            <a:r>
              <a:rPr lang="en-GB" dirty="0" smtClean="0"/>
              <a:t>By Y5 the children are adding relative clauses using the relative pronouns: </a:t>
            </a:r>
            <a:r>
              <a:rPr lang="en-GB" dirty="0" smtClean="0">
                <a:solidFill>
                  <a:srgbClr val="7030A0"/>
                </a:solidFill>
              </a:rPr>
              <a:t>who, that</a:t>
            </a:r>
            <a:r>
              <a:rPr lang="en-GB" dirty="0">
                <a:solidFill>
                  <a:srgbClr val="7030A0"/>
                </a:solidFill>
              </a:rPr>
              <a:t> </a:t>
            </a:r>
            <a:r>
              <a:rPr lang="en-GB" dirty="0" smtClean="0">
                <a:solidFill>
                  <a:srgbClr val="7030A0"/>
                </a:solidFill>
              </a:rPr>
              <a:t>and which </a:t>
            </a:r>
            <a:r>
              <a:rPr lang="en-GB" dirty="0" smtClean="0"/>
              <a:t>are the easiest to use. The clause should come straight after the noun and is often in parenthesis (using brackets, commas or dashes).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68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245</Words>
  <Application>Microsoft Office PowerPoint</Application>
  <PresentationFormat>Widescreen</PresentationFormat>
  <Paragraphs>21</Paragraphs>
  <Slides>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How to Improve Your Writing</vt:lpstr>
      <vt:lpstr>PowerPoint Presentation</vt:lpstr>
      <vt:lpstr>PowerPoint Presentation</vt:lpstr>
      <vt:lpstr>PowerPoint Presentation</vt:lpstr>
      <vt:lpstr>Relative Clauses</vt:lpstr>
    </vt:vector>
  </TitlesOfParts>
  <Company>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Improve Your Writing</dc:title>
  <dc:creator>sch8752708</dc:creator>
  <cp:lastModifiedBy>acharlton</cp:lastModifiedBy>
  <cp:revision>6</cp:revision>
  <dcterms:created xsi:type="dcterms:W3CDTF">2020-03-26T10:20:27Z</dcterms:created>
  <dcterms:modified xsi:type="dcterms:W3CDTF">2020-03-26T17:00:46Z</dcterms:modified>
</cp:coreProperties>
</file>