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95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249" autoAdjust="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423E3-3C50-4962-8496-913A57CA186E}" type="datetimeFigureOut">
              <a:rPr lang="fr-FR" smtClean="0"/>
              <a:t>11/07/2023</a:t>
            </a:fld>
            <a:endParaRPr lang="fr-FR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DE2632-DDFA-4054-AC5C-BE80DBEFE491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684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DE2632-DDFA-4054-AC5C-BE80DBEFE491}" type="slidenum">
              <a:rPr lang="fr-FR" smtClean="0"/>
              <a:t>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41542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30E9B-5772-4E6A-AB3C-6F8D960AB9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C0C321-5730-48BC-92C1-C13BCE96F5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433AB4-2519-49AC-BABF-134B4AFB89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11/07/2023</a:t>
            </a:fld>
            <a:endParaRPr lang="fr-F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00FBC0-23CB-4A0D-AF52-D6DBA38E0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F0684C-50E2-4656-A1C4-ED3229114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4071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D4383-517E-4B88-BDE1-1BBF3E6AE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27E293-4875-4DD1-AA3E-50F594DC61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044E3-3CB7-416B-8F38-139F1E559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11/07/2023</a:t>
            </a:fld>
            <a:endParaRPr lang="fr-F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B41E18-9A45-4537-8B11-E076BFA0B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DA06E3-E472-40D5-A14E-1251140DA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813523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F1651C1-21F1-4124-83C3-4BA5DA1ED4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E18DCE-4752-4686-B754-D2B2B0C2A5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C412EF-1F05-47FB-B806-52F0A6130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11/07/2023</a:t>
            </a:fld>
            <a:endParaRPr lang="fr-F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ACEA76-B4BC-40B0-8CFE-6019FED6F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9339EE-3909-4294-A60D-B1C3161A4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39851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B79B0-2B2D-4FFE-B2E8-08E547F20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6B6E6E-4D71-499A-A9F9-0A95570B46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CBDF2D-9641-4B70-BC46-3D68C75DE6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11/07/2023</a:t>
            </a:fld>
            <a:endParaRPr lang="fr-F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3E35B4-0BC9-4B97-BCD0-74AC009BC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9D2C35-2216-495E-B78F-570DD2B55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99416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979CA-5CDE-40A3-A4AD-CD6DF6DE4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414ED8-2048-4F05-94E6-529A6B32FB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19BCBD-53D6-43A0-9CC0-DE7708979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11/07/2023</a:t>
            </a:fld>
            <a:endParaRPr lang="fr-F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384F5E-EB88-451E-B687-EF6429710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D3CB69-2DFB-4CAD-AFCC-E708ED15B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54294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85990D-C275-48CE-939D-DE9B61280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FBB38A-5A74-4843-B453-A5C35DBFE8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EB1F2A-CF92-402D-AD12-F8D357AA14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04D8E9-A971-4E7D-9D82-884F57B07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11/07/2023</a:t>
            </a:fld>
            <a:endParaRPr lang="fr-FR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DD6A99-26F3-42CD-87C0-8E415861F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253ADF-8D8A-4603-9BCA-2CB62C550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71577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19A473-2780-437D-B6E0-1AF04F28E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A9A005-309A-4DF5-B938-0F55D8237C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E05590-29A4-4F86-A160-E2CE275CDA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F19B84-9731-4353-8A0F-7BF619D246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8E3DE8-BCC5-4876-8F0C-8C0260A7BC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B78CF8-B77A-498E-9E26-3021BC407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11/07/2023</a:t>
            </a:fld>
            <a:endParaRPr lang="fr-FR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BBECDA-FDBC-49AE-A640-00B32BF46E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EBAE3B-A192-46F9-BC49-0689069CC1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780135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CDBE3-3D0D-4C9F-9077-A77764C79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BF1913-A292-4EB3-BC18-91C0E772D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11/07/2023</a:t>
            </a:fld>
            <a:endParaRPr lang="fr-FR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122C0B-27FE-4099-A94E-3BE489BB5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A59E41-6174-4467-ABDC-F4F4C5353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572798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6FB981-EA1A-46EE-8FC6-07C492685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11/07/2023</a:t>
            </a:fld>
            <a:endParaRPr lang="fr-FR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A2F79C-87B9-46E5-B180-EEA70C097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C3A64C-9C07-4B86-B2FD-54B18CF8D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93894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2CAA7-5E3D-479F-BA79-22EEDAD13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E8C2B9-54FD-41B2-AAE7-911D83DFC6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7D30F5-6B92-40E7-851D-1057EFEC7F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16256E-2D9B-498A-B8C6-87E47310C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11/07/2023</a:t>
            </a:fld>
            <a:endParaRPr lang="fr-FR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118D73-BFC8-4002-9363-517096806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38B367-8735-47CE-8077-3E1C7F700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99686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1E931-2D04-4D59-9A68-2147180152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C19FF5-50D9-4934-915E-179BDF3346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18B6A3-8BD3-4460-BBD8-2AFCB21467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03277-3C3B-475E-8BB7-A25619E20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AA5358-5742-4CEF-B539-DECF626B7816}" type="datetimeFigureOut">
              <a:rPr lang="fr-FR" smtClean="0"/>
              <a:t>11/07/2023</a:t>
            </a:fld>
            <a:endParaRPr lang="fr-FR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74C689-F5C2-4D9D-8D02-571578A42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474417-9E3F-44D7-9F91-3A2B35C57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7BAF6F-91EB-4CB6-8829-977205BE06C7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61715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C16216-F73E-4F66-884C-007FDA630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9C8F84-C3BF-4100-98BD-C57F3D7563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23E36F-D0F0-4099-9069-0FC41D6A79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AA5358-5742-4CEF-B539-DECF626B7816}" type="datetimeFigureOut">
              <a:rPr lang="fr-FR" smtClean="0"/>
              <a:t>11/07/2023</a:t>
            </a:fld>
            <a:endParaRPr lang="fr-FR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E4A8ED-2A0C-4216-A245-47916746E1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2E7B9D-FCE1-473C-A32E-C76488A1BF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7BAF6F-91EB-4CB6-8829-977205BE06C7}" type="slidenum">
              <a:rPr lang="fr-FR" smtClean="0"/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90928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emf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A501A61-5008-463F-8BF2-ED4D06C73100}"/>
              </a:ext>
            </a:extLst>
          </p:cNvPr>
          <p:cNvSpPr txBox="1"/>
          <p:nvPr/>
        </p:nvSpPr>
        <p:spPr>
          <a:xfrm>
            <a:off x="2926080" y="267286"/>
            <a:ext cx="592249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Cheshire West &amp; Chester RE Knowledge Organiser</a:t>
            </a:r>
          </a:p>
          <a:p>
            <a:pPr algn="ctr"/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Free Choice Year 3</a:t>
            </a:r>
          </a:p>
          <a:p>
            <a:pPr algn="ctr"/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What is the Baha’i Faith?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C228B4F-4324-4958-A03B-D25CBB2882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09849" y="121641"/>
            <a:ext cx="954429" cy="120033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9DAA001-3887-4064-A865-2EC60A1FD1DD}"/>
              </a:ext>
            </a:extLst>
          </p:cNvPr>
          <p:cNvSpPr txBox="1"/>
          <p:nvPr/>
        </p:nvSpPr>
        <p:spPr>
          <a:xfrm>
            <a:off x="117555" y="1645136"/>
            <a:ext cx="2915931" cy="2123658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RE Skills to develop</a:t>
            </a:r>
          </a:p>
          <a:p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I can discuss why worshippers choose to attend a particular place of worship and what it means to belong.</a:t>
            </a:r>
          </a:p>
          <a:p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I can reflect on my own values and explore what I can learn from the value of believers.</a:t>
            </a:r>
          </a:p>
          <a:p>
            <a:endParaRPr lang="fr-FR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I can describe religions and world views, connecting my ideas and prior learning.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456A79-3D07-4026-9C0D-AA735ECA4AB9}"/>
              </a:ext>
            </a:extLst>
          </p:cNvPr>
          <p:cNvSpPr txBox="1"/>
          <p:nvPr/>
        </p:nvSpPr>
        <p:spPr>
          <a:xfrm>
            <a:off x="89195" y="5689919"/>
            <a:ext cx="11929302" cy="1015663"/>
          </a:xfrm>
          <a:prstGeom prst="rect">
            <a:avLst/>
          </a:prstGeom>
          <a:noFill/>
          <a:ln w="1905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fr-FR" sz="1200" b="1" dirty="0">
                <a:latin typeface="Arial" panose="020B0604020202020204" pitchFamily="34" charset="0"/>
                <a:cs typeface="Arial" panose="020B0604020202020204" pitchFamily="34" charset="0"/>
              </a:rPr>
              <a:t>Our End Points:</a:t>
            </a:r>
          </a:p>
          <a:p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Emerging: I can talk about who Baha’u’llah was and say why he was important to his followers. </a:t>
            </a:r>
          </a:p>
          <a:p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Expected: I can explore some of the key concepts and main figures of the Baha’i Faith. I can explore the teaching of Unity.</a:t>
            </a:r>
          </a:p>
          <a:p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Exceeding: I can explain who the Bab and Baha’u’llah were in relation to the Baha'i Faith. I can describe the Festival of Ridvan and say why it is important to Baha’is.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5A9A557-E6A6-49E8-8EA5-42F634BD2664}"/>
              </a:ext>
            </a:extLst>
          </p:cNvPr>
          <p:cNvSpPr txBox="1"/>
          <p:nvPr/>
        </p:nvSpPr>
        <p:spPr>
          <a:xfrm>
            <a:off x="117554" y="3878981"/>
            <a:ext cx="2808525" cy="1661993"/>
          </a:xfrm>
          <a:prstGeom prst="rect">
            <a:avLst/>
          </a:prstGeom>
          <a:solidFill>
            <a:srgbClr val="BF95DF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/>
              <a:t>Key Stories</a:t>
            </a:r>
            <a:endParaRPr lang="fr-FR" dirty="0"/>
          </a:p>
          <a:p>
            <a:r>
              <a:rPr lang="fr-FR" sz="1100" dirty="0"/>
              <a:t>Baha’u’llah wrote many books and letters, and Abduu’l-Baha also wrote many books and letters which Bahaïs see as special.</a:t>
            </a:r>
          </a:p>
          <a:p>
            <a:r>
              <a:rPr lang="fr-FR" sz="1100" dirty="0"/>
              <a:t>Finally Baha’u’llah’s Great Grandson Shoghi Effendi wrote lots of books and letters which Baha’is use to better understand the writings of Baha’u’llah and Abdu’l-Baha. The most important of these books is the’ Aqdas’.</a:t>
            </a:r>
            <a:endParaRPr lang="fr-FR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F585386-8F5B-445A-AF16-2E403D78E8B9}"/>
              </a:ext>
            </a:extLst>
          </p:cNvPr>
          <p:cNvSpPr txBox="1"/>
          <p:nvPr/>
        </p:nvSpPr>
        <p:spPr>
          <a:xfrm>
            <a:off x="3367315" y="1321971"/>
            <a:ext cx="3236686" cy="1938992"/>
          </a:xfrm>
          <a:prstGeom prst="rect">
            <a:avLst/>
          </a:prstGeom>
          <a:solidFill>
            <a:srgbClr val="BF95DF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200" b="1" u="sng" dirty="0">
                <a:latin typeface="Arial" panose="020B0604020202020204" pitchFamily="34" charset="0"/>
                <a:cs typeface="Arial" panose="020B0604020202020204" pitchFamily="34" charset="0"/>
              </a:rPr>
              <a:t>Our Enquiry Steps: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What is the Baha’i Faith?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Who was the Bab?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Who was Baha’u’llah?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Why is Unity so important in the Baha’i Faith?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How do Baha’is pray and who do they worship?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Is there a special place of worship for Baha’is?</a:t>
            </a:r>
            <a:endParaRPr lang="fr-FR" sz="12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3" name="Table 13">
            <a:extLst>
              <a:ext uri="{FF2B5EF4-FFF2-40B4-BE49-F238E27FC236}">
                <a16:creationId xmlns:a16="http://schemas.microsoft.com/office/drawing/2014/main" id="{F34F30CC-FD19-4A2F-8066-4A45078A79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2459775"/>
              </p:ext>
            </p:extLst>
          </p:nvPr>
        </p:nvGraphicFramePr>
        <p:xfrm>
          <a:off x="6718249" y="1296122"/>
          <a:ext cx="5146029" cy="400304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1075922">
                  <a:extLst>
                    <a:ext uri="{9D8B030D-6E8A-4147-A177-3AD203B41FA5}">
                      <a16:colId xmlns:a16="http://schemas.microsoft.com/office/drawing/2014/main" val="961561822"/>
                    </a:ext>
                  </a:extLst>
                </a:gridCol>
                <a:gridCol w="4070107">
                  <a:extLst>
                    <a:ext uri="{9D8B030D-6E8A-4147-A177-3AD203B41FA5}">
                      <a16:colId xmlns:a16="http://schemas.microsoft.com/office/drawing/2014/main" val="8979260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200" dirty="0"/>
                        <a:t>Key Vocabulary</a:t>
                      </a:r>
                      <a:endParaRPr lang="fr-FR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200" dirty="0"/>
                        <a:t>Definition</a:t>
                      </a:r>
                      <a:endParaRPr lang="fr-FR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3128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dirty="0"/>
                        <a:t>5 Fingers</a:t>
                      </a:r>
                      <a:endParaRPr lang="fr-FR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Bahaï,</a:t>
                      </a:r>
                      <a:r>
                        <a:rPr lang="fr-FR" sz="1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Bahaïs, Houses of Worship, Aqdas, Nine Sided Star</a:t>
                      </a:r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03836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Bâb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Bâb means</a:t>
                      </a:r>
                      <a:r>
                        <a:rPr lang="fr-FR" sz="1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‘Gate’. He said he was the Gateway to the next religion, which would unite the world.</a:t>
                      </a:r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75832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Baha’u’llah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 Glory of God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10329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Bahaï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 be a Bahaï means that a person believes that Baha’u’llah is the manifestation of God for this time. A</a:t>
                      </a:r>
                      <a:r>
                        <a:rPr lang="fr-FR" sz="1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Bahaï strives to follow his teachings and observes his laws.</a:t>
                      </a:r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62084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Being</a:t>
                      </a:r>
                      <a:r>
                        <a:rPr lang="fr-FR" sz="1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united or joined as a whole.</a:t>
                      </a:r>
                    </a:p>
                    <a:p>
                      <a:r>
                        <a:rPr lang="fr-FR" sz="1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Bahaïs believe the world should be united. That all human beings should be like one family.</a:t>
                      </a:r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21098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Houses</a:t>
                      </a:r>
                      <a:r>
                        <a:rPr lang="fr-FR" sz="12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of Worship</a:t>
                      </a:r>
                      <a:endParaRPr lang="fr-FR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Houses of Worship are the religious place of worship. They</a:t>
                      </a:r>
                      <a:r>
                        <a:rPr lang="fr-FR" sz="1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are also known as Mashriqu’l-Adhkar.</a:t>
                      </a:r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50072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Ridvan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Ridvan means ‘Paradise’. It is the name for the</a:t>
                      </a:r>
                      <a:r>
                        <a:rPr lang="fr-FR" sz="1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Garden of Ridvan outside Baghdâd. Baha’u’llah stayed there for twelve days.</a:t>
                      </a:r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0076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Nine Sided Star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</a:t>
                      </a:r>
                      <a:r>
                        <a:rPr lang="fr-FR" sz="100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symbol of perfection and unity. </a:t>
                      </a:r>
                    </a:p>
                    <a:p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2710271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FBE21D17-13E4-441B-8D46-0135DDABFF37}"/>
              </a:ext>
            </a:extLst>
          </p:cNvPr>
          <p:cNvSpPr txBox="1"/>
          <p:nvPr/>
        </p:nvSpPr>
        <p:spPr>
          <a:xfrm>
            <a:off x="3194077" y="3381595"/>
            <a:ext cx="3467048" cy="2308324"/>
          </a:xfrm>
          <a:prstGeom prst="rect">
            <a:avLst/>
          </a:prstGeom>
          <a:solidFill>
            <a:srgbClr val="BF95DF"/>
          </a:solidFill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b="1" dirty="0">
                <a:latin typeface="Arial" panose="020B0604020202020204" pitchFamily="34" charset="0"/>
                <a:cs typeface="Arial" panose="020B0604020202020204" pitchFamily="34" charset="0"/>
              </a:rPr>
              <a:t>Key Artefacts and Symbols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pic>
        <p:nvPicPr>
          <p:cNvPr id="3" name="Picture 2" descr="United States Department of Veterans Affairs emblems for ..."/>
          <p:cNvPicPr>
            <a:picLocks noChangeAspect="1"/>
          </p:cNvPicPr>
          <p:nvPr/>
        </p:nvPicPr>
        <p:blipFill>
          <a:blip r:embed="rId4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4315" y="267285"/>
            <a:ext cx="1143000" cy="1123950"/>
          </a:xfrm>
          <a:prstGeom prst="rect">
            <a:avLst/>
          </a:prstGeom>
        </p:spPr>
      </p:pic>
      <p:pic>
        <p:nvPicPr>
          <p:cNvPr id="11" name="Picture 10" descr="United States Department of Veterans Affairs emblems for ..."/>
          <p:cNvPicPr>
            <a:picLocks noChangeAspect="1"/>
          </p:cNvPicPr>
          <p:nvPr/>
        </p:nvPicPr>
        <p:blipFill>
          <a:blip r:embed="rId4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8549" y="3673450"/>
            <a:ext cx="1043180" cy="717211"/>
          </a:xfrm>
          <a:prstGeom prst="rect">
            <a:avLst/>
          </a:prstGeom>
        </p:spPr>
      </p:pic>
      <p:pic>
        <p:nvPicPr>
          <p:cNvPr id="12" name="Picture 11" descr="File:Bahá'í House of Worship, Battambang.jpg - Wikipedia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9167" y="3619572"/>
            <a:ext cx="1210250" cy="774081"/>
          </a:xfrm>
          <a:prstGeom prst="rect">
            <a:avLst/>
          </a:prstGeom>
        </p:spPr>
      </p:pic>
      <p:pic>
        <p:nvPicPr>
          <p:cNvPr id="16" name="Picture 15" descr="Bright Nepenthe: August 2010"/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6428" y="4657775"/>
            <a:ext cx="905705" cy="765030"/>
          </a:xfrm>
          <a:prstGeom prst="rect">
            <a:avLst/>
          </a:prstGeom>
        </p:spPr>
      </p:pic>
      <p:pic>
        <p:nvPicPr>
          <p:cNvPr id="17" name="Picture 16" descr="may: Ridván Garden | One Heart Art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5141" y="4571976"/>
            <a:ext cx="1271287" cy="936628"/>
          </a:xfrm>
          <a:prstGeom prst="rect">
            <a:avLst/>
          </a:prstGeom>
        </p:spPr>
      </p:pic>
      <p:pic>
        <p:nvPicPr>
          <p:cNvPr id="18" name="Picture 17" descr="Kitáb-i-Aqdas – Wikipedia"/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6381" y="4514285"/>
            <a:ext cx="848760" cy="1065980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7415094" y="5305888"/>
            <a:ext cx="41691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One God, One Religion, One Human Race</a:t>
            </a:r>
          </a:p>
        </p:txBody>
      </p:sp>
    </p:spTree>
    <p:extLst>
      <p:ext uri="{BB962C8B-B14F-4D97-AF65-F5344CB8AC3E}">
        <p14:creationId xmlns:p14="http://schemas.microsoft.com/office/powerpoint/2010/main" val="467022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442</Words>
  <Application>Microsoft Office PowerPoint</Application>
  <PresentationFormat>Widescreen</PresentationFormat>
  <Paragraphs>50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Naomi Anstice</dc:creator>
  <cp:lastModifiedBy>bharland</cp:lastModifiedBy>
  <cp:revision>43</cp:revision>
  <dcterms:created xsi:type="dcterms:W3CDTF">2020-04-29T09:31:10Z</dcterms:created>
  <dcterms:modified xsi:type="dcterms:W3CDTF">2023-07-11T08:39:09Z</dcterms:modified>
</cp:coreProperties>
</file>