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49" autoAdjust="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winkl Cursive Looped" panose="02000000000000000000" pitchFamily="2" charset="0"/>
              </a:defRPr>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winkl Cursive Looped" panose="02000000000000000000" pitchFamily="2" charset="0"/>
              </a:defRPr>
            </a:lvl1pPr>
          </a:lstStyle>
          <a:p>
            <a:fld id="{3F004083-E993-48DB-83C3-AA05A6458CD6}" type="datetimeFigureOut">
              <a:rPr lang="en-GB" smtClean="0"/>
              <a:pPr/>
              <a:t>22/03/2021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winkl Cursive Looped" panose="02000000000000000000" pitchFamily="2" charset="0"/>
              </a:defRPr>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winkl Cursive Looped" panose="02000000000000000000" pitchFamily="2" charset="0"/>
              </a:defRPr>
            </a:lvl1pPr>
          </a:lstStyle>
          <a:p>
            <a:fld id="{F95EE082-DC9F-4DD5-8CBF-BC4185D21988}" type="slidenum">
              <a:rPr lang="en-GB" smtClean="0"/>
              <a:pPr/>
              <a:t>‹#›</a:t>
            </a:fld>
            <a:endParaRPr lang="en-GB" dirty="0"/>
          </a:p>
        </p:txBody>
      </p:sp>
    </p:spTree>
    <p:extLst>
      <p:ext uri="{BB962C8B-B14F-4D97-AF65-F5344CB8AC3E}">
        <p14:creationId xmlns:p14="http://schemas.microsoft.com/office/powerpoint/2010/main" val="2862203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winkl Cursive Looped" panose="02000000000000000000" pitchFamily="2" charset="0"/>
        <a:ea typeface="+mn-ea"/>
        <a:cs typeface="+mn-cs"/>
      </a:defRPr>
    </a:lvl1pPr>
    <a:lvl2pPr marL="457200" algn="l" defTabSz="914400" rtl="0" eaLnBrk="1" latinLnBrk="0" hangingPunct="1">
      <a:defRPr sz="1200" kern="1200">
        <a:solidFill>
          <a:schemeClr val="tx1"/>
        </a:solidFill>
        <a:latin typeface="Twinkl Cursive Looped" panose="02000000000000000000" pitchFamily="2" charset="0"/>
        <a:ea typeface="+mn-ea"/>
        <a:cs typeface="+mn-cs"/>
      </a:defRPr>
    </a:lvl2pPr>
    <a:lvl3pPr marL="914400" algn="l" defTabSz="914400" rtl="0" eaLnBrk="1" latinLnBrk="0" hangingPunct="1">
      <a:defRPr sz="1200" kern="1200">
        <a:solidFill>
          <a:schemeClr val="tx1"/>
        </a:solidFill>
        <a:latin typeface="Twinkl Cursive Looped" panose="02000000000000000000" pitchFamily="2" charset="0"/>
        <a:ea typeface="+mn-ea"/>
        <a:cs typeface="+mn-cs"/>
      </a:defRPr>
    </a:lvl3pPr>
    <a:lvl4pPr marL="1371600" algn="l" defTabSz="914400" rtl="0" eaLnBrk="1" latinLnBrk="0" hangingPunct="1">
      <a:defRPr sz="1200" kern="1200">
        <a:solidFill>
          <a:schemeClr val="tx1"/>
        </a:solidFill>
        <a:latin typeface="Twinkl Cursive Looped" panose="02000000000000000000" pitchFamily="2" charset="0"/>
        <a:ea typeface="+mn-ea"/>
        <a:cs typeface="+mn-cs"/>
      </a:defRPr>
    </a:lvl4pPr>
    <a:lvl5pPr marL="1828800" algn="l" defTabSz="914400" rtl="0" eaLnBrk="1" latinLnBrk="0" hangingPunct="1">
      <a:defRPr sz="1200" kern="1200">
        <a:solidFill>
          <a:schemeClr val="tx1"/>
        </a:solidFill>
        <a:latin typeface="Twinkl Cursive Looped" panose="02000000000000000000"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95EE082-DC9F-4DD5-8CBF-BC4185D21988}" type="slidenum">
              <a:rPr lang="en-GB" smtClean="0"/>
              <a:t>1</a:t>
            </a:fld>
            <a:endParaRPr lang="en-GB"/>
          </a:p>
        </p:txBody>
      </p:sp>
    </p:spTree>
    <p:extLst>
      <p:ext uri="{BB962C8B-B14F-4D97-AF65-F5344CB8AC3E}">
        <p14:creationId xmlns:p14="http://schemas.microsoft.com/office/powerpoint/2010/main" val="3664712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30E9B-5772-4E6A-AB3C-6F8D960AB9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0CC0C321-5730-48BC-92C1-C13BCE96F5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04433AB4-2519-49AC-BABF-134B4AFB8949}"/>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5" name="Footer Placeholder 4">
            <a:extLst>
              <a:ext uri="{FF2B5EF4-FFF2-40B4-BE49-F238E27FC236}">
                <a16:creationId xmlns:a16="http://schemas.microsoft.com/office/drawing/2014/main" id="{6D00FBC0-23CB-4A0D-AF52-D6DBA38E01D9}"/>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20F0684C-50E2-4656-A1C4-ED322911403B}"/>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424071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D4383-517E-4B88-BDE1-1BBF3E6AE17A}"/>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6127E293-4875-4DD1-AA3E-50F594DC61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97E044E3-3CB7-416B-8F38-139F1E559357}"/>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5" name="Footer Placeholder 4">
            <a:extLst>
              <a:ext uri="{FF2B5EF4-FFF2-40B4-BE49-F238E27FC236}">
                <a16:creationId xmlns:a16="http://schemas.microsoft.com/office/drawing/2014/main" id="{E4B41E18-9A45-4537-8B11-E076BFA0B2F3}"/>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3ADA06E3-E472-40D5-A14E-1251140DA34C}"/>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3981352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1651C1-21F1-4124-83C3-4BA5DA1ED4B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C4E18DCE-4752-4686-B754-D2B2B0C2A5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EC412EF-1F05-47FB-B806-52F0A6130635}"/>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5" name="Footer Placeholder 4">
            <a:extLst>
              <a:ext uri="{FF2B5EF4-FFF2-40B4-BE49-F238E27FC236}">
                <a16:creationId xmlns:a16="http://schemas.microsoft.com/office/drawing/2014/main" id="{02ACEA76-B4BC-40B0-8CFE-6019FED6F20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49339EE-3909-4294-A60D-B1C3161A4ADE}"/>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1239851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B79B0-2B2D-4FFE-B2E8-08E547F20545}"/>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1D6B6E6E-4D71-499A-A9F9-0A95570B46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24CBDF2D-9641-4B70-BC46-3D68C75DE6E8}"/>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5" name="Footer Placeholder 4">
            <a:extLst>
              <a:ext uri="{FF2B5EF4-FFF2-40B4-BE49-F238E27FC236}">
                <a16:creationId xmlns:a16="http://schemas.microsoft.com/office/drawing/2014/main" id="{7C3E35B4-0BC9-4B97-BCD0-74AC009BC6ED}"/>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249D2C35-2216-495E-B78F-570DD2B55AF2}"/>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3699416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979CA-5CDE-40A3-A4AD-CD6DF6DE49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62414ED8-2048-4F05-94E6-529A6B32FB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19BCBD-53D6-43A0-9CC0-DE7708979521}"/>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5" name="Footer Placeholder 4">
            <a:extLst>
              <a:ext uri="{FF2B5EF4-FFF2-40B4-BE49-F238E27FC236}">
                <a16:creationId xmlns:a16="http://schemas.microsoft.com/office/drawing/2014/main" id="{CD384F5E-EB88-451E-B687-EF6429710DBD}"/>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6CD3CB69-2DFB-4CAD-AFCC-E708ED15B75D}"/>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105429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5990D-C275-48CE-939D-DE9B61280B51}"/>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ECFBB38A-5A74-4843-B453-A5C35DBFE8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F0EB1F2A-CF92-402D-AD12-F8D357AA14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F504D8E9-A971-4E7D-9D82-884F57B079CB}"/>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6" name="Footer Placeholder 5">
            <a:extLst>
              <a:ext uri="{FF2B5EF4-FFF2-40B4-BE49-F238E27FC236}">
                <a16:creationId xmlns:a16="http://schemas.microsoft.com/office/drawing/2014/main" id="{84DD6A99-26F3-42CD-87C0-8E415861F77E}"/>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39253ADF-8D8A-4603-9BCA-2CB62C550FB3}"/>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2571577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9A473-2780-437D-B6E0-1AF04F28E078}"/>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45A9A005-309A-4DF5-B938-0F55D8237C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05590-29A4-4F86-A160-E2CE275CDA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27F19B84-9731-4353-8A0F-7BF619D246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8E3DE8-BCC5-4876-8F0C-8C0260A7BC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22B78CF8-B77A-498E-9E26-3021BC407823}"/>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8" name="Footer Placeholder 7">
            <a:extLst>
              <a:ext uri="{FF2B5EF4-FFF2-40B4-BE49-F238E27FC236}">
                <a16:creationId xmlns:a16="http://schemas.microsoft.com/office/drawing/2014/main" id="{7EBBECDA-FDBC-49AE-A640-00B32BF46EAA}"/>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71EBAE3B-A192-46F9-BC49-0689069CC177}"/>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4078013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CDBE3-3D0D-4C9F-9077-A77764C79777}"/>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D0BF1913-A292-4EB3-BC18-91C0E772D33C}"/>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4" name="Footer Placeholder 3">
            <a:extLst>
              <a:ext uri="{FF2B5EF4-FFF2-40B4-BE49-F238E27FC236}">
                <a16:creationId xmlns:a16="http://schemas.microsoft.com/office/drawing/2014/main" id="{E1122C0B-27FE-4099-A94E-3BE489BB58E4}"/>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B1A59E41-6174-4467-ABDC-F4F4C5353621}"/>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757279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6FB981-EA1A-46EE-8FC6-07C492685174}"/>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3" name="Footer Placeholder 2">
            <a:extLst>
              <a:ext uri="{FF2B5EF4-FFF2-40B4-BE49-F238E27FC236}">
                <a16:creationId xmlns:a16="http://schemas.microsoft.com/office/drawing/2014/main" id="{BBA2F79C-87B9-46E5-B180-EEA70C097CC6}"/>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65C3A64C-9C07-4B86-B2FD-54B18CF8D988}"/>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1193894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2CAA7-5E3D-479F-BA79-22EEDAD131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F9E8C2B9-54FD-41B2-AAE7-911D83DFC6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797D30F5-6B92-40E7-851D-1057EFEC7F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16256E-2D9B-498A-B8C6-87E47310CF3B}"/>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6" name="Footer Placeholder 5">
            <a:extLst>
              <a:ext uri="{FF2B5EF4-FFF2-40B4-BE49-F238E27FC236}">
                <a16:creationId xmlns:a16="http://schemas.microsoft.com/office/drawing/2014/main" id="{BE118D73-BFC8-4002-9363-517096806D49}"/>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DD38B367-8735-47CE-8077-3E1C7F7006D4}"/>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3399686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1E931-2D04-4D59-9A68-2147180152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2EC19FF5-50D9-4934-915E-179BDF3346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DD18B6A3-8BD3-4460-BBD8-2AFCB21467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3277-3C3B-475E-8BB7-A25619E20B63}"/>
              </a:ext>
            </a:extLst>
          </p:cNvPr>
          <p:cNvSpPr>
            <a:spLocks noGrp="1"/>
          </p:cNvSpPr>
          <p:nvPr>
            <p:ph type="dt" sz="half" idx="10"/>
          </p:nvPr>
        </p:nvSpPr>
        <p:spPr/>
        <p:txBody>
          <a:bodyPr/>
          <a:lstStyle/>
          <a:p>
            <a:fld id="{64AA5358-5742-4CEF-B539-DECF626B7816}" type="datetimeFigureOut">
              <a:rPr lang="fr-FR" smtClean="0"/>
              <a:t>22/03/2021</a:t>
            </a:fld>
            <a:endParaRPr lang="fr-FR"/>
          </a:p>
        </p:txBody>
      </p:sp>
      <p:sp>
        <p:nvSpPr>
          <p:cNvPr id="6" name="Footer Placeholder 5">
            <a:extLst>
              <a:ext uri="{FF2B5EF4-FFF2-40B4-BE49-F238E27FC236}">
                <a16:creationId xmlns:a16="http://schemas.microsoft.com/office/drawing/2014/main" id="{3174C689-F5C2-4D9D-8D02-571578A4224F}"/>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EE474417-9E3F-44D7-9F91-3A2B35C57F8D}"/>
              </a:ext>
            </a:extLst>
          </p:cNvPr>
          <p:cNvSpPr>
            <a:spLocks noGrp="1"/>
          </p:cNvSpPr>
          <p:nvPr>
            <p:ph type="sldNum" sz="quarter" idx="12"/>
          </p:nvPr>
        </p:nvSpPr>
        <p:spPr/>
        <p:txBody>
          <a:bodyPr/>
          <a:lstStyle/>
          <a:p>
            <a:fld id="{A07BAF6F-91EB-4CB6-8829-977205BE06C7}" type="slidenum">
              <a:rPr lang="fr-FR" smtClean="0"/>
              <a:t>‹#›</a:t>
            </a:fld>
            <a:endParaRPr lang="fr-FR"/>
          </a:p>
        </p:txBody>
      </p:sp>
    </p:spTree>
    <p:extLst>
      <p:ext uri="{BB962C8B-B14F-4D97-AF65-F5344CB8AC3E}">
        <p14:creationId xmlns:p14="http://schemas.microsoft.com/office/powerpoint/2010/main" val="961715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C16216-F73E-4F66-884C-007FDA6304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449C8F84-C3BF-4100-98BD-C57F3D7563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4" name="Date Placeholder 3">
            <a:extLst>
              <a:ext uri="{FF2B5EF4-FFF2-40B4-BE49-F238E27FC236}">
                <a16:creationId xmlns:a16="http://schemas.microsoft.com/office/drawing/2014/main" id="{0A23E36F-D0F0-4099-9069-0FC41D6A79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winkl Cursive Looped" panose="02000000000000000000" pitchFamily="2" charset="0"/>
              </a:defRPr>
            </a:lvl1pPr>
          </a:lstStyle>
          <a:p>
            <a:fld id="{64AA5358-5742-4CEF-B539-DECF626B7816}" type="datetimeFigureOut">
              <a:rPr lang="fr-FR" smtClean="0"/>
              <a:pPr/>
              <a:t>22/03/2021</a:t>
            </a:fld>
            <a:endParaRPr lang="fr-FR" dirty="0"/>
          </a:p>
        </p:txBody>
      </p:sp>
      <p:sp>
        <p:nvSpPr>
          <p:cNvPr id="5" name="Footer Placeholder 4">
            <a:extLst>
              <a:ext uri="{FF2B5EF4-FFF2-40B4-BE49-F238E27FC236}">
                <a16:creationId xmlns:a16="http://schemas.microsoft.com/office/drawing/2014/main" id="{F5E4A8ED-2A0C-4216-A245-47916746E1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winkl Cursive Looped" panose="02000000000000000000" pitchFamily="2" charset="0"/>
              </a:defRPr>
            </a:lvl1pPr>
          </a:lstStyle>
          <a:p>
            <a:endParaRPr lang="fr-FR" dirty="0"/>
          </a:p>
        </p:txBody>
      </p:sp>
      <p:sp>
        <p:nvSpPr>
          <p:cNvPr id="6" name="Slide Number Placeholder 5">
            <a:extLst>
              <a:ext uri="{FF2B5EF4-FFF2-40B4-BE49-F238E27FC236}">
                <a16:creationId xmlns:a16="http://schemas.microsoft.com/office/drawing/2014/main" id="{522E7B9D-FCE1-473C-A32E-C76488A1BF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winkl Cursive Looped" panose="02000000000000000000" pitchFamily="2" charset="0"/>
              </a:defRPr>
            </a:lvl1pPr>
          </a:lstStyle>
          <a:p>
            <a:fld id="{A07BAF6F-91EB-4CB6-8829-977205BE06C7}" type="slidenum">
              <a:rPr lang="fr-FR" smtClean="0"/>
              <a:pPr/>
              <a:t>‹#›</a:t>
            </a:fld>
            <a:endParaRPr lang="fr-FR" dirty="0"/>
          </a:p>
        </p:txBody>
      </p:sp>
    </p:spTree>
    <p:extLst>
      <p:ext uri="{BB962C8B-B14F-4D97-AF65-F5344CB8AC3E}">
        <p14:creationId xmlns:p14="http://schemas.microsoft.com/office/powerpoint/2010/main" val="3890928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winkl Cursive Looped"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winkl Cursive Looped" panose="020000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winkl Cursive Looped" panose="020000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inkl Cursive Looped" panose="020000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winkl Cursive Looped" panose="020000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image" Target="../media/image1.emf"/><Relationship Id="rId7" Type="http://schemas.openxmlformats.org/officeDocument/2006/relationships/image" Target="../media/image3.jpe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jpeg"/><Relationship Id="rId5" Type="http://schemas.openxmlformats.org/officeDocument/2006/relationships/hyperlink" Target="https://www.youtube.com/watch?v=yxe9jO0scgA&amp;list=TLPQMTQwNDIwMjBspQWKtAkguA&amp;index=3" TargetMode="External"/><Relationship Id="rId10" Type="http://schemas.openxmlformats.org/officeDocument/2006/relationships/image" Target="../media/image6.jpeg"/><Relationship Id="rId4" Type="http://schemas.openxmlformats.org/officeDocument/2006/relationships/hyperlink" Target="https://www.youtube.com/watch?v=_4o07d4Lp54" TargetMode="External"/><Relationship Id="rId9"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13">
            <a:extLst>
              <a:ext uri="{FF2B5EF4-FFF2-40B4-BE49-F238E27FC236}">
                <a16:creationId xmlns:a16="http://schemas.microsoft.com/office/drawing/2014/main" id="{F34F30CC-FD19-4A2F-8066-4A45078A79DA}"/>
              </a:ext>
            </a:extLst>
          </p:cNvPr>
          <p:cNvGraphicFramePr>
            <a:graphicFrameLocks noGrp="1"/>
          </p:cNvGraphicFramePr>
          <p:nvPr>
            <p:extLst>
              <p:ext uri="{D42A27DB-BD31-4B8C-83A1-F6EECF244321}">
                <p14:modId xmlns:p14="http://schemas.microsoft.com/office/powerpoint/2010/main" val="2169362147"/>
              </p:ext>
            </p:extLst>
          </p:nvPr>
        </p:nvGraphicFramePr>
        <p:xfrm>
          <a:off x="6294474" y="1321971"/>
          <a:ext cx="5569804" cy="5283921"/>
        </p:xfrm>
        <a:graphic>
          <a:graphicData uri="http://schemas.openxmlformats.org/drawingml/2006/table">
            <a:tbl>
              <a:tblPr firstRow="1" bandRow="1">
                <a:tableStyleId>{ED083AE6-46FA-4A59-8FB0-9F97EB10719F}</a:tableStyleId>
              </a:tblPr>
              <a:tblGrid>
                <a:gridCol w="840252">
                  <a:extLst>
                    <a:ext uri="{9D8B030D-6E8A-4147-A177-3AD203B41FA5}">
                      <a16:colId xmlns:a16="http://schemas.microsoft.com/office/drawing/2014/main" val="961561822"/>
                    </a:ext>
                  </a:extLst>
                </a:gridCol>
                <a:gridCol w="4729552">
                  <a:extLst>
                    <a:ext uri="{9D8B030D-6E8A-4147-A177-3AD203B41FA5}">
                      <a16:colId xmlns:a16="http://schemas.microsoft.com/office/drawing/2014/main" val="897926058"/>
                    </a:ext>
                  </a:extLst>
                </a:gridCol>
              </a:tblGrid>
              <a:tr h="335730">
                <a:tc>
                  <a:txBody>
                    <a:bodyPr/>
                    <a:lstStyle/>
                    <a:p>
                      <a:r>
                        <a:rPr lang="fr-FR" sz="800" b="1" dirty="0">
                          <a:latin typeface="Arial" panose="020B0604020202020204" pitchFamily="34" charset="0"/>
                          <a:cs typeface="Arial" panose="020B0604020202020204" pitchFamily="34" charset="0"/>
                        </a:rPr>
                        <a:t>Key </a:t>
                      </a:r>
                      <a:r>
                        <a:rPr lang="fr-FR" sz="800" b="1" dirty="0" err="1">
                          <a:latin typeface="Arial" panose="020B0604020202020204" pitchFamily="34" charset="0"/>
                          <a:cs typeface="Arial" panose="020B0604020202020204" pitchFamily="34" charset="0"/>
                        </a:rPr>
                        <a:t>Vocabulary</a:t>
                      </a:r>
                      <a:endParaRPr lang="fr-FR" sz="800" b="1" dirty="0">
                        <a:latin typeface="Arial" panose="020B0604020202020204" pitchFamily="34" charset="0"/>
                        <a:cs typeface="Arial" panose="020B0604020202020204" pitchFamily="34" charset="0"/>
                      </a:endParaRPr>
                    </a:p>
                  </a:txBody>
                  <a:tcPr/>
                </a:tc>
                <a:tc>
                  <a:txBody>
                    <a:bodyPr/>
                    <a:lstStyle/>
                    <a:p>
                      <a:r>
                        <a:rPr lang="fr-FR" sz="1000" dirty="0" err="1">
                          <a:latin typeface="Arial" panose="020B0604020202020204" pitchFamily="34" charset="0"/>
                          <a:cs typeface="Arial" panose="020B0604020202020204" pitchFamily="34" charset="0"/>
                        </a:rPr>
                        <a:t>Definition</a:t>
                      </a:r>
                      <a:endParaRPr lang="fr-FR" sz="10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73128601"/>
                  </a:ext>
                </a:extLst>
              </a:tr>
              <a:tr h="378459">
                <a:tc>
                  <a:txBody>
                    <a:bodyPr/>
                    <a:lstStyle/>
                    <a:p>
                      <a:pPr marR="0" indent="0" algn="l" rtl="0">
                        <a:lnSpc>
                          <a:spcPct val="115000"/>
                        </a:lnSpc>
                        <a:spcBef>
                          <a:spcPts val="0"/>
                        </a:spcBef>
                        <a:spcAft>
                          <a:spcPts val="1000"/>
                        </a:spcAft>
                      </a:pPr>
                      <a:r>
                        <a:rPr lang="en-US" sz="1000" b="1" kern="1400" dirty="0">
                          <a:ln>
                            <a:noFill/>
                          </a:ln>
                          <a:solidFill>
                            <a:srgbClr val="000000"/>
                          </a:solidFill>
                          <a:effectLst/>
                          <a:latin typeface="Arial" panose="020B0604020202020204" pitchFamily="34" charset="0"/>
                          <a:cs typeface="Arial" panose="020B0604020202020204" pitchFamily="34" charset="0"/>
                        </a:rPr>
                        <a:t>Parable</a:t>
                      </a:r>
                    </a:p>
                  </a:txBody>
                  <a:tcPr marL="36576" marR="36576" marT="36576" marB="36576"/>
                </a:tc>
                <a:tc>
                  <a:txBody>
                    <a:bodyPr/>
                    <a:lstStyle/>
                    <a:p>
                      <a:r>
                        <a:rPr lang="en-GB" sz="1000" kern="1200" dirty="0">
                          <a:solidFill>
                            <a:schemeClr val="tx1"/>
                          </a:solidFill>
                          <a:effectLst/>
                          <a:latin typeface="Twinkl Cursive Looped" panose="02000000000000000000" pitchFamily="2" charset="0"/>
                          <a:ea typeface="+mn-ea"/>
                          <a:cs typeface="+mn-cs"/>
                        </a:rPr>
                        <a:t>A short story that teaches a moral or spiritual lesson especially : one of the stories told by Jesus Christ and recorded in the Bible.  </a:t>
                      </a:r>
                    </a:p>
                  </a:txBody>
                  <a:tcPr marL="36576" marR="36576" marT="36576" marB="36576"/>
                </a:tc>
                <a:extLst>
                  <a:ext uri="{0D108BD9-81ED-4DB2-BD59-A6C34878D82A}">
                    <a16:rowId xmlns:a16="http://schemas.microsoft.com/office/drawing/2014/main" val="1460383602"/>
                  </a:ext>
                </a:extLst>
              </a:tr>
              <a:tr h="531063">
                <a:tc>
                  <a:txBody>
                    <a:bodyPr/>
                    <a:lstStyle/>
                    <a:p>
                      <a:pPr marR="0" indent="0" algn="l" rtl="0">
                        <a:lnSpc>
                          <a:spcPct val="119000"/>
                        </a:lnSpc>
                        <a:spcBef>
                          <a:spcPts val="0"/>
                        </a:spcBef>
                        <a:spcAft>
                          <a:spcPts val="0"/>
                        </a:spcAft>
                      </a:pPr>
                      <a:r>
                        <a:rPr lang="en-US" sz="1000" b="1" kern="1400" dirty="0">
                          <a:ln>
                            <a:noFill/>
                          </a:ln>
                          <a:solidFill>
                            <a:srgbClr val="000000"/>
                          </a:solidFill>
                          <a:effectLst/>
                          <a:latin typeface="Arial" panose="020B0604020202020204" pitchFamily="34" charset="0"/>
                          <a:cs typeface="Arial" panose="020B0604020202020204" pitchFamily="34" charset="0"/>
                        </a:rPr>
                        <a:t>Pharisee</a:t>
                      </a:r>
                    </a:p>
                  </a:txBody>
                  <a:tcPr marL="36576" marR="36576" marT="36576" marB="36576"/>
                </a:tc>
                <a:tc>
                  <a:txBody>
                    <a:bodyPr/>
                    <a:lstStyle/>
                    <a:p>
                      <a:r>
                        <a:rPr lang="en-GB" sz="1000" kern="1200" dirty="0">
                          <a:solidFill>
                            <a:schemeClr val="tx1"/>
                          </a:solidFill>
                          <a:effectLst/>
                          <a:latin typeface="Twinkl Cursive Looped" panose="02000000000000000000" pitchFamily="2" charset="0"/>
                          <a:ea typeface="+mn-ea"/>
                          <a:cs typeface="+mn-cs"/>
                        </a:rPr>
                        <a:t>Were members of a party that believed in resurrection and in following legal traditions that were ascribed not to the </a:t>
                      </a:r>
                      <a:r>
                        <a:rPr lang="en-GB" sz="1000" b="1" kern="1200" dirty="0">
                          <a:solidFill>
                            <a:schemeClr val="tx1"/>
                          </a:solidFill>
                          <a:effectLst/>
                          <a:latin typeface="Twinkl Cursive Looped" panose="02000000000000000000" pitchFamily="2" charset="0"/>
                          <a:ea typeface="+mn-ea"/>
                          <a:cs typeface="+mn-cs"/>
                        </a:rPr>
                        <a:t>Bible</a:t>
                      </a:r>
                      <a:r>
                        <a:rPr lang="en-GB" sz="1000" kern="1200" dirty="0">
                          <a:solidFill>
                            <a:schemeClr val="tx1"/>
                          </a:solidFill>
                          <a:effectLst/>
                          <a:latin typeface="Twinkl Cursive Looped" panose="02000000000000000000" pitchFamily="2" charset="0"/>
                          <a:ea typeface="+mn-ea"/>
                          <a:cs typeface="+mn-cs"/>
                        </a:rPr>
                        <a:t> but to “the traditions of the fathers.” Like the scribes, they were also well-known legal experts: hence the partial overlap of membership of the two groups. </a:t>
                      </a:r>
                    </a:p>
                  </a:txBody>
                  <a:tcPr marL="36576" marR="36576" marT="36576" marB="36576"/>
                </a:tc>
                <a:extLst>
                  <a:ext uri="{0D108BD9-81ED-4DB2-BD59-A6C34878D82A}">
                    <a16:rowId xmlns:a16="http://schemas.microsoft.com/office/drawing/2014/main" val="3217583275"/>
                  </a:ext>
                </a:extLst>
              </a:tr>
              <a:tr h="644690">
                <a:tc>
                  <a:txBody>
                    <a:bodyPr/>
                    <a:lstStyle/>
                    <a:p>
                      <a:pPr marR="0" indent="0" algn="l" rtl="0">
                        <a:lnSpc>
                          <a:spcPct val="119000"/>
                        </a:lnSpc>
                        <a:spcBef>
                          <a:spcPts val="0"/>
                        </a:spcBef>
                        <a:spcAft>
                          <a:spcPts val="600"/>
                        </a:spcAft>
                      </a:pPr>
                      <a:r>
                        <a:rPr lang="en-GB" sz="1000" b="1" kern="1400" dirty="0">
                          <a:ln>
                            <a:noFill/>
                          </a:ln>
                          <a:solidFill>
                            <a:srgbClr val="000000"/>
                          </a:solidFill>
                          <a:effectLst/>
                          <a:latin typeface="Arial" panose="020B0604020202020204" pitchFamily="34" charset="0"/>
                          <a:cs typeface="Arial" panose="020B0604020202020204" pitchFamily="34" charset="0"/>
                        </a:rPr>
                        <a:t>Humility</a:t>
                      </a:r>
                    </a:p>
                  </a:txBody>
                  <a:tcPr marL="36576" marR="36576" marT="36576" marB="36576"/>
                </a:tc>
                <a:tc>
                  <a:txBody>
                    <a:bodyPr/>
                    <a:lstStyle/>
                    <a:p>
                      <a:pPr marR="0" indent="0" algn="l" rtl="0">
                        <a:lnSpc>
                          <a:spcPct val="119000"/>
                        </a:lnSpc>
                        <a:spcBef>
                          <a:spcPts val="0"/>
                        </a:spcBef>
                        <a:spcAft>
                          <a:spcPts val="600"/>
                        </a:spcAft>
                      </a:pPr>
                      <a:r>
                        <a:rPr lang="en-GB" sz="800" kern="1400" dirty="0">
                          <a:ln>
                            <a:noFill/>
                          </a:ln>
                          <a:solidFill>
                            <a:srgbClr val="000000"/>
                          </a:solidFill>
                          <a:effectLst/>
                          <a:latin typeface="Comic Sans MS" panose="030F0702030302020204" pitchFamily="66" charset="0"/>
                        </a:rPr>
                        <a:t>Is an asset for self-improvement. By living a humble life, you recognize the areas of your life that need work.  Proverbs 11:12 : When pride comes, then comes disgrace, but with the humble is wisdom.  Clothe yourselves, all of you, with </a:t>
                      </a:r>
                      <a:r>
                        <a:rPr lang="en-GB" sz="800" b="1" kern="1400" dirty="0">
                          <a:ln>
                            <a:noFill/>
                          </a:ln>
                          <a:solidFill>
                            <a:srgbClr val="000000"/>
                          </a:solidFill>
                          <a:effectLst/>
                          <a:latin typeface="Comic Sans MS" panose="030F0702030302020204" pitchFamily="66" charset="0"/>
                        </a:rPr>
                        <a:t>humility</a:t>
                      </a:r>
                      <a:r>
                        <a:rPr lang="en-GB" sz="800" kern="1400" dirty="0">
                          <a:ln>
                            <a:noFill/>
                          </a:ln>
                          <a:solidFill>
                            <a:srgbClr val="000000"/>
                          </a:solidFill>
                          <a:effectLst/>
                          <a:latin typeface="Comic Sans MS" panose="030F0702030302020204" pitchFamily="66" charset="0"/>
                        </a:rPr>
                        <a:t> toward one another, for “God opposes the proud but gives grace to the humble." </a:t>
                      </a:r>
                      <a:endParaRPr lang="en-GB" sz="800" kern="1400" dirty="0">
                        <a:ln>
                          <a:noFill/>
                        </a:ln>
                        <a:solidFill>
                          <a:srgbClr val="000000"/>
                        </a:solidFill>
                        <a:effectLst/>
                        <a:latin typeface="Twinkl Cursive Looped" panose="02000000000000000000" pitchFamily="2" charset="0"/>
                      </a:endParaRPr>
                    </a:p>
                  </a:txBody>
                  <a:tcPr marL="36576" marR="36576" marT="36576" marB="36576"/>
                </a:tc>
                <a:extLst>
                  <a:ext uri="{0D108BD9-81ED-4DB2-BD59-A6C34878D82A}">
                    <a16:rowId xmlns:a16="http://schemas.microsoft.com/office/drawing/2014/main" val="4031032988"/>
                  </a:ext>
                </a:extLst>
              </a:tr>
              <a:tr h="531063">
                <a:tc>
                  <a:txBody>
                    <a:bodyPr/>
                    <a:lstStyle/>
                    <a:p>
                      <a:pPr marR="0" indent="0" algn="l" rtl="0">
                        <a:lnSpc>
                          <a:spcPct val="119000"/>
                        </a:lnSpc>
                        <a:spcBef>
                          <a:spcPts val="0"/>
                        </a:spcBef>
                        <a:spcAft>
                          <a:spcPts val="600"/>
                        </a:spcAft>
                      </a:pPr>
                      <a:r>
                        <a:rPr lang="en-GB" sz="1000" b="1" kern="1400" dirty="0">
                          <a:ln>
                            <a:noFill/>
                          </a:ln>
                          <a:solidFill>
                            <a:srgbClr val="000000"/>
                          </a:solidFill>
                          <a:effectLst/>
                          <a:latin typeface="Arial" panose="020B0604020202020204" pitchFamily="34" charset="0"/>
                          <a:cs typeface="Arial" panose="020B0604020202020204" pitchFamily="34" charset="0"/>
                        </a:rPr>
                        <a:t>Tax Collector</a:t>
                      </a:r>
                    </a:p>
                  </a:txBody>
                  <a:tcPr marL="36576" marR="36576" marT="36576" marB="36576"/>
                </a:tc>
                <a:tc>
                  <a:txBody>
                    <a:bodyPr/>
                    <a:lstStyle/>
                    <a:p>
                      <a:r>
                        <a:rPr lang="en-GB" sz="1000" kern="1200" dirty="0">
                          <a:solidFill>
                            <a:schemeClr val="tx1"/>
                          </a:solidFill>
                          <a:effectLst/>
                          <a:latin typeface="Twinkl Cursive Looped" panose="02000000000000000000" pitchFamily="2" charset="0"/>
                          <a:ea typeface="+mn-ea"/>
                          <a:cs typeface="+mn-cs"/>
                        </a:rPr>
                        <a:t>Is a person who collects unpaid </a:t>
                      </a:r>
                      <a:r>
                        <a:rPr lang="en-GB" sz="1000" b="1" kern="1200" dirty="0">
                          <a:solidFill>
                            <a:schemeClr val="tx1"/>
                          </a:solidFill>
                          <a:effectLst/>
                          <a:latin typeface="Twinkl Cursive Looped" panose="02000000000000000000" pitchFamily="2" charset="0"/>
                          <a:ea typeface="+mn-ea"/>
                          <a:cs typeface="+mn-cs"/>
                        </a:rPr>
                        <a:t>taxes</a:t>
                      </a:r>
                      <a:r>
                        <a:rPr lang="en-GB" sz="1000" kern="1200" dirty="0">
                          <a:solidFill>
                            <a:schemeClr val="tx1"/>
                          </a:solidFill>
                          <a:effectLst/>
                          <a:latin typeface="Twinkl Cursive Looped" panose="02000000000000000000" pitchFamily="2" charset="0"/>
                          <a:ea typeface="+mn-ea"/>
                          <a:cs typeface="+mn-cs"/>
                        </a:rPr>
                        <a:t> from other people or corporations. ... </a:t>
                      </a:r>
                      <a:r>
                        <a:rPr lang="en-GB" sz="1000" b="1" kern="1200" dirty="0">
                          <a:solidFill>
                            <a:schemeClr val="tx1"/>
                          </a:solidFill>
                          <a:effectLst/>
                          <a:latin typeface="Twinkl Cursive Looped" panose="02000000000000000000" pitchFamily="2" charset="0"/>
                          <a:ea typeface="+mn-ea"/>
                          <a:cs typeface="+mn-cs"/>
                        </a:rPr>
                        <a:t>Tax collectors</a:t>
                      </a:r>
                      <a:r>
                        <a:rPr lang="en-GB" sz="1000" kern="1200" dirty="0">
                          <a:solidFill>
                            <a:schemeClr val="tx1"/>
                          </a:solidFill>
                          <a:effectLst/>
                          <a:latin typeface="Twinkl Cursive Looped" panose="02000000000000000000" pitchFamily="2" charset="0"/>
                          <a:ea typeface="+mn-ea"/>
                          <a:cs typeface="+mn-cs"/>
                        </a:rPr>
                        <a:t> are often portrayed in fiction as being evil, and in the modern world share a similar stereotype to that of lawyers. </a:t>
                      </a:r>
                      <a:endParaRPr lang="en-GB" sz="1800" kern="1200" dirty="0">
                        <a:solidFill>
                          <a:schemeClr val="tx1"/>
                        </a:solidFill>
                        <a:effectLst/>
                        <a:latin typeface="Twinkl Cursive Looped" panose="02000000000000000000" pitchFamily="2" charset="0"/>
                        <a:ea typeface="+mn-ea"/>
                        <a:cs typeface="+mn-cs"/>
                      </a:endParaRPr>
                    </a:p>
                  </a:txBody>
                  <a:tcPr marL="36576" marR="36576" marT="36576" marB="36576"/>
                </a:tc>
                <a:extLst>
                  <a:ext uri="{0D108BD9-81ED-4DB2-BD59-A6C34878D82A}">
                    <a16:rowId xmlns:a16="http://schemas.microsoft.com/office/drawing/2014/main" val="2283466973"/>
                  </a:ext>
                </a:extLst>
              </a:tr>
              <a:tr h="683667">
                <a:tc>
                  <a:txBody>
                    <a:bodyPr/>
                    <a:lstStyle/>
                    <a:p>
                      <a:pPr marR="0" indent="0" algn="l" rtl="0">
                        <a:lnSpc>
                          <a:spcPct val="119000"/>
                        </a:lnSpc>
                        <a:spcBef>
                          <a:spcPts val="0"/>
                        </a:spcBef>
                        <a:spcAft>
                          <a:spcPts val="0"/>
                        </a:spcAft>
                      </a:pPr>
                      <a:r>
                        <a:rPr lang="en-GB" sz="1000" b="1" kern="1400" dirty="0">
                          <a:ln>
                            <a:noFill/>
                          </a:ln>
                          <a:solidFill>
                            <a:srgbClr val="000000"/>
                          </a:solidFill>
                          <a:effectLst/>
                          <a:latin typeface="Arial" panose="020B0604020202020204" pitchFamily="34" charset="0"/>
                          <a:cs typeface="Arial" panose="020B0604020202020204" pitchFamily="34" charset="0"/>
                        </a:rPr>
                        <a:t>Pride</a:t>
                      </a:r>
                    </a:p>
                  </a:txBody>
                  <a:tcPr marL="36576" marR="36576" marT="36576" marB="36576"/>
                </a:tc>
                <a:tc>
                  <a:txBody>
                    <a:bodyPr/>
                    <a:lstStyle/>
                    <a:p>
                      <a:r>
                        <a:rPr lang="en-GB" sz="1000" kern="1200" dirty="0">
                          <a:solidFill>
                            <a:schemeClr val="tx1"/>
                          </a:solidFill>
                          <a:effectLst/>
                          <a:latin typeface="Twinkl Cursive Looped" panose="02000000000000000000" pitchFamily="2" charset="0"/>
                          <a:ea typeface="+mn-ea"/>
                          <a:cs typeface="+mn-cs"/>
                        </a:rPr>
                        <a:t>Means having a feeling of being good and worthy. ... They can be </a:t>
                      </a:r>
                      <a:r>
                        <a:rPr lang="en-GB" sz="1000" i="1" kern="1200" dirty="0">
                          <a:solidFill>
                            <a:schemeClr val="tx1"/>
                          </a:solidFill>
                          <a:effectLst/>
                          <a:latin typeface="Twinkl Cursive Looped" panose="02000000000000000000" pitchFamily="2" charset="0"/>
                          <a:ea typeface="+mn-ea"/>
                          <a:cs typeface="+mn-cs"/>
                        </a:rPr>
                        <a:t>proud</a:t>
                      </a:r>
                      <a:r>
                        <a:rPr lang="en-GB" sz="1000" kern="1200" dirty="0">
                          <a:solidFill>
                            <a:schemeClr val="tx1"/>
                          </a:solidFill>
                          <a:effectLst/>
                          <a:latin typeface="Twinkl Cursive Looped" panose="02000000000000000000" pitchFamily="2" charset="0"/>
                          <a:ea typeface="+mn-ea"/>
                          <a:cs typeface="+mn-cs"/>
                        </a:rPr>
                        <a:t> of something good that they have done. They can be </a:t>
                      </a:r>
                      <a:r>
                        <a:rPr lang="en-GB" sz="1000" i="1" kern="1200" dirty="0">
                          <a:solidFill>
                            <a:schemeClr val="tx1"/>
                          </a:solidFill>
                          <a:effectLst/>
                          <a:latin typeface="Twinkl Cursive Looped" panose="02000000000000000000" pitchFamily="2" charset="0"/>
                          <a:ea typeface="+mn-ea"/>
                          <a:cs typeface="+mn-cs"/>
                        </a:rPr>
                        <a:t>proud</a:t>
                      </a:r>
                      <a:r>
                        <a:rPr lang="en-GB" sz="1000" kern="1200" dirty="0">
                          <a:solidFill>
                            <a:schemeClr val="tx1"/>
                          </a:solidFill>
                          <a:effectLst/>
                          <a:latin typeface="Twinkl Cursive Looped" panose="02000000000000000000" pitchFamily="2" charset="0"/>
                          <a:ea typeface="+mn-ea"/>
                          <a:cs typeface="+mn-cs"/>
                        </a:rPr>
                        <a:t> of (or take </a:t>
                      </a:r>
                      <a:r>
                        <a:rPr lang="en-GB" sz="1000" i="1" kern="1200" dirty="0">
                          <a:solidFill>
                            <a:schemeClr val="tx1"/>
                          </a:solidFill>
                          <a:effectLst/>
                          <a:latin typeface="Twinkl Cursive Looped" panose="02000000000000000000" pitchFamily="2" charset="0"/>
                          <a:ea typeface="+mn-ea"/>
                          <a:cs typeface="+mn-cs"/>
                        </a:rPr>
                        <a:t>pride</a:t>
                      </a:r>
                      <a:r>
                        <a:rPr lang="en-GB" sz="1000" kern="1200" dirty="0">
                          <a:solidFill>
                            <a:schemeClr val="tx1"/>
                          </a:solidFill>
                          <a:effectLst/>
                          <a:latin typeface="Twinkl Cursive Looped" panose="02000000000000000000" pitchFamily="2" charset="0"/>
                          <a:ea typeface="+mn-ea"/>
                          <a:cs typeface="+mn-cs"/>
                        </a:rPr>
                        <a:t> in) their work. They might be </a:t>
                      </a:r>
                      <a:r>
                        <a:rPr lang="en-GB" sz="1000" i="1" kern="1200" dirty="0">
                          <a:solidFill>
                            <a:schemeClr val="tx1"/>
                          </a:solidFill>
                          <a:effectLst/>
                          <a:latin typeface="Twinkl Cursive Looped" panose="02000000000000000000" pitchFamily="2" charset="0"/>
                          <a:ea typeface="+mn-ea"/>
                          <a:cs typeface="+mn-cs"/>
                        </a:rPr>
                        <a:t>proud</a:t>
                      </a:r>
                      <a:r>
                        <a:rPr lang="en-GB" sz="1000" kern="1200" dirty="0">
                          <a:solidFill>
                            <a:schemeClr val="tx1"/>
                          </a:solidFill>
                          <a:effectLst/>
                          <a:latin typeface="Twinkl Cursive Looped" panose="02000000000000000000" pitchFamily="2" charset="0"/>
                          <a:ea typeface="+mn-ea"/>
                          <a:cs typeface="+mn-cs"/>
                        </a:rPr>
                        <a:t> of their son or daughter or husband or wife or anyone else who is close to them and who has done something good. </a:t>
                      </a:r>
                    </a:p>
                  </a:txBody>
                  <a:tcPr marL="36576" marR="36576" marT="36576" marB="36576"/>
                </a:tc>
                <a:extLst>
                  <a:ext uri="{0D108BD9-81ED-4DB2-BD59-A6C34878D82A}">
                    <a16:rowId xmlns:a16="http://schemas.microsoft.com/office/drawing/2014/main" val="636208401"/>
                  </a:ext>
                </a:extLst>
              </a:tr>
              <a:tr h="419980">
                <a:tc>
                  <a:txBody>
                    <a:bodyPr/>
                    <a:lstStyle/>
                    <a:p>
                      <a:pPr marR="0" indent="0" algn="l" rtl="0">
                        <a:lnSpc>
                          <a:spcPct val="119000"/>
                        </a:lnSpc>
                        <a:spcBef>
                          <a:spcPts val="0"/>
                        </a:spcBef>
                        <a:spcAft>
                          <a:spcPts val="600"/>
                        </a:spcAft>
                      </a:pPr>
                      <a:r>
                        <a:rPr lang="en-GB" sz="1000" b="1" kern="1400" dirty="0">
                          <a:ln>
                            <a:noFill/>
                          </a:ln>
                          <a:solidFill>
                            <a:srgbClr val="000000"/>
                          </a:solidFill>
                          <a:effectLst/>
                          <a:latin typeface="Arial" panose="020B0604020202020204" pitchFamily="34" charset="0"/>
                          <a:cs typeface="Arial" panose="020B0604020202020204" pitchFamily="34" charset="0"/>
                        </a:rPr>
                        <a:t>Persistence</a:t>
                      </a:r>
                      <a:r>
                        <a:rPr lang="en-GB" sz="1000" b="1" kern="1400" baseline="0" dirty="0">
                          <a:ln>
                            <a:noFill/>
                          </a:ln>
                          <a:solidFill>
                            <a:srgbClr val="000000"/>
                          </a:solidFill>
                          <a:effectLst/>
                          <a:latin typeface="Arial" panose="020B0604020202020204" pitchFamily="34" charset="0"/>
                          <a:cs typeface="Arial" panose="020B0604020202020204" pitchFamily="34" charset="0"/>
                        </a:rPr>
                        <a:t> </a:t>
                      </a:r>
                      <a:r>
                        <a:rPr lang="en-GB" sz="1000" b="1" kern="1400" dirty="0">
                          <a:ln>
                            <a:noFill/>
                          </a:ln>
                          <a:solidFill>
                            <a:srgbClr val="000000"/>
                          </a:solidFill>
                          <a:effectLst/>
                          <a:latin typeface="Arial" panose="020B0604020202020204" pitchFamily="34" charset="0"/>
                          <a:cs typeface="Arial" panose="020B0604020202020204" pitchFamily="34" charset="0"/>
                        </a:rPr>
                        <a:t> in Prayer</a:t>
                      </a:r>
                    </a:p>
                  </a:txBody>
                  <a:tcPr marL="36576" marR="36576" marT="36576" marB="36576"/>
                </a:tc>
                <a:tc>
                  <a:txBody>
                    <a:bodyPr/>
                    <a:lstStyle/>
                    <a:p>
                      <a:r>
                        <a:rPr lang="en-GB" sz="1000" kern="1200" dirty="0">
                          <a:solidFill>
                            <a:schemeClr val="tx1"/>
                          </a:solidFill>
                          <a:effectLst/>
                          <a:latin typeface="Twinkl Cursive Looped" panose="02000000000000000000" pitchFamily="2" charset="0"/>
                          <a:ea typeface="+mn-ea"/>
                          <a:cs typeface="+mn-cs"/>
                        </a:rPr>
                        <a:t>To persevere, not to give up but to continue to pray for the same thing. To be tenacious and determined in prayer.</a:t>
                      </a:r>
                    </a:p>
                  </a:txBody>
                  <a:tcPr marL="36576" marR="36576" marT="36576" marB="36576"/>
                </a:tc>
                <a:extLst>
                  <a:ext uri="{0D108BD9-81ED-4DB2-BD59-A6C34878D82A}">
                    <a16:rowId xmlns:a16="http://schemas.microsoft.com/office/drawing/2014/main" val="2122109836"/>
                  </a:ext>
                </a:extLst>
              </a:tr>
              <a:tr h="988876">
                <a:tc>
                  <a:txBody>
                    <a:bodyPr/>
                    <a:lstStyle/>
                    <a:p>
                      <a:pPr marR="0" indent="0" algn="l" rtl="0">
                        <a:lnSpc>
                          <a:spcPct val="119000"/>
                        </a:lnSpc>
                        <a:spcBef>
                          <a:spcPts val="0"/>
                        </a:spcBef>
                        <a:spcAft>
                          <a:spcPts val="600"/>
                        </a:spcAft>
                      </a:pPr>
                      <a:r>
                        <a:rPr lang="en-GB" sz="1000" b="1" kern="1400" dirty="0">
                          <a:ln>
                            <a:noFill/>
                          </a:ln>
                          <a:solidFill>
                            <a:srgbClr val="000000"/>
                          </a:solidFill>
                          <a:effectLst/>
                          <a:latin typeface="Twinkl Cursive Looped" panose="02000000000000000000" pitchFamily="2" charset="0"/>
                        </a:rPr>
                        <a:t>Kingdom of God</a:t>
                      </a:r>
                    </a:p>
                  </a:txBody>
                  <a:tcPr marL="36576" marR="36576" marT="36576" marB="36576"/>
                </a:tc>
                <a:tc>
                  <a:txBody>
                    <a:bodyPr/>
                    <a:lstStyle/>
                    <a:p>
                      <a:r>
                        <a:rPr lang="en-GB" sz="1000" kern="1200" dirty="0">
                          <a:solidFill>
                            <a:schemeClr val="tx1"/>
                          </a:solidFill>
                          <a:effectLst/>
                          <a:latin typeface="Twinkl Cursive Looped" panose="02000000000000000000" pitchFamily="2" charset="0"/>
                          <a:ea typeface="+mn-ea"/>
                          <a:cs typeface="+mn-cs"/>
                        </a:rPr>
                        <a:t>In the simplest terms, the </a:t>
                      </a:r>
                      <a:r>
                        <a:rPr lang="en-GB" sz="1000" b="1" kern="1200" dirty="0">
                          <a:solidFill>
                            <a:schemeClr val="tx1"/>
                          </a:solidFill>
                          <a:effectLst/>
                          <a:latin typeface="Twinkl Cursive Looped" panose="02000000000000000000" pitchFamily="2" charset="0"/>
                          <a:ea typeface="+mn-ea"/>
                          <a:cs typeface="+mn-cs"/>
                        </a:rPr>
                        <a:t>Kingdom of God</a:t>
                      </a:r>
                      <a:r>
                        <a:rPr lang="en-GB" sz="1000" kern="1200" dirty="0">
                          <a:solidFill>
                            <a:schemeClr val="tx1"/>
                          </a:solidFill>
                          <a:effectLst/>
                          <a:latin typeface="Twinkl Cursive Looped" panose="02000000000000000000" pitchFamily="2" charset="0"/>
                          <a:ea typeface="+mn-ea"/>
                          <a:cs typeface="+mn-cs"/>
                        </a:rPr>
                        <a:t> is the rule of </a:t>
                      </a:r>
                      <a:r>
                        <a:rPr lang="en-GB" sz="1000" b="1" kern="1200" dirty="0">
                          <a:solidFill>
                            <a:schemeClr val="tx1"/>
                          </a:solidFill>
                          <a:effectLst/>
                          <a:latin typeface="Twinkl Cursive Looped" panose="02000000000000000000" pitchFamily="2" charset="0"/>
                          <a:ea typeface="+mn-ea"/>
                          <a:cs typeface="+mn-cs"/>
                        </a:rPr>
                        <a:t>God</a:t>
                      </a:r>
                      <a:r>
                        <a:rPr lang="en-GB" sz="1000" kern="1200" dirty="0">
                          <a:solidFill>
                            <a:schemeClr val="tx1"/>
                          </a:solidFill>
                          <a:effectLst/>
                          <a:latin typeface="Twinkl Cursive Looped" panose="02000000000000000000" pitchFamily="2" charset="0"/>
                          <a:ea typeface="+mn-ea"/>
                          <a:cs typeface="+mn-cs"/>
                        </a:rPr>
                        <a:t>. So wherever the </a:t>
                      </a:r>
                      <a:r>
                        <a:rPr lang="en-GB" sz="1000" b="1" kern="1200" dirty="0">
                          <a:solidFill>
                            <a:schemeClr val="tx1"/>
                          </a:solidFill>
                          <a:effectLst/>
                          <a:latin typeface="Twinkl Cursive Looped" panose="02000000000000000000" pitchFamily="2" charset="0"/>
                          <a:ea typeface="+mn-ea"/>
                          <a:cs typeface="+mn-cs"/>
                        </a:rPr>
                        <a:t>Lord</a:t>
                      </a:r>
                      <a:r>
                        <a:rPr lang="en-GB" sz="1000" kern="1200" dirty="0">
                          <a:solidFill>
                            <a:schemeClr val="tx1"/>
                          </a:solidFill>
                          <a:effectLst/>
                          <a:latin typeface="Twinkl Cursive Looped" panose="02000000000000000000" pitchFamily="2" charset="0"/>
                          <a:ea typeface="+mn-ea"/>
                          <a:cs typeface="+mn-cs"/>
                        </a:rPr>
                        <a:t> Jesus Christ reigns, there you have the </a:t>
                      </a:r>
                      <a:r>
                        <a:rPr lang="en-GB" sz="1000" b="1" kern="1200" dirty="0">
                          <a:solidFill>
                            <a:schemeClr val="tx1"/>
                          </a:solidFill>
                          <a:effectLst/>
                          <a:latin typeface="Twinkl Cursive Looped" panose="02000000000000000000" pitchFamily="2" charset="0"/>
                          <a:ea typeface="+mn-ea"/>
                          <a:cs typeface="+mn-cs"/>
                        </a:rPr>
                        <a:t>Kingdom of God</a:t>
                      </a:r>
                      <a:r>
                        <a:rPr lang="en-GB" sz="1000" kern="1200" dirty="0">
                          <a:solidFill>
                            <a:schemeClr val="tx1"/>
                          </a:solidFill>
                          <a:effectLst/>
                          <a:latin typeface="Twinkl Cursive Looped" panose="02000000000000000000" pitchFamily="2" charset="0"/>
                          <a:ea typeface="+mn-ea"/>
                          <a:cs typeface="+mn-cs"/>
                        </a:rPr>
                        <a:t>. ... It is the Spirit of </a:t>
                      </a:r>
                      <a:r>
                        <a:rPr lang="en-GB" sz="1000" b="1" kern="1200" dirty="0">
                          <a:solidFill>
                            <a:schemeClr val="tx1"/>
                          </a:solidFill>
                          <a:effectLst/>
                          <a:latin typeface="Twinkl Cursive Looped" panose="02000000000000000000" pitchFamily="2" charset="0"/>
                          <a:ea typeface="+mn-ea"/>
                          <a:cs typeface="+mn-cs"/>
                        </a:rPr>
                        <a:t>God</a:t>
                      </a:r>
                      <a:r>
                        <a:rPr lang="en-GB" sz="1000" kern="1200" dirty="0">
                          <a:solidFill>
                            <a:schemeClr val="tx1"/>
                          </a:solidFill>
                          <a:effectLst/>
                          <a:latin typeface="Twinkl Cursive Looped" panose="02000000000000000000" pitchFamily="2" charset="0"/>
                          <a:ea typeface="+mn-ea"/>
                          <a:cs typeface="+mn-cs"/>
                        </a:rPr>
                        <a:t> Who reveals the ways of </a:t>
                      </a:r>
                      <a:r>
                        <a:rPr lang="en-GB" sz="1000" b="1" kern="1200" dirty="0">
                          <a:solidFill>
                            <a:schemeClr val="tx1"/>
                          </a:solidFill>
                          <a:effectLst/>
                          <a:latin typeface="Twinkl Cursive Looped" panose="02000000000000000000" pitchFamily="2" charset="0"/>
                          <a:ea typeface="+mn-ea"/>
                          <a:cs typeface="+mn-cs"/>
                        </a:rPr>
                        <a:t>God</a:t>
                      </a:r>
                      <a:r>
                        <a:rPr lang="en-GB" sz="1000" kern="1200" dirty="0">
                          <a:solidFill>
                            <a:schemeClr val="tx1"/>
                          </a:solidFill>
                          <a:effectLst/>
                          <a:latin typeface="Twinkl Cursive Looped" panose="02000000000000000000" pitchFamily="2" charset="0"/>
                          <a:ea typeface="+mn-ea"/>
                          <a:cs typeface="+mn-cs"/>
                        </a:rPr>
                        <a:t> to the </a:t>
                      </a:r>
                      <a:r>
                        <a:rPr lang="en-GB" sz="1000" b="1" kern="1200" dirty="0">
                          <a:solidFill>
                            <a:schemeClr val="tx1"/>
                          </a:solidFill>
                          <a:effectLst/>
                          <a:latin typeface="Twinkl Cursive Looped" panose="02000000000000000000" pitchFamily="2" charset="0"/>
                          <a:ea typeface="+mn-ea"/>
                          <a:cs typeface="+mn-cs"/>
                        </a:rPr>
                        <a:t>children</a:t>
                      </a:r>
                      <a:r>
                        <a:rPr lang="en-GB" sz="1000" kern="1200" dirty="0">
                          <a:solidFill>
                            <a:schemeClr val="tx1"/>
                          </a:solidFill>
                          <a:effectLst/>
                          <a:latin typeface="Twinkl Cursive Looped" panose="02000000000000000000" pitchFamily="2" charset="0"/>
                          <a:ea typeface="+mn-ea"/>
                          <a:cs typeface="+mn-cs"/>
                        </a:rPr>
                        <a:t> of </a:t>
                      </a:r>
                      <a:r>
                        <a:rPr lang="en-GB" sz="1000" b="1" kern="1200" dirty="0">
                          <a:solidFill>
                            <a:schemeClr val="tx1"/>
                          </a:solidFill>
                          <a:effectLst/>
                          <a:latin typeface="Twinkl Cursive Looped" panose="02000000000000000000" pitchFamily="2" charset="0"/>
                          <a:ea typeface="+mn-ea"/>
                          <a:cs typeface="+mn-cs"/>
                        </a:rPr>
                        <a:t>God</a:t>
                      </a:r>
                      <a:r>
                        <a:rPr lang="en-GB" sz="1000" kern="1200" dirty="0">
                          <a:solidFill>
                            <a:schemeClr val="tx1"/>
                          </a:solidFill>
                          <a:effectLst/>
                          <a:latin typeface="Twinkl Cursive Looped" panose="02000000000000000000" pitchFamily="2" charset="0"/>
                          <a:ea typeface="+mn-ea"/>
                          <a:cs typeface="+mn-cs"/>
                        </a:rPr>
                        <a:t> (see John 14:26). It is one of the key elements of the teachings of Jesus in the New Testament. Drawing on Old Testament teachings, the Christian characterization of the relationship between God and humanity inherently involves the notion of the Kingship of God. </a:t>
                      </a:r>
                    </a:p>
                  </a:txBody>
                  <a:tcPr marL="36576" marR="36576" marT="36576" marB="36576"/>
                </a:tc>
                <a:extLst>
                  <a:ext uri="{0D108BD9-81ED-4DB2-BD59-A6C34878D82A}">
                    <a16:rowId xmlns:a16="http://schemas.microsoft.com/office/drawing/2014/main" val="3705007235"/>
                  </a:ext>
                </a:extLst>
              </a:tr>
              <a:tr h="593968">
                <a:tc>
                  <a:txBody>
                    <a:bodyPr/>
                    <a:lstStyle/>
                    <a:p>
                      <a:r>
                        <a:rPr lang="fr-FR" sz="1000" b="1" dirty="0">
                          <a:latin typeface="Arial" panose="020B0604020202020204" pitchFamily="34" charset="0"/>
                          <a:cs typeface="Arial" panose="020B0604020202020204" pitchFamily="34" charset="0"/>
                        </a:rPr>
                        <a:t>Gospel</a:t>
                      </a:r>
                    </a:p>
                  </a:txBody>
                  <a:tcPr/>
                </a:tc>
                <a:tc>
                  <a:txBody>
                    <a:bodyPr/>
                    <a:lstStyle/>
                    <a:p>
                      <a:r>
                        <a:rPr lang="en-GB" sz="1000" kern="1200" dirty="0">
                          <a:solidFill>
                            <a:schemeClr val="tx1"/>
                          </a:solidFill>
                          <a:effectLst/>
                          <a:latin typeface="Twinkl Cursive Looped" panose="02000000000000000000" pitchFamily="2" charset="0"/>
                          <a:ea typeface="+mn-ea"/>
                          <a:cs typeface="+mn-cs"/>
                        </a:rPr>
                        <a:t>The word </a:t>
                      </a:r>
                      <a:r>
                        <a:rPr lang="en-GB" sz="1000" b="1" kern="1200" dirty="0">
                          <a:solidFill>
                            <a:schemeClr val="tx1"/>
                          </a:solidFill>
                          <a:effectLst/>
                          <a:latin typeface="Twinkl Cursive Looped" panose="02000000000000000000" pitchFamily="2" charset="0"/>
                          <a:ea typeface="+mn-ea"/>
                          <a:cs typeface="+mn-cs"/>
                        </a:rPr>
                        <a:t>gospel</a:t>
                      </a:r>
                      <a:r>
                        <a:rPr lang="en-GB" sz="1000" kern="1200" dirty="0">
                          <a:solidFill>
                            <a:schemeClr val="tx1"/>
                          </a:solidFill>
                          <a:effectLst/>
                          <a:latin typeface="Twinkl Cursive Looped" panose="02000000000000000000" pitchFamily="2" charset="0"/>
                          <a:ea typeface="+mn-ea"/>
                          <a:cs typeface="+mn-cs"/>
                        </a:rPr>
                        <a:t> comes from the Old English god </a:t>
                      </a:r>
                      <a:r>
                        <a:rPr lang="en-GB" sz="1000" b="1" kern="1200" dirty="0">
                          <a:solidFill>
                            <a:schemeClr val="tx1"/>
                          </a:solidFill>
                          <a:effectLst/>
                          <a:latin typeface="Twinkl Cursive Looped" panose="02000000000000000000" pitchFamily="2" charset="0"/>
                          <a:ea typeface="+mn-ea"/>
                          <a:cs typeface="+mn-cs"/>
                        </a:rPr>
                        <a:t>meaning</a:t>
                      </a:r>
                      <a:r>
                        <a:rPr lang="en-GB" sz="1000" kern="1200" dirty="0">
                          <a:solidFill>
                            <a:schemeClr val="tx1"/>
                          </a:solidFill>
                          <a:effectLst/>
                          <a:latin typeface="Twinkl Cursive Looped" panose="02000000000000000000" pitchFamily="2" charset="0"/>
                          <a:ea typeface="+mn-ea"/>
                          <a:cs typeface="+mn-cs"/>
                        </a:rPr>
                        <a:t> "good" and </a:t>
                      </a:r>
                      <a:r>
                        <a:rPr lang="en-GB" sz="1000" kern="1200" dirty="0" err="1">
                          <a:solidFill>
                            <a:schemeClr val="tx1"/>
                          </a:solidFill>
                          <a:effectLst/>
                          <a:latin typeface="Twinkl Cursive Looped" panose="02000000000000000000" pitchFamily="2" charset="0"/>
                          <a:ea typeface="+mn-ea"/>
                          <a:cs typeface="+mn-cs"/>
                        </a:rPr>
                        <a:t>spel</a:t>
                      </a:r>
                      <a:r>
                        <a:rPr lang="en-GB" sz="1000" kern="1200" dirty="0">
                          <a:solidFill>
                            <a:schemeClr val="tx1"/>
                          </a:solidFill>
                          <a:effectLst/>
                          <a:latin typeface="Twinkl Cursive Looped" panose="02000000000000000000" pitchFamily="2" charset="0"/>
                          <a:ea typeface="+mn-ea"/>
                          <a:cs typeface="+mn-cs"/>
                        </a:rPr>
                        <a:t> </a:t>
                      </a:r>
                      <a:r>
                        <a:rPr lang="en-GB" sz="1000" b="1" kern="1200" dirty="0">
                          <a:solidFill>
                            <a:schemeClr val="tx1"/>
                          </a:solidFill>
                          <a:effectLst/>
                          <a:latin typeface="Twinkl Cursive Looped" panose="02000000000000000000" pitchFamily="2" charset="0"/>
                          <a:ea typeface="+mn-ea"/>
                          <a:cs typeface="+mn-cs"/>
                        </a:rPr>
                        <a:t>meaning</a:t>
                      </a:r>
                      <a:r>
                        <a:rPr lang="en-GB" sz="1000" kern="1200" dirty="0">
                          <a:solidFill>
                            <a:schemeClr val="tx1"/>
                          </a:solidFill>
                          <a:effectLst/>
                          <a:latin typeface="Twinkl Cursive Looped" panose="02000000000000000000" pitchFamily="2" charset="0"/>
                          <a:ea typeface="+mn-ea"/>
                          <a:cs typeface="+mn-cs"/>
                        </a:rPr>
                        <a:t> "news, a story." In Christianity, the term "good news" refers to the story of Jesus Christ's birth, death, and resurrection. </a:t>
                      </a:r>
                    </a:p>
                  </a:txBody>
                  <a:tcPr/>
                </a:tc>
                <a:extLst>
                  <a:ext uri="{0D108BD9-81ED-4DB2-BD59-A6C34878D82A}">
                    <a16:rowId xmlns:a16="http://schemas.microsoft.com/office/drawing/2014/main" val="352007619"/>
                  </a:ext>
                </a:extLst>
              </a:tr>
            </a:tbl>
          </a:graphicData>
        </a:graphic>
      </p:graphicFrame>
      <p:sp>
        <p:nvSpPr>
          <p:cNvPr id="4" name="TextBox 3">
            <a:extLst>
              <a:ext uri="{FF2B5EF4-FFF2-40B4-BE49-F238E27FC236}">
                <a16:creationId xmlns:a16="http://schemas.microsoft.com/office/drawing/2014/main" id="{5A501A61-5008-463F-8BF2-ED4D06C73100}"/>
              </a:ext>
            </a:extLst>
          </p:cNvPr>
          <p:cNvSpPr txBox="1"/>
          <p:nvPr/>
        </p:nvSpPr>
        <p:spPr>
          <a:xfrm>
            <a:off x="2926080" y="267286"/>
            <a:ext cx="6204065" cy="1200329"/>
          </a:xfrm>
          <a:prstGeom prst="rect">
            <a:avLst/>
          </a:prstGeom>
          <a:noFill/>
        </p:spPr>
        <p:txBody>
          <a:bodyPr wrap="square" rtlCol="0">
            <a:spAutoFit/>
          </a:bodyPr>
          <a:lstStyle/>
          <a:p>
            <a:pPr algn="ctr"/>
            <a:r>
              <a:rPr lang="fr-FR" dirty="0">
                <a:latin typeface="Arial" panose="020B0604020202020204" pitchFamily="34" charset="0"/>
                <a:cs typeface="Arial" panose="020B0604020202020204" pitchFamily="34" charset="0"/>
              </a:rPr>
              <a:t>Cheshire West &amp; Chester RE </a:t>
            </a:r>
            <a:r>
              <a:rPr lang="fr-FR" dirty="0" err="1">
                <a:latin typeface="Arial" panose="020B0604020202020204" pitchFamily="34" charset="0"/>
                <a:cs typeface="Arial" panose="020B0604020202020204" pitchFamily="34" charset="0"/>
              </a:rPr>
              <a:t>Knowledge</a:t>
            </a:r>
            <a:r>
              <a:rPr lang="fr-FR" dirty="0">
                <a:latin typeface="Arial" panose="020B0604020202020204" pitchFamily="34" charset="0"/>
                <a:cs typeface="Arial" panose="020B0604020202020204" pitchFamily="34" charset="0"/>
              </a:rPr>
              <a:t> Organiser</a:t>
            </a:r>
          </a:p>
          <a:p>
            <a:pPr algn="ctr"/>
            <a:r>
              <a:rPr lang="fr-FR" dirty="0" err="1">
                <a:latin typeface="Arial" panose="020B0604020202020204" pitchFamily="34" charset="0"/>
                <a:cs typeface="Arial" panose="020B0604020202020204" pitchFamily="34" charset="0"/>
              </a:rPr>
              <a:t>Christianity</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Year</a:t>
            </a:r>
            <a:r>
              <a:rPr lang="fr-FR" dirty="0">
                <a:latin typeface="Arial" panose="020B0604020202020204" pitchFamily="34" charset="0"/>
                <a:cs typeface="Arial" panose="020B0604020202020204" pitchFamily="34" charset="0"/>
              </a:rPr>
              <a:t> 4</a:t>
            </a:r>
          </a:p>
          <a:p>
            <a:r>
              <a:rPr lang="en-GB" b="1" u="sng" dirty="0">
                <a:latin typeface="Twinkl Cursive Looped" panose="02000000000000000000" pitchFamily="2" charset="0"/>
              </a:rPr>
              <a:t>How did Jesus teach about God and values through parables?</a:t>
            </a:r>
            <a:endParaRPr lang="en-GB" dirty="0">
              <a:latin typeface="Twinkl Cursive Looped" panose="02000000000000000000" pitchFamily="2" charset="0"/>
            </a:endParaRPr>
          </a:p>
        </p:txBody>
      </p:sp>
      <p:sp>
        <p:nvSpPr>
          <p:cNvPr id="5" name="TextBox 4">
            <a:extLst>
              <a:ext uri="{FF2B5EF4-FFF2-40B4-BE49-F238E27FC236}">
                <a16:creationId xmlns:a16="http://schemas.microsoft.com/office/drawing/2014/main" id="{2CACDBCB-6523-49FD-80E6-D99C3D59C9B1}"/>
              </a:ext>
            </a:extLst>
          </p:cNvPr>
          <p:cNvSpPr txBox="1"/>
          <p:nvPr/>
        </p:nvSpPr>
        <p:spPr>
          <a:xfrm>
            <a:off x="89195" y="1096932"/>
            <a:ext cx="2300678" cy="338554"/>
          </a:xfrm>
          <a:prstGeom prst="rect">
            <a:avLst/>
          </a:prstGeom>
          <a:noFill/>
        </p:spPr>
        <p:txBody>
          <a:bodyPr wrap="square" rtlCol="0">
            <a:spAutoFit/>
          </a:bodyPr>
          <a:lstStyle/>
          <a:p>
            <a:r>
              <a:rPr lang="fr-FR" sz="1600" dirty="0">
                <a:latin typeface="Arial" panose="020B0604020202020204" pitchFamily="34" charset="0"/>
                <a:cs typeface="Arial" panose="020B0604020202020204" pitchFamily="34" charset="0"/>
              </a:rPr>
              <a:t>By Gill Fletcher-</a:t>
            </a:r>
            <a:r>
              <a:rPr lang="fr-FR" sz="1600" dirty="0" err="1">
                <a:latin typeface="Arial" panose="020B0604020202020204" pitchFamily="34" charset="0"/>
                <a:cs typeface="Arial" panose="020B0604020202020204" pitchFamily="34" charset="0"/>
              </a:rPr>
              <a:t>Curran</a:t>
            </a:r>
            <a:endParaRPr lang="fr-FR" sz="1600" dirty="0">
              <a:latin typeface="Twinkl Cursive Looped" panose="02000000000000000000" pitchFamily="2" charset="0"/>
            </a:endParaRPr>
          </a:p>
        </p:txBody>
      </p:sp>
      <p:pic>
        <p:nvPicPr>
          <p:cNvPr id="6" name="Picture 5">
            <a:extLst>
              <a:ext uri="{FF2B5EF4-FFF2-40B4-BE49-F238E27FC236}">
                <a16:creationId xmlns:a16="http://schemas.microsoft.com/office/drawing/2014/main" id="{1C228B4F-4324-4958-A03B-D25CBB288274}"/>
              </a:ext>
            </a:extLst>
          </p:cNvPr>
          <p:cNvPicPr>
            <a:picLocks noChangeAspect="1"/>
          </p:cNvPicPr>
          <p:nvPr/>
        </p:nvPicPr>
        <p:blipFill>
          <a:blip r:embed="rId3"/>
          <a:stretch>
            <a:fillRect/>
          </a:stretch>
        </p:blipFill>
        <p:spPr>
          <a:xfrm>
            <a:off x="10909849" y="121641"/>
            <a:ext cx="954429" cy="1200330"/>
          </a:xfrm>
          <a:prstGeom prst="rect">
            <a:avLst/>
          </a:prstGeom>
        </p:spPr>
      </p:pic>
      <p:sp>
        <p:nvSpPr>
          <p:cNvPr id="7" name="TextBox 6">
            <a:extLst>
              <a:ext uri="{FF2B5EF4-FFF2-40B4-BE49-F238E27FC236}">
                <a16:creationId xmlns:a16="http://schemas.microsoft.com/office/drawing/2014/main" id="{C9DAA001-3887-4064-A865-2EC60A1FD1DD}"/>
              </a:ext>
            </a:extLst>
          </p:cNvPr>
          <p:cNvSpPr txBox="1"/>
          <p:nvPr/>
        </p:nvSpPr>
        <p:spPr>
          <a:xfrm>
            <a:off x="273594" y="1421298"/>
            <a:ext cx="2680155" cy="1785104"/>
          </a:xfrm>
          <a:prstGeom prst="rect">
            <a:avLst/>
          </a:prstGeom>
          <a:noFill/>
          <a:ln w="19050">
            <a:solidFill>
              <a:srgbClr val="FFFF00"/>
            </a:solidFill>
          </a:ln>
        </p:spPr>
        <p:txBody>
          <a:bodyPr wrap="square" rtlCol="0">
            <a:spAutoFit/>
          </a:bodyPr>
          <a:lstStyle/>
          <a:p>
            <a:r>
              <a:rPr lang="en-GB" sz="1000" dirty="0">
                <a:latin typeface="Twinkl Cursive Looped" panose="02000000000000000000" pitchFamily="2" charset="0"/>
              </a:rPr>
              <a:t>I can describe and understand links between stories and other aspects of the communities I have been investigating. I can respond thoughtfully to a range of sources of wisdom and to beliefs and teachings that arise from them in different communities.</a:t>
            </a:r>
          </a:p>
          <a:p>
            <a:r>
              <a:rPr lang="en-GB" sz="1000" dirty="0">
                <a:latin typeface="Twinkl Cursive Looped" panose="02000000000000000000" pitchFamily="2" charset="0"/>
              </a:rPr>
              <a:t>I can observe and understand varied examples of religions and worldviews and can explain, with reasons, their meanings and significance to individuals and communities </a:t>
            </a:r>
          </a:p>
        </p:txBody>
      </p:sp>
      <p:sp>
        <p:nvSpPr>
          <p:cNvPr id="8" name="TextBox 7">
            <a:extLst>
              <a:ext uri="{FF2B5EF4-FFF2-40B4-BE49-F238E27FC236}">
                <a16:creationId xmlns:a16="http://schemas.microsoft.com/office/drawing/2014/main" id="{A6456A79-3D07-4026-9C0D-AA735ECA4AB9}"/>
              </a:ext>
            </a:extLst>
          </p:cNvPr>
          <p:cNvSpPr txBox="1"/>
          <p:nvPr/>
        </p:nvSpPr>
        <p:spPr>
          <a:xfrm>
            <a:off x="251684" y="5257128"/>
            <a:ext cx="5754467" cy="1354217"/>
          </a:xfrm>
          <a:prstGeom prst="rect">
            <a:avLst/>
          </a:prstGeom>
          <a:noFill/>
          <a:ln w="19050">
            <a:solidFill>
              <a:srgbClr val="FFFF00"/>
            </a:solidFill>
          </a:ln>
        </p:spPr>
        <p:txBody>
          <a:bodyPr wrap="square" rtlCol="0">
            <a:spAutoFit/>
          </a:bodyPr>
          <a:lstStyle/>
          <a:p>
            <a:r>
              <a:rPr lang="fr-FR" sz="1200" b="1" dirty="0">
                <a:latin typeface="Arial" panose="020B0604020202020204" pitchFamily="34" charset="0"/>
                <a:cs typeface="Arial" panose="020B0604020202020204" pitchFamily="34" charset="0"/>
              </a:rPr>
              <a:t>Our End Points:</a:t>
            </a:r>
          </a:p>
          <a:p>
            <a:endParaRPr lang="fr-FR" sz="1200" b="1" dirty="0">
              <a:latin typeface="Arial" panose="020B0604020202020204" pitchFamily="34" charset="0"/>
              <a:cs typeface="Arial" panose="020B0604020202020204" pitchFamily="34" charset="0"/>
            </a:endParaRPr>
          </a:p>
          <a:p>
            <a:r>
              <a:rPr lang="en-GB" sz="1000" b="1" dirty="0">
                <a:latin typeface="Arial" panose="020B0604020202020204" pitchFamily="34" charset="0"/>
                <a:cs typeface="Arial" panose="020B0604020202020204" pitchFamily="34" charset="0"/>
              </a:rPr>
              <a:t>Emerging:</a:t>
            </a:r>
            <a:r>
              <a:rPr lang="en-GB" sz="1000" dirty="0">
                <a:latin typeface="Arial" panose="020B0604020202020204" pitchFamily="34" charset="0"/>
                <a:cs typeface="Arial" panose="020B0604020202020204" pitchFamily="34" charset="0"/>
              </a:rPr>
              <a:t>. </a:t>
            </a:r>
            <a:r>
              <a:rPr lang="en-GB" sz="1000" dirty="0">
                <a:latin typeface="Twinkl Cursive Looped" panose="02000000000000000000" pitchFamily="2" charset="0"/>
              </a:rPr>
              <a:t>Can tell you that a parable is a story which Jesus told which had a meaning.</a:t>
            </a:r>
            <a:r>
              <a:rPr lang="en-GB" sz="1000" b="1" dirty="0">
                <a:latin typeface="Twinkl Cursive Looped" panose="02000000000000000000" pitchFamily="2" charset="0"/>
              </a:rPr>
              <a:t> </a:t>
            </a:r>
          </a:p>
          <a:p>
            <a:endParaRPr lang="en-GB" sz="1000" dirty="0">
              <a:latin typeface="Arial" panose="020B0604020202020204" pitchFamily="34" charset="0"/>
              <a:cs typeface="Arial" panose="020B0604020202020204" pitchFamily="34" charset="0"/>
            </a:endParaRPr>
          </a:p>
          <a:p>
            <a:r>
              <a:rPr lang="en-GB" sz="1000" b="1" dirty="0">
                <a:latin typeface="Arial" panose="020B0604020202020204" pitchFamily="34" charset="0"/>
                <a:cs typeface="Arial" panose="020B0604020202020204" pitchFamily="34" charset="0"/>
              </a:rPr>
              <a:t>Expected</a:t>
            </a:r>
            <a:r>
              <a:rPr lang="en-GB" sz="1000" b="1" dirty="0">
                <a:latin typeface="Twinkl Cursive Looped" panose="02000000000000000000" pitchFamily="2" charset="0"/>
                <a:cs typeface="Arial" panose="020B0604020202020204" pitchFamily="34" charset="0"/>
              </a:rPr>
              <a:t>; </a:t>
            </a:r>
            <a:r>
              <a:rPr lang="en-GB" sz="1000" dirty="0">
                <a:latin typeface="Twinkl Cursive Looped" panose="02000000000000000000" pitchFamily="2" charset="0"/>
              </a:rPr>
              <a:t>Can retell a range of parables and has a go at telling you the meaning.</a:t>
            </a:r>
            <a:r>
              <a:rPr lang="en-GB" sz="1000" b="1" dirty="0">
                <a:latin typeface="Twinkl Cursive Looped" panose="02000000000000000000" pitchFamily="2" charset="0"/>
              </a:rPr>
              <a:t> </a:t>
            </a:r>
          </a:p>
          <a:p>
            <a:r>
              <a:rPr lang="en-GB" sz="1000" b="1" dirty="0">
                <a:latin typeface="Arial" panose="020B0604020202020204" pitchFamily="34" charset="0"/>
                <a:cs typeface="Arial" panose="020B0604020202020204" pitchFamily="34" charset="0"/>
              </a:rPr>
              <a:t>Exceeding:</a:t>
            </a:r>
            <a:r>
              <a:rPr lang="en-GB" sz="1000" dirty="0">
                <a:latin typeface="Arial" panose="020B0604020202020204" pitchFamily="34" charset="0"/>
                <a:cs typeface="Arial" panose="020B0604020202020204" pitchFamily="34" charset="0"/>
              </a:rPr>
              <a:t>.</a:t>
            </a:r>
            <a:r>
              <a:rPr lang="en-GB" dirty="0">
                <a:latin typeface="Twinkl Cursive Looped" panose="02000000000000000000" pitchFamily="2" charset="0"/>
              </a:rPr>
              <a:t> </a:t>
            </a:r>
            <a:r>
              <a:rPr lang="en-GB" sz="1000" dirty="0">
                <a:latin typeface="Twinkl Cursive Looped" panose="02000000000000000000" pitchFamily="2" charset="0"/>
              </a:rPr>
              <a:t>Can explain the values and teachings of Jesus which they can demonstrate referring to specific parables.</a:t>
            </a:r>
          </a:p>
        </p:txBody>
      </p:sp>
      <p:sp>
        <p:nvSpPr>
          <p:cNvPr id="9" name="TextBox 8">
            <a:extLst>
              <a:ext uri="{FF2B5EF4-FFF2-40B4-BE49-F238E27FC236}">
                <a16:creationId xmlns:a16="http://schemas.microsoft.com/office/drawing/2014/main" id="{35A9A557-E6A6-49E8-8EA5-42F634BD2664}"/>
              </a:ext>
            </a:extLst>
          </p:cNvPr>
          <p:cNvSpPr txBox="1"/>
          <p:nvPr/>
        </p:nvSpPr>
        <p:spPr>
          <a:xfrm>
            <a:off x="3311637" y="3526804"/>
            <a:ext cx="2694515" cy="1631216"/>
          </a:xfrm>
          <a:prstGeom prst="rect">
            <a:avLst/>
          </a:prstGeom>
          <a:solidFill>
            <a:srgbClr val="FFFF00"/>
          </a:solidFill>
          <a:ln w="19050">
            <a:solidFill>
              <a:schemeClr val="tx1"/>
            </a:solidFill>
          </a:ln>
        </p:spPr>
        <p:txBody>
          <a:bodyPr wrap="square" rtlCol="0">
            <a:spAutoFit/>
          </a:bodyPr>
          <a:lstStyle/>
          <a:p>
            <a:r>
              <a:rPr lang="fr-FR" sz="1000" b="1" dirty="0">
                <a:latin typeface="Twinkl Cursive Looped" panose="02000000000000000000" pitchFamily="2" charset="0"/>
                <a:cs typeface="Arial" panose="020B0604020202020204" pitchFamily="34" charset="0"/>
              </a:rPr>
              <a:t>Key </a:t>
            </a:r>
            <a:r>
              <a:rPr lang="en-GB" sz="1000" b="1" u="sng" dirty="0">
                <a:latin typeface="Twinkl Cursive Looped" panose="02000000000000000000" pitchFamily="2" charset="0"/>
              </a:rPr>
              <a:t>Songs</a:t>
            </a:r>
          </a:p>
          <a:p>
            <a:endParaRPr lang="en-GB" sz="1000" b="1" u="sng" dirty="0">
              <a:latin typeface="Twinkl Cursive Looped" panose="02000000000000000000" pitchFamily="2" charset="0"/>
            </a:endParaRPr>
          </a:p>
          <a:p>
            <a:r>
              <a:rPr lang="en-GB" sz="1000" dirty="0">
                <a:latin typeface="Twinkl Cursive Looped" panose="02000000000000000000" pitchFamily="2" charset="0"/>
              </a:rPr>
              <a:t>The Sower Song  </a:t>
            </a:r>
            <a:r>
              <a:rPr lang="en-GB" sz="1000" u="sng" dirty="0">
                <a:latin typeface="Twinkl Cursive Looped" panose="02000000000000000000" pitchFamily="2" charset="0"/>
                <a:hlinkClick r:id="rId4"/>
              </a:rPr>
              <a:t>https://www.youtube.com/watch?v=_4o07d4Lp54</a:t>
            </a:r>
            <a:r>
              <a:rPr lang="en-GB" sz="1000" dirty="0">
                <a:latin typeface="Twinkl Cursive Looped" panose="02000000000000000000" pitchFamily="2" charset="0"/>
              </a:rPr>
              <a:t> </a:t>
            </a:r>
          </a:p>
          <a:p>
            <a:r>
              <a:rPr lang="en-GB" sz="1000" dirty="0">
                <a:latin typeface="Twinkl Cursive Looped" panose="02000000000000000000" pitchFamily="2" charset="0"/>
              </a:rPr>
              <a:t> </a:t>
            </a:r>
          </a:p>
          <a:p>
            <a:r>
              <a:rPr lang="en-GB" sz="1000" dirty="0">
                <a:latin typeface="Twinkl Cursive Looped" panose="02000000000000000000" pitchFamily="2" charset="0"/>
              </a:rPr>
              <a:t>Tax Collector Song</a:t>
            </a:r>
          </a:p>
          <a:p>
            <a:r>
              <a:rPr lang="en-GB" sz="1000" u="sng" dirty="0">
                <a:latin typeface="Twinkl Cursive Looped" panose="02000000000000000000" pitchFamily="2" charset="0"/>
                <a:hlinkClick r:id="rId5"/>
              </a:rPr>
              <a:t>https://www.youtube.com/watch?v=yxe9jO0scgA&amp;list=TLPQMTQwNDIwMjBspQWKtAkguA&amp;index=3</a:t>
            </a:r>
            <a:endParaRPr lang="en-GB" sz="1000" dirty="0">
              <a:latin typeface="Twinkl Cursive Looped" panose="02000000000000000000" pitchFamily="2" charset="0"/>
            </a:endParaRPr>
          </a:p>
        </p:txBody>
      </p:sp>
      <p:sp>
        <p:nvSpPr>
          <p:cNvPr id="10" name="TextBox 9">
            <a:extLst>
              <a:ext uri="{FF2B5EF4-FFF2-40B4-BE49-F238E27FC236}">
                <a16:creationId xmlns:a16="http://schemas.microsoft.com/office/drawing/2014/main" id="{4F585386-8F5B-445A-AF16-2E403D78E8B9}"/>
              </a:ext>
            </a:extLst>
          </p:cNvPr>
          <p:cNvSpPr txBox="1"/>
          <p:nvPr/>
        </p:nvSpPr>
        <p:spPr>
          <a:xfrm>
            <a:off x="3153070" y="1189159"/>
            <a:ext cx="2985607" cy="2539157"/>
          </a:xfrm>
          <a:prstGeom prst="rect">
            <a:avLst/>
          </a:prstGeom>
          <a:solidFill>
            <a:srgbClr val="FFFF00"/>
          </a:solidFill>
          <a:ln w="19050">
            <a:solidFill>
              <a:schemeClr val="tx1"/>
            </a:solidFill>
          </a:ln>
        </p:spPr>
        <p:txBody>
          <a:bodyPr wrap="square" rtlCol="0">
            <a:spAutoFit/>
          </a:bodyPr>
          <a:lstStyle/>
          <a:p>
            <a:r>
              <a:rPr lang="fr-FR" sz="900" b="1" u="sng" dirty="0">
                <a:latin typeface="Arial" panose="020B0604020202020204" pitchFamily="34" charset="0"/>
                <a:cs typeface="Arial" panose="020B0604020202020204" pitchFamily="34" charset="0"/>
              </a:rPr>
              <a:t>Our </a:t>
            </a:r>
            <a:r>
              <a:rPr lang="fr-FR" sz="900" b="1" u="sng" dirty="0" err="1">
                <a:latin typeface="Arial" panose="020B0604020202020204" pitchFamily="34" charset="0"/>
                <a:cs typeface="Arial" panose="020B0604020202020204" pitchFamily="34" charset="0"/>
              </a:rPr>
              <a:t>Enquiry</a:t>
            </a:r>
            <a:r>
              <a:rPr lang="fr-FR" sz="900" b="1" u="sng" dirty="0">
                <a:latin typeface="Arial" panose="020B0604020202020204" pitchFamily="34" charset="0"/>
                <a:cs typeface="Arial" panose="020B0604020202020204" pitchFamily="34" charset="0"/>
              </a:rPr>
              <a:t> </a:t>
            </a:r>
            <a:r>
              <a:rPr lang="fr-FR" sz="900" b="1" u="sng" dirty="0" err="1">
                <a:latin typeface="Arial" panose="020B0604020202020204" pitchFamily="34" charset="0"/>
                <a:cs typeface="Arial" panose="020B0604020202020204" pitchFamily="34" charset="0"/>
              </a:rPr>
              <a:t>Steps</a:t>
            </a:r>
            <a:r>
              <a:rPr lang="fr-FR" sz="900" b="1" u="sng" dirty="0">
                <a:latin typeface="Arial" panose="020B0604020202020204" pitchFamily="34" charset="0"/>
                <a:cs typeface="Arial" panose="020B0604020202020204" pitchFamily="34" charset="0"/>
              </a:rPr>
              <a:t>:</a:t>
            </a:r>
          </a:p>
          <a:p>
            <a:r>
              <a:rPr lang="en-GB" sz="1000" dirty="0">
                <a:latin typeface="Twinkl Cursive Looped" panose="02000000000000000000" pitchFamily="2" charset="0"/>
              </a:rPr>
              <a:t>Why did Jesus teach about God through parables? </a:t>
            </a:r>
          </a:p>
          <a:p>
            <a:r>
              <a:rPr lang="en-GB" sz="1000" dirty="0">
                <a:latin typeface="Twinkl Cursive Looped" panose="02000000000000000000" pitchFamily="2" charset="0"/>
              </a:rPr>
              <a:t>How was Jesus explaining about pride and humility through the Parable of the Tax Collector and the Pharisee? </a:t>
            </a:r>
          </a:p>
          <a:p>
            <a:r>
              <a:rPr lang="en-GB" sz="1000" dirty="0">
                <a:latin typeface="Twinkl Cursive Looped" panose="02000000000000000000" pitchFamily="2" charset="0"/>
              </a:rPr>
              <a:t>Can you explain how the parable of the Tax Collector and the Pharisee teaches about being closer to God </a:t>
            </a:r>
          </a:p>
          <a:p>
            <a:r>
              <a:rPr lang="en-GB" sz="1000" dirty="0">
                <a:latin typeface="Twinkl Cursive Looped" panose="02000000000000000000" pitchFamily="2" charset="0"/>
              </a:rPr>
              <a:t>What does the Parable of the Friend at Midnight teach a Christian about prayer? </a:t>
            </a:r>
          </a:p>
          <a:p>
            <a:r>
              <a:rPr lang="en-GB" sz="1000" dirty="0">
                <a:latin typeface="Twinkl Cursive Looped" panose="02000000000000000000" pitchFamily="2" charset="0"/>
              </a:rPr>
              <a:t>How does the Parable of the Judge and the Widow explore the relationship between a Christian and God? </a:t>
            </a:r>
          </a:p>
          <a:p>
            <a:r>
              <a:rPr lang="en-GB" sz="1000" dirty="0">
                <a:latin typeface="Twinkl Cursive Looped" panose="02000000000000000000" pitchFamily="2" charset="0"/>
              </a:rPr>
              <a:t>What is the Kingdom of God and how does the mustard seed help to explore this concept? </a:t>
            </a:r>
          </a:p>
        </p:txBody>
      </p:sp>
      <p:sp>
        <p:nvSpPr>
          <p:cNvPr id="15" name="TextBox 14">
            <a:extLst>
              <a:ext uri="{FF2B5EF4-FFF2-40B4-BE49-F238E27FC236}">
                <a16:creationId xmlns:a16="http://schemas.microsoft.com/office/drawing/2014/main" id="{FBE21D17-13E4-441B-8D46-0135DDABFF37}"/>
              </a:ext>
            </a:extLst>
          </p:cNvPr>
          <p:cNvSpPr txBox="1"/>
          <p:nvPr/>
        </p:nvSpPr>
        <p:spPr>
          <a:xfrm>
            <a:off x="273594" y="3188714"/>
            <a:ext cx="2828464" cy="1938992"/>
          </a:xfrm>
          <a:prstGeom prst="rect">
            <a:avLst/>
          </a:prstGeom>
          <a:solidFill>
            <a:srgbClr val="FFFF00"/>
          </a:solidFill>
          <a:ln w="19050">
            <a:solidFill>
              <a:schemeClr val="tx1"/>
            </a:solidFill>
          </a:ln>
        </p:spPr>
        <p:txBody>
          <a:bodyPr wrap="square" rtlCol="0">
            <a:spAutoFit/>
          </a:bodyPr>
          <a:lstStyle/>
          <a:p>
            <a:r>
              <a:rPr lang="en-GB" sz="1000" b="1" dirty="0">
                <a:latin typeface="Twinkl Cursive Looped" panose="02000000000000000000" pitchFamily="2" charset="0"/>
              </a:rPr>
              <a:t>Key Stories</a:t>
            </a:r>
            <a:endParaRPr lang="en-GB" sz="1000" dirty="0">
              <a:latin typeface="Twinkl Cursive Looped" panose="02000000000000000000" pitchFamily="2" charset="0"/>
            </a:endParaRPr>
          </a:p>
          <a:p>
            <a:r>
              <a:rPr lang="en-GB" sz="800" dirty="0">
                <a:latin typeface="Twinkl Cursive Looped" panose="02000000000000000000" pitchFamily="2" charset="0"/>
              </a:rPr>
              <a:t>The Prodigal Son</a:t>
            </a:r>
          </a:p>
          <a:p>
            <a:endParaRPr lang="en-GB" sz="1000" dirty="0">
              <a:latin typeface="Twinkl Cursive Looped" panose="02000000000000000000" pitchFamily="2" charset="0"/>
            </a:endParaRPr>
          </a:p>
          <a:p>
            <a:endParaRPr lang="en-GB" sz="1000" dirty="0">
              <a:latin typeface="Twinkl Cursive Looped" panose="02000000000000000000" pitchFamily="2" charset="0"/>
            </a:endParaRPr>
          </a:p>
          <a:p>
            <a:endParaRPr lang="en-GB" dirty="0">
              <a:latin typeface="Twinkl Cursive Looped" panose="02000000000000000000" pitchFamily="2" charset="0"/>
            </a:endParaRPr>
          </a:p>
          <a:p>
            <a:r>
              <a:rPr lang="en-GB" sz="1000" dirty="0">
                <a:latin typeface="Twinkl Cursive Looped" panose="02000000000000000000" pitchFamily="2" charset="0"/>
              </a:rPr>
              <a:t>The Lost Sheep</a:t>
            </a:r>
          </a:p>
          <a:p>
            <a:r>
              <a:rPr lang="en-GB" dirty="0">
                <a:latin typeface="Twinkl Cursive Looped" panose="02000000000000000000" pitchFamily="2" charset="0"/>
              </a:rPr>
              <a:t> </a:t>
            </a:r>
          </a:p>
          <a:p>
            <a:endParaRPr lang="en-GB" dirty="0">
              <a:latin typeface="Twinkl Cursive Looped" panose="02000000000000000000" pitchFamily="2" charset="0"/>
            </a:endParaRPr>
          </a:p>
          <a:p>
            <a:endParaRPr lang="en-GB" dirty="0">
              <a:latin typeface="Twinkl Cursive Looped" panose="02000000000000000000" pitchFamily="2" charset="0"/>
            </a:endParaRPr>
          </a:p>
        </p:txBody>
      </p:sp>
      <p:pic>
        <p:nvPicPr>
          <p:cNvPr id="1028" name="Picture 4" descr="See the source image">
            <a:extLst>
              <a:ext uri="{FF2B5EF4-FFF2-40B4-BE49-F238E27FC236}">
                <a16:creationId xmlns:a16="http://schemas.microsoft.com/office/drawing/2014/main" id="{B404D6A8-4770-46A2-A451-7BAC87606F93}"/>
              </a:ext>
            </a:extLst>
          </p:cNvPr>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2139628" y="119591"/>
            <a:ext cx="954429" cy="135007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srael, the Prodigal Son - The Association of the Covenant People"/>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380047" y="3579676"/>
            <a:ext cx="785309" cy="458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27" name="Picture 3" descr="The Good Samaritan (My Bible Stories): Sasha Morton, Alfredo Belli ..."/>
          <p:cNvPicPr>
            <a:picLocks noChangeAspect="1" noChangeArrowheads="1"/>
          </p:cNvPicPr>
          <p:nvPr/>
        </p:nvPicPr>
        <p:blipFill>
          <a:blip r:embed="rId8" cstate="hqprint">
            <a:extLst>
              <a:ext uri="{28A0092B-C50C-407E-A947-70E740481C1C}">
                <a14:useLocalDpi xmlns:a14="http://schemas.microsoft.com/office/drawing/2010/main" val="0"/>
              </a:ext>
            </a:extLst>
          </a:blip>
          <a:srcRect/>
          <a:stretch>
            <a:fillRect/>
          </a:stretch>
        </p:blipFill>
        <p:spPr bwMode="auto">
          <a:xfrm>
            <a:off x="2389873" y="4282472"/>
            <a:ext cx="658116" cy="786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2" name="Picture 4" descr="Parable of the Sower Meaning - EternalCall.com"/>
          <p:cNvPicPr>
            <a:picLocks noChangeAspect="1" noChangeArrowheads="1"/>
          </p:cNvPicPr>
          <p:nvPr/>
        </p:nvPicPr>
        <p:blipFill>
          <a:blip r:embed="rId9" cstate="hqprint">
            <a:extLst>
              <a:ext uri="{28A0092B-C50C-407E-A947-70E740481C1C}">
                <a14:useLocalDpi xmlns:a14="http://schemas.microsoft.com/office/drawing/2010/main" val="0"/>
              </a:ext>
            </a:extLst>
          </a:blip>
          <a:srcRect/>
          <a:stretch>
            <a:fillRect/>
          </a:stretch>
        </p:blipFill>
        <p:spPr bwMode="auto">
          <a:xfrm>
            <a:off x="1361374" y="3400898"/>
            <a:ext cx="834231" cy="440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4" name="Picture 5" descr="Acts 242 Study | The Story of the Lost Sheep – Luke 15"/>
          <p:cNvPicPr>
            <a:picLocks noChangeAspect="1" noChangeArrowheads="1"/>
          </p:cNvPicPr>
          <p:nvPr/>
        </p:nvPicPr>
        <p:blipFill>
          <a:blip r:embed="rId10" cstate="hqprint">
            <a:extLst>
              <a:ext uri="{28A0092B-C50C-407E-A947-70E740481C1C}">
                <a14:useLocalDpi xmlns:a14="http://schemas.microsoft.com/office/drawing/2010/main" val="0"/>
              </a:ext>
            </a:extLst>
          </a:blip>
          <a:srcRect/>
          <a:stretch>
            <a:fillRect/>
          </a:stretch>
        </p:blipFill>
        <p:spPr bwMode="auto">
          <a:xfrm>
            <a:off x="380047" y="4382187"/>
            <a:ext cx="879239" cy="659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6" descr="The Friend at Midnight. What is this parable about?"/>
          <p:cNvPicPr>
            <a:picLocks noChangeAspect="1" noChangeArrowheads="1"/>
          </p:cNvPicPr>
          <p:nvPr/>
        </p:nvPicPr>
        <p:blipFill>
          <a:blip r:embed="rId11" cstate="hqprint">
            <a:extLst>
              <a:ext uri="{28A0092B-C50C-407E-A947-70E740481C1C}">
                <a14:useLocalDpi xmlns:a14="http://schemas.microsoft.com/office/drawing/2010/main" val="0"/>
              </a:ext>
            </a:extLst>
          </a:blip>
          <a:srcRect/>
          <a:stretch>
            <a:fillRect/>
          </a:stretch>
        </p:blipFill>
        <p:spPr bwMode="auto">
          <a:xfrm>
            <a:off x="2391623" y="3384448"/>
            <a:ext cx="562126" cy="788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17" name="Rectangle 16"/>
          <p:cNvSpPr/>
          <p:nvPr/>
        </p:nvSpPr>
        <p:spPr>
          <a:xfrm>
            <a:off x="1870764" y="3161154"/>
            <a:ext cx="1440873" cy="535531"/>
          </a:xfrm>
          <a:prstGeom prst="rect">
            <a:avLst/>
          </a:prstGeom>
        </p:spPr>
        <p:txBody>
          <a:bodyPr wrap="square">
            <a:spAutoFit/>
          </a:bodyPr>
          <a:lstStyle/>
          <a:p>
            <a:pPr algn="ctr">
              <a:lnSpc>
                <a:spcPct val="119000"/>
              </a:lnSpc>
              <a:spcAft>
                <a:spcPts val="600"/>
              </a:spcAft>
            </a:pPr>
            <a:r>
              <a:rPr lang="en-GB" sz="800" kern="1400" dirty="0">
                <a:solidFill>
                  <a:srgbClr val="000000"/>
                </a:solidFill>
                <a:latin typeface="Twinkl Cursive Looped" panose="02000000000000000000" pitchFamily="2" charset="0"/>
              </a:rPr>
              <a:t>The Friend at  Midnight</a:t>
            </a:r>
          </a:p>
          <a:p>
            <a:pPr algn="ctr">
              <a:lnSpc>
                <a:spcPct val="119000"/>
              </a:lnSpc>
              <a:spcAft>
                <a:spcPts val="600"/>
              </a:spcAft>
            </a:pPr>
            <a:r>
              <a:rPr lang="en-GB" sz="1200" kern="1400" dirty="0">
                <a:solidFill>
                  <a:srgbClr val="000000"/>
                </a:solidFill>
                <a:latin typeface="Twinkl Cursive Looped" panose="02000000000000000000" pitchFamily="2" charset="0"/>
              </a:rPr>
              <a:t> </a:t>
            </a:r>
            <a:endParaRPr lang="en-GB" sz="1200" kern="1400" dirty="0">
              <a:ln>
                <a:noFill/>
              </a:ln>
              <a:solidFill>
                <a:srgbClr val="000000"/>
              </a:solidFill>
              <a:effectLst/>
              <a:latin typeface="Twinkl Cursive Looped" panose="02000000000000000000" pitchFamily="2" charset="0"/>
            </a:endParaRPr>
          </a:p>
        </p:txBody>
      </p:sp>
      <p:pic>
        <p:nvPicPr>
          <p:cNvPr id="18" name="Picture 7" descr="Homily for the 6th Sunday in Ordinary Time Year A (1) - Homily Hub %"/>
          <p:cNvPicPr>
            <a:picLocks noChangeAspect="1" noChangeArrowheads="1"/>
          </p:cNvPicPr>
          <p:nvPr/>
        </p:nvPicPr>
        <p:blipFill>
          <a:blip r:embed="rId12" cstate="hqprint">
            <a:extLst>
              <a:ext uri="{28A0092B-C50C-407E-A947-70E740481C1C}">
                <a14:useLocalDpi xmlns:a14="http://schemas.microsoft.com/office/drawing/2010/main" val="0"/>
              </a:ext>
            </a:extLst>
          </a:blip>
          <a:srcRect/>
          <a:stretch>
            <a:fillRect/>
          </a:stretch>
        </p:blipFill>
        <p:spPr bwMode="auto">
          <a:xfrm>
            <a:off x="1335126" y="4308365"/>
            <a:ext cx="979780" cy="709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19" name="Rectangle 18"/>
          <p:cNvSpPr/>
          <p:nvPr/>
        </p:nvSpPr>
        <p:spPr>
          <a:xfrm>
            <a:off x="-501656" y="3928506"/>
            <a:ext cx="4560289" cy="605102"/>
          </a:xfrm>
          <a:prstGeom prst="rect">
            <a:avLst/>
          </a:prstGeom>
        </p:spPr>
        <p:txBody>
          <a:bodyPr wrap="square">
            <a:spAutoFit/>
          </a:bodyPr>
          <a:lstStyle/>
          <a:p>
            <a:pPr algn="ctr">
              <a:lnSpc>
                <a:spcPct val="119000"/>
              </a:lnSpc>
            </a:pPr>
            <a:r>
              <a:rPr lang="en-GB" sz="800" kern="1400" dirty="0">
                <a:solidFill>
                  <a:srgbClr val="000000"/>
                </a:solidFill>
                <a:latin typeface="Twinkl Cursive Looped" panose="02000000000000000000" pitchFamily="2" charset="0"/>
              </a:rPr>
              <a:t>The Pharisees &amp; The</a:t>
            </a:r>
          </a:p>
          <a:p>
            <a:pPr algn="ctr">
              <a:lnSpc>
                <a:spcPct val="119000"/>
              </a:lnSpc>
            </a:pPr>
            <a:r>
              <a:rPr lang="en-GB" sz="800" kern="1400" dirty="0">
                <a:solidFill>
                  <a:srgbClr val="000000"/>
                </a:solidFill>
                <a:latin typeface="Twinkl Cursive Looped" panose="02000000000000000000" pitchFamily="2" charset="0"/>
              </a:rPr>
              <a:t> Tax Collector</a:t>
            </a:r>
          </a:p>
          <a:p>
            <a:pPr>
              <a:lnSpc>
                <a:spcPct val="119000"/>
              </a:lnSpc>
              <a:spcAft>
                <a:spcPts val="600"/>
              </a:spcAft>
            </a:pPr>
            <a:r>
              <a:rPr lang="en-GB" sz="1200" kern="1400" dirty="0">
                <a:solidFill>
                  <a:srgbClr val="000000"/>
                </a:solidFill>
                <a:latin typeface="Twinkl Cursive Looped" panose="02000000000000000000" pitchFamily="2" charset="0"/>
              </a:rPr>
              <a:t> </a:t>
            </a:r>
            <a:endParaRPr lang="en-GB" sz="1200" kern="1400" dirty="0">
              <a:ln>
                <a:noFill/>
              </a:ln>
              <a:solidFill>
                <a:srgbClr val="000000"/>
              </a:solidFill>
              <a:effectLst/>
              <a:latin typeface="Twinkl Cursive Looped" panose="02000000000000000000" pitchFamily="2" charset="0"/>
            </a:endParaRPr>
          </a:p>
        </p:txBody>
      </p:sp>
    </p:spTree>
    <p:extLst>
      <p:ext uri="{BB962C8B-B14F-4D97-AF65-F5344CB8AC3E}">
        <p14:creationId xmlns:p14="http://schemas.microsoft.com/office/powerpoint/2010/main" val="467022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37793103B7EF4E9280FD6213E47258" ma:contentTypeVersion="11" ma:contentTypeDescription="Create a new document." ma:contentTypeScope="" ma:versionID="e521dc0b93057152404fd7bd900b9853">
  <xsd:schema xmlns:xsd="http://www.w3.org/2001/XMLSchema" xmlns:xs="http://www.w3.org/2001/XMLSchema" xmlns:p="http://schemas.microsoft.com/office/2006/metadata/properties" xmlns:ns3="f0e62363-9570-4b3e-8afe-fa841a93d825" xmlns:ns4="8a9378d9-ebcf-4954-9f24-e5260c81f699" targetNamespace="http://schemas.microsoft.com/office/2006/metadata/properties" ma:root="true" ma:fieldsID="2778e1c7dca319725e3aa99a39b2caf2" ns3:_="" ns4:_="">
    <xsd:import namespace="f0e62363-9570-4b3e-8afe-fa841a93d825"/>
    <xsd:import namespace="8a9378d9-ebcf-4954-9f24-e5260c81f699"/>
    <xsd:element name="properties">
      <xsd:complexType>
        <xsd:sequence>
          <xsd:element name="documentManagement">
            <xsd:complexType>
              <xsd:all>
                <xsd:element ref="ns3:MediaServiceMetadata" minOccurs="0"/>
                <xsd:element ref="ns3:MediaServiceFastMetadata" minOccurs="0"/>
                <xsd:element ref="ns4:SharedWithUsers"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e62363-9570-4b3e-8afe-fa841a93d8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a9378d9-ebcf-4954-9f24-e5260c81f699"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11D9327-32CA-47F9-8048-4EACA23012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e62363-9570-4b3e-8afe-fa841a93d825"/>
    <ds:schemaRef ds:uri="8a9378d9-ebcf-4954-9f24-e5260c81f6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3C1F569-377A-4C2C-85CE-EF80E1AE7B3A}">
  <ds:schemaRefs>
    <ds:schemaRef ds:uri="http://schemas.microsoft.com/sharepoint/v3/contenttype/forms"/>
  </ds:schemaRefs>
</ds:datastoreItem>
</file>

<file path=customXml/itemProps3.xml><?xml version="1.0" encoding="utf-8"?>
<ds:datastoreItem xmlns:ds="http://schemas.openxmlformats.org/officeDocument/2006/customXml" ds:itemID="{713D2019-EB7A-4BCE-B18C-592CE0C1A909}">
  <ds:schemaRefs>
    <ds:schemaRef ds:uri="http://purl.org/dc/terms/"/>
    <ds:schemaRef ds:uri="f0e62363-9570-4b3e-8afe-fa841a93d825"/>
    <ds:schemaRef ds:uri="http://schemas.microsoft.com/office/2006/documentManagement/types"/>
    <ds:schemaRef ds:uri="http://schemas.microsoft.com/office/infopath/2007/PartnerControls"/>
    <ds:schemaRef ds:uri="http://purl.org/dc/elements/1.1/"/>
    <ds:schemaRef ds:uri="http://schemas.microsoft.com/office/2006/metadata/properties"/>
    <ds:schemaRef ds:uri="8a9378d9-ebcf-4954-9f24-e5260c81f699"/>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241</TotalTime>
  <Words>424</Words>
  <Application>Microsoft Office PowerPoint</Application>
  <PresentationFormat>Widescreen</PresentationFormat>
  <Paragraphs>56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 Light</vt:lpstr>
      <vt:lpstr>Comic Sans MS</vt:lpstr>
      <vt:lpstr>Twinkl Cursive Looped</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Naomi Anstice</dc:creator>
  <cp:lastModifiedBy>Gabrielle Preugschat</cp:lastModifiedBy>
  <cp:revision>30</cp:revision>
  <dcterms:created xsi:type="dcterms:W3CDTF">2020-04-29T09:31:10Z</dcterms:created>
  <dcterms:modified xsi:type="dcterms:W3CDTF">2021-03-22T15:56:50Z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0x0101008C37793103B7EF4E9280FD6213E47258</vt:lpwstr>
  </property>
</Properties>
</file>