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glb" ContentType="model/gltf.binary"/>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sldIdLst>
    <p:sldId id="262" r:id="rId2"/>
    <p:sldId id="256" r:id="rId3"/>
    <p:sldId id="266" r:id="rId4"/>
    <p:sldId id="257" r:id="rId5"/>
    <p:sldId id="263" r:id="rId6"/>
    <p:sldId id="258" r:id="rId7"/>
    <p:sldId id="259" r:id="rId8"/>
    <p:sldId id="260" r:id="rId9"/>
    <p:sldId id="261" r:id="rId10"/>
    <p:sldId id="267"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467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45496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3854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59005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67049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42384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7071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0879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580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6433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55322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6585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41032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41566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69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7587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9/20/2023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63538933"/>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3.png"/><Relationship Id="rId4" Type="http://schemas.microsoft.com/office/2017/06/relationships/model3d" Target="../media/model3d3.glb"/></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s://www.publicdomainpictures.net/view-image.php?image=173260&amp;picture=tree" TargetMode="Externa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pixabay.com/en/alternative-energy-biofuel-1042411/" TargetMode="External"/><Relationship Id="rId7"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17/06/relationships/model3d" Target="../media/model3d1.glb"/><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charlescook/380352233/"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hyperlink" Target="https://www.oist.jp/news-center/photos/solar-panels" TargetMode="External"/><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hyperlink" Target="https://creativecommons.org/licenses/by/3.0/" TargetMode="External"/></Relationships>
</file>

<file path=ppt/slides/_rels/slide8.xml.rels><?xml version="1.0" encoding="UTF-8" standalone="yes"?>
<Relationships xmlns="http://schemas.openxmlformats.org/package/2006/relationships"><Relationship Id="rId3" Type="http://schemas.microsoft.com/office/2017/06/relationships/model3d" Target="../media/model3d2.glb"/><Relationship Id="rId7" Type="http://schemas.openxmlformats.org/officeDocument/2006/relationships/image" Target="../media/image20.jp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9.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bg1"/>
          </a:fgClr>
          <a:bgClr>
            <a:schemeClr val="bg1"/>
          </a:bgClr>
        </a:pattFill>
        <a:effectLst/>
      </p:bgPr>
    </p:bg>
    <p:spTree>
      <p:nvGrpSpPr>
        <p:cNvPr id="1" name=""/>
        <p:cNvGrpSpPr/>
        <p:nvPr/>
      </p:nvGrpSpPr>
      <p:grpSpPr>
        <a:xfrm>
          <a:off x="0" y="0"/>
          <a:ext cx="0" cy="0"/>
          <a:chOff x="0" y="0"/>
          <a:chExt cx="0" cy="0"/>
        </a:xfrm>
      </p:grpSpPr>
      <p:pic>
        <p:nvPicPr>
          <p:cNvPr id="5122" name="Picture 2" descr="Ben Lowe (3) resized - Agrii - Connecting Agri-science with farming">
            <a:extLst>
              <a:ext uri="{FF2B5EF4-FFF2-40B4-BE49-F238E27FC236}">
                <a16:creationId xmlns:a16="http://schemas.microsoft.com/office/drawing/2014/main" id="{8815ECDA-A275-431A-8318-8BF2CE297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17639" cy="9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045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9FA7-AC00-4177-BD23-2C09D4DD61DB}"/>
              </a:ext>
            </a:extLst>
          </p:cNvPr>
          <p:cNvSpPr>
            <a:spLocks noGrp="1"/>
          </p:cNvSpPr>
          <p:nvPr>
            <p:ph type="ctrTitle"/>
          </p:nvPr>
        </p:nvSpPr>
        <p:spPr>
          <a:xfrm>
            <a:off x="4296792" y="194074"/>
            <a:ext cx="2725445" cy="1655763"/>
          </a:xfrm>
        </p:spPr>
        <p:txBody>
          <a:bodyPr>
            <a:normAutofit/>
          </a:bodyPr>
          <a:lstStyle/>
          <a:p>
            <a:r>
              <a:rPr lang="en-GB" sz="10000" dirty="0">
                <a:solidFill>
                  <a:schemeClr val="accent1"/>
                </a:solidFill>
                <a:highlight>
                  <a:srgbClr val="FFFF00"/>
                </a:highlight>
              </a:rPr>
              <a:t>Quiz</a:t>
            </a:r>
          </a:p>
        </p:txBody>
      </p:sp>
      <p:sp>
        <p:nvSpPr>
          <p:cNvPr id="3" name="Subtitle 2">
            <a:extLst>
              <a:ext uri="{FF2B5EF4-FFF2-40B4-BE49-F238E27FC236}">
                <a16:creationId xmlns:a16="http://schemas.microsoft.com/office/drawing/2014/main" id="{F3ADBFA7-AD4B-44B8-900A-B666EF8D4B3D}"/>
              </a:ext>
            </a:extLst>
          </p:cNvPr>
          <p:cNvSpPr>
            <a:spLocks noGrp="1"/>
          </p:cNvSpPr>
          <p:nvPr>
            <p:ph type="subTitle" idx="1"/>
          </p:nvPr>
        </p:nvSpPr>
        <p:spPr>
          <a:xfrm flipH="1">
            <a:off x="676030" y="3400818"/>
            <a:ext cx="6319358" cy="3263107"/>
          </a:xfrm>
        </p:spPr>
        <p:txBody>
          <a:bodyPr>
            <a:normAutofit/>
          </a:bodyPr>
          <a:lstStyle/>
          <a:p>
            <a:r>
              <a:rPr lang="en-GB" sz="2500" dirty="0"/>
              <a:t>What is Renewable Energy?</a:t>
            </a:r>
          </a:p>
          <a:p>
            <a:r>
              <a:rPr lang="en-GB" sz="2500" dirty="0"/>
              <a:t>A. Energy from petroleum</a:t>
            </a:r>
          </a:p>
          <a:p>
            <a:r>
              <a:rPr lang="en-GB" sz="2500" dirty="0"/>
              <a:t>B. Energy from sun wind and naturally sources</a:t>
            </a:r>
          </a:p>
          <a:p>
            <a:r>
              <a:rPr lang="en-GB" sz="2500" dirty="0"/>
              <a:t>C. Energy from coal</a:t>
            </a:r>
          </a:p>
          <a:p>
            <a:r>
              <a:rPr lang="en-GB" sz="2500" dirty="0"/>
              <a:t>D. Energy from fossil fuel</a:t>
            </a:r>
          </a:p>
          <a:p>
            <a:endParaRPr lang="en-GB" sz="3000" dirty="0"/>
          </a:p>
          <a:p>
            <a:endParaRPr lang="en-GB" dirty="0"/>
          </a:p>
        </p:txBody>
      </p:sp>
      <p:sp>
        <p:nvSpPr>
          <p:cNvPr id="11" name="Rectangle 10">
            <a:extLst>
              <a:ext uri="{FF2B5EF4-FFF2-40B4-BE49-F238E27FC236}">
                <a16:creationId xmlns:a16="http://schemas.microsoft.com/office/drawing/2014/main" id="{A691EFFC-03B5-4C51-99F8-7A9271C32B26}"/>
              </a:ext>
            </a:extLst>
          </p:cNvPr>
          <p:cNvSpPr/>
          <p:nvPr/>
        </p:nvSpPr>
        <p:spPr>
          <a:xfrm>
            <a:off x="1307613" y="2255996"/>
            <a:ext cx="6319359" cy="738664"/>
          </a:xfrm>
          <a:prstGeom prst="rect">
            <a:avLst/>
          </a:prstGeom>
        </p:spPr>
        <p:txBody>
          <a:bodyPr wrap="none">
            <a:spAutoFit/>
          </a:bodyPr>
          <a:lstStyle/>
          <a:p>
            <a:r>
              <a:rPr lang="en-GB" sz="4200" b="0" i="0" dirty="0">
                <a:solidFill>
                  <a:srgbClr val="000000"/>
                </a:solidFill>
                <a:effectLst/>
                <a:latin typeface="Source Sans Pro" panose="020B0503030403020204" pitchFamily="34" charset="0"/>
              </a:rPr>
              <a:t>What is Renewable Energy?</a:t>
            </a:r>
          </a:p>
        </p:txBody>
      </p:sp>
    </p:spTree>
    <p:extLst>
      <p:ext uri="{BB962C8B-B14F-4D97-AF65-F5344CB8AC3E}">
        <p14:creationId xmlns:p14="http://schemas.microsoft.com/office/powerpoint/2010/main" val="19362959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Emoticon Thumb Up transparent PNG - StickPNG">
            <a:extLst>
              <a:ext uri="{FF2B5EF4-FFF2-40B4-BE49-F238E27FC236}">
                <a16:creationId xmlns:a16="http://schemas.microsoft.com/office/drawing/2014/main" id="{F0069FF2-4426-4376-8FA0-789ACC645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0208" y="2591679"/>
            <a:ext cx="2190750" cy="2085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727A66-A5A9-443C-A12C-FB070ECAE898}"/>
              </a:ext>
            </a:extLst>
          </p:cNvPr>
          <p:cNvSpPr>
            <a:spLocks noGrp="1"/>
          </p:cNvSpPr>
          <p:nvPr>
            <p:ph type="ctrTitle"/>
          </p:nvPr>
        </p:nvSpPr>
        <p:spPr>
          <a:xfrm>
            <a:off x="1524000" y="87712"/>
            <a:ext cx="9013794" cy="1512488"/>
          </a:xfrm>
        </p:spPr>
        <p:txBody>
          <a:bodyPr>
            <a:normAutofit/>
          </a:bodyPr>
          <a:lstStyle/>
          <a:p>
            <a:r>
              <a:rPr lang="en-GB" sz="7500" b="1" u="sng" dirty="0">
                <a:solidFill>
                  <a:schemeClr val="accent6">
                    <a:lumMod val="50000"/>
                  </a:schemeClr>
                </a:solidFill>
                <a:highlight>
                  <a:srgbClr val="00FF00"/>
                </a:highlight>
              </a:rPr>
              <a:t>Thanks for listening</a:t>
            </a:r>
          </a:p>
        </p:txBody>
      </p:sp>
      <p:sp>
        <p:nvSpPr>
          <p:cNvPr id="3" name="Subtitle 2">
            <a:extLst>
              <a:ext uri="{FF2B5EF4-FFF2-40B4-BE49-F238E27FC236}">
                <a16:creationId xmlns:a16="http://schemas.microsoft.com/office/drawing/2014/main" id="{52C7A8D8-B333-45A7-BBE4-1A608ADFE3AA}"/>
              </a:ext>
            </a:extLst>
          </p:cNvPr>
          <p:cNvSpPr>
            <a:spLocks noGrp="1"/>
          </p:cNvSpPr>
          <p:nvPr>
            <p:ph type="subTitle" idx="1"/>
          </p:nvPr>
        </p:nvSpPr>
        <p:spPr>
          <a:xfrm>
            <a:off x="0" y="6376310"/>
            <a:ext cx="5125375" cy="481690"/>
          </a:xfrm>
        </p:spPr>
        <p:txBody>
          <a:bodyPr>
            <a:normAutofit fontScale="77500" lnSpcReduction="20000"/>
          </a:bodyPr>
          <a:lstStyle/>
          <a:p>
            <a:r>
              <a:rPr lang="en-GB" sz="2000" dirty="0">
                <a:solidFill>
                  <a:schemeClr val="accent6"/>
                </a:solidFill>
              </a:rPr>
              <a:t>By Seb, Oscar H.S, Logan</a:t>
            </a:r>
            <a:r>
              <a:rPr lang="en-GB" sz="2000">
                <a:solidFill>
                  <a:schemeClr val="accent6"/>
                </a:solidFill>
              </a:rPr>
              <a:t>, Kegan </a:t>
            </a:r>
            <a:r>
              <a:rPr lang="en-GB" sz="2000" dirty="0">
                <a:solidFill>
                  <a:schemeClr val="accent6"/>
                </a:solidFill>
              </a:rPr>
              <a:t>and Barnaby Lowe</a:t>
            </a:r>
          </a:p>
        </p:txBody>
      </p:sp>
      <p:pic>
        <p:nvPicPr>
          <p:cNvPr id="1038" name="Picture 14" descr="https://uploads-ssl.webflow.com/646218c67da47160c64a84d5/64634a247d8081205f8e1624_83.png">
            <a:extLst>
              <a:ext uri="{FF2B5EF4-FFF2-40B4-BE49-F238E27FC236}">
                <a16:creationId xmlns:a16="http://schemas.microsoft.com/office/drawing/2014/main" id="{91FDC27B-F3CD-44D2-9829-8E6AABD8C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30" y="1714474"/>
            <a:ext cx="3577701" cy="35777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m3d="http://schemas.microsoft.com/office/drawing/2017/model3d">
        <mc:Choice Requires="am3d">
          <p:graphicFrame>
            <p:nvGraphicFramePr>
              <p:cNvPr id="5" name="3D Model 4" descr="Thumbs Up Emoji">
                <a:extLst>
                  <a:ext uri="{FF2B5EF4-FFF2-40B4-BE49-F238E27FC236}">
                    <a16:creationId xmlns:a16="http://schemas.microsoft.com/office/drawing/2014/main" id="{7462458F-333C-4DF6-BE66-32CF8E26FAF7}"/>
                  </a:ext>
                </a:extLst>
              </p:cNvPr>
              <p:cNvGraphicFramePr>
                <a:graphicFrameLocks noChangeAspect="1"/>
              </p:cNvGraphicFramePr>
              <p:nvPr>
                <p:extLst>
                  <p:ext uri="{D42A27DB-BD31-4B8C-83A1-F6EECF244321}">
                    <p14:modId xmlns:p14="http://schemas.microsoft.com/office/powerpoint/2010/main" val="862265081"/>
                  </p:ext>
                </p:extLst>
              </p:nvPr>
            </p:nvGraphicFramePr>
            <p:xfrm>
              <a:off x="4214207" y="1936214"/>
              <a:ext cx="3266436" cy="3837825"/>
            </p:xfrm>
            <a:graphic>
              <a:graphicData uri="http://schemas.microsoft.com/office/drawing/2017/model3d">
                <am3d:model3d r:embed="rId4">
                  <am3d:spPr>
                    <a:xfrm>
                      <a:off x="0" y="0"/>
                      <a:ext cx="3266436" cy="3837825"/>
                    </a:xfrm>
                    <a:prstGeom prst="rect">
                      <a:avLst/>
                    </a:prstGeom>
                  </am3d:spPr>
                  <am3d:camera>
                    <am3d:pos x="0" y="0" z="66308073"/>
                    <am3d:up dx="0" dy="36000000" dz="0"/>
                    <am3d:lookAt x="0" y="0" z="0"/>
                    <am3d:perspective fov="2700000"/>
                  </am3d:camera>
                  <am3d:trans>
                    <am3d:meterPerModelUnit n="101511" d="1000000"/>
                    <am3d:preTrans dx="-824025" dy="-17929067" dz="-2192431"/>
                    <am3d:scale>
                      <am3d:sx n="1000000" d="1000000"/>
                      <am3d:sy n="1000000" d="1000000"/>
                      <am3d:sz n="1000000" d="1000000"/>
                    </am3d:scale>
                    <am3d:rot ax="-541160" ay="-1175478" az="182796"/>
                    <am3d:postTrans dx="0" dy="0" dz="0"/>
                  </am3d:trans>
                  <am3d:raster rName="Office3DRenderer" rVer="16.0.8326">
                    <am3d:blip r:embed="rId5"/>
                  </am3d:raster>
                  <am3d:objViewport viewportSz="54186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3D Model 4" descr="Thumbs Up Emoji">
                <a:extLst>
                  <a:ext uri="{FF2B5EF4-FFF2-40B4-BE49-F238E27FC236}">
                    <a16:creationId xmlns:a16="http://schemas.microsoft.com/office/drawing/2014/main" id="{7462458F-333C-4DF6-BE66-32CF8E26FAF7}"/>
                  </a:ext>
                </a:extLst>
              </p:cNvPr>
              <p:cNvPicPr>
                <a:picLocks noGrp="1" noRot="1" noChangeAspect="1" noMove="1" noResize="1" noEditPoints="1" noAdjustHandles="1" noChangeArrowheads="1" noChangeShapeType="1" noCrop="1"/>
              </p:cNvPicPr>
              <p:nvPr/>
            </p:nvPicPr>
            <p:blipFill>
              <a:blip r:embed="rId6"/>
              <a:stretch>
                <a:fillRect/>
              </a:stretch>
            </p:blipFill>
            <p:spPr>
              <a:xfrm>
                <a:off x="4214207" y="1936214"/>
                <a:ext cx="3266436" cy="3837825"/>
              </a:xfrm>
              <a:prstGeom prst="rect">
                <a:avLst/>
              </a:prstGeom>
            </p:spPr>
          </p:pic>
        </mc:Fallback>
      </mc:AlternateContent>
    </p:spTree>
    <p:extLst>
      <p:ext uri="{BB962C8B-B14F-4D97-AF65-F5344CB8AC3E}">
        <p14:creationId xmlns:p14="http://schemas.microsoft.com/office/powerpoint/2010/main" val="3056013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 calcmode="lin" valueType="num">
                                      <p:cBhvr>
                                        <p:cTn id="7" dur="1000" fill="hold"/>
                                        <p:tgtEl>
                                          <p:spTgt spid="1038"/>
                                        </p:tgtEl>
                                        <p:attrNameLst>
                                          <p:attrName>ppt_w</p:attrName>
                                        </p:attrNameLst>
                                      </p:cBhvr>
                                      <p:tavLst>
                                        <p:tav tm="0">
                                          <p:val>
                                            <p:fltVal val="0"/>
                                          </p:val>
                                        </p:tav>
                                        <p:tav tm="100000">
                                          <p:val>
                                            <p:strVal val="#ppt_w"/>
                                          </p:val>
                                        </p:tav>
                                      </p:tavLst>
                                    </p:anim>
                                    <p:anim calcmode="lin" valueType="num">
                                      <p:cBhvr>
                                        <p:cTn id="8" dur="1000" fill="hold"/>
                                        <p:tgtEl>
                                          <p:spTgt spid="1038"/>
                                        </p:tgtEl>
                                        <p:attrNameLst>
                                          <p:attrName>ppt_h</p:attrName>
                                        </p:attrNameLst>
                                      </p:cBhvr>
                                      <p:tavLst>
                                        <p:tav tm="0">
                                          <p:val>
                                            <p:fltVal val="0"/>
                                          </p:val>
                                        </p:tav>
                                        <p:tav tm="100000">
                                          <p:val>
                                            <p:strVal val="#ppt_h"/>
                                          </p:val>
                                        </p:tav>
                                      </p:tavLst>
                                    </p:anim>
                                    <p:anim calcmode="lin" valueType="num">
                                      <p:cBhvr>
                                        <p:cTn id="9" dur="1000" fill="hold"/>
                                        <p:tgtEl>
                                          <p:spTgt spid="1038"/>
                                        </p:tgtEl>
                                        <p:attrNameLst>
                                          <p:attrName>style.rotation</p:attrName>
                                        </p:attrNameLst>
                                      </p:cBhvr>
                                      <p:tavLst>
                                        <p:tav tm="0">
                                          <p:val>
                                            <p:fltVal val="90"/>
                                          </p:val>
                                        </p:tav>
                                        <p:tav tm="100000">
                                          <p:val>
                                            <p:fltVal val="0"/>
                                          </p:val>
                                        </p:tav>
                                      </p:tavLst>
                                    </p:anim>
                                    <p:animEffect transition="in" filter="fade">
                                      <p:cBhvr>
                                        <p:cTn id="10" dur="1000"/>
                                        <p:tgtEl>
                                          <p:spTgt spid="103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9" presetClass="emph" presetSubtype="2" fill="hold" nodeType="clickEffect">
                                  <p:stCondLst>
                                    <p:cond delay="0"/>
                                  </p:stCondLst>
                                  <p:childTnLst>
                                    <p:anim calcmode="lin" valueType="num">
                                      <p:cBhvr additive="sum">
                                        <p:cTn id="22" dur="2000" fill="hold"/>
                                        <p:tgtEl>
                                          <p:spTgt spid="5"/>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23" dur="2000" fill="hold"/>
                                        <p:tgtEl>
                                          <p:spTgt spid="5"/>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24" dur="2000" fill="hold"/>
                                        <p:tgtEl>
                                          <p:spTgt spid="5"/>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5" dur="2000" fill="hold"/>
                                        <p:tgtEl>
                                          <p:spTgt spid="5"/>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6" dur="2000" fill="hold"/>
                                        <p:tgtEl>
                                          <p:spTgt spid="5"/>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24C23-BAF0-4E1B-B3AA-EAB44531EA9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121763" y="1953087"/>
            <a:ext cx="7149267" cy="47326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94A7D46F-D68B-434E-AA2F-20223595EEC7}"/>
              </a:ext>
            </a:extLst>
          </p:cNvPr>
          <p:cNvSpPr>
            <a:spLocks noGrp="1"/>
          </p:cNvSpPr>
          <p:nvPr>
            <p:ph type="ctrTitle"/>
          </p:nvPr>
        </p:nvSpPr>
        <p:spPr>
          <a:xfrm>
            <a:off x="2831975" y="287222"/>
            <a:ext cx="5353236" cy="1665865"/>
          </a:xfrm>
        </p:spPr>
        <p:txBody>
          <a:bodyPr/>
          <a:lstStyle/>
          <a:p>
            <a:r>
              <a:rPr lang="en-GB" u="sng" dirty="0"/>
              <a:t>Welcome To Our Nature Worship</a:t>
            </a:r>
          </a:p>
        </p:txBody>
      </p:sp>
      <p:pic>
        <p:nvPicPr>
          <p:cNvPr id="7" name="Recorded Sound">
            <a:hlinkClick r:id="" action="ppaction://media"/>
            <a:extLst>
              <a:ext uri="{FF2B5EF4-FFF2-40B4-BE49-F238E27FC236}">
                <a16:creationId xmlns:a16="http://schemas.microsoft.com/office/drawing/2014/main" id="{979FDCE0-E361-4EF0-BB50-9E1119AC0C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89506" y="840820"/>
            <a:ext cx="132257" cy="132257"/>
          </a:xfrm>
          <a:prstGeom prst="rect">
            <a:avLst/>
          </a:prstGeom>
        </p:spPr>
      </p:pic>
      <p:sp>
        <p:nvSpPr>
          <p:cNvPr id="8" name="TextBox 7">
            <a:extLst>
              <a:ext uri="{FF2B5EF4-FFF2-40B4-BE49-F238E27FC236}">
                <a16:creationId xmlns:a16="http://schemas.microsoft.com/office/drawing/2014/main" id="{C8101BB9-C98C-4F6C-AB6C-BED51A095830}"/>
              </a:ext>
            </a:extLst>
          </p:cNvPr>
          <p:cNvSpPr txBox="1"/>
          <p:nvPr/>
        </p:nvSpPr>
        <p:spPr>
          <a:xfrm>
            <a:off x="9942991" y="6010182"/>
            <a:ext cx="1936749" cy="369332"/>
          </a:xfrm>
          <a:prstGeom prst="rect">
            <a:avLst/>
          </a:prstGeom>
          <a:noFill/>
        </p:spPr>
        <p:txBody>
          <a:bodyPr wrap="none" rtlCol="0">
            <a:spAutoFit/>
          </a:bodyPr>
          <a:lstStyle/>
          <a:p>
            <a:r>
              <a:rPr lang="en-GB" dirty="0">
                <a:solidFill>
                  <a:schemeClr val="bg1"/>
                </a:solidFill>
              </a:rPr>
              <a:t>By Barnaby Lowe</a:t>
            </a:r>
          </a:p>
        </p:txBody>
      </p:sp>
    </p:spTree>
    <p:extLst>
      <p:ext uri="{BB962C8B-B14F-4D97-AF65-F5344CB8AC3E}">
        <p14:creationId xmlns:p14="http://schemas.microsoft.com/office/powerpoint/2010/main" val="1476145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Energy? - YouTube">
            <a:extLst>
              <a:ext uri="{FF2B5EF4-FFF2-40B4-BE49-F238E27FC236}">
                <a16:creationId xmlns:a16="http://schemas.microsoft.com/office/drawing/2014/main" id="{3C8CC79D-BFFB-47E9-8FE6-CCABB975D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316" y="2850842"/>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ttps://uploads-ssl.webflow.com/646218c67da47160c64a84d5/64634a247d8081205f8e1624_83.png">
            <a:extLst>
              <a:ext uri="{FF2B5EF4-FFF2-40B4-BE49-F238E27FC236}">
                <a16:creationId xmlns:a16="http://schemas.microsoft.com/office/drawing/2014/main" id="{F96ACBFD-E9C9-47E6-B376-666323704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749" y="3737461"/>
            <a:ext cx="3090513" cy="30905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6FACC0-A52D-4814-9D15-A01577F5AA40}"/>
              </a:ext>
            </a:extLst>
          </p:cNvPr>
          <p:cNvSpPr>
            <a:spLocks noGrp="1"/>
          </p:cNvSpPr>
          <p:nvPr>
            <p:ph type="ctrTitle"/>
          </p:nvPr>
        </p:nvSpPr>
        <p:spPr>
          <a:xfrm>
            <a:off x="1373079" y="456089"/>
            <a:ext cx="9058183" cy="1276042"/>
          </a:xfrm>
        </p:spPr>
        <p:txBody>
          <a:bodyPr>
            <a:normAutofit/>
          </a:bodyPr>
          <a:lstStyle/>
          <a:p>
            <a:pPr algn="ctr"/>
            <a:r>
              <a:rPr lang="en-GB" sz="7500" b="1" u="sng" dirty="0">
                <a:solidFill>
                  <a:schemeClr val="accent6"/>
                </a:solidFill>
                <a:highlight>
                  <a:srgbClr val="00FF00"/>
                </a:highlight>
              </a:rPr>
              <a:t>What Is Energy?</a:t>
            </a:r>
          </a:p>
        </p:txBody>
      </p:sp>
      <p:sp>
        <p:nvSpPr>
          <p:cNvPr id="3" name="Subtitle 2">
            <a:extLst>
              <a:ext uri="{FF2B5EF4-FFF2-40B4-BE49-F238E27FC236}">
                <a16:creationId xmlns:a16="http://schemas.microsoft.com/office/drawing/2014/main" id="{D228C38E-6F7D-4ED1-9DD8-C54792A10A28}"/>
              </a:ext>
            </a:extLst>
          </p:cNvPr>
          <p:cNvSpPr>
            <a:spLocks noGrp="1"/>
          </p:cNvSpPr>
          <p:nvPr>
            <p:ph type="subTitle" idx="1"/>
          </p:nvPr>
        </p:nvSpPr>
        <p:spPr>
          <a:xfrm>
            <a:off x="1287262" y="1730347"/>
            <a:ext cx="9144000" cy="1655762"/>
          </a:xfrm>
        </p:spPr>
        <p:txBody>
          <a:bodyPr>
            <a:normAutofit fontScale="92500" lnSpcReduction="10000"/>
          </a:bodyPr>
          <a:lstStyle/>
          <a:p>
            <a:pPr algn="l"/>
            <a:r>
              <a:rPr lang="en-GB" sz="3000" dirty="0">
                <a:solidFill>
                  <a:srgbClr val="FFFF00"/>
                </a:solidFill>
              </a:rPr>
              <a:t>Scientists define energy as the ability to do work. Modern civilization is possible because people have learned how to change energy from one form to another and then use it to do work.</a:t>
            </a:r>
          </a:p>
        </p:txBody>
      </p:sp>
    </p:spTree>
    <p:extLst>
      <p:ext uri="{BB962C8B-B14F-4D97-AF65-F5344CB8AC3E}">
        <p14:creationId xmlns:p14="http://schemas.microsoft.com/office/powerpoint/2010/main" val="3206424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756C-0F30-432C-B562-62F6F64A9A98}"/>
              </a:ext>
            </a:extLst>
          </p:cNvPr>
          <p:cNvSpPr>
            <a:spLocks noGrp="1"/>
          </p:cNvSpPr>
          <p:nvPr>
            <p:ph type="title"/>
          </p:nvPr>
        </p:nvSpPr>
        <p:spPr/>
        <p:txBody>
          <a:bodyPr>
            <a:noAutofit/>
          </a:bodyPr>
          <a:lstStyle/>
          <a:p>
            <a:r>
              <a:rPr lang="en-GB" sz="9600" dirty="0">
                <a:latin typeface="Algerian" panose="04020705040A02060702" pitchFamily="82" charset="0"/>
              </a:rPr>
              <a:t>energy</a:t>
            </a:r>
          </a:p>
        </p:txBody>
      </p:sp>
      <p:pic>
        <p:nvPicPr>
          <p:cNvPr id="5" name="Content Placeholder 4">
            <a:extLst>
              <a:ext uri="{FF2B5EF4-FFF2-40B4-BE49-F238E27FC236}">
                <a16:creationId xmlns:a16="http://schemas.microsoft.com/office/drawing/2014/main" id="{E055E1D5-9CB9-4A4C-9C59-2D1813C775A1}"/>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7966818" y="127592"/>
            <a:ext cx="3684561" cy="2456374"/>
          </a:xfrm>
          <a:prstGeom prst="rect">
            <a:avLst/>
          </a:prstGeom>
          <a:ln>
            <a:noFill/>
          </a:ln>
          <a:effectLst>
            <a:softEdge rad="112500"/>
          </a:effectLst>
        </p:spPr>
      </p:pic>
      <p:sp>
        <p:nvSpPr>
          <p:cNvPr id="6" name="TextBox 5">
            <a:extLst>
              <a:ext uri="{FF2B5EF4-FFF2-40B4-BE49-F238E27FC236}">
                <a16:creationId xmlns:a16="http://schemas.microsoft.com/office/drawing/2014/main" id="{9E070BF0-EDE1-431C-9C2D-AE33D5DA1E09}"/>
              </a:ext>
            </a:extLst>
          </p:cNvPr>
          <p:cNvSpPr txBox="1"/>
          <p:nvPr/>
        </p:nvSpPr>
        <p:spPr>
          <a:xfrm>
            <a:off x="4879475" y="1822287"/>
            <a:ext cx="3089428" cy="2308324"/>
          </a:xfrm>
          <a:prstGeom prst="rect">
            <a:avLst/>
          </a:prstGeom>
          <a:noFill/>
        </p:spPr>
        <p:txBody>
          <a:bodyPr wrap="square" rtlCol="0">
            <a:spAutoFit/>
          </a:bodyPr>
          <a:lstStyle/>
          <a:p>
            <a:r>
              <a:rPr lang="en-GB" sz="3600" dirty="0">
                <a:solidFill>
                  <a:schemeClr val="accent4"/>
                </a:solidFill>
                <a:highlight>
                  <a:srgbClr val="000080"/>
                </a:highlight>
              </a:rPr>
              <a:t>Why not try carrot or cheese energy!!</a:t>
            </a:r>
          </a:p>
        </p:txBody>
      </p:sp>
      <p:sp>
        <p:nvSpPr>
          <p:cNvPr id="11" name="Arrow: Right 10">
            <a:extLst>
              <a:ext uri="{FF2B5EF4-FFF2-40B4-BE49-F238E27FC236}">
                <a16:creationId xmlns:a16="http://schemas.microsoft.com/office/drawing/2014/main" id="{DAA1EB3A-3505-4665-9711-C939A21B38E6}"/>
              </a:ext>
            </a:extLst>
          </p:cNvPr>
          <p:cNvSpPr/>
          <p:nvPr/>
        </p:nvSpPr>
        <p:spPr>
          <a:xfrm rot="19227647">
            <a:off x="6774674" y="2570995"/>
            <a:ext cx="1639266" cy="632514"/>
          </a:xfrm>
          <a:prstGeom prst="rightArrow">
            <a:avLst/>
          </a:prstGeom>
          <a:ln>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6" name="Graphic 15" descr="Windmill">
            <a:extLst>
              <a:ext uri="{FF2B5EF4-FFF2-40B4-BE49-F238E27FC236}">
                <a16:creationId xmlns:a16="http://schemas.microsoft.com/office/drawing/2014/main" id="{08DC18F0-4A8F-40C1-A1B6-7026B5BC6A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8034" y="651047"/>
            <a:ext cx="1237906" cy="1237906"/>
          </a:xfrm>
          <a:prstGeom prst="rect">
            <a:avLst/>
          </a:prstGeom>
        </p:spPr>
      </p:pic>
      <p:sp>
        <p:nvSpPr>
          <p:cNvPr id="20" name="TextBox 19">
            <a:extLst>
              <a:ext uri="{FF2B5EF4-FFF2-40B4-BE49-F238E27FC236}">
                <a16:creationId xmlns:a16="http://schemas.microsoft.com/office/drawing/2014/main" id="{D05FDF4D-665F-4F61-AF43-2A437E3791F7}"/>
              </a:ext>
            </a:extLst>
          </p:cNvPr>
          <p:cNvSpPr txBox="1"/>
          <p:nvPr/>
        </p:nvSpPr>
        <p:spPr>
          <a:xfrm>
            <a:off x="540621" y="2079590"/>
            <a:ext cx="4479119" cy="3046988"/>
          </a:xfrm>
          <a:prstGeom prst="rect">
            <a:avLst/>
          </a:prstGeom>
          <a:noFill/>
        </p:spPr>
        <p:txBody>
          <a:bodyPr wrap="square" rtlCol="0">
            <a:spAutoFit/>
          </a:bodyPr>
          <a:lstStyle/>
          <a:p>
            <a:r>
              <a:rPr lang="en-GB" sz="3200" dirty="0"/>
              <a:t>What energy do you use? </a:t>
            </a:r>
          </a:p>
          <a:p>
            <a:r>
              <a:rPr lang="en-GB" sz="3200" dirty="0"/>
              <a:t>Perhaps you use mains electricity, or even a mini turbine,  a generator, or gas.</a:t>
            </a:r>
          </a:p>
        </p:txBody>
      </p:sp>
      <mc:AlternateContent xmlns:mc="http://schemas.openxmlformats.org/markup-compatibility/2006" xmlns:am3d="http://schemas.microsoft.com/office/drawing/2017/model3d">
        <mc:Choice Requires="am3d">
          <p:graphicFrame>
            <p:nvGraphicFramePr>
              <p:cNvPr id="21" name="3D Model 20" descr="Flushed Face Emoji">
                <a:extLst>
                  <a:ext uri="{FF2B5EF4-FFF2-40B4-BE49-F238E27FC236}">
                    <a16:creationId xmlns:a16="http://schemas.microsoft.com/office/drawing/2014/main" id="{6569E8B7-3F5B-48E5-B283-37C73FF5ECE9}"/>
                  </a:ext>
                </a:extLst>
              </p:cNvPr>
              <p:cNvGraphicFramePr>
                <a:graphicFrameLocks noChangeAspect="1"/>
              </p:cNvGraphicFramePr>
              <p:nvPr>
                <p:extLst>
                  <p:ext uri="{D42A27DB-BD31-4B8C-83A1-F6EECF244321}">
                    <p14:modId xmlns:p14="http://schemas.microsoft.com/office/powerpoint/2010/main" val="4134585001"/>
                  </p:ext>
                </p:extLst>
              </p:nvPr>
            </p:nvGraphicFramePr>
            <p:xfrm rot="1610185">
              <a:off x="9438051" y="2709405"/>
              <a:ext cx="3056928" cy="3056927"/>
            </p:xfrm>
            <a:graphic>
              <a:graphicData uri="http://schemas.microsoft.com/office/drawing/2017/model3d">
                <am3d:model3d r:embed="rId6">
                  <am3d:spPr>
                    <a:xfrm rot="1610185">
                      <a:off x="0" y="0"/>
                      <a:ext cx="3056928" cy="3056927"/>
                    </a:xfrm>
                    <a:prstGeom prst="rect">
                      <a:avLst/>
                    </a:prstGeom>
                  </am3d:spPr>
                  <am3d:camera>
                    <am3d:pos x="0" y="0" z="81123724"/>
                    <am3d:up dx="0" dy="36000000" dz="0"/>
                    <am3d:lookAt x="0" y="0" z="0"/>
                    <am3d:perspective fov="2700000"/>
                  </am3d:camera>
                  <am3d:trans>
                    <am3d:meterPerModelUnit n="95150" d="1000000"/>
                    <am3d:preTrans dx="-11546" dy="-17983411" dz="121019"/>
                    <am3d:scale>
                      <am3d:sx n="1000000" d="1000000"/>
                      <am3d:sy n="1000000" d="1000000"/>
                      <am3d:sz n="1000000" d="1000000"/>
                    </am3d:scale>
                    <am3d:rot ax="-527231" ay="-2011013" az="292722"/>
                    <am3d:postTrans dx="0" dy="0" dz="0"/>
                  </am3d:trans>
                  <am3d:raster rName="Office3DRenderer" rVer="16.0.8326">
                    <am3d:blip r:embed="rId7"/>
                  </am3d:raster>
                  <am3d:objViewport viewportSz="54186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1" name="3D Model 20" descr="Flushed Face Emoji">
                <a:extLst>
                  <a:ext uri="{FF2B5EF4-FFF2-40B4-BE49-F238E27FC236}">
                    <a16:creationId xmlns:a16="http://schemas.microsoft.com/office/drawing/2014/main" id="{6569E8B7-3F5B-48E5-B283-37C73FF5ECE9}"/>
                  </a:ext>
                </a:extLst>
              </p:cNvPr>
              <p:cNvPicPr>
                <a:picLocks noGrp="1" noRot="1" noChangeAspect="1" noMove="1" noResize="1" noEditPoints="1" noAdjustHandles="1" noChangeArrowheads="1" noChangeShapeType="1" noCrop="1"/>
              </p:cNvPicPr>
              <p:nvPr/>
            </p:nvPicPr>
            <p:blipFill>
              <a:blip r:embed="rId8"/>
              <a:stretch>
                <a:fillRect/>
              </a:stretch>
            </p:blipFill>
            <p:spPr>
              <a:xfrm rot="1610185">
                <a:off x="9438051" y="2709405"/>
                <a:ext cx="3056928" cy="3056927"/>
              </a:xfrm>
              <a:prstGeom prst="rect">
                <a:avLst/>
              </a:prstGeom>
            </p:spPr>
          </p:pic>
        </mc:Fallback>
      </mc:AlternateContent>
    </p:spTree>
    <p:extLst>
      <p:ext uri="{BB962C8B-B14F-4D97-AF65-F5344CB8AC3E}">
        <p14:creationId xmlns:p14="http://schemas.microsoft.com/office/powerpoint/2010/main" val="3458440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36C40-D9E9-4CED-9672-4C144A5C1EE6}"/>
              </a:ext>
            </a:extLst>
          </p:cNvPr>
          <p:cNvSpPr>
            <a:spLocks noGrp="1"/>
          </p:cNvSpPr>
          <p:nvPr>
            <p:ph type="title"/>
          </p:nvPr>
        </p:nvSpPr>
        <p:spPr/>
        <p:txBody>
          <a:bodyPr/>
          <a:lstStyle/>
          <a:p>
            <a:r>
              <a:rPr lang="en-GB" dirty="0"/>
              <a:t>Wind energy</a:t>
            </a:r>
          </a:p>
        </p:txBody>
      </p:sp>
      <p:pic>
        <p:nvPicPr>
          <p:cNvPr id="4" name="Content Placeholder 3">
            <a:extLst>
              <a:ext uri="{FF2B5EF4-FFF2-40B4-BE49-F238E27FC236}">
                <a16:creationId xmlns:a16="http://schemas.microsoft.com/office/drawing/2014/main" id="{2BDE4427-4DF9-4785-BD99-0C8B0E1DC723}"/>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477462" y="2425731"/>
            <a:ext cx="5266193" cy="3881437"/>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a:extLst>
              <a:ext uri="{FF2B5EF4-FFF2-40B4-BE49-F238E27FC236}">
                <a16:creationId xmlns:a16="http://schemas.microsoft.com/office/drawing/2014/main" id="{3612E4C0-7EFD-4A6A-818F-316A6C7A275C}"/>
              </a:ext>
            </a:extLst>
          </p:cNvPr>
          <p:cNvSpPr/>
          <p:nvPr/>
        </p:nvSpPr>
        <p:spPr>
          <a:xfrm>
            <a:off x="3986074" y="856020"/>
            <a:ext cx="2723065" cy="2585323"/>
          </a:xfrm>
          <a:prstGeom prst="rect">
            <a:avLst/>
          </a:prstGeom>
        </p:spPr>
        <p:txBody>
          <a:bodyPr wrap="square">
            <a:spAutoFit/>
          </a:bodyPr>
          <a:lstStyle/>
          <a:p>
            <a:r>
              <a:rPr lang="en-GB" sz="5400" dirty="0">
                <a:solidFill>
                  <a:schemeClr val="bg1"/>
                </a:solidFill>
                <a:highlight>
                  <a:srgbClr val="00FF00"/>
                </a:highlight>
              </a:rPr>
              <a:t>What are they?</a:t>
            </a:r>
          </a:p>
        </p:txBody>
      </p:sp>
      <p:pic>
        <p:nvPicPr>
          <p:cNvPr id="6" name="Picture 2" descr="File:Icon-round-Question mark.svg - Wikipedia">
            <a:extLst>
              <a:ext uri="{FF2B5EF4-FFF2-40B4-BE49-F238E27FC236}">
                <a16:creationId xmlns:a16="http://schemas.microsoft.com/office/drawing/2014/main" id="{65619D19-AB12-4573-AEB4-9F537B9FA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83" y="3221031"/>
            <a:ext cx="3579509" cy="3579509"/>
          </a:xfrm>
          <a:prstGeom prst="rect">
            <a:avLst/>
          </a:prstGeom>
          <a:noFill/>
          <a:extLst>
            <a:ext uri="{909E8E84-426E-40DD-AFC4-6F175D3DCCD1}">
              <a14:hiddenFill xmlns:a14="http://schemas.microsoft.com/office/drawing/2010/main">
                <a:solidFill>
                  <a:srgbClr val="FFFFFF"/>
                </a:solidFill>
              </a14:hiddenFill>
            </a:ext>
          </a:extLst>
        </p:spPr>
      </p:pic>
      <p:sp>
        <p:nvSpPr>
          <p:cNvPr id="7" name="Arrow: Left-Up 6">
            <a:extLst>
              <a:ext uri="{FF2B5EF4-FFF2-40B4-BE49-F238E27FC236}">
                <a16:creationId xmlns:a16="http://schemas.microsoft.com/office/drawing/2014/main" id="{3D128150-A2A3-4328-A206-4F32BFCD268C}"/>
              </a:ext>
            </a:extLst>
          </p:cNvPr>
          <p:cNvSpPr/>
          <p:nvPr/>
        </p:nvSpPr>
        <p:spPr>
          <a:xfrm rot="20790944" flipH="1">
            <a:off x="4912059" y="4047526"/>
            <a:ext cx="3979186" cy="1329070"/>
          </a:xfrm>
          <a:prstGeom prst="leftUpArrow">
            <a:avLst>
              <a:gd name="adj1" fmla="val 22912"/>
              <a:gd name="adj2" fmla="val 22586"/>
              <a:gd name="adj3" fmla="val 18736"/>
            </a:avLst>
          </a:prstGeom>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F49FDE3-8CA9-4EC3-8F24-FA515E120CBE}"/>
              </a:ext>
            </a:extLst>
          </p:cNvPr>
          <p:cNvSpPr txBox="1"/>
          <p:nvPr/>
        </p:nvSpPr>
        <p:spPr>
          <a:xfrm>
            <a:off x="3803092" y="3997118"/>
            <a:ext cx="2491388" cy="369332"/>
          </a:xfrm>
          <a:prstGeom prst="rect">
            <a:avLst/>
          </a:prstGeom>
          <a:noFill/>
        </p:spPr>
        <p:txBody>
          <a:bodyPr wrap="none" rtlCol="0">
            <a:spAutoFit/>
          </a:bodyPr>
          <a:lstStyle/>
          <a:p>
            <a:r>
              <a:rPr lang="en-GB" b="1" dirty="0">
                <a:solidFill>
                  <a:schemeClr val="bg1"/>
                </a:solidFill>
                <a:highlight>
                  <a:srgbClr val="00FF00"/>
                </a:highlight>
              </a:rPr>
              <a:t>Ever seen 1 of these?</a:t>
            </a:r>
          </a:p>
        </p:txBody>
      </p:sp>
    </p:spTree>
    <p:extLst>
      <p:ext uri="{BB962C8B-B14F-4D97-AF65-F5344CB8AC3E}">
        <p14:creationId xmlns:p14="http://schemas.microsoft.com/office/powerpoint/2010/main" val="1460606026"/>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ydroelectric facility - Energy Education">
            <a:extLst>
              <a:ext uri="{FF2B5EF4-FFF2-40B4-BE49-F238E27FC236}">
                <a16:creationId xmlns:a16="http://schemas.microsoft.com/office/drawing/2014/main" id="{A2FC648F-BB10-469B-9EFA-6965CAB9A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220" y="1154097"/>
            <a:ext cx="8262397" cy="52143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5A48E2-1B52-4F30-A451-A28BB7EE0CB6}"/>
              </a:ext>
            </a:extLst>
          </p:cNvPr>
          <p:cNvSpPr txBox="1"/>
          <p:nvPr/>
        </p:nvSpPr>
        <p:spPr>
          <a:xfrm>
            <a:off x="337352" y="-295289"/>
            <a:ext cx="7236661" cy="1569660"/>
          </a:xfrm>
          <a:prstGeom prst="rect">
            <a:avLst/>
          </a:prstGeom>
          <a:noFill/>
        </p:spPr>
        <p:txBody>
          <a:bodyPr wrap="none" rtlCol="0">
            <a:spAutoFit/>
          </a:bodyPr>
          <a:lstStyle/>
          <a:p>
            <a:r>
              <a:rPr lang="en-GB" sz="9600" u="sng" dirty="0">
                <a:solidFill>
                  <a:srgbClr val="0070C0"/>
                </a:solidFill>
              </a:rPr>
              <a:t>Water power</a:t>
            </a:r>
          </a:p>
        </p:txBody>
      </p:sp>
    </p:spTree>
    <p:extLst>
      <p:ext uri="{BB962C8B-B14F-4D97-AF65-F5344CB8AC3E}">
        <p14:creationId xmlns:p14="http://schemas.microsoft.com/office/powerpoint/2010/main" val="35549743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4B25D7-B75D-4340-868F-D9E77870697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9814" y="18002"/>
            <a:ext cx="10259997" cy="6839998"/>
          </a:xfrm>
          <a:prstGeom prst="rect">
            <a:avLst/>
          </a:prstGeom>
        </p:spPr>
      </p:pic>
      <p:sp>
        <p:nvSpPr>
          <p:cNvPr id="6" name="TextBox 5">
            <a:extLst>
              <a:ext uri="{FF2B5EF4-FFF2-40B4-BE49-F238E27FC236}">
                <a16:creationId xmlns:a16="http://schemas.microsoft.com/office/drawing/2014/main" id="{6803CFF7-1DCA-40FB-94BC-1B7614ECC25B}"/>
              </a:ext>
            </a:extLst>
          </p:cNvPr>
          <p:cNvSpPr txBox="1"/>
          <p:nvPr/>
        </p:nvSpPr>
        <p:spPr>
          <a:xfrm>
            <a:off x="952499" y="6911294"/>
            <a:ext cx="10259997" cy="230832"/>
          </a:xfrm>
          <a:prstGeom prst="rect">
            <a:avLst/>
          </a:prstGeom>
          <a:noFill/>
        </p:spPr>
        <p:txBody>
          <a:bodyPr wrap="square" rtlCol="0">
            <a:spAutoFit/>
          </a:bodyPr>
          <a:lstStyle/>
          <a:p>
            <a:r>
              <a:rPr lang="en-GB" sz="900">
                <a:hlinkClick r:id="rId3" tooltip="https://www.oist.jp/news-center/photos/solar-panels"/>
              </a:rPr>
              <a:t>This Photo</a:t>
            </a:r>
            <a:r>
              <a:rPr lang="en-GB" sz="900"/>
              <a:t> by Unknown Author is licensed under </a:t>
            </a:r>
            <a:r>
              <a:rPr lang="en-GB" sz="900">
                <a:hlinkClick r:id="rId4" tooltip="https://creativecommons.org/licenses/by/3.0/"/>
              </a:rPr>
              <a:t>CC BY</a:t>
            </a:r>
            <a:endParaRPr lang="en-GB" sz="900"/>
          </a:p>
        </p:txBody>
      </p:sp>
      <p:sp>
        <p:nvSpPr>
          <p:cNvPr id="2" name="Title 1">
            <a:extLst>
              <a:ext uri="{FF2B5EF4-FFF2-40B4-BE49-F238E27FC236}">
                <a16:creationId xmlns:a16="http://schemas.microsoft.com/office/drawing/2014/main" id="{EF8ED56E-C583-4F7E-9D72-4DC1D7A3E995}"/>
              </a:ext>
            </a:extLst>
          </p:cNvPr>
          <p:cNvSpPr>
            <a:spLocks noGrp="1"/>
          </p:cNvSpPr>
          <p:nvPr>
            <p:ph type="title"/>
          </p:nvPr>
        </p:nvSpPr>
        <p:spPr>
          <a:xfrm>
            <a:off x="3207471" y="-101227"/>
            <a:ext cx="9443209" cy="1320800"/>
          </a:xfrm>
        </p:spPr>
        <p:txBody>
          <a:bodyPr>
            <a:noAutofit/>
          </a:bodyPr>
          <a:lstStyle/>
          <a:p>
            <a:r>
              <a:rPr lang="en-GB" sz="9600" u="sng" dirty="0">
                <a:solidFill>
                  <a:schemeClr val="bg1"/>
                </a:solidFill>
                <a:highlight>
                  <a:srgbClr val="FFFF00"/>
                </a:highlight>
                <a:latin typeface="Algerian" panose="04020705040A02060702" pitchFamily="82" charset="0"/>
              </a:rPr>
              <a:t>Solar energy</a:t>
            </a:r>
          </a:p>
        </p:txBody>
      </p:sp>
      <p:pic>
        <p:nvPicPr>
          <p:cNvPr id="8" name="Graphic 7" descr="Sun">
            <a:extLst>
              <a:ext uri="{FF2B5EF4-FFF2-40B4-BE49-F238E27FC236}">
                <a16:creationId xmlns:a16="http://schemas.microsoft.com/office/drawing/2014/main" id="{10737681-A15D-4511-9B9B-A704482365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912" y="221057"/>
            <a:ext cx="2819442" cy="2819442"/>
          </a:xfrm>
          <a:prstGeom prst="rect">
            <a:avLst/>
          </a:prstGeom>
        </p:spPr>
      </p:pic>
      <p:pic>
        <p:nvPicPr>
          <p:cNvPr id="10" name="Graphic 9" descr="Sunglasses face with no fill">
            <a:extLst>
              <a:ext uri="{FF2B5EF4-FFF2-40B4-BE49-F238E27FC236}">
                <a16:creationId xmlns:a16="http://schemas.microsoft.com/office/drawing/2014/main" id="{4D7B9943-9561-4E1A-99D6-64FAEF47D7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814" y="770959"/>
            <a:ext cx="1719638" cy="1719638"/>
          </a:xfrm>
          <a:prstGeom prst="rect">
            <a:avLst/>
          </a:prstGeom>
        </p:spPr>
      </p:pic>
      <p:sp>
        <p:nvSpPr>
          <p:cNvPr id="11" name="TextBox 10">
            <a:extLst>
              <a:ext uri="{FF2B5EF4-FFF2-40B4-BE49-F238E27FC236}">
                <a16:creationId xmlns:a16="http://schemas.microsoft.com/office/drawing/2014/main" id="{F3130D59-7827-440F-807F-2B64064AA9DF}"/>
              </a:ext>
            </a:extLst>
          </p:cNvPr>
          <p:cNvSpPr txBox="1"/>
          <p:nvPr/>
        </p:nvSpPr>
        <p:spPr>
          <a:xfrm>
            <a:off x="1629263" y="5246703"/>
            <a:ext cx="6773008" cy="769441"/>
          </a:xfrm>
          <a:prstGeom prst="rect">
            <a:avLst/>
          </a:prstGeom>
          <a:noFill/>
        </p:spPr>
        <p:txBody>
          <a:bodyPr wrap="none" rtlCol="0">
            <a:spAutoFit/>
          </a:bodyPr>
          <a:lstStyle/>
          <a:p>
            <a:r>
              <a:rPr lang="en-GB" sz="4400" dirty="0">
                <a:solidFill>
                  <a:schemeClr val="bg1"/>
                </a:solidFill>
                <a:highlight>
                  <a:srgbClr val="FFFF00"/>
                </a:highlight>
              </a:rPr>
              <a:t>Do you have one of these?</a:t>
            </a:r>
          </a:p>
        </p:txBody>
      </p:sp>
      <p:sp>
        <p:nvSpPr>
          <p:cNvPr id="12" name="TextBox 11">
            <a:extLst>
              <a:ext uri="{FF2B5EF4-FFF2-40B4-BE49-F238E27FC236}">
                <a16:creationId xmlns:a16="http://schemas.microsoft.com/office/drawing/2014/main" id="{E6A4673F-5742-4BDB-B3C0-B9B38F5074D2}"/>
              </a:ext>
            </a:extLst>
          </p:cNvPr>
          <p:cNvSpPr txBox="1"/>
          <p:nvPr/>
        </p:nvSpPr>
        <p:spPr>
          <a:xfrm>
            <a:off x="8584707" y="4181383"/>
            <a:ext cx="3231975" cy="769441"/>
          </a:xfrm>
          <a:prstGeom prst="rect">
            <a:avLst/>
          </a:prstGeom>
          <a:noFill/>
        </p:spPr>
        <p:txBody>
          <a:bodyPr wrap="none" rtlCol="0">
            <a:spAutoFit/>
          </a:bodyPr>
          <a:lstStyle/>
          <a:p>
            <a:r>
              <a:rPr lang="en-GB" sz="4400" dirty="0">
                <a:solidFill>
                  <a:schemeClr val="bg1"/>
                </a:solidFill>
                <a:highlight>
                  <a:srgbClr val="FFFF00"/>
                </a:highlight>
              </a:rPr>
              <a:t>Solar panels</a:t>
            </a:r>
          </a:p>
        </p:txBody>
      </p:sp>
      <p:sp>
        <p:nvSpPr>
          <p:cNvPr id="13" name="Arrow: Striped Right 12">
            <a:extLst>
              <a:ext uri="{FF2B5EF4-FFF2-40B4-BE49-F238E27FC236}">
                <a16:creationId xmlns:a16="http://schemas.microsoft.com/office/drawing/2014/main" id="{325B4161-2E81-4FC2-8A65-69A77ADAD933}"/>
              </a:ext>
            </a:extLst>
          </p:cNvPr>
          <p:cNvSpPr/>
          <p:nvPr/>
        </p:nvSpPr>
        <p:spPr>
          <a:xfrm rot="11545706">
            <a:off x="7565611" y="4245452"/>
            <a:ext cx="978408" cy="484632"/>
          </a:xfrm>
          <a:prstGeom prst="striped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338667"/>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xclamation Mark Vector Royalty-Free Stock Image - Storyblocks">
            <a:extLst>
              <a:ext uri="{FF2B5EF4-FFF2-40B4-BE49-F238E27FC236}">
                <a16:creationId xmlns:a16="http://schemas.microsoft.com/office/drawing/2014/main" id="{2EF5A9E2-C1FE-4FDD-A93E-8A0C03469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84390">
            <a:off x="9388942" y="751564"/>
            <a:ext cx="1622654" cy="239326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Title 1">
            <a:extLst>
              <a:ext uri="{FF2B5EF4-FFF2-40B4-BE49-F238E27FC236}">
                <a16:creationId xmlns:a16="http://schemas.microsoft.com/office/drawing/2014/main" id="{A7C73BD2-9710-493C-A275-95DF8B54F060}"/>
              </a:ext>
            </a:extLst>
          </p:cNvPr>
          <p:cNvSpPr>
            <a:spLocks noGrp="1"/>
          </p:cNvSpPr>
          <p:nvPr>
            <p:ph type="title"/>
          </p:nvPr>
        </p:nvSpPr>
        <p:spPr>
          <a:xfrm>
            <a:off x="677333" y="609600"/>
            <a:ext cx="8857283" cy="1432264"/>
          </a:xfrm>
        </p:spPr>
        <p:txBody>
          <a:bodyPr>
            <a:noAutofit/>
          </a:bodyPr>
          <a:lstStyle/>
          <a:p>
            <a:r>
              <a:rPr lang="en-GB" sz="9000" dirty="0">
                <a:latin typeface="Chiller" panose="04020404031007020602" pitchFamily="82" charset="0"/>
              </a:rPr>
              <a:t>ALL THESE  TYPES OF ENERGY</a:t>
            </a:r>
            <a:br>
              <a:rPr lang="en-GB" sz="9000" dirty="0">
                <a:latin typeface="Chiller" panose="04020404031007020602" pitchFamily="82" charset="0"/>
              </a:rPr>
            </a:br>
            <a:r>
              <a:rPr lang="en-GB" sz="9000" dirty="0">
                <a:latin typeface="Chiller" panose="04020404031007020602" pitchFamily="82" charset="0"/>
              </a:rPr>
              <a:t>ARE NATURAL!</a:t>
            </a:r>
          </a:p>
        </p:txBody>
      </p:sp>
      <mc:AlternateContent xmlns:mc="http://schemas.openxmlformats.org/markup-compatibility/2006" xmlns:am3d="http://schemas.microsoft.com/office/drawing/2017/model3d">
        <mc:Choice Requires="am3d">
          <p:graphicFrame>
            <p:nvGraphicFramePr>
              <p:cNvPr id="8" name="3D Model 7" descr="Face With Open Mouth Emoji">
                <a:extLst>
                  <a:ext uri="{FF2B5EF4-FFF2-40B4-BE49-F238E27FC236}">
                    <a16:creationId xmlns:a16="http://schemas.microsoft.com/office/drawing/2014/main" id="{150DBD27-0EA7-40FB-9680-F23CAF71777B}"/>
                  </a:ext>
                </a:extLst>
              </p:cNvPr>
              <p:cNvGraphicFramePr>
                <a:graphicFrameLocks noChangeAspect="1"/>
              </p:cNvGraphicFramePr>
              <p:nvPr>
                <p:extLst>
                  <p:ext uri="{D42A27DB-BD31-4B8C-83A1-F6EECF244321}">
                    <p14:modId xmlns:p14="http://schemas.microsoft.com/office/powerpoint/2010/main" val="842585372"/>
                  </p:ext>
                </p:extLst>
              </p:nvPr>
            </p:nvGraphicFramePr>
            <p:xfrm>
              <a:off x="9102760" y="3612553"/>
              <a:ext cx="3037881" cy="3056926"/>
            </p:xfrm>
            <a:graphic>
              <a:graphicData uri="http://schemas.microsoft.com/office/drawing/2017/model3d">
                <am3d:model3d r:embed="rId3">
                  <am3d:spPr>
                    <a:xfrm>
                      <a:off x="0" y="0"/>
                      <a:ext cx="3037881" cy="3056926"/>
                    </a:xfrm>
                    <a:prstGeom prst="rect">
                      <a:avLst/>
                    </a:prstGeom>
                  </am3d:spPr>
                  <am3d:camera>
                    <am3d:pos x="0" y="0" z="81413154"/>
                    <am3d:up dx="0" dy="36000000" dz="0"/>
                    <am3d:lookAt x="0" y="0" z="0"/>
                    <am3d:perspective fov="2700000"/>
                  </am3d:camera>
                  <am3d:trans>
                    <am3d:meterPerModelUnit n="95238" d="1000000"/>
                    <am3d:preTrans dx="0" dy="-18000000" dz="6418"/>
                    <am3d:scale>
                      <am3d:sx n="1000000" d="1000000"/>
                      <am3d:sy n="1000000" d="1000000"/>
                      <am3d:sz n="1000000" d="1000000"/>
                    </am3d:scale>
                    <am3d:rot ax="-691083" ay="-1166925" az="232899"/>
                    <am3d:postTrans dx="0" dy="0" dz="0"/>
                  </am3d:trans>
                  <am3d:raster rName="Office3DRenderer" rVer="16.0.8326">
                    <am3d:blip r:embed="rId4"/>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 Model 7" descr="Face With Open Mouth Emoji">
                <a:extLst>
                  <a:ext uri="{FF2B5EF4-FFF2-40B4-BE49-F238E27FC236}">
                    <a16:creationId xmlns:a16="http://schemas.microsoft.com/office/drawing/2014/main" id="{150DBD27-0EA7-40FB-9680-F23CAF71777B}"/>
                  </a:ext>
                </a:extLst>
              </p:cNvPr>
              <p:cNvPicPr>
                <a:picLocks noGrp="1" noRot="1" noChangeAspect="1" noMove="1" noResize="1" noEditPoints="1" noAdjustHandles="1" noChangeArrowheads="1" noChangeShapeType="1" noCrop="1"/>
              </p:cNvPicPr>
              <p:nvPr/>
            </p:nvPicPr>
            <p:blipFill>
              <a:blip r:embed="rId6"/>
              <a:stretch>
                <a:fillRect/>
              </a:stretch>
            </p:blipFill>
            <p:spPr>
              <a:xfrm>
                <a:off x="9102760" y="3612553"/>
                <a:ext cx="3037881" cy="3056926"/>
              </a:xfrm>
              <a:prstGeom prst="rect">
                <a:avLst/>
              </a:prstGeom>
            </p:spPr>
          </p:pic>
        </mc:Fallback>
      </mc:AlternateContent>
      <p:sp>
        <p:nvSpPr>
          <p:cNvPr id="9" name="TextBox 8">
            <a:extLst>
              <a:ext uri="{FF2B5EF4-FFF2-40B4-BE49-F238E27FC236}">
                <a16:creationId xmlns:a16="http://schemas.microsoft.com/office/drawing/2014/main" id="{F5D7D438-FFB4-4632-B695-A02925B55927}"/>
              </a:ext>
            </a:extLst>
          </p:cNvPr>
          <p:cNvSpPr txBox="1"/>
          <p:nvPr/>
        </p:nvSpPr>
        <p:spPr>
          <a:xfrm>
            <a:off x="10565520" y="2510539"/>
            <a:ext cx="561372" cy="1323439"/>
          </a:xfrm>
          <a:prstGeom prst="rect">
            <a:avLst/>
          </a:prstGeom>
          <a:noFill/>
        </p:spPr>
        <p:txBody>
          <a:bodyPr wrap="none" rtlCol="0">
            <a:spAutoFit/>
          </a:bodyPr>
          <a:lstStyle/>
          <a:p>
            <a:r>
              <a:rPr lang="en-GB" sz="8000" dirty="0"/>
              <a:t>!</a:t>
            </a:r>
          </a:p>
        </p:txBody>
      </p:sp>
      <p:sp>
        <p:nvSpPr>
          <p:cNvPr id="10" name="TextBox 9">
            <a:extLst>
              <a:ext uri="{FF2B5EF4-FFF2-40B4-BE49-F238E27FC236}">
                <a16:creationId xmlns:a16="http://schemas.microsoft.com/office/drawing/2014/main" id="{FDE9C4D4-7C5A-411E-B8A9-E97043DAC4BC}"/>
              </a:ext>
            </a:extLst>
          </p:cNvPr>
          <p:cNvSpPr txBox="1"/>
          <p:nvPr/>
        </p:nvSpPr>
        <p:spPr>
          <a:xfrm rot="20687648">
            <a:off x="9803068" y="2663541"/>
            <a:ext cx="62144" cy="1323439"/>
          </a:xfrm>
          <a:prstGeom prst="rect">
            <a:avLst/>
          </a:prstGeom>
          <a:noFill/>
        </p:spPr>
        <p:txBody>
          <a:bodyPr wrap="square" rtlCol="0">
            <a:spAutoFit/>
          </a:bodyPr>
          <a:lstStyle/>
          <a:p>
            <a:r>
              <a:rPr lang="en-GB" sz="8000" dirty="0"/>
              <a:t>!</a:t>
            </a:r>
          </a:p>
        </p:txBody>
      </p:sp>
      <p:sp>
        <p:nvSpPr>
          <p:cNvPr id="11" name="TextBox 10">
            <a:extLst>
              <a:ext uri="{FF2B5EF4-FFF2-40B4-BE49-F238E27FC236}">
                <a16:creationId xmlns:a16="http://schemas.microsoft.com/office/drawing/2014/main" id="{092F738F-D7AF-44F6-B06D-3C539C0D5802}"/>
              </a:ext>
            </a:extLst>
          </p:cNvPr>
          <p:cNvSpPr txBox="1"/>
          <p:nvPr/>
        </p:nvSpPr>
        <p:spPr>
          <a:xfrm rot="1454677">
            <a:off x="11187271" y="2828835"/>
            <a:ext cx="524503" cy="1200329"/>
          </a:xfrm>
          <a:prstGeom prst="rect">
            <a:avLst/>
          </a:prstGeom>
          <a:noFill/>
        </p:spPr>
        <p:txBody>
          <a:bodyPr wrap="none" rtlCol="0">
            <a:spAutoFit/>
          </a:bodyPr>
          <a:lstStyle/>
          <a:p>
            <a:r>
              <a:rPr lang="en-GB" sz="7200" dirty="0"/>
              <a:t>!</a:t>
            </a:r>
          </a:p>
        </p:txBody>
      </p:sp>
      <p:pic>
        <p:nvPicPr>
          <p:cNvPr id="15" name="Picture 14">
            <a:extLst>
              <a:ext uri="{FF2B5EF4-FFF2-40B4-BE49-F238E27FC236}">
                <a16:creationId xmlns:a16="http://schemas.microsoft.com/office/drawing/2014/main" id="{17DA8F95-CAAB-455C-B66C-B99679AFFDF9}"/>
              </a:ext>
            </a:extLst>
          </p:cNvPr>
          <p:cNvPicPr>
            <a:picLocks noChangeAspect="1"/>
          </p:cNvPicPr>
          <p:nvPr/>
        </p:nvPicPr>
        <p:blipFill rotWithShape="1">
          <a:blip r:embed="rId7"/>
          <a:srcRect l="-201475" t="309183" r="225469" b="-309183"/>
          <a:stretch/>
        </p:blipFill>
        <p:spPr>
          <a:xfrm>
            <a:off x="677334" y="5270006"/>
            <a:ext cx="2145765" cy="1587993"/>
          </a:xfrm>
          <a:prstGeom prst="rect">
            <a:avLst/>
          </a:prstGeom>
        </p:spPr>
      </p:pic>
    </p:spTree>
    <p:extLst>
      <p:ext uri="{BB962C8B-B14F-4D97-AF65-F5344CB8AC3E}">
        <p14:creationId xmlns:p14="http://schemas.microsoft.com/office/powerpoint/2010/main" val="32997493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nergy Sources in the UK: Everything you Need to Know in 2023">
            <a:extLst>
              <a:ext uri="{FF2B5EF4-FFF2-40B4-BE49-F238E27FC236}">
                <a16:creationId xmlns:a16="http://schemas.microsoft.com/office/drawing/2014/main" id="{8D52B500-AB59-4B5E-A7A5-6CE17BE0861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8316"/>
          <a:stretch/>
        </p:blipFill>
        <p:spPr bwMode="auto">
          <a:xfrm>
            <a:off x="425021" y="217095"/>
            <a:ext cx="8186318" cy="642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51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125</TotalTime>
  <Words>180</Words>
  <Application>Microsoft Office PowerPoint</Application>
  <PresentationFormat>Widescreen</PresentationFormat>
  <Paragraphs>29</Paragraphs>
  <Slides>11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Algerian</vt:lpstr>
      <vt:lpstr>Arial</vt:lpstr>
      <vt:lpstr>Chiller</vt:lpstr>
      <vt:lpstr>Source Sans Pro</vt:lpstr>
      <vt:lpstr>Trebuchet MS</vt:lpstr>
      <vt:lpstr>Wingdings 3</vt:lpstr>
      <vt:lpstr>Facet</vt:lpstr>
      <vt:lpstr>PowerPoint Presentation</vt:lpstr>
      <vt:lpstr>Welcome To Our Nature Worship</vt:lpstr>
      <vt:lpstr>What Is Energy?</vt:lpstr>
      <vt:lpstr>energy</vt:lpstr>
      <vt:lpstr>Wind energy</vt:lpstr>
      <vt:lpstr>PowerPoint Presentation</vt:lpstr>
      <vt:lpstr>Solar energy</vt:lpstr>
      <vt:lpstr>ALL THESE  TYPES OF ENERGY ARE NATURAL!</vt:lpstr>
      <vt:lpstr>PowerPoint Presentation</vt:lpstr>
      <vt:lpstr>Quiz</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Our Nature Worship</dc:title>
  <dc:creator>Badger Class</dc:creator>
  <cp:lastModifiedBy>Julie Barnes</cp:lastModifiedBy>
  <cp:revision>17</cp:revision>
  <dcterms:created xsi:type="dcterms:W3CDTF">2023-09-18T12:28:50Z</dcterms:created>
  <dcterms:modified xsi:type="dcterms:W3CDTF">2023-09-20T15:31:58Z</dcterms:modified>
</cp:coreProperties>
</file>