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9" r:id="rId4"/>
    <p:sldId id="261" r:id="rId5"/>
    <p:sldId id="262" r:id="rId6"/>
    <p:sldId id="263" r:id="rId7"/>
    <p:sldId id="264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13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14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92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09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16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347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13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23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768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8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88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B3384-F9AF-4F68-BC02-2922D14A411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B6A77-C2EE-48B8-AC3E-FDF1BCA32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72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5600" y="2269067"/>
            <a:ext cx="90641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 err="1" smtClean="0">
                <a:latin typeface="SassoonCRInfant" panose="02010503020300020003" pitchFamily="2" charset="0"/>
              </a:rPr>
              <a:t>Twinkl</a:t>
            </a:r>
            <a:r>
              <a:rPr lang="en-GB" sz="5400" dirty="0" smtClean="0">
                <a:latin typeface="SassoonCRInfant" panose="02010503020300020003" pitchFamily="2" charset="0"/>
              </a:rPr>
              <a:t> Year 3 Spelling Patterns </a:t>
            </a:r>
            <a:endParaRPr lang="en-GB" sz="5400" dirty="0">
              <a:latin typeface="SassoonCRInfant" panose="020105030203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69362"/>
              </p:ext>
            </p:extLst>
          </p:nvPr>
        </p:nvGraphicFramePr>
        <p:xfrm>
          <a:off x="417390" y="194734"/>
          <a:ext cx="11554476" cy="6060743"/>
        </p:xfrm>
        <a:graphic>
          <a:graphicData uri="http://schemas.openxmlformats.org/drawingml/2006/table">
            <a:tbl>
              <a:tblPr firstRow="1" firstCol="1" bandRow="1"/>
              <a:tblGrid>
                <a:gridCol w="1585200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587690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764446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1588313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499935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764446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  <a:gridCol w="1764446">
                  <a:extLst>
                    <a:ext uri="{9D8B030D-6E8A-4147-A177-3AD203B41FA5}">
                      <a16:colId xmlns:a16="http://schemas.microsoft.com/office/drawing/2014/main" val="3380593780"/>
                    </a:ext>
                  </a:extLst>
                </a:gridCol>
              </a:tblGrid>
              <a:tr h="58419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Year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Spellings – Group 2 Mrs Dolman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(Autumn 1: September - October)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698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7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Sept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14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Sept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21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Sept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28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Sept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5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Oct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Oct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19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Oct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698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with the long /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</a:t>
                      </a: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sound spelt with 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with the long /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</a:t>
                      </a: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sound spelt with 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ey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with the long /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</a:t>
                      </a: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sound spelt with </a:t>
                      </a:r>
                      <a:r>
                        <a:rPr lang="en-GB" sz="1400" dirty="0" err="1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with /e/ sound spelt with ear</a:t>
                      </a: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Homophones and near homophones </a:t>
                      </a: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Homophones and near homophones </a:t>
                      </a: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9664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eight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eighth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eighty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neighbour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beige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sleigh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freight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hey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disobey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purvey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straight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campaign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contain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waist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claim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praise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complaint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afraid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earth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early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pearl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search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unearth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rehearse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here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heel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bury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brake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bawl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8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Revision of all patterns form</a:t>
                      </a:r>
                      <a:r>
                        <a:rPr lang="en-GB" sz="1800" baseline="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this half term 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69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69791"/>
              </p:ext>
            </p:extLst>
          </p:nvPr>
        </p:nvGraphicFramePr>
        <p:xfrm>
          <a:off x="417391" y="194734"/>
          <a:ext cx="11562943" cy="5980213"/>
        </p:xfrm>
        <a:graphic>
          <a:graphicData uri="http://schemas.openxmlformats.org/drawingml/2006/table">
            <a:tbl>
              <a:tblPr firstRow="1" firstCol="1" bandRow="1"/>
              <a:tblGrid>
                <a:gridCol w="1586361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588854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623497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1870497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362256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765739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  <a:gridCol w="1765739">
                  <a:extLst>
                    <a:ext uri="{9D8B030D-6E8A-4147-A177-3AD203B41FA5}">
                      <a16:colId xmlns:a16="http://schemas.microsoft.com/office/drawing/2014/main" val="3800562090"/>
                    </a:ext>
                  </a:extLst>
                </a:gridCol>
              </a:tblGrid>
              <a:tr h="58419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 Spellings – Group 2 Mrs Dolman (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Autumn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– November</a:t>
                      </a:r>
                      <a:r>
                        <a:rPr lang="en-GB" sz="1800" b="1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December)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6980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November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9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16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 </a:t>
                      </a: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4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23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November 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30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November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7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</a:t>
                      </a: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7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14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December 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54" marR="597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698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Creating adverbs using the suffix –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ly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 (no change to root word)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Creating adverbs using the suffix –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ly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 (root word ends in ‘y’ with more than one syllable)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Creating adverbs using the suffix –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ly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 (root word ends in ‘le’)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Creating adverbs using the suffix –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ly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 (root word ends in ‘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ic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’ or ‘al’)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Creating adverbs using the suffix –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ly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 (exceptions to the rules)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Statutory Spelling Challenge Words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9664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kindly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quickly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rudely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strongly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bravely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secretly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usually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happily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angrily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lazily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greedily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messily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wearily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cheekily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clumsily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gently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simply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humbly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horribly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terribly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possibly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incredibly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comfortably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probably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frantically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magically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comically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actually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accidentally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occasionally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Letterjoin-Air Plus 8" panose="02000805000000020003" pitchFamily="50" charset="0"/>
                          <a:ea typeface="+mn-ea"/>
                          <a:cs typeface="+mn-cs"/>
                        </a:rPr>
                        <a:t>eventually</a:t>
                      </a:r>
                      <a:endParaRPr lang="en-GB" sz="16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truly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fully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slyly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shyly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coyly </a:t>
                      </a:r>
                      <a:endParaRPr lang="en-GB" sz="16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believe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appear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often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breath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women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Describe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Height </a:t>
                      </a:r>
                      <a:endParaRPr lang="en-GB" sz="16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Revision of all patterns form</a:t>
                      </a:r>
                      <a:r>
                        <a:rPr lang="en-GB" sz="1600" baseline="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this half term </a:t>
                      </a:r>
                      <a:endParaRPr lang="en-GB" sz="16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96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108795"/>
              </p:ext>
            </p:extLst>
          </p:nvPr>
        </p:nvGraphicFramePr>
        <p:xfrm>
          <a:off x="417391" y="330202"/>
          <a:ext cx="11334343" cy="6251659"/>
        </p:xfrm>
        <a:graphic>
          <a:graphicData uri="http://schemas.openxmlformats.org/drawingml/2006/table">
            <a:tbl>
              <a:tblPr firstRow="1" firstCol="1" bandRow="1"/>
              <a:tblGrid>
                <a:gridCol w="1835255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838138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878216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2003419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865848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</a:tblGrid>
              <a:tr h="556973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 Spellings – Group 2 Mrs Dolman (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Spring 1– January</a:t>
                      </a:r>
                      <a:r>
                        <a:rPr lang="en-GB" sz="1800" b="1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February)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665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Week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4th January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11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</a:t>
                      </a: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18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January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25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</a:t>
                      </a: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February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February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91" marR="62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871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Words with short 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 sound spelt with ‘y’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Adding suffixes beginning with a vowel (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ed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ing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) to words with more than one syllable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Adding suffixes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beginning with a vowel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ed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ing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) to words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with more than one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syllable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Creating negative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meanings using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prefix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mis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Creating negative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meanings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using prefix dis-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Words with a /k/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sound spelt with</a:t>
                      </a:r>
                    </a:p>
                    <a:p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‘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ch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’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781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myth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Egypt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pyramid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mystery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hymn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lyric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typical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gardener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gardening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offering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offered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benefited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benefiting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focusing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forgetting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forgotten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beginning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beginner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preferred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preferring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occurred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occurring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forbidden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committed 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misspell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mislead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mistreat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misbehave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mistrust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misprint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misuse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misplace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misheard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misread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dislike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disobey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discolour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discover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disappear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dishonest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disallow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disbelieve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disapprove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discontinue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scheme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chorus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echo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chaos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stomach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chemistry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orchestra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technology 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365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749534"/>
              </p:ext>
            </p:extLst>
          </p:nvPr>
        </p:nvGraphicFramePr>
        <p:xfrm>
          <a:off x="417391" y="330202"/>
          <a:ext cx="11334343" cy="6209044"/>
        </p:xfrm>
        <a:graphic>
          <a:graphicData uri="http://schemas.openxmlformats.org/drawingml/2006/table">
            <a:tbl>
              <a:tblPr firstRow="1" firstCol="1" bandRow="1"/>
              <a:tblGrid>
                <a:gridCol w="1835255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838138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878216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2003419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865848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</a:tblGrid>
              <a:tr h="556973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 Spellings – Group 2 Mrs Dolman (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Spring 2– </a:t>
                      </a:r>
                      <a:r>
                        <a:rPr lang="en-GB" sz="1800" b="1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– April)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665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22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Feb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March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</a:t>
                      </a:r>
                      <a:r>
                        <a:rPr lang="en-GB" sz="18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GB" sz="18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GB" sz="18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March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709" marR="5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871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 Homophones &amp; near homophones </a:t>
                      </a: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Homophones &amp; near homophones</a:t>
                      </a: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Adding the prefix bi- (meaning ‘two’ or ‘twice’) and Adding the prefix re- (meaning ‘again’ or back’) </a:t>
                      </a: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Words ending in the /g/ sound spelt ‘</a:t>
                      </a:r>
                      <a:r>
                        <a:rPr lang="en-GB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gue</a:t>
                      </a: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’ and the /k/ sound spelt ‘que’ </a:t>
                      </a: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Words with a /</a:t>
                      </a:r>
                      <a:r>
                        <a:rPr lang="en-GB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sh</a:t>
                      </a: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/ sound spelt with ‘</a:t>
                      </a:r>
                      <a:r>
                        <a:rPr lang="en-GB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ch</a:t>
                      </a: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SassoonCRInfant" panose="02010503020300020003" pitchFamily="2" charset="0"/>
                          <a:ea typeface="+mn-ea"/>
                          <a:cs typeface="+mn-cs"/>
                        </a:rPr>
                        <a:t>’ </a:t>
                      </a: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781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grate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great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grown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groan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plain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peace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piece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Rain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reign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rode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steel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Waist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waste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bicycle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biplane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bisect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bilingual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biannual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reappear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redecorate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reapply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Repay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rebuild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league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plague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rogue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vague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fatigue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unique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antique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mosque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cheque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technique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chef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chalet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machine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brochure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crochet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ricochet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parachute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moustache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champagne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chute</a:t>
                      </a: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55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832996"/>
              </p:ext>
            </p:extLst>
          </p:nvPr>
        </p:nvGraphicFramePr>
        <p:xfrm>
          <a:off x="417391" y="330202"/>
          <a:ext cx="11334343" cy="6087531"/>
        </p:xfrm>
        <a:graphic>
          <a:graphicData uri="http://schemas.openxmlformats.org/drawingml/2006/table">
            <a:tbl>
              <a:tblPr firstRow="1" firstCol="1" bandRow="1"/>
              <a:tblGrid>
                <a:gridCol w="1835255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838138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878216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2003419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865848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</a:tblGrid>
              <a:tr h="556973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 Spellings – Group 2 Mrs Dolman (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Summer 1 – </a:t>
                      </a:r>
                      <a:r>
                        <a:rPr lang="en-GB" sz="1800" b="1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April - May)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5013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12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April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19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April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26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April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3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May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10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May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17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May</a:t>
                      </a:r>
                      <a:endParaRPr lang="en-GB" sz="14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64" marR="580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871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ending in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GB" sz="1200" dirty="0" err="1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ary</a:t>
                      </a:r>
                      <a:endParaRPr lang="en-GB" sz="1200" dirty="0" smtClean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Words with a short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/u/ sound spelt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with ‘o’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Words with a short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/u/ sound spelt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with ‘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ou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’</a:t>
                      </a:r>
                    </a:p>
                    <a:p>
                      <a:pPr algn="ctr"/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 families based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on common words,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showing how words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are related in form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and meaning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 families based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common words,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showing how words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 related in form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 families based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on common words,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showing how words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are related in form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and meaning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781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library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dictionary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boundary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secondary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ordinary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necessary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woman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wonder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brother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another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shovel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discover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enough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young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touch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trouble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country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courage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rough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tough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cousin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instruct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construction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instruction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instructor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union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united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telescope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microscope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horoscope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periscope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spectator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respect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perspective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spectacles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suppress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express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compress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impress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invent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adventure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eventful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5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106661"/>
              </p:ext>
            </p:extLst>
          </p:nvPr>
        </p:nvGraphicFramePr>
        <p:xfrm>
          <a:off x="417391" y="330202"/>
          <a:ext cx="11334343" cy="6174754"/>
        </p:xfrm>
        <a:graphic>
          <a:graphicData uri="http://schemas.openxmlformats.org/drawingml/2006/table">
            <a:tbl>
              <a:tblPr firstRow="1" firstCol="1" bandRow="1"/>
              <a:tblGrid>
                <a:gridCol w="1835255">
                  <a:extLst>
                    <a:ext uri="{9D8B030D-6E8A-4147-A177-3AD203B41FA5}">
                      <a16:colId xmlns:a16="http://schemas.microsoft.com/office/drawing/2014/main" val="728241247"/>
                    </a:ext>
                  </a:extLst>
                </a:gridCol>
                <a:gridCol w="1838138">
                  <a:extLst>
                    <a:ext uri="{9D8B030D-6E8A-4147-A177-3AD203B41FA5}">
                      <a16:colId xmlns:a16="http://schemas.microsoft.com/office/drawing/2014/main" val="4242817693"/>
                    </a:ext>
                  </a:extLst>
                </a:gridCol>
                <a:gridCol w="1878216">
                  <a:extLst>
                    <a:ext uri="{9D8B030D-6E8A-4147-A177-3AD203B41FA5}">
                      <a16:colId xmlns:a16="http://schemas.microsoft.com/office/drawing/2014/main" val="616196034"/>
                    </a:ext>
                  </a:extLst>
                </a:gridCol>
                <a:gridCol w="2003419">
                  <a:extLst>
                    <a:ext uri="{9D8B030D-6E8A-4147-A177-3AD203B41FA5}">
                      <a16:colId xmlns:a16="http://schemas.microsoft.com/office/drawing/2014/main" val="711793144"/>
                    </a:ext>
                  </a:extLst>
                </a:gridCol>
                <a:gridCol w="1865848">
                  <a:extLst>
                    <a:ext uri="{9D8B030D-6E8A-4147-A177-3AD203B41FA5}">
                      <a16:colId xmlns:a16="http://schemas.microsoft.com/office/drawing/2014/main" val="2544693559"/>
                    </a:ext>
                  </a:extLst>
                </a:gridCol>
                <a:gridCol w="1913467">
                  <a:extLst>
                    <a:ext uri="{9D8B030D-6E8A-4147-A177-3AD203B41FA5}">
                      <a16:colId xmlns:a16="http://schemas.microsoft.com/office/drawing/2014/main" val="1562270353"/>
                    </a:ext>
                  </a:extLst>
                </a:gridCol>
              </a:tblGrid>
              <a:tr h="556973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 Spellings – Group 2 Mrs Dolman (</a:t>
                      </a:r>
                      <a:r>
                        <a:rPr lang="en-GB" sz="1800" b="1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Summer 2 – </a:t>
                      </a:r>
                      <a:r>
                        <a:rPr lang="en-GB" sz="1800" b="1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June - July)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practise your spellings at home. You will be tested on these spellings every </a:t>
                      </a:r>
                      <a:r>
                        <a:rPr lang="en-GB" sz="1800" b="1" u="sng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Friday.</a:t>
                      </a:r>
                      <a:r>
                        <a:rPr lang="en-GB" sz="1800" b="1" u="sng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33" marR="47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75872"/>
                  </a:ext>
                </a:extLst>
              </a:tr>
              <a:tr h="665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7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14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21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en-GB" sz="1400" baseline="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28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June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w/c 5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July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GB" sz="1400" baseline="300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4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July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4" marR="60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865762"/>
                  </a:ext>
                </a:extLst>
              </a:tr>
              <a:tr h="871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ending in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suffix -al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Words ending with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an /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zhuh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/ sound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spelt with ‘sure’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Words ending with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 /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chuh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/ sound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spelt with ‘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ture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’</a:t>
                      </a:r>
                    </a:p>
                    <a:p>
                      <a:pPr algn="ctr"/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Words ending with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a /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chuh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/ sound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spelt as ‘</a:t>
                      </a:r>
                      <a:r>
                        <a:rPr lang="en-GB" sz="1200" b="0" dirty="0" err="1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ture</a:t>
                      </a:r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’</a:t>
                      </a:r>
                    </a:p>
                    <a:p>
                      <a:pPr algn="ctr"/>
                      <a:endParaRPr lang="en-GB" sz="1200" b="0" dirty="0" smtClean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Silent Letters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Revision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Silent Letters</a:t>
                      </a:r>
                    </a:p>
                    <a:p>
                      <a:pPr algn="ctr"/>
                      <a:r>
                        <a:rPr lang="en-GB" sz="1200" b="0" dirty="0" smtClean="0">
                          <a:solidFill>
                            <a:srgbClr val="000000"/>
                          </a:solidFill>
                          <a:effectLst/>
                          <a:latin typeface="SassoonCRInfant" panose="02010503020300020003" pitchFamily="2" charset="0"/>
                          <a:ea typeface="Calibri" panose="020F0502020204030204" pitchFamily="34" charset="0"/>
                          <a:cs typeface="Tuffy"/>
                        </a:rPr>
                        <a:t>Revision</a:t>
                      </a:r>
                    </a:p>
                    <a:p>
                      <a:pPr algn="ctr"/>
                      <a:endParaRPr lang="en-GB" sz="1200" b="0" dirty="0" smtClean="0">
                        <a:solidFill>
                          <a:srgbClr val="000000"/>
                        </a:solidFill>
                        <a:effectLst/>
                        <a:latin typeface="SassoonCRInfant" panose="02010503020300020003" pitchFamily="2" charset="0"/>
                        <a:ea typeface="Calibri" panose="020F0502020204030204" pitchFamily="34" charset="0"/>
                        <a:cs typeface="Tuffy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175479"/>
                  </a:ext>
                </a:extLst>
              </a:tr>
              <a:tr h="3781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occasional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actual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accidental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capital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sensational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personal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enclosure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leisure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exposure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composure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fissure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picture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furniture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culture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moisture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lecture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literature</a:t>
                      </a:r>
                      <a:endParaRPr lang="fr-FR" sz="18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fracture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miniature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puncture</a:t>
                      </a:r>
                      <a:endParaRPr lang="fr-FR" sz="18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sculpture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temperature</a:t>
                      </a:r>
                      <a:endParaRPr lang="fr-FR" sz="1800" dirty="0" smtClean="0">
                        <a:effectLst/>
                        <a:latin typeface="Letterjoin-Air Plus 8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texture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island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wrapper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knife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knock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thumb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half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calm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guide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guard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wheat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whale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honest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whirl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gnome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gnaw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Letterjoin-Air Plus 8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surprise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14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885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1164</Words>
  <Application>Microsoft Office PowerPoint</Application>
  <PresentationFormat>Widescreen</PresentationFormat>
  <Paragraphs>511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Letterjoin-Air Plus 8</vt:lpstr>
      <vt:lpstr>SassoonCRInfant</vt:lpstr>
      <vt:lpstr>Times New Roman</vt:lpstr>
      <vt:lpstr>Tuffy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 John's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Halsall</dc:creator>
  <cp:lastModifiedBy>Rachel Halsall</cp:lastModifiedBy>
  <cp:revision>8</cp:revision>
  <cp:lastPrinted>2026-09-17T08:18:13Z</cp:lastPrinted>
  <dcterms:created xsi:type="dcterms:W3CDTF">2026-09-07T07:52:26Z</dcterms:created>
  <dcterms:modified xsi:type="dcterms:W3CDTF">2026-09-17T08:19:16Z</dcterms:modified>
</cp:coreProperties>
</file>