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31"/>
  </p:notesMasterIdLst>
  <p:handoutMasterIdLst>
    <p:handoutMasterId r:id="rId32"/>
  </p:handoutMasterIdLst>
  <p:sldIdLst>
    <p:sldId id="297" r:id="rId5"/>
    <p:sldId id="257" r:id="rId6"/>
    <p:sldId id="271" r:id="rId7"/>
    <p:sldId id="283" r:id="rId8"/>
    <p:sldId id="269" r:id="rId9"/>
    <p:sldId id="272" r:id="rId10"/>
    <p:sldId id="288" r:id="rId11"/>
    <p:sldId id="289" r:id="rId12"/>
    <p:sldId id="290" r:id="rId13"/>
    <p:sldId id="322" r:id="rId14"/>
    <p:sldId id="287" r:id="rId15"/>
    <p:sldId id="327" r:id="rId16"/>
    <p:sldId id="328" r:id="rId17"/>
    <p:sldId id="329" r:id="rId18"/>
    <p:sldId id="285" r:id="rId19"/>
    <p:sldId id="286" r:id="rId20"/>
    <p:sldId id="311" r:id="rId21"/>
    <p:sldId id="312" r:id="rId22"/>
    <p:sldId id="313" r:id="rId23"/>
    <p:sldId id="314" r:id="rId24"/>
    <p:sldId id="323" r:id="rId25"/>
    <p:sldId id="270" r:id="rId26"/>
    <p:sldId id="284" r:id="rId27"/>
    <p:sldId id="317" r:id="rId28"/>
    <p:sldId id="276" r:id="rId29"/>
    <p:sldId id="267" r:id="rId30"/>
  </p:sldIdLst>
  <p:sldSz cx="12192000" cy="6858000"/>
  <p:notesSz cx="6858000" cy="9144000"/>
  <p:embeddedFontLst>
    <p:embeddedFont>
      <p:font typeface="Letter-join No-Lead 8" panose="02000505000000020003" pitchFamily="50" charset="0"/>
      <p:regular r:id="rId33"/>
    </p:embeddedFont>
    <p:embeddedFont>
      <p:font typeface="SassoonPrimaryType" pitchFamily="2" charset="0"/>
      <p:regular r:id="rId34"/>
      <p:bold r:id="rId35"/>
    </p:embeddedFont>
    <p:embeddedFont>
      <p:font typeface="SassoonCRInfant" panose="02010503020300020003" pitchFamily="2" charset="0"/>
      <p:regular r:id="rId36"/>
      <p:bold r:id="rId37"/>
      <p:italic r:id="rId38"/>
      <p:boldItalic r:id="rId39"/>
    </p:embeddedFont>
    <p:embeddedFont>
      <p:font typeface="Letterjoin-Air Plus 8" panose="02000805000000020003" pitchFamily="50" charset="0"/>
      <p:regular r:id="rId40"/>
    </p:embeddedFont>
    <p:embeddedFont>
      <p:font typeface="SassoonCRInfantMedium" panose="02000603020000020003" pitchFamily="2" charset="0"/>
      <p:bold r:id="rId41"/>
      <p:boldItalic r:id="rId42"/>
    </p:embeddedFont>
    <p:embeddedFont>
      <p:font typeface="Calibri" panose="020F0502020204030204" pitchFamily="34" charset="0"/>
      <p:regular r:id="rId43"/>
      <p:bold r:id="rId44"/>
      <p:italic r:id="rId45"/>
      <p:boldItalic r:id="rId46"/>
    </p:embeddedFont>
    <p:embeddedFont>
      <p:font typeface="Letter-join Plus 8" panose="02000505000000020003" pitchFamily="50" charset="0"/>
      <p:regular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B7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7D1F1F-5EC2-40B7-A3C0-85F67773E685}" v="8" dt="2019-09-03T18:29:19.6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494" autoAdjust="0"/>
    <p:restoredTop sz="94291" autoAdjust="0"/>
  </p:normalViewPr>
  <p:slideViewPr>
    <p:cSldViewPr>
      <p:cViewPr varScale="1">
        <p:scale>
          <a:sx n="70" d="100"/>
          <a:sy n="70" d="100"/>
        </p:scale>
        <p:origin x="672" y="72"/>
      </p:cViewPr>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95" d="100"/>
          <a:sy n="95" d="100"/>
        </p:scale>
        <p:origin x="358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7.fntdata"/><Relationship Id="rId21" Type="http://schemas.openxmlformats.org/officeDocument/2006/relationships/slide" Target="slides/slide17.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font" Target="fonts/font15.fntdata"/><Relationship Id="rId50" Type="http://schemas.openxmlformats.org/officeDocument/2006/relationships/theme" Target="theme/theme1.xml"/><Relationship Id="rId55"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4.fntdata"/><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4" Type="http://schemas.openxmlformats.org/officeDocument/2006/relationships/font" Target="fonts/font12.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20" Type="http://schemas.openxmlformats.org/officeDocument/2006/relationships/slide" Target="slides/slide16.xml"/><Relationship Id="rId41" Type="http://schemas.openxmlformats.org/officeDocument/2006/relationships/font" Target="fonts/font9.fntdata"/><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FBE2AAA-2CC7-4F9C-A8C6-8B9F2A3E9EF0}" type="datetimeFigureOut">
              <a:rPr lang="en-US" smtClean="0"/>
              <a:t>9/16/2026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50AD62A-9EE1-43E3-A7E5-D268F71DF3EB}" type="slidenum">
              <a:rPr lang="en-US" smtClean="0"/>
              <a:t>‹#›</a:t>
            </a:fld>
            <a:endParaRPr lang="en-US"/>
          </a:p>
        </p:txBody>
      </p:sp>
    </p:spTree>
    <p:extLst>
      <p:ext uri="{BB962C8B-B14F-4D97-AF65-F5344CB8AC3E}">
        <p14:creationId xmlns:p14="http://schemas.microsoft.com/office/powerpoint/2010/main" val="1436448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37ADBA-1AC7-4CD6-8AFF-4E8087BA5487}"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34C2EF-8A97-4DAF-B099-E567883644D6}" type="slidenum">
              <a:rPr lang="en-US" smtClean="0"/>
              <a:t>‹#›</a:t>
            </a:fld>
            <a:endParaRPr lang="en-US"/>
          </a:p>
        </p:txBody>
      </p:sp>
    </p:spTree>
    <p:extLst>
      <p:ext uri="{BB962C8B-B14F-4D97-AF65-F5344CB8AC3E}">
        <p14:creationId xmlns:p14="http://schemas.microsoft.com/office/powerpoint/2010/main" val="7180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a:t>
            </a:r>
            <a:r>
              <a:rPr lang="en-US" baseline="0" dirty="0"/>
              <a:t> </a:t>
            </a:r>
            <a:r>
              <a:rPr lang="en-US" dirty="0"/>
              <a:t>To change images on this slide, select a picture and delete it. Then click the Insert Picture icon</a:t>
            </a:r>
            <a:r>
              <a:rPr lang="en-US" baseline="0" dirty="0"/>
              <a:t> </a:t>
            </a:r>
            <a:r>
              <a:rPr lang="en-US" dirty="0"/>
              <a:t>in the placeholder to insert your own image.</a:t>
            </a:r>
          </a:p>
        </p:txBody>
      </p:sp>
      <p:sp>
        <p:nvSpPr>
          <p:cNvPr id="4" name="Slide Number Placeholder 3"/>
          <p:cNvSpPr>
            <a:spLocks noGrp="1"/>
          </p:cNvSpPr>
          <p:nvPr>
            <p:ph type="sldNum" sz="quarter" idx="10"/>
          </p:nvPr>
        </p:nvSpPr>
        <p:spPr/>
        <p:txBody>
          <a:bodyPr/>
          <a:lstStyle/>
          <a:p>
            <a:fld id="{5534C2EF-8A97-4DAF-B099-E567883644D6}" type="slidenum">
              <a:rPr lang="en-US" smtClean="0"/>
              <a:t>26</a:t>
            </a:fld>
            <a:endParaRPr lang="en-US"/>
          </a:p>
        </p:txBody>
      </p:sp>
    </p:spTree>
    <p:extLst>
      <p:ext uri="{BB962C8B-B14F-4D97-AF65-F5344CB8AC3E}">
        <p14:creationId xmlns:p14="http://schemas.microsoft.com/office/powerpoint/2010/main" val="22355211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124" r="323" b="422"/>
          <a:stretch/>
        </p:blipFill>
        <p:spPr>
          <a:xfrm>
            <a:off x="1524" y="1"/>
            <a:ext cx="12188952" cy="6858000"/>
          </a:xfrm>
          <a:prstGeom prst="rect">
            <a:avLst/>
          </a:prstGeom>
        </p:spPr>
      </p:pic>
      <p:sp>
        <p:nvSpPr>
          <p:cNvPr id="2" name="Title 1"/>
          <p:cNvSpPr>
            <a:spLocks noGrp="1"/>
          </p:cNvSpPr>
          <p:nvPr>
            <p:ph type="ctrTitle"/>
          </p:nvPr>
        </p:nvSpPr>
        <p:spPr>
          <a:xfrm>
            <a:off x="838200" y="533400"/>
            <a:ext cx="8458200" cy="1828800"/>
          </a:xfrm>
        </p:spPr>
        <p:txBody>
          <a:bodyPr anchor="b">
            <a:normAutofit/>
          </a:bodyPr>
          <a:lstStyle>
            <a:lvl1pPr algn="l">
              <a:defRPr sz="4400"/>
            </a:lvl1pPr>
          </a:lstStyle>
          <a:p>
            <a:r>
              <a:rPr lang="en-US"/>
              <a:t>Click to edit Master title style</a:t>
            </a:r>
            <a:endParaRPr lang="en-US" dirty="0"/>
          </a:p>
        </p:txBody>
      </p:sp>
      <p:sp>
        <p:nvSpPr>
          <p:cNvPr id="3" name="Subtitle 2"/>
          <p:cNvSpPr>
            <a:spLocks noGrp="1"/>
          </p:cNvSpPr>
          <p:nvPr>
            <p:ph type="subTitle" idx="1"/>
          </p:nvPr>
        </p:nvSpPr>
        <p:spPr>
          <a:xfrm>
            <a:off x="838200" y="2438400"/>
            <a:ext cx="7086600" cy="914400"/>
          </a:xfrm>
        </p:spPr>
        <p:txBody>
          <a:bodyPr>
            <a:normAutofit/>
          </a:bodyPr>
          <a:lstStyle>
            <a:lvl1pPr marL="0" indent="0" algn="l">
              <a:spcBef>
                <a:spcPts val="1200"/>
              </a:spcBef>
              <a:buNone/>
              <a:defRPr sz="2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4154451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7FC8593D-7C47-471E-A8DF-97AC4FFD13F5}" type="datetimeFigureOut">
              <a:rPr lang="en-US" smtClean="0"/>
              <a:t>9/16/2026</a:t>
            </a:fld>
            <a:endParaRPr lang="en-US"/>
          </a:p>
        </p:txBody>
      </p:sp>
      <p:sp>
        <p:nvSpPr>
          <p:cNvPr id="6" name="Slide Number Placeholder 5"/>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1035739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434" t="422"/>
          <a:stretch/>
        </p:blipFill>
        <p:spPr>
          <a:xfrm>
            <a:off x="0" y="0"/>
            <a:ext cx="12188952" cy="6857176"/>
          </a:xfrm>
          <a:prstGeom prst="rect">
            <a:avLst/>
          </a:prstGeom>
        </p:spPr>
      </p:pic>
      <p:sp>
        <p:nvSpPr>
          <p:cNvPr id="2" name="Title 1"/>
          <p:cNvSpPr>
            <a:spLocks noGrp="1"/>
          </p:cNvSpPr>
          <p:nvPr>
            <p:ph type="title"/>
          </p:nvPr>
        </p:nvSpPr>
        <p:spPr>
          <a:xfrm>
            <a:off x="3352800" y="533400"/>
            <a:ext cx="7315200" cy="1828800"/>
          </a:xfrm>
        </p:spPr>
        <p:txBody>
          <a:bodyPr anchor="b">
            <a:normAutofit/>
          </a:bodyPr>
          <a:lstStyle>
            <a:lvl1pPr>
              <a:defRPr sz="4400"/>
            </a:lvl1pPr>
          </a:lstStyle>
          <a:p>
            <a:r>
              <a:rPr lang="en-US"/>
              <a:t>Click to edit Master title style</a:t>
            </a:r>
          </a:p>
        </p:txBody>
      </p:sp>
      <p:sp>
        <p:nvSpPr>
          <p:cNvPr id="3" name="Text Placeholder 2"/>
          <p:cNvSpPr>
            <a:spLocks noGrp="1"/>
          </p:cNvSpPr>
          <p:nvPr>
            <p:ph type="body" idx="1"/>
          </p:nvPr>
        </p:nvSpPr>
        <p:spPr>
          <a:xfrm>
            <a:off x="3352800" y="2438400"/>
            <a:ext cx="5486400" cy="914400"/>
          </a:xfrm>
        </p:spPr>
        <p:txBody>
          <a:bodyPr>
            <a:normAutofit/>
          </a:bodyPr>
          <a:lstStyle>
            <a:lvl1pPr marL="0" indent="0">
              <a:spcBef>
                <a:spcPts val="1200"/>
              </a:spcBef>
              <a:buNone/>
              <a:defRPr sz="240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279508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24000" y="1825625"/>
            <a:ext cx="4389120" cy="34747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78880" y="1825625"/>
            <a:ext cx="4389120" cy="34747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7FC8593D-7C47-471E-A8DF-97AC4FFD13F5}" type="datetimeFigureOut">
              <a:rPr lang="en-US" smtClean="0"/>
              <a:t>9/16/2026</a:t>
            </a:fld>
            <a:endParaRPr lang="en-US"/>
          </a:p>
        </p:txBody>
      </p:sp>
      <p:sp>
        <p:nvSpPr>
          <p:cNvPr id="7" name="Slide Number Placeholder 6"/>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1625302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524000" y="1828799"/>
            <a:ext cx="4389120" cy="795867"/>
          </a:xfrm>
        </p:spPr>
        <p:txBody>
          <a:bodyPr anchor="ctr">
            <a:normAutofit/>
          </a:bodyPr>
          <a:lstStyle>
            <a:lvl1pPr marL="0" indent="0">
              <a:spcBef>
                <a:spcPts val="0"/>
              </a:spcBef>
              <a:buNone/>
              <a:defRPr sz="2400" b="0">
                <a:solidFill>
                  <a:schemeClr val="accent4">
                    <a:lumMod val="7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24000" y="2624666"/>
            <a:ext cx="4389120" cy="267546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78880" y="1828799"/>
            <a:ext cx="4389120" cy="795867"/>
          </a:xfrm>
        </p:spPr>
        <p:txBody>
          <a:bodyPr anchor="ctr">
            <a:normAutofit/>
          </a:bodyPr>
          <a:lstStyle>
            <a:lvl1pPr marL="0" indent="0">
              <a:spcBef>
                <a:spcPts val="0"/>
              </a:spcBef>
              <a:buNone/>
              <a:defRPr sz="2400" b="0">
                <a:solidFill>
                  <a:schemeClr val="accent4">
                    <a:lumMod val="7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78880" y="2624666"/>
            <a:ext cx="4389120" cy="267546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7FC8593D-7C47-471E-A8DF-97AC4FFD13F5}" type="datetimeFigureOut">
              <a:rPr lang="en-US" smtClean="0"/>
              <a:t>9/16/2026</a:t>
            </a:fld>
            <a:endParaRPr lang="en-US"/>
          </a:p>
        </p:txBody>
      </p:sp>
      <p:sp>
        <p:nvSpPr>
          <p:cNvPr id="9" name="Slide Number Placeholder 8"/>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2900086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7FC8593D-7C47-471E-A8DF-97AC4FFD13F5}" type="datetimeFigureOut">
              <a:rPr lang="en-US" smtClean="0"/>
              <a:t>9/16/2026</a:t>
            </a:fld>
            <a:endParaRPr lang="en-US"/>
          </a:p>
        </p:txBody>
      </p:sp>
      <p:sp>
        <p:nvSpPr>
          <p:cNvPr id="5" name="Slide Number Placeholder 4"/>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645025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7FC8593D-7C47-471E-A8DF-97AC4FFD13F5}" type="datetimeFigureOut">
              <a:rPr lang="en-US" smtClean="0"/>
              <a:t>9/16/2026</a:t>
            </a:fld>
            <a:endParaRPr lang="en-US"/>
          </a:p>
        </p:txBody>
      </p:sp>
      <p:sp>
        <p:nvSpPr>
          <p:cNvPr id="4" name="Slide Number Placeholder 3"/>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3580071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724400" y="1828800"/>
            <a:ext cx="5943600" cy="3476625"/>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23999" y="1828800"/>
            <a:ext cx="2926080" cy="3476625"/>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7FC8593D-7C47-471E-A8DF-97AC4FFD13F5}" type="datetimeFigureOut">
              <a:rPr lang="en-US" smtClean="0"/>
              <a:t>9/16/2026</a:t>
            </a:fld>
            <a:endParaRPr lang="en-US"/>
          </a:p>
        </p:txBody>
      </p:sp>
      <p:sp>
        <p:nvSpPr>
          <p:cNvPr id="7" name="Slide Number Placeholder 6"/>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807354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Freeform 5"/>
          <p:cNvSpPr>
            <a:spLocks/>
          </p:cNvSpPr>
          <p:nvPr/>
        </p:nvSpPr>
        <p:spPr bwMode="gray">
          <a:xfrm>
            <a:off x="804333" y="1695450"/>
            <a:ext cx="5596467" cy="3295650"/>
          </a:xfrm>
          <a:custGeom>
            <a:avLst/>
            <a:gdLst>
              <a:gd name="T0" fmla="*/ 1279 w 1347"/>
              <a:gd name="T1" fmla="*/ 919 h 986"/>
              <a:gd name="T2" fmla="*/ 65 w 1347"/>
              <a:gd name="T3" fmla="*/ 919 h 986"/>
              <a:gd name="T4" fmla="*/ 65 w 1347"/>
              <a:gd name="T5" fmla="*/ 64 h 986"/>
              <a:gd name="T6" fmla="*/ 1279 w 1347"/>
              <a:gd name="T7" fmla="*/ 64 h 986"/>
              <a:gd name="T8" fmla="*/ 1279 w 1347"/>
              <a:gd name="T9" fmla="*/ 919 h 986"/>
            </a:gdLst>
            <a:ahLst/>
            <a:cxnLst>
              <a:cxn ang="0">
                <a:pos x="T0" y="T1"/>
              </a:cxn>
              <a:cxn ang="0">
                <a:pos x="T2" y="T3"/>
              </a:cxn>
              <a:cxn ang="0">
                <a:pos x="T4" y="T5"/>
              </a:cxn>
              <a:cxn ang="0">
                <a:pos x="T6" y="T7"/>
              </a:cxn>
              <a:cxn ang="0">
                <a:pos x="T8" y="T9"/>
              </a:cxn>
            </a:cxnLst>
            <a:rect l="0" t="0" r="r" b="b"/>
            <a:pathLst>
              <a:path w="1347" h="986">
                <a:moveTo>
                  <a:pt x="1279" y="919"/>
                </a:moveTo>
                <a:cubicBezTo>
                  <a:pt x="1211" y="986"/>
                  <a:pt x="121" y="974"/>
                  <a:pt x="65" y="919"/>
                </a:cubicBezTo>
                <a:cubicBezTo>
                  <a:pt x="9" y="863"/>
                  <a:pt x="0" y="128"/>
                  <a:pt x="65" y="64"/>
                </a:cubicBezTo>
                <a:cubicBezTo>
                  <a:pt x="130" y="0"/>
                  <a:pt x="1217" y="3"/>
                  <a:pt x="1279" y="64"/>
                </a:cubicBezTo>
                <a:cubicBezTo>
                  <a:pt x="1341" y="125"/>
                  <a:pt x="1347" y="852"/>
                  <a:pt x="1279" y="919"/>
                </a:cubicBezTo>
                <a:close/>
              </a:path>
            </a:pathLst>
          </a:custGeom>
          <a:solidFill>
            <a:srgbClr val="FFFFFF"/>
          </a:solidFill>
          <a:ln>
            <a:noFill/>
          </a:ln>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p:txBody>
          <a:bodyPr anchor="b"/>
          <a:lstStyle>
            <a:lvl1pPr>
              <a:defRPr sz="3200"/>
            </a:lvl1pPr>
          </a:lstStyle>
          <a:p>
            <a:r>
              <a:rPr lang="en-US"/>
              <a:t>Click to edit Master title style</a:t>
            </a:r>
          </a:p>
        </p:txBody>
      </p:sp>
      <p:sp>
        <p:nvSpPr>
          <p:cNvPr id="12" name="Picture Placeholder 11" descr="An empty placeholder to add an image. Click on the placeholder and select the image that you wish to add"/>
          <p:cNvSpPr>
            <a:spLocks noGrp="1"/>
          </p:cNvSpPr>
          <p:nvPr>
            <p:ph type="pic" idx="1"/>
          </p:nvPr>
        </p:nvSpPr>
        <p:spPr>
          <a:xfrm>
            <a:off x="1006022" y="1874520"/>
            <a:ext cx="5193089" cy="2937510"/>
          </a:xfrm>
          <a:custGeom>
            <a:avLst/>
            <a:gdLst>
              <a:gd name="connsiteX0" fmla="*/ 2531359 w 5066932"/>
              <a:gd name="connsiteY0" fmla="*/ 21 h 2945784"/>
              <a:gd name="connsiteX1" fmla="*/ 4878015 w 5066932"/>
              <a:gd name="connsiteY1" fmla="*/ 145719 h 2945784"/>
              <a:gd name="connsiteX2" fmla="*/ 4878015 w 5066932"/>
              <a:gd name="connsiteY2" fmla="*/ 2803241 h 2945784"/>
              <a:gd name="connsiteX3" fmla="*/ 175988 w 5066932"/>
              <a:gd name="connsiteY3" fmla="*/ 2803241 h 2945784"/>
              <a:gd name="connsiteX4" fmla="*/ 175988 w 5066932"/>
              <a:gd name="connsiteY4" fmla="*/ 145719 h 2945784"/>
              <a:gd name="connsiteX5" fmla="*/ 2531359 w 5066932"/>
              <a:gd name="connsiteY5" fmla="*/ 21 h 294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66932" h="2945784">
                <a:moveTo>
                  <a:pt x="2531359" y="21"/>
                </a:moveTo>
                <a:cubicBezTo>
                  <a:pt x="3645379" y="1187"/>
                  <a:pt x="4757946" y="50918"/>
                  <a:pt x="4878015" y="145719"/>
                </a:cubicBezTo>
                <a:cubicBezTo>
                  <a:pt x="5118151" y="335320"/>
                  <a:pt x="5141390" y="2594991"/>
                  <a:pt x="4878015" y="2803241"/>
                </a:cubicBezTo>
                <a:cubicBezTo>
                  <a:pt x="4614639" y="3011491"/>
                  <a:pt x="392886" y="2974193"/>
                  <a:pt x="175988" y="2803241"/>
                </a:cubicBezTo>
                <a:cubicBezTo>
                  <a:pt x="-40909" y="2629181"/>
                  <a:pt x="-75768" y="344644"/>
                  <a:pt x="175988" y="145719"/>
                </a:cubicBezTo>
                <a:cubicBezTo>
                  <a:pt x="301866" y="46256"/>
                  <a:pt x="1417339" y="-1144"/>
                  <a:pt x="2531359" y="21"/>
                </a:cubicBezTo>
                <a:close/>
              </a:path>
            </a:pathLst>
          </a:custGeom>
          <a:solidFill>
            <a:schemeClr val="accent2">
              <a:lumMod val="20000"/>
              <a:lumOff val="80000"/>
            </a:schemeClr>
          </a:solidFill>
        </p:spPr>
        <p:txBody>
          <a:bodyPr wrap="square" tIns="365760">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7010400" y="2245995"/>
            <a:ext cx="3657600" cy="219456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7FC8593D-7C47-471E-A8DF-97AC4FFD13F5}" type="datetimeFigureOut">
              <a:rPr lang="en-US" smtClean="0"/>
              <a:t>9/16/2026</a:t>
            </a:fld>
            <a:endParaRPr lang="en-US"/>
          </a:p>
        </p:txBody>
      </p:sp>
      <p:sp>
        <p:nvSpPr>
          <p:cNvPr id="7" name="Slide Number Placeholder 6"/>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651318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wo Pictures with Captions">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5" y="1716"/>
            <a:ext cx="12188952" cy="6856284"/>
          </a:xfrm>
          <a:prstGeom prst="rect">
            <a:avLst/>
          </a:prstGeom>
        </p:spPr>
      </p:pic>
      <p:sp>
        <p:nvSpPr>
          <p:cNvPr id="2" name="Title 1"/>
          <p:cNvSpPr>
            <a:spLocks noGrp="1"/>
          </p:cNvSpPr>
          <p:nvPr>
            <p:ph type="title"/>
          </p:nvPr>
        </p:nvSpPr>
        <p:spPr>
          <a:xfrm>
            <a:off x="1028580" y="5791200"/>
            <a:ext cx="8115419" cy="701674"/>
          </a:xfrm>
        </p:spPr>
        <p:txBody>
          <a:bodyPr vert="horz" lIns="91440" tIns="45720" rIns="91440" bIns="45720" rtlCol="0" anchor="b">
            <a:normAutofit/>
          </a:bodyPr>
          <a:lstStyle>
            <a:lvl1pPr>
              <a:defRPr lang="en-US" sz="2400">
                <a:solidFill>
                  <a:schemeClr val="accent1"/>
                </a:solidFill>
              </a:defRPr>
            </a:lvl1pPr>
          </a:lstStyle>
          <a:p>
            <a:pPr lvl="0"/>
            <a:r>
              <a:rPr lang="en-US"/>
              <a:t>Click to edit Master title style</a:t>
            </a:r>
            <a:endParaRPr lang="en-US" dirty="0"/>
          </a:p>
        </p:txBody>
      </p:sp>
      <p:sp>
        <p:nvSpPr>
          <p:cNvPr id="7" name="Freeform 5"/>
          <p:cNvSpPr>
            <a:spLocks/>
          </p:cNvSpPr>
          <p:nvPr/>
        </p:nvSpPr>
        <p:spPr bwMode="gray">
          <a:xfrm>
            <a:off x="762000" y="933449"/>
            <a:ext cx="41148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5" name="Picture Placeholder 14" descr="An empty placeholder to add an image. Click on the placeholder and select the image that you wish to add"/>
          <p:cNvSpPr>
            <a:spLocks noGrp="1"/>
          </p:cNvSpPr>
          <p:nvPr>
            <p:ph type="pic" sz="quarter" idx="13"/>
          </p:nvPr>
        </p:nvSpPr>
        <p:spPr>
          <a:xfrm>
            <a:off x="992435" y="1113022"/>
            <a:ext cx="3638453"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p>
        </p:txBody>
      </p:sp>
      <p:sp>
        <p:nvSpPr>
          <p:cNvPr id="17" name="Text Placeholder 16"/>
          <p:cNvSpPr>
            <a:spLocks noGrp="1"/>
          </p:cNvSpPr>
          <p:nvPr>
            <p:ph type="body" sz="quarter" idx="14"/>
          </p:nvPr>
        </p:nvSpPr>
        <p:spPr>
          <a:xfrm>
            <a:off x="1028581" y="5181600"/>
            <a:ext cx="3566160" cy="493776"/>
          </a:xfrm>
        </p:spPr>
        <p:txBody>
          <a:bodyPr>
            <a:normAutofit/>
          </a:bodyPr>
          <a:lstStyle>
            <a:lvl1pPr marL="0" indent="0">
              <a:buNone/>
              <a:defRPr sz="18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a:r>
              <a:rPr lang="en-US"/>
              <a:t>Edit Master text styles</a:t>
            </a:r>
          </a:p>
        </p:txBody>
      </p:sp>
      <p:sp>
        <p:nvSpPr>
          <p:cNvPr id="18" name="Freeform 5"/>
          <p:cNvSpPr>
            <a:spLocks/>
          </p:cNvSpPr>
          <p:nvPr/>
        </p:nvSpPr>
        <p:spPr bwMode="gray">
          <a:xfrm>
            <a:off x="5300133" y="933449"/>
            <a:ext cx="41148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9" name="Picture Placeholder 18" descr="An empty placeholder to add an image. Click on the placeholder and select the image that you wish to add"/>
          <p:cNvSpPr>
            <a:spLocks noGrp="1"/>
          </p:cNvSpPr>
          <p:nvPr>
            <p:ph type="pic" sz="quarter" idx="15"/>
          </p:nvPr>
        </p:nvSpPr>
        <p:spPr>
          <a:xfrm>
            <a:off x="5530568" y="1113022"/>
            <a:ext cx="3638453"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endParaRPr lang="en-US" dirty="0"/>
          </a:p>
        </p:txBody>
      </p:sp>
      <p:sp>
        <p:nvSpPr>
          <p:cNvPr id="20" name="Text Placeholder 16"/>
          <p:cNvSpPr>
            <a:spLocks noGrp="1"/>
          </p:cNvSpPr>
          <p:nvPr>
            <p:ph type="body" sz="quarter" idx="16"/>
          </p:nvPr>
        </p:nvSpPr>
        <p:spPr>
          <a:xfrm>
            <a:off x="5566714" y="5181600"/>
            <a:ext cx="3566160" cy="493776"/>
          </a:xfrm>
        </p:spPr>
        <p:txBody>
          <a:bodyPr>
            <a:normAutofit/>
          </a:bodyPr>
          <a:lstStyle>
            <a:lvl1pPr marL="0" indent="0">
              <a:buNone/>
              <a:defRPr sz="18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a:r>
              <a:rPr lang="en-US"/>
              <a:t>Edit Master text styles</a:t>
            </a:r>
          </a:p>
        </p:txBody>
      </p:sp>
    </p:spTree>
    <p:extLst>
      <p:ext uri="{BB962C8B-B14F-4D97-AF65-F5344CB8AC3E}">
        <p14:creationId xmlns:p14="http://schemas.microsoft.com/office/powerpoint/2010/main" val="2037772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hree Pictures with Caption">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5" y="1716"/>
            <a:ext cx="12188952" cy="6856284"/>
          </a:xfrm>
          <a:prstGeom prst="rect">
            <a:avLst/>
          </a:prstGeom>
        </p:spPr>
      </p:pic>
      <p:sp>
        <p:nvSpPr>
          <p:cNvPr id="2" name="Title 1"/>
          <p:cNvSpPr>
            <a:spLocks noGrp="1"/>
          </p:cNvSpPr>
          <p:nvPr>
            <p:ph type="title"/>
          </p:nvPr>
        </p:nvSpPr>
        <p:spPr>
          <a:xfrm>
            <a:off x="1028580" y="5305424"/>
            <a:ext cx="8104083" cy="579921"/>
          </a:xfrm>
        </p:spPr>
        <p:txBody>
          <a:bodyPr>
            <a:normAutofit/>
          </a:bodyPr>
          <a:lstStyle>
            <a:lvl1pPr>
              <a:defRPr sz="2400">
                <a:solidFill>
                  <a:schemeClr val="accent1"/>
                </a:solidFill>
              </a:defRPr>
            </a:lvl1pPr>
          </a:lstStyle>
          <a:p>
            <a:r>
              <a:rPr lang="en-US"/>
              <a:t>Click to edit Master title style</a:t>
            </a:r>
            <a:endParaRPr lang="en-US" dirty="0"/>
          </a:p>
        </p:txBody>
      </p:sp>
      <p:sp>
        <p:nvSpPr>
          <p:cNvPr id="7" name="Freeform 5"/>
          <p:cNvSpPr>
            <a:spLocks/>
          </p:cNvSpPr>
          <p:nvPr/>
        </p:nvSpPr>
        <p:spPr bwMode="gray">
          <a:xfrm>
            <a:off x="762000" y="933449"/>
            <a:ext cx="53340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5" name="Picture Placeholder 14" descr="An empty placeholder to add an image. Click on the placeholder and select the image that you wish to add"/>
          <p:cNvSpPr>
            <a:spLocks noGrp="1"/>
          </p:cNvSpPr>
          <p:nvPr>
            <p:ph type="pic" sz="quarter" idx="13"/>
          </p:nvPr>
        </p:nvSpPr>
        <p:spPr>
          <a:xfrm>
            <a:off x="991888" y="1113022"/>
            <a:ext cx="4874224"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p>
        </p:txBody>
      </p:sp>
      <p:sp>
        <p:nvSpPr>
          <p:cNvPr id="18" name="Freeform 5"/>
          <p:cNvSpPr>
            <a:spLocks/>
          </p:cNvSpPr>
          <p:nvPr/>
        </p:nvSpPr>
        <p:spPr bwMode="gray">
          <a:xfrm>
            <a:off x="6323873" y="967316"/>
            <a:ext cx="2990942" cy="1934384"/>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9" name="Picture Placeholder 18" descr="An empty placeholder to add an image. Click on the placeholder and select the image that you wish to add"/>
          <p:cNvSpPr>
            <a:spLocks noGrp="1"/>
          </p:cNvSpPr>
          <p:nvPr>
            <p:ph type="pic" sz="quarter" idx="15"/>
          </p:nvPr>
        </p:nvSpPr>
        <p:spPr>
          <a:xfrm>
            <a:off x="6506025" y="1109743"/>
            <a:ext cx="2626638" cy="1649530"/>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p>
        </p:txBody>
      </p:sp>
      <p:sp>
        <p:nvSpPr>
          <p:cNvPr id="12" name="Freeform 5"/>
          <p:cNvSpPr>
            <a:spLocks/>
          </p:cNvSpPr>
          <p:nvPr/>
        </p:nvSpPr>
        <p:spPr bwMode="gray">
          <a:xfrm>
            <a:off x="6323873" y="3060954"/>
            <a:ext cx="2990942" cy="1934384"/>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3" name="Picture Placeholder 12" descr="An empty placeholder to add an image. Click on the placeholder and select the image that you wish to add"/>
          <p:cNvSpPr>
            <a:spLocks noGrp="1"/>
          </p:cNvSpPr>
          <p:nvPr>
            <p:ph type="pic" sz="quarter" idx="16"/>
          </p:nvPr>
        </p:nvSpPr>
        <p:spPr>
          <a:xfrm>
            <a:off x="6506025" y="3203381"/>
            <a:ext cx="2626638" cy="1649530"/>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endParaRPr lang="en-US" dirty="0"/>
          </a:p>
        </p:txBody>
      </p:sp>
      <p:sp>
        <p:nvSpPr>
          <p:cNvPr id="17" name="Text Placeholder 16"/>
          <p:cNvSpPr>
            <a:spLocks noGrp="1"/>
          </p:cNvSpPr>
          <p:nvPr>
            <p:ph type="body" sz="quarter" idx="14"/>
          </p:nvPr>
        </p:nvSpPr>
        <p:spPr>
          <a:xfrm>
            <a:off x="1028581" y="5919255"/>
            <a:ext cx="8104082" cy="497420"/>
          </a:xfrm>
        </p:spPr>
        <p:txBody>
          <a:bodyPr>
            <a:normAutofit/>
          </a:bodyPr>
          <a:lstStyle>
            <a:lvl1pPr marL="0" indent="0">
              <a:spcBef>
                <a:spcPts val="0"/>
              </a:spcBef>
              <a:buNone/>
              <a:defRPr sz="16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a:r>
              <a:rPr lang="en-US"/>
              <a:t>Edit Master text styles</a:t>
            </a:r>
          </a:p>
        </p:txBody>
      </p:sp>
    </p:spTree>
    <p:extLst>
      <p:ext uri="{BB962C8B-B14F-4D97-AF65-F5344CB8AC3E}">
        <p14:creationId xmlns:p14="http://schemas.microsoft.com/office/powerpoint/2010/main" val="1017792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ive Pictures">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3" y="283"/>
            <a:ext cx="12188952" cy="6859715"/>
          </a:xfrm>
          <a:prstGeom prst="rect">
            <a:avLst/>
          </a:prstGeom>
        </p:spPr>
      </p:pic>
      <p:sp>
        <p:nvSpPr>
          <p:cNvPr id="2" name="Title 1"/>
          <p:cNvSpPr>
            <a:spLocks noGrp="1"/>
          </p:cNvSpPr>
          <p:nvPr>
            <p:ph type="title"/>
          </p:nvPr>
        </p:nvSpPr>
        <p:spPr>
          <a:xfrm>
            <a:off x="9677400" y="365126"/>
            <a:ext cx="2133600" cy="1539874"/>
          </a:xfrm>
        </p:spPr>
        <p:txBody>
          <a:bodyPr vert="horz" lIns="91440" tIns="45720" rIns="91440" bIns="45720" rtlCol="0" anchor="b">
            <a:normAutofit/>
          </a:bodyPr>
          <a:lstStyle>
            <a:lvl1pPr>
              <a:defRPr lang="en-US" sz="2400">
                <a:solidFill>
                  <a:schemeClr val="accent1"/>
                </a:solidFill>
              </a:defRPr>
            </a:lvl1pPr>
          </a:lstStyle>
          <a:p>
            <a:pPr lvl="0"/>
            <a:r>
              <a:rPr lang="en-US"/>
              <a:t>Click to edit Master title style</a:t>
            </a:r>
          </a:p>
        </p:txBody>
      </p:sp>
      <p:sp>
        <p:nvSpPr>
          <p:cNvPr id="8" name="Freeform 5"/>
          <p:cNvSpPr>
            <a:spLocks/>
          </p:cNvSpPr>
          <p:nvPr/>
        </p:nvSpPr>
        <p:spPr bwMode="gray">
          <a:xfrm>
            <a:off x="4182533" y="265044"/>
            <a:ext cx="5232399" cy="3020023"/>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9" name="Picture Placeholder 8" descr="An empty placeholder to add an image. Click on the placeholder and select the image that you wish to add"/>
          <p:cNvSpPr>
            <a:spLocks noGrp="1"/>
          </p:cNvSpPr>
          <p:nvPr>
            <p:ph type="pic" sz="quarter" idx="13"/>
          </p:nvPr>
        </p:nvSpPr>
        <p:spPr>
          <a:xfrm>
            <a:off x="4424435" y="436315"/>
            <a:ext cx="4748594" cy="2677481"/>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endParaRPr lang="en-US" dirty="0"/>
          </a:p>
        </p:txBody>
      </p:sp>
      <p:sp>
        <p:nvSpPr>
          <p:cNvPr id="10" name="Freeform 5"/>
          <p:cNvSpPr>
            <a:spLocks/>
          </p:cNvSpPr>
          <p:nvPr/>
        </p:nvSpPr>
        <p:spPr bwMode="gray">
          <a:xfrm>
            <a:off x="816188" y="384723"/>
            <a:ext cx="3146212" cy="1894677"/>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1" name="Picture Placeholder 10" descr="An empty placeholder to add an image. Click on the placeholder and select the image that you wish to add"/>
          <p:cNvSpPr>
            <a:spLocks noGrp="1"/>
          </p:cNvSpPr>
          <p:nvPr>
            <p:ph type="pic" sz="quarter" idx="15"/>
          </p:nvPr>
        </p:nvSpPr>
        <p:spPr>
          <a:xfrm>
            <a:off x="1013022" y="538232"/>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p>
        </p:txBody>
      </p:sp>
      <p:sp>
        <p:nvSpPr>
          <p:cNvPr id="12" name="Freeform 5"/>
          <p:cNvSpPr>
            <a:spLocks/>
          </p:cNvSpPr>
          <p:nvPr/>
        </p:nvSpPr>
        <p:spPr bwMode="gray">
          <a:xfrm>
            <a:off x="816188" y="2478361"/>
            <a:ext cx="3146212" cy="1894677"/>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3" name="Picture Placeholder 12" descr="An empty placeholder to add an image. Click on the placeholder and select the image that you wish to add"/>
          <p:cNvSpPr>
            <a:spLocks noGrp="1"/>
          </p:cNvSpPr>
          <p:nvPr>
            <p:ph type="pic" sz="quarter" idx="16"/>
          </p:nvPr>
        </p:nvSpPr>
        <p:spPr>
          <a:xfrm>
            <a:off x="1013022" y="2631870"/>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p>
        </p:txBody>
      </p:sp>
      <p:sp>
        <p:nvSpPr>
          <p:cNvPr id="14" name="Freeform 5"/>
          <p:cNvSpPr>
            <a:spLocks/>
          </p:cNvSpPr>
          <p:nvPr/>
        </p:nvSpPr>
        <p:spPr bwMode="gray">
          <a:xfrm>
            <a:off x="816188" y="4571999"/>
            <a:ext cx="3146212" cy="1894677"/>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5" name="Picture Placeholder 14" descr="An empty placeholder to add an image. Click on the placeholder and select the image that you wish to add"/>
          <p:cNvSpPr>
            <a:spLocks noGrp="1"/>
          </p:cNvSpPr>
          <p:nvPr>
            <p:ph type="pic" sz="quarter" idx="17"/>
          </p:nvPr>
        </p:nvSpPr>
        <p:spPr>
          <a:xfrm>
            <a:off x="1013022" y="4725508"/>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endParaRPr lang="en-US" dirty="0"/>
          </a:p>
        </p:txBody>
      </p:sp>
      <p:sp>
        <p:nvSpPr>
          <p:cNvPr id="20" name="Freeform 5"/>
          <p:cNvSpPr>
            <a:spLocks/>
          </p:cNvSpPr>
          <p:nvPr/>
        </p:nvSpPr>
        <p:spPr bwMode="gray">
          <a:xfrm>
            <a:off x="4182533" y="3448511"/>
            <a:ext cx="5232399" cy="3020023"/>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21" name="Picture Placeholder 20" descr="An empty placeholder to add an image. Click on the placeholder and select the image that you wish to add"/>
          <p:cNvSpPr>
            <a:spLocks noGrp="1"/>
          </p:cNvSpPr>
          <p:nvPr>
            <p:ph type="pic" sz="quarter" idx="18"/>
          </p:nvPr>
        </p:nvSpPr>
        <p:spPr>
          <a:xfrm>
            <a:off x="4424435" y="3619782"/>
            <a:ext cx="4748594" cy="2677481"/>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endParaRPr lang="en-US" dirty="0"/>
          </a:p>
        </p:txBody>
      </p:sp>
    </p:spTree>
    <p:extLst>
      <p:ext uri="{BB962C8B-B14F-4D97-AF65-F5344CB8AC3E}">
        <p14:creationId xmlns:p14="http://schemas.microsoft.com/office/powerpoint/2010/main" val="864672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7FC8593D-7C47-471E-A8DF-97AC4FFD13F5}" type="datetimeFigureOut">
              <a:rPr lang="en-US" smtClean="0"/>
              <a:t>9/16/2026</a:t>
            </a:fld>
            <a:endParaRPr lang="en-US"/>
          </a:p>
        </p:txBody>
      </p:sp>
      <p:sp>
        <p:nvSpPr>
          <p:cNvPr id="6" name="Slide Number Placeholder 5"/>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1443261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365125"/>
            <a:ext cx="1828799" cy="49403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24000" y="365125"/>
            <a:ext cx="6858000" cy="49403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7FC8593D-7C47-471E-A8DF-97AC4FFD13F5}" type="datetimeFigureOut">
              <a:rPr lang="en-US" smtClean="0"/>
              <a:t>9/16/2026</a:t>
            </a:fld>
            <a:endParaRPr lang="en-US"/>
          </a:p>
        </p:txBody>
      </p:sp>
      <p:sp>
        <p:nvSpPr>
          <p:cNvPr id="6" name="Slide Number Placeholder 5"/>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3926244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16" cstate="print">
            <a:extLst>
              <a:ext uri="{28A0092B-C50C-407E-A947-70E740481C1C}">
                <a14:useLocalDpi xmlns:a14="http://schemas.microsoft.com/office/drawing/2010/main" val="0"/>
              </a:ext>
            </a:extLst>
          </a:blip>
          <a:srcRect l="525" t="511" r="525" b="2999"/>
          <a:stretch/>
        </p:blipFill>
        <p:spPr>
          <a:xfrm>
            <a:off x="0" y="0"/>
            <a:ext cx="12188826" cy="6858000"/>
          </a:xfrm>
          <a:prstGeom prst="rect">
            <a:avLst/>
          </a:prstGeom>
        </p:spPr>
      </p:pic>
      <p:sp>
        <p:nvSpPr>
          <p:cNvPr id="2" name="Title Placeholder 1"/>
          <p:cNvSpPr>
            <a:spLocks noGrp="1"/>
          </p:cNvSpPr>
          <p:nvPr>
            <p:ph type="title"/>
          </p:nvPr>
        </p:nvSpPr>
        <p:spPr>
          <a:xfrm>
            <a:off x="838200" y="365126"/>
            <a:ext cx="9829800" cy="108267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524000" y="1828800"/>
            <a:ext cx="9144000" cy="34747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2209800" y="6416675"/>
            <a:ext cx="4572000" cy="365125"/>
          </a:xfrm>
          <a:prstGeom prst="rect">
            <a:avLst/>
          </a:prstGeom>
        </p:spPr>
        <p:txBody>
          <a:bodyPr vert="horz" lIns="91440" tIns="45720" rIns="91440" bIns="45720" rtlCol="0" anchor="ctr"/>
          <a:lstStyle>
            <a:lvl1pPr algn="l">
              <a:defRPr sz="1100">
                <a:solidFill>
                  <a:schemeClr val="tx1"/>
                </a:solidFill>
              </a:defRPr>
            </a:lvl1pPr>
          </a:lstStyle>
          <a:p>
            <a:r>
              <a:rPr lang="en-US" dirty="0"/>
              <a:t>Add a footer</a:t>
            </a:r>
          </a:p>
        </p:txBody>
      </p:sp>
      <p:sp>
        <p:nvSpPr>
          <p:cNvPr id="4" name="Date Placeholder 3"/>
          <p:cNvSpPr>
            <a:spLocks noGrp="1"/>
          </p:cNvSpPr>
          <p:nvPr>
            <p:ph type="dt" sz="half" idx="2"/>
          </p:nvPr>
        </p:nvSpPr>
        <p:spPr>
          <a:xfrm>
            <a:off x="7010400" y="6416675"/>
            <a:ext cx="1371600" cy="365125"/>
          </a:xfrm>
          <a:prstGeom prst="rect">
            <a:avLst/>
          </a:prstGeom>
        </p:spPr>
        <p:txBody>
          <a:bodyPr vert="horz" lIns="91440" tIns="45720" rIns="91440" bIns="45720" rtlCol="0" anchor="ctr"/>
          <a:lstStyle>
            <a:lvl1pPr algn="r">
              <a:defRPr sz="1100">
                <a:solidFill>
                  <a:schemeClr val="tx1"/>
                </a:solidFill>
              </a:defRPr>
            </a:lvl1pPr>
          </a:lstStyle>
          <a:p>
            <a:fld id="{7FC8593D-7C47-471E-A8DF-97AC4FFD13F5}" type="datetimeFigureOut">
              <a:rPr lang="en-US" smtClean="0"/>
              <a:pPr/>
              <a:t>9/16/2026</a:t>
            </a:fld>
            <a:endParaRPr lang="en-US" dirty="0"/>
          </a:p>
        </p:txBody>
      </p:sp>
      <p:sp>
        <p:nvSpPr>
          <p:cNvPr id="6" name="Slide Number Placeholder 5"/>
          <p:cNvSpPr>
            <a:spLocks noGrp="1"/>
          </p:cNvSpPr>
          <p:nvPr>
            <p:ph type="sldNum" sz="quarter" idx="4"/>
          </p:nvPr>
        </p:nvSpPr>
        <p:spPr>
          <a:xfrm>
            <a:off x="8610600" y="6416675"/>
            <a:ext cx="838200" cy="365125"/>
          </a:xfrm>
          <a:prstGeom prst="rect">
            <a:avLst/>
          </a:prstGeom>
        </p:spPr>
        <p:txBody>
          <a:bodyPr vert="horz" lIns="91440" tIns="45720" rIns="91440" bIns="45720" rtlCol="0" anchor="ctr"/>
          <a:lstStyle>
            <a:lvl1pPr algn="r">
              <a:defRPr sz="1100">
                <a:solidFill>
                  <a:schemeClr val="tx1"/>
                </a:solidFill>
              </a:defRPr>
            </a:lvl1pPr>
          </a:lstStyle>
          <a:p>
            <a:fld id="{289D71E3-7D81-4C24-B9D8-6B108755C64C}" type="slidenum">
              <a:rPr lang="en-US" smtClean="0"/>
              <a:pPr/>
              <a:t>‹#›</a:t>
            </a:fld>
            <a:endParaRPr lang="en-US" dirty="0"/>
          </a:p>
        </p:txBody>
      </p:sp>
    </p:spTree>
    <p:extLst>
      <p:ext uri="{BB962C8B-B14F-4D97-AF65-F5344CB8AC3E}">
        <p14:creationId xmlns:p14="http://schemas.microsoft.com/office/powerpoint/2010/main" val="3616545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2" r:id="rId11"/>
    <p:sldLayoutId id="2147483661" r:id="rId12"/>
    <p:sldLayoutId id="2147483658" r:id="rId13"/>
    <p:sldLayoutId id="2147483659"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Arial" panose="020B0604020202020204"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2pPr>
      <a:lvl3pPr marL="685800" indent="-18288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4pPr>
      <a:lvl5pPr marL="11430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6pPr>
      <a:lvl7pPr marL="16002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8pPr>
      <a:lvl9pPr marL="20574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2014%20National%20Curriculum%20Upper%20KS2%20Guided%20Reading%20Questions.pdf"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www.thinkuknow.co.uk/parents/" TargetMode="External"/><Relationship Id="rId7" Type="http://schemas.openxmlformats.org/officeDocument/2006/relationships/hyperlink" Target="https://www.childnet.com/resources/know-it-all-for-parents" TargetMode="External"/><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hyperlink" Target="https://www.saferinternet.org.uk/advice-centre/parents-and-carers" TargetMode="External"/><Relationship Id="rId5" Type="http://schemas.openxmlformats.org/officeDocument/2006/relationships/hyperlink" Target="http://www.safeguardingchildren.co.uk/parents-carers/e-safety-for-parents" TargetMode="External"/><Relationship Id="rId4" Type="http://schemas.openxmlformats.org/officeDocument/2006/relationships/hyperlink" Target="https://www.nspcc.org.uk/preventing-abuse/keeping-children-safe/online-safety/"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www.sumdog.co.uk/" TargetMode="External"/><Relationship Id="rId2" Type="http://schemas.openxmlformats.org/officeDocument/2006/relationships/hyperlink" Target="http://www.spellingframe.co.uk/" TargetMode="External"/><Relationship Id="rId1" Type="http://schemas.openxmlformats.org/officeDocument/2006/relationships/slideLayout" Target="../slideLayouts/slideLayout2.xml"/><Relationship Id="rId6" Type="http://schemas.openxmlformats.org/officeDocument/2006/relationships/hyperlink" Target="http://www.gridclub.com/" TargetMode="External"/><Relationship Id="rId5" Type="http://schemas.openxmlformats.org/officeDocument/2006/relationships/hyperlink" Target="http://www.primarygamesarena.com/" TargetMode="External"/><Relationship Id="rId4" Type="http://schemas.openxmlformats.org/officeDocument/2006/relationships/hyperlink" Target="http://www.onceuponapicture.co.uk/" TargetMode="External"/></Relationships>
</file>

<file path=ppt/slides/_rels/slide26.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hyperlink" Target="https://www.nationaltrust.org.uk/features/50-things-to-do-before-youre-11--activity-list" TargetMode="External"/><Relationship Id="rId7" Type="http://schemas.openxmlformats.org/officeDocument/2006/relationships/hyperlink" Target="http://www.flickr.com/photos/sexify/4677109410/" TargetMode="External"/><Relationship Id="rId2" Type="http://schemas.openxmlformats.org/officeDocument/2006/relationships/notesSlide" Target="../notesSlides/notesSlide1.xml"/><Relationship Id="rId1" Type="http://schemas.openxmlformats.org/officeDocument/2006/relationships/slideLayout" Target="../slideLayouts/slideLayout11.xml"/><Relationship Id="rId6" Type="http://schemas.openxmlformats.org/officeDocument/2006/relationships/image" Target="../media/image24.jpg"/><Relationship Id="rId5" Type="http://schemas.openxmlformats.org/officeDocument/2006/relationships/hyperlink" Target="http://www.thechildrensbookreview.com/weblog/2011/04/family-reading-reading-together-reading-aloud.html" TargetMode="External"/><Relationship Id="rId4" Type="http://schemas.openxmlformats.org/officeDocument/2006/relationships/image" Target="../media/image23.jpg"/><Relationship Id="rId9" Type="http://schemas.openxmlformats.org/officeDocument/2006/relationships/hyperlink" Target="http://www.pixnio.com/people/crowd/six-people-working-in-offic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F907B79-7EA7-D840-BF8B-7362952C5B09}"/>
              </a:ext>
            </a:extLst>
          </p:cNvPr>
          <p:cNvPicPr>
            <a:picLocks noChangeAspect="1"/>
          </p:cNvPicPr>
          <p:nvPr/>
        </p:nvPicPr>
        <p:blipFill>
          <a:blip r:embed="rId2"/>
          <a:stretch>
            <a:fillRect/>
          </a:stretch>
        </p:blipFill>
        <p:spPr>
          <a:xfrm>
            <a:off x="31750" y="19050"/>
            <a:ext cx="12128500" cy="6819900"/>
          </a:xfrm>
          <a:prstGeom prst="rect">
            <a:avLst/>
          </a:prstGeom>
        </p:spPr>
      </p:pic>
      <p:sp>
        <p:nvSpPr>
          <p:cNvPr id="4" name="TextBox 3">
            <a:extLst>
              <a:ext uri="{FF2B5EF4-FFF2-40B4-BE49-F238E27FC236}">
                <a16:creationId xmlns:a16="http://schemas.microsoft.com/office/drawing/2014/main" id="{233093D7-3A15-E943-8A37-16C31BDAA1F3}"/>
              </a:ext>
            </a:extLst>
          </p:cNvPr>
          <p:cNvSpPr txBox="1"/>
          <p:nvPr/>
        </p:nvSpPr>
        <p:spPr>
          <a:xfrm>
            <a:off x="3935760" y="1664410"/>
            <a:ext cx="4132956" cy="1754326"/>
          </a:xfrm>
          <a:prstGeom prst="rect">
            <a:avLst/>
          </a:prstGeom>
          <a:noFill/>
        </p:spPr>
        <p:txBody>
          <a:bodyPr wrap="square" rtlCol="0">
            <a:spAutoFit/>
          </a:bodyPr>
          <a:lstStyle/>
          <a:p>
            <a:pPr algn="ctr"/>
            <a:r>
              <a:rPr lang="en-US" sz="5400" dirty="0" smtClean="0">
                <a:latin typeface="Letter-join Plus 8" panose="02000505000000020003" pitchFamily="50" charset="0"/>
              </a:rPr>
              <a:t>Welcome to Year 5</a:t>
            </a:r>
            <a:endParaRPr lang="en-US" sz="5400" dirty="0">
              <a:latin typeface="Letter-join Plus 8" panose="02000505000000020003" pitchFamily="50" charset="0"/>
            </a:endParaRPr>
          </a:p>
        </p:txBody>
      </p:sp>
    </p:spTree>
    <p:extLst>
      <p:ext uri="{BB962C8B-B14F-4D97-AF65-F5344CB8AC3E}">
        <p14:creationId xmlns:p14="http://schemas.microsoft.com/office/powerpoint/2010/main" val="978343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54616" y="-243408"/>
            <a:ext cx="8458200" cy="1224136"/>
          </a:xfrm>
        </p:spPr>
        <p:txBody>
          <a:bodyPr>
            <a:normAutofit fontScale="90000"/>
          </a:bodyPr>
          <a:lstStyle/>
          <a:p>
            <a:r>
              <a:rPr lang="en-US" sz="6600" dirty="0">
                <a:latin typeface="SassoonCRInfant" panose="02010503020300020003" pitchFamily="2" charset="0"/>
              </a:rPr>
              <a:t>Welcome to Year </a:t>
            </a:r>
            <a:r>
              <a:rPr lang="en-US" sz="6600" dirty="0" smtClean="0">
                <a:latin typeface="SassoonCRInfant" panose="02010503020300020003" pitchFamily="2" charset="0"/>
              </a:rPr>
              <a:t>5 2026!</a:t>
            </a:r>
            <a:endParaRPr lang="en-US" sz="6600" dirty="0">
              <a:latin typeface="SassoonCRInfant" panose="02010503020300020003" pitchFamily="2" charset="0"/>
            </a:endParaRPr>
          </a:p>
        </p:txBody>
      </p:sp>
      <p:sp>
        <p:nvSpPr>
          <p:cNvPr id="4" name="Subtitle 2"/>
          <p:cNvSpPr txBox="1">
            <a:spLocks/>
          </p:cNvSpPr>
          <p:nvPr/>
        </p:nvSpPr>
        <p:spPr>
          <a:xfrm>
            <a:off x="854616" y="1124744"/>
            <a:ext cx="7086600" cy="151216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buFont typeface="Arial" panose="020B0604020202020204" pitchFamily="34" charset="0"/>
              <a:buNone/>
              <a:defRPr sz="2400" kern="1200">
                <a:solidFill>
                  <a:schemeClr val="tx1"/>
                </a:solidFill>
                <a:latin typeface="+mj-lt"/>
                <a:ea typeface="+mn-ea"/>
                <a:cs typeface="+mn-cs"/>
              </a:defRPr>
            </a:lvl1pPr>
            <a:lvl2pPr marL="457200" indent="0" algn="ctr" defTabSz="914400" rtl="0" eaLnBrk="1" latinLnBrk="0" hangingPunct="1">
              <a:lnSpc>
                <a:spcPct val="90000"/>
              </a:lnSpc>
              <a:spcBef>
                <a:spcPts val="12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6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6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6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6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6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6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600"/>
              </a:spcBef>
              <a:buFont typeface="Arial" panose="020B0604020202020204" pitchFamily="34" charset="0"/>
              <a:buNone/>
              <a:defRPr sz="1600" kern="1200">
                <a:solidFill>
                  <a:schemeClr val="tx1"/>
                </a:solidFill>
                <a:latin typeface="+mn-lt"/>
                <a:ea typeface="+mn-ea"/>
                <a:cs typeface="+mn-cs"/>
              </a:defRPr>
            </a:lvl9pPr>
          </a:lstStyle>
          <a:p>
            <a:r>
              <a:rPr lang="en-US" sz="3200" dirty="0" smtClean="0">
                <a:latin typeface="Letter-join Plus 8" panose="02000505000000020003" pitchFamily="50" charset="0"/>
              </a:rPr>
              <a:t>Ms. Hudson              Mrs. Brown </a:t>
            </a:r>
          </a:p>
          <a:p>
            <a:r>
              <a:rPr lang="en-US" sz="3200" dirty="0" err="1" smtClean="0">
                <a:latin typeface="Letter-join Plus 8" panose="02000505000000020003" pitchFamily="50" charset="0"/>
              </a:rPr>
              <a:t>Mrs</a:t>
            </a:r>
            <a:r>
              <a:rPr lang="en-US" sz="3200" dirty="0" smtClean="0">
                <a:latin typeface="Letter-join Plus 8" panose="02000505000000020003" pitchFamily="50" charset="0"/>
              </a:rPr>
              <a:t> Maiden              </a:t>
            </a:r>
            <a:r>
              <a:rPr lang="en-US" sz="3200" dirty="0" err="1" smtClean="0">
                <a:latin typeface="Letter-join Plus 8" panose="02000505000000020003" pitchFamily="50" charset="0"/>
              </a:rPr>
              <a:t>Mrs</a:t>
            </a:r>
            <a:r>
              <a:rPr lang="en-US" sz="3200" dirty="0" smtClean="0">
                <a:latin typeface="Letter-join Plus 8" panose="02000505000000020003" pitchFamily="50" charset="0"/>
              </a:rPr>
              <a:t> </a:t>
            </a:r>
            <a:r>
              <a:rPr lang="en-US" sz="3200" dirty="0">
                <a:latin typeface="Letter-join Plus 8" panose="02000505000000020003" pitchFamily="50" charset="0"/>
              </a:rPr>
              <a:t>Fitzsimons </a:t>
            </a:r>
            <a:endParaRPr lang="en-US" sz="3200" dirty="0" smtClean="0">
              <a:latin typeface="Letter-join Plus 8" panose="02000505000000020003" pitchFamily="50" charset="0"/>
            </a:endParaRPr>
          </a:p>
          <a:p>
            <a:endParaRPr lang="en-US" sz="3200" dirty="0" smtClean="0">
              <a:latin typeface="Letter-join Plus 8" panose="02000505000000020003" pitchFamily="50" charset="0"/>
            </a:endParaRPr>
          </a:p>
        </p:txBody>
      </p:sp>
    </p:spTree>
    <p:extLst>
      <p:ext uri="{BB962C8B-B14F-4D97-AF65-F5344CB8AC3E}">
        <p14:creationId xmlns:p14="http://schemas.microsoft.com/office/powerpoint/2010/main" val="2798047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7408" y="260648"/>
            <a:ext cx="9829800" cy="1082674"/>
          </a:xfrm>
        </p:spPr>
        <p:txBody>
          <a:bodyPr>
            <a:normAutofit/>
          </a:bodyPr>
          <a:lstStyle/>
          <a:p>
            <a:r>
              <a:rPr lang="en-US" sz="6000" dirty="0">
                <a:latin typeface="SassoonCRInfant" panose="02010503020300020003" pitchFamily="2" charset="0"/>
              </a:rPr>
              <a:t>Values at St John’s</a:t>
            </a:r>
          </a:p>
        </p:txBody>
      </p:sp>
      <p:pic>
        <p:nvPicPr>
          <p:cNvPr id="3074" name="Picture 2" descr="http://www.stjohnsprimary.co.uk/themes/stjohnssouthport/images/value_1.png">
            <a:extLst>
              <a:ext uri="{FF2B5EF4-FFF2-40B4-BE49-F238E27FC236}">
                <a16:creationId xmlns:a16="http://schemas.microsoft.com/office/drawing/2014/main" id="{C59EAEB9-92C9-4AFA-9A80-68B6E9ECAE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1464" y="1593922"/>
            <a:ext cx="3534793" cy="338437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5159896" y="1593922"/>
            <a:ext cx="6096000" cy="3785652"/>
          </a:xfrm>
          <a:prstGeom prst="rect">
            <a:avLst/>
          </a:prstGeom>
        </p:spPr>
        <p:txBody>
          <a:bodyPr>
            <a:spAutoFit/>
          </a:bodyPr>
          <a:lstStyle/>
          <a:p>
            <a:r>
              <a:rPr lang="en-GB" sz="2000" dirty="0">
                <a:latin typeface="SassoonCRInfant" panose="02010503020300020003" pitchFamily="2" charset="0"/>
              </a:rPr>
              <a:t>At St. John’s Church of England Primary School our Christian values are at the heart of everything we do. Our whole school community work together to create JOY in living and learning.   </a:t>
            </a:r>
          </a:p>
          <a:p>
            <a:r>
              <a:rPr lang="en-GB" sz="2000" dirty="0">
                <a:latin typeface="SassoonCRInfant" panose="02010503020300020003" pitchFamily="2" charset="0"/>
              </a:rPr>
              <a:t> </a:t>
            </a:r>
          </a:p>
          <a:p>
            <a:r>
              <a:rPr lang="en-GB" sz="2000" dirty="0">
                <a:latin typeface="SassoonCRInfant" panose="02010503020300020003" pitchFamily="2" charset="0"/>
              </a:rPr>
              <a:t>Our school values are:</a:t>
            </a:r>
          </a:p>
          <a:p>
            <a:r>
              <a:rPr lang="en-GB" sz="2000" dirty="0">
                <a:latin typeface="SassoonCRInfant" panose="02010503020300020003" pitchFamily="2" charset="0"/>
              </a:rPr>
              <a:t>•	Respect</a:t>
            </a:r>
          </a:p>
          <a:p>
            <a:r>
              <a:rPr lang="en-GB" sz="2000" dirty="0">
                <a:latin typeface="SassoonCRInfant" panose="02010503020300020003" pitchFamily="2" charset="0"/>
              </a:rPr>
              <a:t>•	Thankfulness</a:t>
            </a:r>
          </a:p>
          <a:p>
            <a:r>
              <a:rPr lang="en-GB" sz="2000" dirty="0">
                <a:latin typeface="SassoonCRInfant" panose="02010503020300020003" pitchFamily="2" charset="0"/>
              </a:rPr>
              <a:t>•	Compassion</a:t>
            </a:r>
          </a:p>
          <a:p>
            <a:r>
              <a:rPr lang="en-GB" sz="2000" dirty="0">
                <a:latin typeface="SassoonCRInfant" panose="02010503020300020003" pitchFamily="2" charset="0"/>
              </a:rPr>
              <a:t>•	Truthfulness</a:t>
            </a:r>
          </a:p>
          <a:p>
            <a:r>
              <a:rPr lang="en-GB" sz="2000" dirty="0">
                <a:latin typeface="SassoonCRInfant" panose="02010503020300020003" pitchFamily="2" charset="0"/>
              </a:rPr>
              <a:t>•	Trust</a:t>
            </a:r>
          </a:p>
          <a:p>
            <a:r>
              <a:rPr lang="en-GB" sz="2000" dirty="0">
                <a:latin typeface="SassoonCRInfant" panose="02010503020300020003" pitchFamily="2" charset="0"/>
              </a:rPr>
              <a:t>•	Responsibility</a:t>
            </a:r>
          </a:p>
        </p:txBody>
      </p:sp>
    </p:spTree>
    <p:extLst>
      <p:ext uri="{BB962C8B-B14F-4D97-AF65-F5344CB8AC3E}">
        <p14:creationId xmlns:p14="http://schemas.microsoft.com/office/powerpoint/2010/main" val="895437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43472" y="1124744"/>
            <a:ext cx="10696353" cy="5078313"/>
          </a:xfrm>
          <a:prstGeom prst="rect">
            <a:avLst/>
          </a:prstGeom>
        </p:spPr>
        <p:txBody>
          <a:bodyPr wrap="square">
            <a:spAutoFit/>
          </a:bodyPr>
          <a:lstStyle/>
          <a:p>
            <a:r>
              <a:rPr lang="en-GB" sz="3200" dirty="0">
                <a:latin typeface="Letter-join Plus 8" panose="02000505000000020003" pitchFamily="50" charset="0"/>
              </a:rPr>
              <a:t>Our school motto is:</a:t>
            </a:r>
          </a:p>
          <a:p>
            <a:endParaRPr lang="en-GB" sz="3200" dirty="0">
              <a:latin typeface="Letter-join Plus 8" panose="02000505000000020003" pitchFamily="50" charset="0"/>
            </a:endParaRPr>
          </a:p>
          <a:p>
            <a:r>
              <a:rPr lang="en-GB" sz="3200" dirty="0">
                <a:latin typeface="Letter-join Plus 8" panose="02000505000000020003" pitchFamily="50" charset="0"/>
              </a:rPr>
              <a:t>‘The JOY of the Lord is Your Strength’ (Nehemiah 8:10)</a:t>
            </a:r>
          </a:p>
          <a:p>
            <a:endParaRPr lang="en-GB" sz="3200" dirty="0">
              <a:latin typeface="Letter-join Plus 8" panose="02000505000000020003" pitchFamily="50" charset="0"/>
            </a:endParaRPr>
          </a:p>
          <a:p>
            <a:r>
              <a:rPr lang="en-GB" sz="3200" dirty="0">
                <a:latin typeface="Letter-join Plus 8" panose="02000505000000020003" pitchFamily="50" charset="0"/>
              </a:rPr>
              <a:t>JOY represents </a:t>
            </a:r>
            <a:r>
              <a:rPr lang="en-GB" sz="3200" dirty="0">
                <a:solidFill>
                  <a:srgbClr val="C00000"/>
                </a:solidFill>
                <a:latin typeface="Letter-join Plus 8" panose="02000505000000020003" pitchFamily="50" charset="0"/>
              </a:rPr>
              <a:t>JESUS, OTHERS, YOURSELF</a:t>
            </a:r>
          </a:p>
          <a:p>
            <a:endParaRPr lang="en-GB" sz="3200" dirty="0">
              <a:latin typeface="Letter-join Plus 8" panose="02000505000000020003" pitchFamily="50" charset="0"/>
            </a:endParaRPr>
          </a:p>
          <a:p>
            <a:r>
              <a:rPr lang="en-GB" sz="3200" dirty="0">
                <a:latin typeface="Letter-join Plus 8" panose="02000505000000020003" pitchFamily="50" charset="0"/>
              </a:rPr>
              <a:t>•	Give your heart to </a:t>
            </a:r>
            <a:r>
              <a:rPr lang="en-GB" sz="3200" dirty="0">
                <a:solidFill>
                  <a:srgbClr val="C00000"/>
                </a:solidFill>
                <a:latin typeface="Letter-join Plus 8" panose="02000505000000020003" pitchFamily="50" charset="0"/>
              </a:rPr>
              <a:t>JESUS</a:t>
            </a:r>
            <a:r>
              <a:rPr lang="en-GB" sz="3200" dirty="0">
                <a:latin typeface="Letter-join Plus 8" panose="02000505000000020003" pitchFamily="50" charset="0"/>
              </a:rPr>
              <a:t> and follow his example</a:t>
            </a:r>
          </a:p>
          <a:p>
            <a:r>
              <a:rPr lang="en-GB" sz="3200" dirty="0">
                <a:latin typeface="Letter-join Plus 8" panose="02000505000000020003" pitchFamily="50" charset="0"/>
              </a:rPr>
              <a:t>•	Build positive relationships with </a:t>
            </a:r>
            <a:r>
              <a:rPr lang="en-GB" sz="3200" dirty="0">
                <a:solidFill>
                  <a:srgbClr val="C00000"/>
                </a:solidFill>
                <a:latin typeface="Letter-join Plus 8" panose="02000505000000020003" pitchFamily="50" charset="0"/>
              </a:rPr>
              <a:t>OTHERS</a:t>
            </a:r>
          </a:p>
          <a:p>
            <a:r>
              <a:rPr lang="en-GB" sz="3200" dirty="0">
                <a:latin typeface="Letter-join Plus 8" panose="02000505000000020003" pitchFamily="50" charset="0"/>
              </a:rPr>
              <a:t>•	Be proud of </a:t>
            </a:r>
            <a:r>
              <a:rPr lang="en-GB" sz="3200" dirty="0">
                <a:solidFill>
                  <a:srgbClr val="C00000"/>
                </a:solidFill>
                <a:latin typeface="Letter-join Plus 8" panose="02000505000000020003" pitchFamily="50" charset="0"/>
              </a:rPr>
              <a:t>YOURSELF</a:t>
            </a:r>
          </a:p>
          <a:p>
            <a:endParaRPr lang="en-GB" dirty="0"/>
          </a:p>
          <a:p>
            <a:endParaRPr lang="en-GB" dirty="0"/>
          </a:p>
        </p:txBody>
      </p:sp>
      <p:sp>
        <p:nvSpPr>
          <p:cNvPr id="5" name="Title 1"/>
          <p:cNvSpPr>
            <a:spLocks noGrp="1"/>
          </p:cNvSpPr>
          <p:nvPr>
            <p:ph type="title"/>
          </p:nvPr>
        </p:nvSpPr>
        <p:spPr>
          <a:xfrm>
            <a:off x="175684" y="0"/>
            <a:ext cx="9829800" cy="1082674"/>
          </a:xfrm>
        </p:spPr>
        <p:txBody>
          <a:bodyPr>
            <a:normAutofit/>
          </a:bodyPr>
          <a:lstStyle/>
          <a:p>
            <a:r>
              <a:rPr lang="en-US" sz="6000" dirty="0">
                <a:latin typeface="Letter-join Plus 8" panose="02000505000000020003" pitchFamily="50" charset="0"/>
              </a:rPr>
              <a:t>Values at St John’s</a:t>
            </a:r>
          </a:p>
        </p:txBody>
      </p:sp>
      <p:pic>
        <p:nvPicPr>
          <p:cNvPr id="6" name="Picture 2" descr="http://www.stjohnsprimary.co.uk/themes/stjohnssouthport/images/value_1.png">
            <a:extLst>
              <a:ext uri="{FF2B5EF4-FFF2-40B4-BE49-F238E27FC236}">
                <a16:creationId xmlns:a16="http://schemas.microsoft.com/office/drawing/2014/main" id="{C59EAEB9-92C9-4AFA-9A80-68B6E9ECAE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28448" y="178818"/>
            <a:ext cx="1752977" cy="16783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0018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7408" y="-27384"/>
            <a:ext cx="3960440" cy="1082674"/>
          </a:xfrm>
        </p:spPr>
        <p:txBody>
          <a:bodyPr>
            <a:normAutofit/>
          </a:bodyPr>
          <a:lstStyle/>
          <a:p>
            <a:r>
              <a:rPr lang="en-US" sz="6000" dirty="0">
                <a:latin typeface="SassoonCRInfant" panose="02010503020300020003" pitchFamily="2" charset="0"/>
              </a:rPr>
              <a:t>Curriculum</a:t>
            </a:r>
          </a:p>
        </p:txBody>
      </p:sp>
      <p:sp>
        <p:nvSpPr>
          <p:cNvPr id="7" name="TextBox 6">
            <a:extLst>
              <a:ext uri="{FF2B5EF4-FFF2-40B4-BE49-F238E27FC236}">
                <a16:creationId xmlns:a16="http://schemas.microsoft.com/office/drawing/2014/main" id="{FE67A736-6B1E-49A8-86A1-5432B47A4D09}"/>
              </a:ext>
            </a:extLst>
          </p:cNvPr>
          <p:cNvSpPr txBox="1"/>
          <p:nvPr/>
        </p:nvSpPr>
        <p:spPr>
          <a:xfrm>
            <a:off x="551384" y="1010798"/>
            <a:ext cx="2808312" cy="923330"/>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en-GB" dirty="0">
                <a:latin typeface="SassoonCRInfant" panose="02010503020300020003" pitchFamily="2" charset="0"/>
              </a:rPr>
              <a:t>English – writing, reading, SPAG (Spelling, Punctuation and Grammar)</a:t>
            </a:r>
          </a:p>
        </p:txBody>
      </p:sp>
      <p:sp>
        <p:nvSpPr>
          <p:cNvPr id="8" name="TextBox 7">
            <a:extLst>
              <a:ext uri="{FF2B5EF4-FFF2-40B4-BE49-F238E27FC236}">
                <a16:creationId xmlns:a16="http://schemas.microsoft.com/office/drawing/2014/main" id="{8A868699-FCD2-42E5-987D-2000BA83BAAA}"/>
              </a:ext>
            </a:extLst>
          </p:cNvPr>
          <p:cNvSpPr txBox="1"/>
          <p:nvPr/>
        </p:nvSpPr>
        <p:spPr>
          <a:xfrm>
            <a:off x="551384" y="2246693"/>
            <a:ext cx="2808312"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en-GB" dirty="0">
                <a:latin typeface="SassoonCRInfant" panose="02010503020300020003" pitchFamily="2" charset="0"/>
              </a:rPr>
              <a:t>Maths</a:t>
            </a:r>
          </a:p>
        </p:txBody>
      </p:sp>
      <p:sp>
        <p:nvSpPr>
          <p:cNvPr id="9" name="TextBox 8">
            <a:extLst>
              <a:ext uri="{FF2B5EF4-FFF2-40B4-BE49-F238E27FC236}">
                <a16:creationId xmlns:a16="http://schemas.microsoft.com/office/drawing/2014/main" id="{D8544D64-1876-4538-B662-00BF5D12ABDA}"/>
              </a:ext>
            </a:extLst>
          </p:cNvPr>
          <p:cNvSpPr txBox="1"/>
          <p:nvPr/>
        </p:nvSpPr>
        <p:spPr>
          <a:xfrm>
            <a:off x="551384" y="2928653"/>
            <a:ext cx="2808312"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en-GB" dirty="0">
                <a:latin typeface="SassoonCRInfant" panose="02010503020300020003" pitchFamily="2" charset="0"/>
              </a:rPr>
              <a:t>Science</a:t>
            </a:r>
          </a:p>
        </p:txBody>
      </p:sp>
      <p:sp>
        <p:nvSpPr>
          <p:cNvPr id="10" name="TextBox 9">
            <a:extLst>
              <a:ext uri="{FF2B5EF4-FFF2-40B4-BE49-F238E27FC236}">
                <a16:creationId xmlns:a16="http://schemas.microsoft.com/office/drawing/2014/main" id="{CCFED79C-60A2-477B-8B78-1C4FA6000116}"/>
              </a:ext>
            </a:extLst>
          </p:cNvPr>
          <p:cNvSpPr txBox="1"/>
          <p:nvPr/>
        </p:nvSpPr>
        <p:spPr>
          <a:xfrm>
            <a:off x="4027422" y="5759044"/>
            <a:ext cx="2808312"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en-GB" dirty="0">
                <a:latin typeface="SassoonCRInfant" panose="02010503020300020003" pitchFamily="2" charset="0"/>
              </a:rPr>
              <a:t>Computing</a:t>
            </a:r>
          </a:p>
        </p:txBody>
      </p:sp>
      <p:sp>
        <p:nvSpPr>
          <p:cNvPr id="11" name="TextBox 10">
            <a:extLst>
              <a:ext uri="{FF2B5EF4-FFF2-40B4-BE49-F238E27FC236}">
                <a16:creationId xmlns:a16="http://schemas.microsoft.com/office/drawing/2014/main" id="{FD4F49BD-C9B3-4063-90CF-481C4C185D92}"/>
              </a:ext>
            </a:extLst>
          </p:cNvPr>
          <p:cNvSpPr txBox="1"/>
          <p:nvPr/>
        </p:nvSpPr>
        <p:spPr>
          <a:xfrm>
            <a:off x="4027422" y="4790223"/>
            <a:ext cx="2808312"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en-GB" dirty="0">
                <a:latin typeface="SassoonCRInfant" panose="02010503020300020003" pitchFamily="2" charset="0"/>
              </a:rPr>
              <a:t>RE</a:t>
            </a:r>
          </a:p>
        </p:txBody>
      </p:sp>
      <p:sp>
        <p:nvSpPr>
          <p:cNvPr id="12" name="TextBox 11">
            <a:extLst>
              <a:ext uri="{FF2B5EF4-FFF2-40B4-BE49-F238E27FC236}">
                <a16:creationId xmlns:a16="http://schemas.microsoft.com/office/drawing/2014/main" id="{E4D6A4EA-11E8-45FD-9FAF-92042F11E2E3}"/>
              </a:ext>
            </a:extLst>
          </p:cNvPr>
          <p:cNvSpPr txBox="1"/>
          <p:nvPr/>
        </p:nvSpPr>
        <p:spPr>
          <a:xfrm>
            <a:off x="4027422" y="5260859"/>
            <a:ext cx="2808312"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en-GB" dirty="0">
                <a:latin typeface="SassoonCRInfant" panose="02010503020300020003" pitchFamily="2" charset="0"/>
              </a:rPr>
              <a:t>French</a:t>
            </a:r>
          </a:p>
        </p:txBody>
      </p:sp>
      <p:sp>
        <p:nvSpPr>
          <p:cNvPr id="13" name="TextBox 12">
            <a:extLst>
              <a:ext uri="{FF2B5EF4-FFF2-40B4-BE49-F238E27FC236}">
                <a16:creationId xmlns:a16="http://schemas.microsoft.com/office/drawing/2014/main" id="{28DCAA39-45C2-41C7-AB12-1748D4366FBA}"/>
              </a:ext>
            </a:extLst>
          </p:cNvPr>
          <p:cNvSpPr txBox="1"/>
          <p:nvPr/>
        </p:nvSpPr>
        <p:spPr>
          <a:xfrm>
            <a:off x="4043064" y="995781"/>
            <a:ext cx="2808312"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en-GB" dirty="0">
                <a:latin typeface="SassoonCRInfant" panose="02010503020300020003" pitchFamily="2" charset="0"/>
              </a:rPr>
              <a:t>History </a:t>
            </a:r>
          </a:p>
        </p:txBody>
      </p:sp>
      <p:sp>
        <p:nvSpPr>
          <p:cNvPr id="14" name="TextBox 13">
            <a:extLst>
              <a:ext uri="{FF2B5EF4-FFF2-40B4-BE49-F238E27FC236}">
                <a16:creationId xmlns:a16="http://schemas.microsoft.com/office/drawing/2014/main" id="{8696BDA3-6FC1-4137-B01B-800D04447AA5}"/>
              </a:ext>
            </a:extLst>
          </p:cNvPr>
          <p:cNvSpPr txBox="1"/>
          <p:nvPr/>
        </p:nvSpPr>
        <p:spPr>
          <a:xfrm>
            <a:off x="4043064" y="1560022"/>
            <a:ext cx="2808312"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en-GB" dirty="0">
                <a:latin typeface="SassoonCRInfant" panose="02010503020300020003" pitchFamily="2" charset="0"/>
              </a:rPr>
              <a:t>Geography</a:t>
            </a:r>
          </a:p>
        </p:txBody>
      </p:sp>
      <p:sp>
        <p:nvSpPr>
          <p:cNvPr id="15" name="TextBox 14">
            <a:extLst>
              <a:ext uri="{FF2B5EF4-FFF2-40B4-BE49-F238E27FC236}">
                <a16:creationId xmlns:a16="http://schemas.microsoft.com/office/drawing/2014/main" id="{E18E9406-C83A-439E-8A20-C756870EECA4}"/>
              </a:ext>
            </a:extLst>
          </p:cNvPr>
          <p:cNvSpPr txBox="1"/>
          <p:nvPr/>
        </p:nvSpPr>
        <p:spPr>
          <a:xfrm>
            <a:off x="4043064" y="2124263"/>
            <a:ext cx="2808312"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en-GB" dirty="0">
                <a:latin typeface="SassoonCRInfant" panose="02010503020300020003" pitchFamily="2" charset="0"/>
              </a:rPr>
              <a:t>Art and Design</a:t>
            </a:r>
          </a:p>
        </p:txBody>
      </p:sp>
      <p:sp>
        <p:nvSpPr>
          <p:cNvPr id="16" name="TextBox 15">
            <a:extLst>
              <a:ext uri="{FF2B5EF4-FFF2-40B4-BE49-F238E27FC236}">
                <a16:creationId xmlns:a16="http://schemas.microsoft.com/office/drawing/2014/main" id="{52ACC978-4667-4035-8F9C-73E006821CE4}"/>
              </a:ext>
            </a:extLst>
          </p:cNvPr>
          <p:cNvSpPr txBox="1"/>
          <p:nvPr/>
        </p:nvSpPr>
        <p:spPr>
          <a:xfrm>
            <a:off x="4053985" y="2672458"/>
            <a:ext cx="2808312"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en-GB" dirty="0">
                <a:latin typeface="SassoonCRInfant" panose="02010503020300020003" pitchFamily="2" charset="0"/>
              </a:rPr>
              <a:t>Design and Technology</a:t>
            </a:r>
          </a:p>
        </p:txBody>
      </p:sp>
      <p:sp>
        <p:nvSpPr>
          <p:cNvPr id="17" name="TextBox 16">
            <a:extLst>
              <a:ext uri="{FF2B5EF4-FFF2-40B4-BE49-F238E27FC236}">
                <a16:creationId xmlns:a16="http://schemas.microsoft.com/office/drawing/2014/main" id="{EBBE5F03-65C6-45E6-8138-BAC319EC2864}"/>
              </a:ext>
            </a:extLst>
          </p:cNvPr>
          <p:cNvSpPr txBox="1"/>
          <p:nvPr/>
        </p:nvSpPr>
        <p:spPr>
          <a:xfrm>
            <a:off x="4023965" y="3718593"/>
            <a:ext cx="2808312"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en-GB" smtClean="0">
                <a:latin typeface="SassoonCRInfant" panose="02010503020300020003" pitchFamily="2" charset="0"/>
              </a:rPr>
              <a:t>PSHE/RSE</a:t>
            </a:r>
            <a:endParaRPr lang="en-GB" dirty="0">
              <a:latin typeface="SassoonCRInfant" panose="02010503020300020003" pitchFamily="2" charset="0"/>
            </a:endParaRPr>
          </a:p>
        </p:txBody>
      </p:sp>
      <p:sp>
        <p:nvSpPr>
          <p:cNvPr id="19" name="Title 1">
            <a:extLst>
              <a:ext uri="{FF2B5EF4-FFF2-40B4-BE49-F238E27FC236}">
                <a16:creationId xmlns:a16="http://schemas.microsoft.com/office/drawing/2014/main" id="{8299E2E8-9B37-444F-BB13-1338CCECAC1F}"/>
              </a:ext>
            </a:extLst>
          </p:cNvPr>
          <p:cNvSpPr txBox="1">
            <a:spLocks/>
          </p:cNvSpPr>
          <p:nvPr/>
        </p:nvSpPr>
        <p:spPr>
          <a:xfrm>
            <a:off x="7571529" y="1206613"/>
            <a:ext cx="3925144" cy="371176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US" sz="3600" dirty="0">
                <a:latin typeface="Letter-join Plus 8" panose="02000505000000020003" pitchFamily="50" charset="0"/>
              </a:rPr>
              <a:t>You can see the Year 5 curriculum overview in detail on the school website</a:t>
            </a:r>
            <a:r>
              <a:rPr lang="en-US" sz="3600" dirty="0" smtClean="0">
                <a:latin typeface="Letter-join Plus 8" panose="02000505000000020003" pitchFamily="50" charset="0"/>
              </a:rPr>
              <a:t>. This PowerPoint will also be available on our class page. </a:t>
            </a:r>
            <a:endParaRPr lang="en-US" sz="3600" dirty="0">
              <a:latin typeface="Letter-join Plus 8" panose="02000505000000020003" pitchFamily="50" charset="0"/>
            </a:endParaRPr>
          </a:p>
        </p:txBody>
      </p:sp>
      <p:sp>
        <p:nvSpPr>
          <p:cNvPr id="21" name="TextBox 20">
            <a:extLst>
              <a:ext uri="{FF2B5EF4-FFF2-40B4-BE49-F238E27FC236}">
                <a16:creationId xmlns:a16="http://schemas.microsoft.com/office/drawing/2014/main" id="{0C7379C6-68E6-4D52-91DB-25F23A4E3CAE}"/>
              </a:ext>
            </a:extLst>
          </p:cNvPr>
          <p:cNvSpPr txBox="1"/>
          <p:nvPr/>
        </p:nvSpPr>
        <p:spPr>
          <a:xfrm>
            <a:off x="4023965" y="4240756"/>
            <a:ext cx="2808312"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en-GB" dirty="0">
                <a:latin typeface="SassoonCRInfant" panose="02010503020300020003" pitchFamily="2" charset="0"/>
              </a:rPr>
              <a:t>Physical Education</a:t>
            </a:r>
          </a:p>
        </p:txBody>
      </p:sp>
      <p:sp>
        <p:nvSpPr>
          <p:cNvPr id="22" name="TextBox 21">
            <a:extLst>
              <a:ext uri="{FF2B5EF4-FFF2-40B4-BE49-F238E27FC236}">
                <a16:creationId xmlns:a16="http://schemas.microsoft.com/office/drawing/2014/main" id="{6B65AAAC-3E6E-4C09-A42B-BA15DE573B3C}"/>
              </a:ext>
            </a:extLst>
          </p:cNvPr>
          <p:cNvSpPr txBox="1"/>
          <p:nvPr/>
        </p:nvSpPr>
        <p:spPr>
          <a:xfrm>
            <a:off x="4023965" y="3205190"/>
            <a:ext cx="2808312"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en-GB" dirty="0">
                <a:latin typeface="SassoonCRInfant" panose="02010503020300020003" pitchFamily="2" charset="0"/>
              </a:rPr>
              <a:t>Music</a:t>
            </a:r>
          </a:p>
        </p:txBody>
      </p:sp>
    </p:spTree>
    <p:extLst>
      <p:ext uri="{BB962C8B-B14F-4D97-AF65-F5344CB8AC3E}">
        <p14:creationId xmlns:p14="http://schemas.microsoft.com/office/powerpoint/2010/main" val="2200335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500"/>
                                        <p:tgtEl>
                                          <p:spTgt spid="2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9" grpId="0"/>
      <p:bldP spid="21" grpId="0" animBg="1"/>
      <p:bldP spid="2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7408" y="260648"/>
            <a:ext cx="9829800" cy="1082674"/>
          </a:xfrm>
        </p:spPr>
        <p:txBody>
          <a:bodyPr>
            <a:normAutofit fontScale="90000"/>
          </a:bodyPr>
          <a:lstStyle/>
          <a:p>
            <a:r>
              <a:rPr lang="en-US" sz="6000" dirty="0">
                <a:latin typeface="SassoonCRInfant" panose="02010503020300020003" pitchFamily="2" charset="0"/>
              </a:rPr>
              <a:t>Year 5 End of Year Expectations </a:t>
            </a:r>
          </a:p>
        </p:txBody>
      </p:sp>
      <p:pic>
        <p:nvPicPr>
          <p:cNvPr id="1026" name="Picture 2">
            <a:extLst>
              <a:ext uri="{FF2B5EF4-FFF2-40B4-BE49-F238E27FC236}">
                <a16:creationId xmlns:a16="http://schemas.microsoft.com/office/drawing/2014/main" id="{7D3F9A7D-FA3C-4EEB-A411-0E029C348B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9496" y="1487014"/>
            <a:ext cx="2736304" cy="388397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27" name="Picture 3">
            <a:extLst>
              <a:ext uri="{FF2B5EF4-FFF2-40B4-BE49-F238E27FC236}">
                <a16:creationId xmlns:a16="http://schemas.microsoft.com/office/drawing/2014/main" id="{AD6297CC-0E45-4FC1-9F0D-65E5DDC8A3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9816" y="1487014"/>
            <a:ext cx="2680878" cy="388397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28" name="Picture 4">
            <a:extLst>
              <a:ext uri="{FF2B5EF4-FFF2-40B4-BE49-F238E27FC236}">
                <a16:creationId xmlns:a16="http://schemas.microsoft.com/office/drawing/2014/main" id="{E502652C-3080-4101-8603-6A5C96197A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20136" y="1487014"/>
            <a:ext cx="2759767" cy="388397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4123381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384" y="0"/>
            <a:ext cx="9829800" cy="1082674"/>
          </a:xfrm>
        </p:spPr>
        <p:txBody>
          <a:bodyPr>
            <a:normAutofit/>
          </a:bodyPr>
          <a:lstStyle/>
          <a:p>
            <a:r>
              <a:rPr lang="en-US" sz="6000" dirty="0">
                <a:latin typeface="SassoonCRInfant" panose="02010503020300020003" pitchFamily="2" charset="0"/>
              </a:rPr>
              <a:t>Home Learning</a:t>
            </a:r>
          </a:p>
        </p:txBody>
      </p:sp>
      <p:sp>
        <p:nvSpPr>
          <p:cNvPr id="4" name="TextBox 3">
            <a:extLst>
              <a:ext uri="{FF2B5EF4-FFF2-40B4-BE49-F238E27FC236}">
                <a16:creationId xmlns:a16="http://schemas.microsoft.com/office/drawing/2014/main" id="{57A8AB27-63C7-43A6-9381-8C77E7BA325D}"/>
              </a:ext>
            </a:extLst>
          </p:cNvPr>
          <p:cNvSpPr txBox="1"/>
          <p:nvPr/>
        </p:nvSpPr>
        <p:spPr>
          <a:xfrm>
            <a:off x="1703512" y="1196752"/>
            <a:ext cx="9937104" cy="5386090"/>
          </a:xfrm>
          <a:prstGeom prst="rect">
            <a:avLst/>
          </a:prstGeom>
          <a:noFill/>
        </p:spPr>
        <p:txBody>
          <a:bodyPr wrap="square" rtlCol="0">
            <a:spAutoFit/>
          </a:bodyPr>
          <a:lstStyle/>
          <a:p>
            <a:r>
              <a:rPr lang="en-GB" sz="2800" dirty="0">
                <a:latin typeface="Letter-join Plus 8" panose="02000505000000020003" pitchFamily="50" charset="0"/>
              </a:rPr>
              <a:t>The following are non-negotiables and are an expectation of all Year 5 pupils:</a:t>
            </a:r>
          </a:p>
          <a:p>
            <a:pPr marL="285750" indent="-285750">
              <a:buFont typeface="Arial" panose="020B0604020202020204" pitchFamily="34" charset="0"/>
              <a:buChar char="•"/>
            </a:pPr>
            <a:r>
              <a:rPr lang="en-GB" sz="2800" dirty="0">
                <a:latin typeface="Letter-join Plus 8" panose="02000505000000020003" pitchFamily="50" charset="0"/>
              </a:rPr>
              <a:t>Spellings will be tested on a </a:t>
            </a:r>
            <a:r>
              <a:rPr lang="en-GB" sz="2800" b="1" dirty="0">
                <a:latin typeface="Letter-join Plus 8" panose="02000505000000020003" pitchFamily="50" charset="0"/>
              </a:rPr>
              <a:t>Friday</a:t>
            </a:r>
            <a:r>
              <a:rPr lang="en-GB" sz="2800" dirty="0">
                <a:latin typeface="Letter-join Plus 8" panose="02000505000000020003" pitchFamily="50" charset="0"/>
              </a:rPr>
              <a:t>. </a:t>
            </a:r>
          </a:p>
          <a:p>
            <a:pPr marL="285750" indent="-285750">
              <a:buFont typeface="Arial" panose="020B0604020202020204" pitchFamily="34" charset="0"/>
              <a:buChar char="•"/>
            </a:pPr>
            <a:r>
              <a:rPr lang="en-GB" sz="2800" dirty="0">
                <a:latin typeface="Letter-join Plus 8" panose="02000505000000020003" pitchFamily="50" charset="0"/>
              </a:rPr>
              <a:t>Children are expected to read at least three times a week. Reading records need to be in school every day but they will only be checked on a </a:t>
            </a:r>
            <a:r>
              <a:rPr lang="en-GB" sz="2800" b="1" dirty="0">
                <a:latin typeface="Letter-join Plus 8" panose="02000505000000020003" pitchFamily="50" charset="0"/>
              </a:rPr>
              <a:t>Friday</a:t>
            </a:r>
            <a:r>
              <a:rPr lang="en-GB" sz="2800" dirty="0">
                <a:latin typeface="Letter-join Plus 8" panose="02000505000000020003" pitchFamily="50" charset="0"/>
              </a:rPr>
              <a:t>. Logs must be signed by an adult. </a:t>
            </a:r>
          </a:p>
          <a:p>
            <a:pPr marL="285750" indent="-285750">
              <a:buFont typeface="Arial" panose="020B0604020202020204" pitchFamily="34" charset="0"/>
              <a:buChar char="•"/>
            </a:pPr>
            <a:r>
              <a:rPr lang="en-GB" sz="2800" dirty="0">
                <a:latin typeface="Letter-join Plus 8" panose="02000505000000020003" pitchFamily="50" charset="0"/>
              </a:rPr>
              <a:t>Please practise times tables regularly. TT Rockstars is now          available via the app. </a:t>
            </a:r>
          </a:p>
          <a:p>
            <a:r>
              <a:rPr lang="en-GB" sz="2800" dirty="0" smtClean="0">
                <a:latin typeface="Letter-join Plus 8" panose="02000505000000020003" pitchFamily="50" charset="0"/>
              </a:rPr>
              <a:t>Homework mats will be sent home termly and you should receive Autumn’s mat </a:t>
            </a:r>
            <a:r>
              <a:rPr lang="en-GB" sz="2800" smtClean="0">
                <a:latin typeface="Letter-join Plus 8" panose="02000505000000020003" pitchFamily="50" charset="0"/>
              </a:rPr>
              <a:t>by Friday.</a:t>
            </a:r>
            <a:endParaRPr lang="en-GB" sz="3200" dirty="0">
              <a:latin typeface="SassoonCRInfant" panose="02010503020300020003" pitchFamily="2" charset="0"/>
            </a:endParaRPr>
          </a:p>
          <a:p>
            <a:endParaRPr lang="en-GB" dirty="0"/>
          </a:p>
          <a:p>
            <a:endParaRPr lang="en-GB" dirty="0"/>
          </a:p>
        </p:txBody>
      </p:sp>
    </p:spTree>
    <p:extLst>
      <p:ext uri="{BB962C8B-B14F-4D97-AF65-F5344CB8AC3E}">
        <p14:creationId xmlns:p14="http://schemas.microsoft.com/office/powerpoint/2010/main" val="1245029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7408" y="260648"/>
            <a:ext cx="9829800" cy="1082674"/>
          </a:xfrm>
        </p:spPr>
        <p:txBody>
          <a:bodyPr>
            <a:normAutofit/>
          </a:bodyPr>
          <a:lstStyle/>
          <a:p>
            <a:r>
              <a:rPr lang="en-US" sz="6000" dirty="0">
                <a:latin typeface="SassoonCRInfant" panose="02010503020300020003" pitchFamily="2" charset="0"/>
              </a:rPr>
              <a:t>Spellings</a:t>
            </a:r>
          </a:p>
        </p:txBody>
      </p:sp>
      <p:sp>
        <p:nvSpPr>
          <p:cNvPr id="4" name="TextBox 3">
            <a:extLst>
              <a:ext uri="{FF2B5EF4-FFF2-40B4-BE49-F238E27FC236}">
                <a16:creationId xmlns:a16="http://schemas.microsoft.com/office/drawing/2014/main" id="{57A8AB27-63C7-43A6-9381-8C77E7BA325D}"/>
              </a:ext>
            </a:extLst>
          </p:cNvPr>
          <p:cNvSpPr txBox="1"/>
          <p:nvPr/>
        </p:nvSpPr>
        <p:spPr>
          <a:xfrm>
            <a:off x="726907" y="1343322"/>
            <a:ext cx="10585176" cy="1138773"/>
          </a:xfrm>
          <a:prstGeom prst="rect">
            <a:avLst/>
          </a:prstGeom>
          <a:noFill/>
        </p:spPr>
        <p:txBody>
          <a:bodyPr wrap="square" rtlCol="0">
            <a:spAutoFit/>
          </a:bodyPr>
          <a:lstStyle/>
          <a:p>
            <a:pPr marL="285750" indent="-285750">
              <a:buFont typeface="Arial" panose="020B0604020202020204" pitchFamily="34" charset="0"/>
              <a:buChar char="•"/>
            </a:pPr>
            <a:endParaRPr lang="en-GB" sz="3200" dirty="0">
              <a:latin typeface="SassoonCRInfant" panose="02010503020300020003" pitchFamily="2" charset="0"/>
            </a:endParaRPr>
          </a:p>
          <a:p>
            <a:endParaRPr lang="en-GB" dirty="0"/>
          </a:p>
          <a:p>
            <a:endParaRPr lang="en-GB" dirty="0"/>
          </a:p>
        </p:txBody>
      </p:sp>
      <p:pic>
        <p:nvPicPr>
          <p:cNvPr id="5122" name="Picture 2" descr="http://sjsbclass11.primaryblogger.co.uk/files/2016/02/Year-5-6-spelling-list.png">
            <a:extLst>
              <a:ext uri="{FF2B5EF4-FFF2-40B4-BE49-F238E27FC236}">
                <a16:creationId xmlns:a16="http://schemas.microsoft.com/office/drawing/2014/main" id="{8DD6463E-DA2D-4800-83D0-F5D2B4EA5F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848854">
            <a:off x="957839" y="1553010"/>
            <a:ext cx="4200328" cy="292957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8355190-594D-4FA4-B9C2-26F35E442968}"/>
              </a:ext>
            </a:extLst>
          </p:cNvPr>
          <p:cNvSpPr txBox="1"/>
          <p:nvPr/>
        </p:nvSpPr>
        <p:spPr>
          <a:xfrm>
            <a:off x="5753505" y="764615"/>
            <a:ext cx="5916016" cy="4154984"/>
          </a:xfrm>
          <a:prstGeom prst="rect">
            <a:avLst/>
          </a:prstGeom>
          <a:noFill/>
        </p:spPr>
        <p:txBody>
          <a:bodyPr wrap="square" rtlCol="0">
            <a:spAutoFit/>
          </a:bodyPr>
          <a:lstStyle/>
          <a:p>
            <a:r>
              <a:rPr lang="en-GB" sz="2400" dirty="0">
                <a:latin typeface="Letter-join Plus 8" panose="02000505000000020003" pitchFamily="50" charset="0"/>
              </a:rPr>
              <a:t>Year 5 Common Exception words will be tested half-termly in addition to weekly spelling tests. </a:t>
            </a:r>
            <a:r>
              <a:rPr lang="en-GB" sz="2400" dirty="0" smtClean="0">
                <a:latin typeface="Letter-join Plus 8" panose="02000505000000020003" pitchFamily="50" charset="0"/>
              </a:rPr>
              <a:t>This is </a:t>
            </a:r>
            <a:r>
              <a:rPr lang="en-GB" sz="2400" dirty="0">
                <a:latin typeface="Letter-join Plus 8" panose="02000505000000020003" pitchFamily="50" charset="0"/>
              </a:rPr>
              <a:t>in preparation for KS2 SATS</a:t>
            </a:r>
            <a:r>
              <a:rPr lang="en-GB" sz="2400" dirty="0" smtClean="0">
                <a:latin typeface="Letter-join Plus 8" panose="02000505000000020003" pitchFamily="50" charset="0"/>
              </a:rPr>
              <a:t>. Some children, dependent on their individual needs, may learn CEW spellings from an earlier year group.</a:t>
            </a:r>
            <a:endParaRPr lang="en-GB" sz="2400" dirty="0">
              <a:latin typeface="Letter-join Plus 8" panose="02000505000000020003" pitchFamily="50" charset="0"/>
            </a:endParaRPr>
          </a:p>
          <a:p>
            <a:endParaRPr lang="en-GB" sz="2400" dirty="0">
              <a:latin typeface="Letter-join Plus 8" panose="02000505000000020003" pitchFamily="50" charset="0"/>
            </a:endParaRPr>
          </a:p>
          <a:p>
            <a:r>
              <a:rPr lang="en-GB" sz="2400" dirty="0">
                <a:latin typeface="Letter-join Plus 8" panose="02000505000000020003" pitchFamily="50" charset="0"/>
              </a:rPr>
              <a:t>These will be taught in school but it would be beneficial if they could be practised at home. They will be sent home and are available online. </a:t>
            </a:r>
          </a:p>
        </p:txBody>
      </p:sp>
      <p:sp>
        <p:nvSpPr>
          <p:cNvPr id="5" name="Rectangle 4">
            <a:extLst>
              <a:ext uri="{FF2B5EF4-FFF2-40B4-BE49-F238E27FC236}">
                <a16:creationId xmlns:a16="http://schemas.microsoft.com/office/drawing/2014/main" id="{BDCFF6E6-6990-43D0-9510-9D2579465508}"/>
              </a:ext>
            </a:extLst>
          </p:cNvPr>
          <p:cNvSpPr/>
          <p:nvPr/>
        </p:nvSpPr>
        <p:spPr>
          <a:xfrm>
            <a:off x="1770264" y="4983880"/>
            <a:ext cx="7824088" cy="1569660"/>
          </a:xfrm>
          <a:prstGeom prst="rect">
            <a:avLst/>
          </a:prstGeom>
        </p:spPr>
        <p:txBody>
          <a:bodyPr wrap="square">
            <a:spAutoFit/>
          </a:bodyPr>
          <a:lstStyle/>
          <a:p>
            <a:r>
              <a:rPr lang="en-GB" sz="2400" dirty="0">
                <a:latin typeface="Letter-join Plus 8" panose="02000505000000020003" pitchFamily="50" charset="0"/>
              </a:rPr>
              <a:t>National Curriculum spellings will be introduced on a Friday and expected to be </a:t>
            </a:r>
            <a:r>
              <a:rPr lang="en-GB" sz="2400" dirty="0" smtClean="0">
                <a:latin typeface="Letter-join Plus 8" panose="02000505000000020003" pitchFamily="50" charset="0"/>
              </a:rPr>
              <a:t>practised </a:t>
            </a:r>
            <a:r>
              <a:rPr lang="en-GB" sz="2400" dirty="0">
                <a:latin typeface="Letter-join Plus 8" panose="02000505000000020003" pitchFamily="50" charset="0"/>
              </a:rPr>
              <a:t>at home. Some children may receive different spellings dependent on their individual needs</a:t>
            </a:r>
            <a:r>
              <a:rPr lang="en-GB" sz="2400" dirty="0">
                <a:latin typeface="SassoonCRInfant" panose="02010503020300020003" pitchFamily="2" charset="0"/>
              </a:rPr>
              <a:t>. </a:t>
            </a:r>
          </a:p>
        </p:txBody>
      </p:sp>
      <p:sp>
        <p:nvSpPr>
          <p:cNvPr id="6" name="TextBox 5"/>
          <p:cNvSpPr txBox="1"/>
          <p:nvPr/>
        </p:nvSpPr>
        <p:spPr>
          <a:xfrm>
            <a:off x="3215680" y="0"/>
            <a:ext cx="4680520" cy="369332"/>
          </a:xfrm>
          <a:prstGeom prst="rect">
            <a:avLst/>
          </a:prstGeom>
          <a:solidFill>
            <a:srgbClr val="FFFF00"/>
          </a:solidFill>
        </p:spPr>
        <p:txBody>
          <a:bodyPr wrap="square" rtlCol="0">
            <a:spAutoFit/>
          </a:bodyPr>
          <a:lstStyle/>
          <a:p>
            <a:r>
              <a:rPr lang="en-GB" dirty="0" smtClean="0"/>
              <a:t>We practise all our spellings daily in school</a:t>
            </a:r>
            <a:endParaRPr lang="en-GB" dirty="0"/>
          </a:p>
        </p:txBody>
      </p:sp>
    </p:spTree>
    <p:extLst>
      <p:ext uri="{BB962C8B-B14F-4D97-AF65-F5344CB8AC3E}">
        <p14:creationId xmlns:p14="http://schemas.microsoft.com/office/powerpoint/2010/main" val="1364493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7408" y="260648"/>
            <a:ext cx="9829800" cy="1082674"/>
          </a:xfrm>
        </p:spPr>
        <p:txBody>
          <a:bodyPr>
            <a:normAutofit/>
          </a:bodyPr>
          <a:lstStyle/>
          <a:p>
            <a:r>
              <a:rPr lang="en-US" sz="6000" dirty="0">
                <a:latin typeface="SassoonCRInfant" panose="02010503020300020003" pitchFamily="2" charset="0"/>
                <a:hlinkClick r:id="rId2" action="ppaction://hlinkfile"/>
              </a:rPr>
              <a:t>Reading </a:t>
            </a:r>
          </a:p>
        </p:txBody>
      </p:sp>
      <p:sp>
        <p:nvSpPr>
          <p:cNvPr id="4" name="TextBox 3">
            <a:extLst>
              <a:ext uri="{FF2B5EF4-FFF2-40B4-BE49-F238E27FC236}">
                <a16:creationId xmlns:a16="http://schemas.microsoft.com/office/drawing/2014/main" id="{57A8AB27-63C7-43A6-9381-8C77E7BA325D}"/>
              </a:ext>
            </a:extLst>
          </p:cNvPr>
          <p:cNvSpPr txBox="1"/>
          <p:nvPr/>
        </p:nvSpPr>
        <p:spPr>
          <a:xfrm>
            <a:off x="911424" y="1628800"/>
            <a:ext cx="10585176" cy="1138773"/>
          </a:xfrm>
          <a:prstGeom prst="rect">
            <a:avLst/>
          </a:prstGeom>
          <a:noFill/>
        </p:spPr>
        <p:txBody>
          <a:bodyPr wrap="square" rtlCol="0">
            <a:spAutoFit/>
          </a:bodyPr>
          <a:lstStyle/>
          <a:p>
            <a:pPr marL="285750" indent="-285750">
              <a:buFont typeface="Arial" panose="020B0604020202020204" pitchFamily="34" charset="0"/>
              <a:buChar char="•"/>
            </a:pPr>
            <a:endParaRPr lang="en-GB" sz="3200" dirty="0">
              <a:latin typeface="SassoonCRInfant" panose="02010503020300020003" pitchFamily="2" charset="0"/>
            </a:endParaRPr>
          </a:p>
          <a:p>
            <a:endParaRPr lang="en-GB" dirty="0"/>
          </a:p>
          <a:p>
            <a:endParaRPr lang="en-GB" dirty="0"/>
          </a:p>
        </p:txBody>
      </p:sp>
      <p:sp>
        <p:nvSpPr>
          <p:cNvPr id="3" name="TextBox 2">
            <a:extLst>
              <a:ext uri="{FF2B5EF4-FFF2-40B4-BE49-F238E27FC236}">
                <a16:creationId xmlns:a16="http://schemas.microsoft.com/office/drawing/2014/main" id="{58355190-594D-4FA4-B9C2-26F35E442968}"/>
              </a:ext>
            </a:extLst>
          </p:cNvPr>
          <p:cNvSpPr txBox="1"/>
          <p:nvPr/>
        </p:nvSpPr>
        <p:spPr>
          <a:xfrm>
            <a:off x="5159896" y="-171400"/>
            <a:ext cx="5904656" cy="5570756"/>
          </a:xfrm>
          <a:prstGeom prst="rect">
            <a:avLst/>
          </a:prstGeom>
          <a:noFill/>
        </p:spPr>
        <p:txBody>
          <a:bodyPr wrap="square" rtlCol="0">
            <a:spAutoFit/>
          </a:bodyPr>
          <a:lstStyle/>
          <a:p>
            <a:endParaRPr lang="en-GB" sz="2800" dirty="0">
              <a:latin typeface="Letter-join Plus 8" panose="02000505000000020003" pitchFamily="50" charset="0"/>
            </a:endParaRPr>
          </a:p>
          <a:p>
            <a:r>
              <a:rPr lang="en-GB" sz="2800" dirty="0">
                <a:latin typeface="Letter-join Plus 8" panose="02000505000000020003" pitchFamily="50" charset="0"/>
              </a:rPr>
              <a:t>Three key areas: fluency, accuracy and comprehension. </a:t>
            </a:r>
          </a:p>
          <a:p>
            <a:endParaRPr lang="en-GB" sz="2800" dirty="0">
              <a:latin typeface="Letter-join Plus 8" panose="02000505000000020003" pitchFamily="50" charset="0"/>
            </a:endParaRPr>
          </a:p>
          <a:p>
            <a:r>
              <a:rPr lang="en-GB" sz="2800" dirty="0">
                <a:latin typeface="Letter-join Plus 8" panose="02000505000000020003" pitchFamily="50" charset="0"/>
              </a:rPr>
              <a:t>These skills are taught in school but need to be reinforced at home. </a:t>
            </a:r>
          </a:p>
          <a:p>
            <a:r>
              <a:rPr lang="en-GB" sz="2800" dirty="0">
                <a:latin typeface="Letter-join Plus 8" panose="02000505000000020003" pitchFamily="50" charset="0"/>
              </a:rPr>
              <a:t>Fluency and accuracy – regular (daily) practise and correction.</a:t>
            </a:r>
          </a:p>
          <a:p>
            <a:r>
              <a:rPr lang="en-GB" sz="2800" dirty="0">
                <a:latin typeface="Letter-join Plus 8" panose="02000505000000020003" pitchFamily="50" charset="0"/>
              </a:rPr>
              <a:t>Comprehension – questioning your child about their understanding of the text. </a:t>
            </a:r>
          </a:p>
          <a:p>
            <a:endParaRPr lang="en-GB" sz="2400" dirty="0">
              <a:latin typeface="SassoonCRInfant" panose="02010503020300020003" pitchFamily="2" charset="0"/>
            </a:endParaRPr>
          </a:p>
          <a:p>
            <a:endParaRPr lang="en-GB" sz="2400" dirty="0">
              <a:latin typeface="SassoonCRInfant" panose="02010503020300020003" pitchFamily="2" charset="0"/>
            </a:endParaRPr>
          </a:p>
        </p:txBody>
      </p:sp>
      <p:pic>
        <p:nvPicPr>
          <p:cNvPr id="6148" name="Picture 4" descr="https://seussblog.files.wordpress.com/2014/03/il_fullxfull-294646043.jpg">
            <a:extLst>
              <a:ext uri="{FF2B5EF4-FFF2-40B4-BE49-F238E27FC236}">
                <a16:creationId xmlns:a16="http://schemas.microsoft.com/office/drawing/2014/main" id="{519C918C-1490-42D2-97E4-E2466F94B9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376" y="1775370"/>
            <a:ext cx="4058816" cy="243529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8355190-594D-4FA4-B9C2-26F35E442968}"/>
              </a:ext>
            </a:extLst>
          </p:cNvPr>
          <p:cNvSpPr txBox="1"/>
          <p:nvPr/>
        </p:nvSpPr>
        <p:spPr>
          <a:xfrm>
            <a:off x="1991544" y="4708117"/>
            <a:ext cx="5904656" cy="2123658"/>
          </a:xfrm>
          <a:prstGeom prst="rect">
            <a:avLst/>
          </a:prstGeom>
          <a:noFill/>
        </p:spPr>
        <p:txBody>
          <a:bodyPr wrap="square" rtlCol="0">
            <a:spAutoFit/>
          </a:bodyPr>
          <a:lstStyle/>
          <a:p>
            <a:r>
              <a:rPr lang="en-GB" sz="2800" dirty="0">
                <a:latin typeface="Letter-join Plus 8" panose="02000505000000020003" pitchFamily="50" charset="0"/>
              </a:rPr>
              <a:t>If your child loses their reading record, a new one can be purchased from the office for £1. </a:t>
            </a:r>
          </a:p>
          <a:p>
            <a:endParaRPr lang="en-GB" sz="2400" dirty="0">
              <a:latin typeface="SassoonCRInfant" panose="02010503020300020003" pitchFamily="2" charset="0"/>
            </a:endParaRPr>
          </a:p>
          <a:p>
            <a:endParaRPr lang="en-GB" sz="2400" dirty="0">
              <a:latin typeface="SassoonCRInfant" panose="02010503020300020003" pitchFamily="2" charset="0"/>
            </a:endParaRPr>
          </a:p>
        </p:txBody>
      </p:sp>
    </p:spTree>
    <p:extLst>
      <p:ext uri="{BB962C8B-B14F-4D97-AF65-F5344CB8AC3E}">
        <p14:creationId xmlns:p14="http://schemas.microsoft.com/office/powerpoint/2010/main" val="2400540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3392" y="404664"/>
            <a:ext cx="6192721"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0" i="0" u="none" strike="noStrike" kern="1200" cap="none" spc="0" normalizeH="0" baseline="0" noProof="0" dirty="0" smtClean="0">
                <a:ln>
                  <a:noFill/>
                </a:ln>
                <a:solidFill>
                  <a:srgbClr val="404040"/>
                </a:solidFill>
                <a:effectLst/>
                <a:uLnTx/>
                <a:uFillTx/>
                <a:latin typeface="Letter-join Plus 8" panose="02000505000000020003" pitchFamily="50" charset="0"/>
                <a:ea typeface="+mn-ea"/>
                <a:cs typeface="+mn-cs"/>
              </a:rPr>
              <a:t>Handwriting in St John’s</a:t>
            </a:r>
            <a:endParaRPr kumimoji="0" lang="en-GB" sz="4400" b="0" i="0" u="none" strike="noStrike" kern="1200" cap="none" spc="0" normalizeH="0" baseline="0" noProof="0" dirty="0">
              <a:ln>
                <a:noFill/>
              </a:ln>
              <a:solidFill>
                <a:srgbClr val="404040"/>
              </a:solidFill>
              <a:effectLst/>
              <a:uLnTx/>
              <a:uFillTx/>
              <a:latin typeface="Letter-join Plus 8" panose="02000505000000020003" pitchFamily="50" charset="0"/>
              <a:ea typeface="+mn-ea"/>
              <a:cs typeface="+mn-cs"/>
            </a:endParaRPr>
          </a:p>
        </p:txBody>
      </p:sp>
      <p:sp>
        <p:nvSpPr>
          <p:cNvPr id="3" name="Rectangle 2"/>
          <p:cNvSpPr/>
          <p:nvPr/>
        </p:nvSpPr>
        <p:spPr>
          <a:xfrm>
            <a:off x="617818" y="1367162"/>
            <a:ext cx="11382837" cy="743922"/>
          </a:xfrm>
          <a:prstGeom prst="rect">
            <a:avLst/>
          </a:prstGeom>
        </p:spPr>
        <p:txBody>
          <a:bodyPr wrap="square">
            <a:sp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404040"/>
                </a:solidFill>
                <a:effectLst/>
                <a:uLnTx/>
                <a:uFillTx/>
                <a:latin typeface="SassoonCRInfant" panose="02010503020300020003" pitchFamily="2" charset="0"/>
                <a:ea typeface="Calibri" panose="020F0502020204030204" pitchFamily="34" charset="0"/>
                <a:cs typeface="Times New Roman" panose="02020603050405020304" pitchFamily="18" charset="0"/>
              </a:rPr>
              <a:t>Handwriting is a skill that affects written communication across the curriculum. Our aim is that children are able to write with ease, speed and legibility. </a:t>
            </a:r>
          </a:p>
        </p:txBody>
      </p:sp>
      <p:sp>
        <p:nvSpPr>
          <p:cNvPr id="4" name="Rectangle 3"/>
          <p:cNvSpPr/>
          <p:nvPr/>
        </p:nvSpPr>
        <p:spPr>
          <a:xfrm>
            <a:off x="617818" y="2344593"/>
            <a:ext cx="11311715" cy="2046714"/>
          </a:xfrm>
          <a:prstGeom prst="rect">
            <a:avLst/>
          </a:prstGeom>
        </p:spPr>
        <p:txBody>
          <a:bodyPr wrap="square">
            <a:spAutoFit/>
          </a:bodyPr>
          <a:lstStyle/>
          <a:p>
            <a:pPr>
              <a:lnSpc>
                <a:spcPct val="107000"/>
              </a:lnSpc>
              <a:spcAft>
                <a:spcPts val="800"/>
              </a:spcAft>
            </a:pPr>
            <a:r>
              <a:rPr lang="en-GB" sz="2000" dirty="0" smtClean="0">
                <a:latin typeface="SassoonCRInfant" panose="02010503020300020003" pitchFamily="2" charset="0"/>
                <a:ea typeface="Calibri" panose="020F0502020204030204" pitchFamily="34" charset="0"/>
                <a:cs typeface="Times New Roman" panose="02020603050405020304" pitchFamily="18" charset="0"/>
              </a:rPr>
              <a:t>In Years 4, 5 and 6, children will be expected to use cursive handwriting in all areas of the curriculum. </a:t>
            </a:r>
          </a:p>
          <a:p>
            <a:pPr>
              <a:lnSpc>
                <a:spcPct val="107000"/>
              </a:lnSpc>
              <a:spcAft>
                <a:spcPts val="800"/>
              </a:spcAft>
            </a:pPr>
            <a:r>
              <a:rPr lang="en-GB" sz="2000" dirty="0" smtClean="0">
                <a:latin typeface="SassoonCRInfant" panose="02010503020300020003" pitchFamily="2" charset="0"/>
                <a:ea typeface="Calibri" panose="020F0502020204030204" pitchFamily="34" charset="0"/>
                <a:cs typeface="Times New Roman" panose="02020603050405020304" pitchFamily="18" charset="0"/>
              </a:rPr>
              <a:t>Those children whose writing is neat and legible may be encouraged to use handwriting pens. </a:t>
            </a:r>
          </a:p>
          <a:p>
            <a:pPr>
              <a:lnSpc>
                <a:spcPct val="107000"/>
              </a:lnSpc>
              <a:spcAft>
                <a:spcPts val="800"/>
              </a:spcAft>
            </a:pPr>
            <a:r>
              <a:rPr lang="en-GB" sz="2000" dirty="0">
                <a:latin typeface="SassoonCRInfant" panose="02010503020300020003" pitchFamily="2" charset="0"/>
                <a:ea typeface="Calibri" panose="020F0502020204030204" pitchFamily="34" charset="0"/>
                <a:cs typeface="Times New Roman" panose="02020603050405020304" pitchFamily="18" charset="0"/>
              </a:rPr>
              <a:t>Children will have dedicated time during the week to practice </a:t>
            </a:r>
            <a:r>
              <a:rPr lang="en-GB" sz="2000" dirty="0" smtClean="0">
                <a:latin typeface="SassoonCRInfant" panose="02010503020300020003" pitchFamily="2" charset="0"/>
                <a:ea typeface="Calibri" panose="020F0502020204030204" pitchFamily="34" charset="0"/>
                <a:cs typeface="Times New Roman" panose="02020603050405020304" pitchFamily="18" charset="0"/>
              </a:rPr>
              <a:t>their handwriting</a:t>
            </a:r>
            <a:r>
              <a:rPr lang="en-GB" sz="2000" dirty="0">
                <a:latin typeface="SassoonCRInfant" panose="02010503020300020003" pitchFamily="2" charset="0"/>
                <a:ea typeface="Calibri" panose="020F0502020204030204" pitchFamily="34" charset="0"/>
                <a:cs typeface="Times New Roman" panose="02020603050405020304" pitchFamily="18" charset="0"/>
              </a:rPr>
              <a:t>. </a:t>
            </a:r>
          </a:p>
          <a:p>
            <a:pPr>
              <a:lnSpc>
                <a:spcPct val="107000"/>
              </a:lnSpc>
              <a:spcAft>
                <a:spcPts val="800"/>
              </a:spcAft>
            </a:pPr>
            <a:r>
              <a:rPr lang="en-GB" sz="2000" dirty="0" smtClean="0">
                <a:latin typeface="SassoonCRInfant" panose="02010503020300020003" pitchFamily="2" charset="0"/>
                <a:ea typeface="Calibri" panose="020F0502020204030204" pitchFamily="34" charset="0"/>
                <a:cs typeface="Times New Roman" panose="02020603050405020304" pitchFamily="18" charset="0"/>
              </a:rPr>
              <a:t>For children to achieve the expected standard in writing in Year 6, they HAVE to show they can write joined up for a sustained amount of time / longer piece of writing consistently. </a:t>
            </a:r>
          </a:p>
        </p:txBody>
      </p:sp>
      <p:sp>
        <p:nvSpPr>
          <p:cNvPr id="5" name="Rectangle 4"/>
          <p:cNvSpPr/>
          <p:nvPr/>
        </p:nvSpPr>
        <p:spPr>
          <a:xfrm>
            <a:off x="3268132" y="4391307"/>
            <a:ext cx="5748867" cy="2031325"/>
          </a:xfrm>
          <a:prstGeom prst="rect">
            <a:avLst/>
          </a:prstGeom>
        </p:spPr>
        <p:txBody>
          <a:bodyPr wrap="square">
            <a:spAutoFit/>
          </a:bodyPr>
          <a:lstStyle/>
          <a:p>
            <a:pPr marL="342900" indent="-342900">
              <a:buFont typeface="Arial" panose="020B0604020202020204" pitchFamily="34" charset="0"/>
              <a:buChar char="•"/>
            </a:pPr>
            <a:r>
              <a:rPr lang="en-GB" dirty="0" smtClean="0">
                <a:solidFill>
                  <a:srgbClr val="FF0000"/>
                </a:solidFill>
                <a:latin typeface="Letter-join Plus 8" panose="02000505000000020003" pitchFamily="50" charset="0"/>
              </a:rPr>
              <a:t>Remember we always start ALL letters on the line.</a:t>
            </a:r>
          </a:p>
          <a:p>
            <a:pPr marL="342900" indent="-342900">
              <a:buFont typeface="Arial" panose="020B0604020202020204" pitchFamily="34" charset="0"/>
              <a:buChar char="•"/>
            </a:pPr>
            <a:r>
              <a:rPr lang="en-GB" dirty="0" smtClean="0">
                <a:solidFill>
                  <a:srgbClr val="FF0000"/>
                </a:solidFill>
                <a:latin typeface="Letter-join Plus 8" panose="02000505000000020003" pitchFamily="50" charset="0"/>
              </a:rPr>
              <a:t>We have tall letters and small letters. </a:t>
            </a:r>
          </a:p>
          <a:p>
            <a:pPr marL="342900" indent="-342900">
              <a:buFont typeface="Arial" panose="020B0604020202020204" pitchFamily="34" charset="0"/>
              <a:buChar char="•"/>
            </a:pPr>
            <a:r>
              <a:rPr lang="en-GB" dirty="0" smtClean="0">
                <a:solidFill>
                  <a:srgbClr val="FF0000"/>
                </a:solidFill>
                <a:latin typeface="Letter-join Plus 8" panose="02000505000000020003" pitchFamily="50" charset="0"/>
              </a:rPr>
              <a:t>We have letters that sit on the line. </a:t>
            </a:r>
          </a:p>
          <a:p>
            <a:pPr marL="342900" indent="-342900">
              <a:buFont typeface="Arial" panose="020B0604020202020204" pitchFamily="34" charset="0"/>
              <a:buChar char="•"/>
            </a:pPr>
            <a:r>
              <a:rPr lang="en-GB" dirty="0" smtClean="0">
                <a:solidFill>
                  <a:srgbClr val="FF0000"/>
                </a:solidFill>
                <a:latin typeface="Letter-join Plus 8" panose="02000505000000020003" pitchFamily="50" charset="0"/>
              </a:rPr>
              <a:t>We have letters that go under the line. </a:t>
            </a:r>
          </a:p>
          <a:p>
            <a:pPr marL="342900" indent="-342900">
              <a:buFont typeface="Arial" panose="020B0604020202020204" pitchFamily="34" charset="0"/>
              <a:buChar char="•"/>
            </a:pPr>
            <a:r>
              <a:rPr lang="en-GB" dirty="0" smtClean="0">
                <a:solidFill>
                  <a:srgbClr val="FF0000"/>
                </a:solidFill>
                <a:latin typeface="Letter-join Plus 8" panose="02000505000000020003" pitchFamily="50" charset="0"/>
              </a:rPr>
              <a:t>We have letters that </a:t>
            </a:r>
            <a:r>
              <a:rPr lang="en-GB" dirty="0" err="1" smtClean="0">
                <a:solidFill>
                  <a:srgbClr val="FF0000"/>
                </a:solidFill>
                <a:latin typeface="Letter-join Plus 8" panose="02000505000000020003" pitchFamily="50" charset="0"/>
              </a:rPr>
              <a:t>woosh</a:t>
            </a:r>
            <a:r>
              <a:rPr lang="en-GB" dirty="0" smtClean="0">
                <a:solidFill>
                  <a:srgbClr val="FF0000"/>
                </a:solidFill>
                <a:latin typeface="Letter-join Plus 8" panose="02000505000000020003" pitchFamily="50" charset="0"/>
              </a:rPr>
              <a:t>…. (curved) </a:t>
            </a:r>
          </a:p>
          <a:p>
            <a:pPr marL="342900" indent="-342900">
              <a:buFont typeface="Arial" panose="020B0604020202020204" pitchFamily="34" charset="0"/>
              <a:buChar char="•"/>
            </a:pPr>
            <a:r>
              <a:rPr lang="en-GB" dirty="0" smtClean="0">
                <a:solidFill>
                  <a:srgbClr val="FF0000"/>
                </a:solidFill>
                <a:latin typeface="Letter-join Plus 8" panose="02000505000000020003" pitchFamily="50" charset="0"/>
              </a:rPr>
              <a:t>We have letters that reach… (straight) </a:t>
            </a:r>
          </a:p>
          <a:p>
            <a:pPr marL="342900" indent="-342900">
              <a:buFont typeface="Arial" panose="020B0604020202020204" pitchFamily="34" charset="0"/>
              <a:buChar char="•"/>
            </a:pPr>
            <a:r>
              <a:rPr lang="en-GB" dirty="0" smtClean="0">
                <a:solidFill>
                  <a:srgbClr val="FF0000"/>
                </a:solidFill>
                <a:latin typeface="Letter-join Plus 8" panose="02000505000000020003" pitchFamily="50" charset="0"/>
              </a:rPr>
              <a:t>Have a go and do your best… Don’t give up…</a:t>
            </a:r>
          </a:p>
        </p:txBody>
      </p:sp>
      <p:sp>
        <p:nvSpPr>
          <p:cNvPr id="6" name="TextBox 5"/>
          <p:cNvSpPr txBox="1"/>
          <p:nvPr/>
        </p:nvSpPr>
        <p:spPr>
          <a:xfrm>
            <a:off x="7440600" y="166833"/>
            <a:ext cx="4230937" cy="1200329"/>
          </a:xfrm>
          <a:prstGeom prst="rect">
            <a:avLst/>
          </a:prstGeom>
          <a:noFill/>
          <a:ln w="76200">
            <a:solidFill>
              <a:srgbClr val="00B0F0"/>
            </a:solidFill>
          </a:ln>
        </p:spPr>
        <p:txBody>
          <a:bodyPr wrap="square" rtlCol="0">
            <a:spAutoFit/>
          </a:bodyPr>
          <a:lstStyle/>
          <a:p>
            <a:pPr algn="ctr"/>
            <a:r>
              <a:rPr lang="en-GB" dirty="0" smtClean="0">
                <a:latin typeface="Letter-join Plus 8" panose="02000505000000020003" pitchFamily="50" charset="0"/>
              </a:rPr>
              <a:t>This font will be used to model to the children within lessons. Teachers will also model joined handwriting expectations.</a:t>
            </a:r>
            <a:endParaRPr lang="en-GB" dirty="0">
              <a:latin typeface="Letter-join Plus 8" panose="02000505000000020003" pitchFamily="50" charset="0"/>
            </a:endParaRPr>
          </a:p>
        </p:txBody>
      </p:sp>
    </p:spTree>
    <p:extLst>
      <p:ext uri="{BB962C8B-B14F-4D97-AF65-F5344CB8AC3E}">
        <p14:creationId xmlns:p14="http://schemas.microsoft.com/office/powerpoint/2010/main" val="2757016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8176324-A789-4260-875F-BF87A36FE0F8}"/>
              </a:ext>
            </a:extLst>
          </p:cNvPr>
          <p:cNvPicPr>
            <a:picLocks noChangeAspect="1"/>
          </p:cNvPicPr>
          <p:nvPr/>
        </p:nvPicPr>
        <p:blipFill rotWithShape="1">
          <a:blip r:embed="rId2"/>
          <a:srcRect l="35235" t="21648" r="36416" b="3961"/>
          <a:stretch/>
        </p:blipFill>
        <p:spPr>
          <a:xfrm rot="20970946">
            <a:off x="4508286" y="1594754"/>
            <a:ext cx="3175429" cy="4489508"/>
          </a:xfrm>
          <a:prstGeom prst="rect">
            <a:avLst/>
          </a:prstGeom>
        </p:spPr>
      </p:pic>
      <p:sp>
        <p:nvSpPr>
          <p:cNvPr id="2" name="Title 1"/>
          <p:cNvSpPr>
            <a:spLocks noGrp="1"/>
          </p:cNvSpPr>
          <p:nvPr>
            <p:ph type="title"/>
          </p:nvPr>
        </p:nvSpPr>
        <p:spPr>
          <a:xfrm>
            <a:off x="767408" y="260648"/>
            <a:ext cx="9829800" cy="1082674"/>
          </a:xfrm>
        </p:spPr>
        <p:txBody>
          <a:bodyPr>
            <a:normAutofit/>
          </a:bodyPr>
          <a:lstStyle/>
          <a:p>
            <a:r>
              <a:rPr lang="en-US" sz="6000" dirty="0">
                <a:latin typeface="SassoonCRInfant" panose="02010503020300020003" pitchFamily="2" charset="0"/>
              </a:rPr>
              <a:t>Computing and Online Safety</a:t>
            </a:r>
          </a:p>
        </p:txBody>
      </p:sp>
      <p:sp>
        <p:nvSpPr>
          <p:cNvPr id="4" name="TextBox 3">
            <a:extLst>
              <a:ext uri="{FF2B5EF4-FFF2-40B4-BE49-F238E27FC236}">
                <a16:creationId xmlns:a16="http://schemas.microsoft.com/office/drawing/2014/main" id="{57A8AB27-63C7-43A6-9381-8C77E7BA325D}"/>
              </a:ext>
            </a:extLst>
          </p:cNvPr>
          <p:cNvSpPr txBox="1"/>
          <p:nvPr/>
        </p:nvSpPr>
        <p:spPr>
          <a:xfrm>
            <a:off x="551384" y="1566607"/>
            <a:ext cx="3744416" cy="3754874"/>
          </a:xfrm>
          <a:prstGeom prst="rect">
            <a:avLst/>
          </a:prstGeom>
          <a:noFill/>
        </p:spPr>
        <p:txBody>
          <a:bodyPr wrap="square" rtlCol="0">
            <a:spAutoFit/>
          </a:bodyPr>
          <a:lstStyle/>
          <a:p>
            <a:r>
              <a:rPr lang="en-GB" sz="2000" dirty="0">
                <a:latin typeface="Letter-join Plus 8" panose="02000505000000020003" pitchFamily="50" charset="0"/>
              </a:rPr>
              <a:t>All children are taught Online Safety regularly throughout the year. </a:t>
            </a:r>
          </a:p>
          <a:p>
            <a:endParaRPr lang="en-GB" sz="2000" dirty="0">
              <a:latin typeface="Letter-join Plus 8" panose="02000505000000020003" pitchFamily="50" charset="0"/>
            </a:endParaRPr>
          </a:p>
          <a:p>
            <a:r>
              <a:rPr lang="en-GB" sz="2000" dirty="0">
                <a:latin typeface="Letter-join Plus 8" panose="02000505000000020003" pitchFamily="50" charset="0"/>
              </a:rPr>
              <a:t>Please familiarise yourself with the Year 5 computer rules on the school website. </a:t>
            </a:r>
          </a:p>
          <a:p>
            <a:endParaRPr lang="en-GB" sz="2000" dirty="0">
              <a:latin typeface="Letter-join Plus 8" panose="02000505000000020003" pitchFamily="50" charset="0"/>
            </a:endParaRPr>
          </a:p>
          <a:p>
            <a:r>
              <a:rPr lang="en-GB" sz="2000" dirty="0">
                <a:latin typeface="Letter-join Plus 8" panose="02000505000000020003" pitchFamily="50" charset="0"/>
              </a:rPr>
              <a:t>If you are concerned about anything ICT based, please see a member of staff at school. </a:t>
            </a:r>
          </a:p>
          <a:p>
            <a:endParaRPr lang="en-GB" dirty="0"/>
          </a:p>
        </p:txBody>
      </p:sp>
      <p:sp>
        <p:nvSpPr>
          <p:cNvPr id="3" name="Rectangle 2">
            <a:extLst>
              <a:ext uri="{FF2B5EF4-FFF2-40B4-BE49-F238E27FC236}">
                <a16:creationId xmlns:a16="http://schemas.microsoft.com/office/drawing/2014/main" id="{083B2DE9-0573-4110-A63C-A4FADB966C61}"/>
              </a:ext>
            </a:extLst>
          </p:cNvPr>
          <p:cNvSpPr/>
          <p:nvPr/>
        </p:nvSpPr>
        <p:spPr>
          <a:xfrm>
            <a:off x="7464152" y="1566607"/>
            <a:ext cx="4129881" cy="3108543"/>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r>
              <a:rPr lang="en-GB" dirty="0">
                <a:latin typeface="SassoonCRInfant" panose="02010503020300020003" pitchFamily="2" charset="0"/>
              </a:rPr>
              <a:t>Useful Websites: </a:t>
            </a:r>
          </a:p>
          <a:p>
            <a:endParaRPr lang="en-GB" sz="1600" dirty="0">
              <a:latin typeface="SassoonCRInfant" panose="02010503020300020003" pitchFamily="2" charset="0"/>
            </a:endParaRPr>
          </a:p>
          <a:p>
            <a:pPr marL="285750" indent="-285750">
              <a:buFont typeface="Arial" panose="020B0604020202020204" pitchFamily="34" charset="0"/>
              <a:buChar char="•"/>
            </a:pPr>
            <a:r>
              <a:rPr lang="en-GB" sz="1600" dirty="0">
                <a:latin typeface="SassoonCRInfant" panose="02010503020300020003" pitchFamily="2" charset="0"/>
                <a:hlinkClick r:id="rId3"/>
              </a:rPr>
              <a:t>https://www.thinkuknow.co.uk/parents/</a:t>
            </a:r>
            <a:r>
              <a:rPr lang="en-GB" sz="1600" dirty="0">
                <a:latin typeface="SassoonCRInfant" panose="02010503020300020003" pitchFamily="2" charset="0"/>
              </a:rPr>
              <a:t> </a:t>
            </a:r>
          </a:p>
          <a:p>
            <a:pPr marL="285750" indent="-285750">
              <a:buFont typeface="Arial" panose="020B0604020202020204" pitchFamily="34" charset="0"/>
              <a:buChar char="•"/>
            </a:pPr>
            <a:r>
              <a:rPr lang="en-GB" sz="1600" dirty="0">
                <a:latin typeface="SassoonCRInfant" panose="02010503020300020003" pitchFamily="2" charset="0"/>
                <a:hlinkClick r:id="rId4"/>
              </a:rPr>
              <a:t>https://www.nspcc.org.uk/preventing-abuse/keeping-children-safe/online-safety/</a:t>
            </a:r>
            <a:r>
              <a:rPr lang="en-GB" sz="1600" dirty="0">
                <a:latin typeface="SassoonCRInfant" panose="02010503020300020003" pitchFamily="2" charset="0"/>
              </a:rPr>
              <a:t> </a:t>
            </a:r>
          </a:p>
          <a:p>
            <a:pPr marL="285750" indent="-285750">
              <a:buFont typeface="Arial" panose="020B0604020202020204" pitchFamily="34" charset="0"/>
              <a:buChar char="•"/>
            </a:pPr>
            <a:r>
              <a:rPr lang="en-GB" sz="1600" dirty="0">
                <a:latin typeface="SassoonCRInfant" panose="02010503020300020003" pitchFamily="2" charset="0"/>
                <a:hlinkClick r:id="rId5"/>
              </a:rPr>
              <a:t>http://www.safeguardingchildren.co.uk/parents-carers/e-safety-for-parents</a:t>
            </a:r>
            <a:endParaRPr lang="en-GB" sz="1600" dirty="0">
              <a:latin typeface="SassoonCRInfant" panose="02010503020300020003" pitchFamily="2" charset="0"/>
            </a:endParaRPr>
          </a:p>
          <a:p>
            <a:pPr marL="285750" indent="-285750">
              <a:buFont typeface="Arial" panose="020B0604020202020204" pitchFamily="34" charset="0"/>
              <a:buChar char="•"/>
            </a:pPr>
            <a:r>
              <a:rPr lang="en-GB" sz="1600" dirty="0">
                <a:latin typeface="SassoonCRInfant" panose="02010503020300020003" pitchFamily="2" charset="0"/>
                <a:hlinkClick r:id="rId6"/>
              </a:rPr>
              <a:t>https://www.saferinternet.org.uk/advice-centre/parents-and-carers</a:t>
            </a:r>
            <a:r>
              <a:rPr lang="en-GB" sz="1600" dirty="0">
                <a:latin typeface="SassoonCRInfant" panose="02010503020300020003" pitchFamily="2" charset="0"/>
              </a:rPr>
              <a:t> </a:t>
            </a:r>
          </a:p>
          <a:p>
            <a:pPr marL="285750" indent="-285750">
              <a:buFont typeface="Arial" panose="020B0604020202020204" pitchFamily="34" charset="0"/>
              <a:buChar char="•"/>
            </a:pPr>
            <a:r>
              <a:rPr lang="en-GB" sz="1600" dirty="0">
                <a:latin typeface="SassoonCRInfant" panose="02010503020300020003" pitchFamily="2" charset="0"/>
                <a:hlinkClick r:id="rId7"/>
              </a:rPr>
              <a:t>https://www.childnet.com/resources/know-it-all-for-parents</a:t>
            </a:r>
            <a:r>
              <a:rPr lang="en-GB" sz="1600" dirty="0">
                <a:latin typeface="SassoonCRInfant" panose="02010503020300020003" pitchFamily="2" charset="0"/>
              </a:rPr>
              <a:t> </a:t>
            </a:r>
          </a:p>
          <a:p>
            <a:endParaRPr lang="en-GB" dirty="0">
              <a:latin typeface="SassoonCRInfant" panose="02010503020300020003" pitchFamily="2" charset="0"/>
            </a:endParaRPr>
          </a:p>
        </p:txBody>
      </p:sp>
      <p:sp>
        <p:nvSpPr>
          <p:cNvPr id="5" name="TextBox 4"/>
          <p:cNvSpPr txBox="1"/>
          <p:nvPr/>
        </p:nvSpPr>
        <p:spPr>
          <a:xfrm>
            <a:off x="3565158" y="6335695"/>
            <a:ext cx="4176464" cy="369332"/>
          </a:xfrm>
          <a:prstGeom prst="rect">
            <a:avLst/>
          </a:prstGeom>
          <a:solidFill>
            <a:srgbClr val="FFFF00"/>
          </a:solidFill>
        </p:spPr>
        <p:txBody>
          <a:bodyPr wrap="square" rtlCol="0">
            <a:spAutoFit/>
          </a:bodyPr>
          <a:lstStyle/>
          <a:p>
            <a:r>
              <a:rPr lang="en-GB" dirty="0" smtClean="0"/>
              <a:t>MOBILE PHONES: Letter to come….</a:t>
            </a:r>
            <a:endParaRPr lang="en-GB" dirty="0"/>
          </a:p>
        </p:txBody>
      </p:sp>
      <p:sp>
        <p:nvSpPr>
          <p:cNvPr id="7" name="TextBox 6"/>
          <p:cNvSpPr txBox="1"/>
          <p:nvPr/>
        </p:nvSpPr>
        <p:spPr>
          <a:xfrm>
            <a:off x="4007768" y="75982"/>
            <a:ext cx="4176464" cy="369332"/>
          </a:xfrm>
          <a:prstGeom prst="rect">
            <a:avLst/>
          </a:prstGeom>
          <a:solidFill>
            <a:srgbClr val="FFFF00"/>
          </a:solidFill>
        </p:spPr>
        <p:txBody>
          <a:bodyPr wrap="square" rtlCol="0">
            <a:spAutoFit/>
          </a:bodyPr>
          <a:lstStyle/>
          <a:p>
            <a:r>
              <a:rPr lang="en-GB" dirty="0" smtClean="0"/>
              <a:t>MOBILE PHONES: Letter to come….</a:t>
            </a:r>
            <a:endParaRPr lang="en-GB" dirty="0"/>
          </a:p>
        </p:txBody>
      </p:sp>
    </p:spTree>
    <p:extLst>
      <p:ext uri="{BB962C8B-B14F-4D97-AF65-F5344CB8AC3E}">
        <p14:creationId xmlns:p14="http://schemas.microsoft.com/office/powerpoint/2010/main" val="172868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3825" y="569843"/>
            <a:ext cx="10972801" cy="5632311"/>
          </a:xfrm>
          <a:prstGeom prst="rect">
            <a:avLst/>
          </a:prstGeom>
          <a:noFill/>
        </p:spPr>
        <p:txBody>
          <a:bodyPr wrap="square" rtlCol="0">
            <a:spAutoFit/>
          </a:bodyPr>
          <a:lstStyle/>
          <a:p>
            <a:r>
              <a:rPr lang="en-GB" b="1" u="sng" dirty="0" smtClean="0"/>
              <a:t>Behaviour</a:t>
            </a:r>
          </a:p>
          <a:p>
            <a:r>
              <a:rPr lang="en-US" dirty="0" smtClean="0"/>
              <a:t>“Pupils </a:t>
            </a:r>
            <a:r>
              <a:rPr lang="en-US" dirty="0"/>
              <a:t>behave well and show positive attitudes to </a:t>
            </a:r>
            <a:r>
              <a:rPr lang="en-US" dirty="0" smtClean="0"/>
              <a:t>learning.” - OFSTED</a:t>
            </a:r>
          </a:p>
          <a:p>
            <a:endParaRPr lang="en-US" dirty="0"/>
          </a:p>
          <a:p>
            <a:r>
              <a:rPr lang="en-US" dirty="0" smtClean="0"/>
              <a:t>Our Positive </a:t>
            </a:r>
            <a:r>
              <a:rPr lang="en-US" dirty="0" err="1" smtClean="0"/>
              <a:t>Behaviour</a:t>
            </a:r>
            <a:r>
              <a:rPr lang="en-US" dirty="0" smtClean="0"/>
              <a:t> Policy is based upon our school values and can be found on our school website.</a:t>
            </a:r>
          </a:p>
          <a:p>
            <a:endParaRPr lang="en-US" dirty="0"/>
          </a:p>
          <a:p>
            <a:r>
              <a:rPr lang="en-US" dirty="0" smtClean="0"/>
              <a:t>Rewards – certificates; stickers; Dojos;  </a:t>
            </a:r>
            <a:r>
              <a:rPr lang="en-US" dirty="0" err="1" smtClean="0"/>
              <a:t>Headteacher</a:t>
            </a:r>
            <a:r>
              <a:rPr lang="en-US" dirty="0" smtClean="0"/>
              <a:t> Awards; golden tickets awarded to the 2 highest Dojo winners in a class for that half term (who have not already won that year); reading prizes; attendance awards; </a:t>
            </a:r>
            <a:r>
              <a:rPr lang="en-US" dirty="0" smtClean="0">
                <a:solidFill>
                  <a:srgbClr val="FF0000"/>
                </a:solidFill>
              </a:rPr>
              <a:t>10 dojo’s for completed homework; in year 5 we have a weekly dojo winner who can have 15 minutes of craft a day for the whole of the following week.</a:t>
            </a:r>
          </a:p>
          <a:p>
            <a:endParaRPr lang="en-US" dirty="0"/>
          </a:p>
          <a:p>
            <a:r>
              <a:rPr lang="en-US" dirty="0" smtClean="0"/>
              <a:t>“Bullying </a:t>
            </a:r>
            <a:r>
              <a:rPr lang="en-US" dirty="0"/>
              <a:t>is rare and dealt with quickly and effectively</a:t>
            </a:r>
            <a:r>
              <a:rPr lang="en-US" dirty="0" smtClean="0"/>
              <a:t>.” – Pupil feedback to OFSTED. </a:t>
            </a:r>
          </a:p>
          <a:p>
            <a:r>
              <a:rPr lang="en-US" dirty="0" smtClean="0"/>
              <a:t>Should you be concerned over any aspect, please speak to:</a:t>
            </a:r>
          </a:p>
          <a:p>
            <a:pPr marL="342900" indent="-342900">
              <a:buAutoNum type="arabicPeriod"/>
            </a:pPr>
            <a:r>
              <a:rPr lang="en-US" dirty="0" smtClean="0"/>
              <a:t>Class teachers</a:t>
            </a:r>
          </a:p>
          <a:p>
            <a:pPr marL="342900" indent="-342900">
              <a:buAutoNum type="arabicPeriod"/>
            </a:pPr>
            <a:r>
              <a:rPr lang="en-US" dirty="0" smtClean="0"/>
              <a:t>Miss Bishop – our pastoral support advisor</a:t>
            </a:r>
          </a:p>
          <a:p>
            <a:pPr marL="342900" indent="-342900">
              <a:buAutoNum type="arabicPeriod"/>
            </a:pPr>
            <a:r>
              <a:rPr lang="en-US" dirty="0" err="1" smtClean="0"/>
              <a:t>Mr</a:t>
            </a:r>
            <a:r>
              <a:rPr lang="en-US" dirty="0" smtClean="0"/>
              <a:t> Thomson</a:t>
            </a:r>
            <a:endParaRPr lang="en-GB" dirty="0"/>
          </a:p>
          <a:p>
            <a:endParaRPr lang="en-US" dirty="0"/>
          </a:p>
          <a:p>
            <a:r>
              <a:rPr lang="en-US" dirty="0" smtClean="0"/>
              <a:t>A positive home-school partnership is vital in ensuring that children fulfill their potential in school.   We have adopted a parent and teacher code of conduct policy as a guide to establishing and maintaining these relationships. </a:t>
            </a:r>
          </a:p>
          <a:p>
            <a:r>
              <a:rPr lang="en-US" dirty="0" smtClean="0"/>
              <a:t>A home school </a:t>
            </a:r>
            <a:r>
              <a:rPr lang="en-US" dirty="0" err="1" smtClean="0"/>
              <a:t>behaviour</a:t>
            </a:r>
            <a:r>
              <a:rPr lang="en-US" dirty="0" smtClean="0"/>
              <a:t> agreement will be sent home to sign and return.</a:t>
            </a:r>
            <a:endParaRPr lang="en-US" dirty="0"/>
          </a:p>
        </p:txBody>
      </p:sp>
    </p:spTree>
    <p:extLst>
      <p:ext uri="{BB962C8B-B14F-4D97-AF65-F5344CB8AC3E}">
        <p14:creationId xmlns:p14="http://schemas.microsoft.com/office/powerpoint/2010/main" val="3445542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latin typeface="SassoonPrimaryType" pitchFamily="2" charset="0"/>
              </a:rPr>
              <a:t>Class Dojo</a:t>
            </a:r>
            <a:endParaRPr lang="en-GB" b="1" dirty="0">
              <a:latin typeface="SassoonPrimaryType" pitchFamily="2" charset="0"/>
            </a:endParaRPr>
          </a:p>
        </p:txBody>
      </p:sp>
      <p:sp>
        <p:nvSpPr>
          <p:cNvPr id="3" name="Content Placeholder 2"/>
          <p:cNvSpPr>
            <a:spLocks noGrp="1"/>
          </p:cNvSpPr>
          <p:nvPr>
            <p:ph idx="1"/>
          </p:nvPr>
        </p:nvSpPr>
        <p:spPr/>
        <p:txBody>
          <a:bodyPr>
            <a:normAutofit fontScale="85000" lnSpcReduction="20000"/>
          </a:bodyPr>
          <a:lstStyle/>
          <a:p>
            <a:pPr lvl="1"/>
            <a:r>
              <a:rPr lang="en-GB" sz="2000" dirty="0" smtClean="0">
                <a:latin typeface="SassoonCRInfantMedium" panose="02000603020000020003" pitchFamily="2" charset="0"/>
              </a:rPr>
              <a:t>This </a:t>
            </a:r>
            <a:r>
              <a:rPr lang="en-GB" sz="2000" dirty="0">
                <a:latin typeface="SassoonCRInfantMedium" panose="02000603020000020003" pitchFamily="2" charset="0"/>
              </a:rPr>
              <a:t>is our main form of communication so please check regularly / enable notifications if needed. </a:t>
            </a:r>
            <a:r>
              <a:rPr lang="en-GB" sz="2000" dirty="0" smtClean="0">
                <a:latin typeface="SassoonCRInfantMedium" panose="02000603020000020003" pitchFamily="2" charset="0"/>
              </a:rPr>
              <a:t>It is intended for parent – not pupil use.</a:t>
            </a:r>
          </a:p>
          <a:p>
            <a:pPr lvl="1"/>
            <a:r>
              <a:rPr lang="en-GB" sz="2000" dirty="0" smtClean="0">
                <a:latin typeface="SassoonCRInfantMedium" panose="02000603020000020003" pitchFamily="2" charset="0"/>
              </a:rPr>
              <a:t>Please check the main school story page as well as class pages for all your children. Our weekly newsletter is always shared on the main Dojo page and includes key upcoming dates</a:t>
            </a:r>
          </a:p>
          <a:p>
            <a:pPr lvl="1"/>
            <a:r>
              <a:rPr lang="en-GB" sz="2000" dirty="0" smtClean="0">
                <a:latin typeface="SassoonCRInfantMedium" panose="02000603020000020003" pitchFamily="2" charset="0"/>
              </a:rPr>
              <a:t>We </a:t>
            </a:r>
            <a:r>
              <a:rPr lang="en-GB" sz="2000" dirty="0">
                <a:latin typeface="SassoonCRInfantMedium" panose="02000603020000020003" pitchFamily="2" charset="0"/>
              </a:rPr>
              <a:t>celebrate the work of children / classes / school on Dojo so it is a brilliant way of finding out about your child’s education. </a:t>
            </a:r>
            <a:endParaRPr lang="en-GB" sz="2000" dirty="0" smtClean="0">
              <a:latin typeface="SassoonCRInfantMedium" panose="02000603020000020003" pitchFamily="2" charset="0"/>
            </a:endParaRPr>
          </a:p>
          <a:p>
            <a:pPr lvl="1"/>
            <a:r>
              <a:rPr lang="en-GB" sz="2000" dirty="0" smtClean="0">
                <a:latin typeface="SassoonCRInfantMedium" panose="02000603020000020003" pitchFamily="2" charset="0"/>
              </a:rPr>
              <a:t>Please feel free to message at any time BUT…</a:t>
            </a:r>
          </a:p>
          <a:p>
            <a:pPr lvl="1"/>
            <a:r>
              <a:rPr lang="en-GB" sz="2000" dirty="0" smtClean="0">
                <a:latin typeface="SassoonCRInfantMedium" panose="02000603020000020003" pitchFamily="2" charset="0"/>
              </a:rPr>
              <a:t>Teachers </a:t>
            </a:r>
            <a:r>
              <a:rPr lang="en-GB" sz="2000" dirty="0">
                <a:latin typeface="SassoonCRInfantMedium" panose="02000603020000020003" pitchFamily="2" charset="0"/>
              </a:rPr>
              <a:t>will check </a:t>
            </a:r>
            <a:r>
              <a:rPr lang="en-GB" sz="2000" dirty="0" smtClean="0">
                <a:latin typeface="SassoonCRInfantMedium" panose="02000603020000020003" pitchFamily="2" charset="0"/>
              </a:rPr>
              <a:t>for any </a:t>
            </a:r>
            <a:r>
              <a:rPr lang="en-GB" sz="2000" dirty="0">
                <a:latin typeface="SassoonCRInfantMedium" panose="02000603020000020003" pitchFamily="2" charset="0"/>
              </a:rPr>
              <a:t>messages whenever they can between the hours of 8 and 4 on weekdays and get back to you as soon as they can</a:t>
            </a:r>
            <a:r>
              <a:rPr lang="en-GB" sz="2000" dirty="0" smtClean="0">
                <a:latin typeface="SassoonCRInfantMedium" panose="02000603020000020003" pitchFamily="2" charset="0"/>
              </a:rPr>
              <a:t>. Please be patient as they will be teaching during the day and may not see the message immediately or have time to deal with any matters. Outside of 8-4, they are instructed to have notifications turned off.</a:t>
            </a:r>
          </a:p>
          <a:p>
            <a:pPr lvl="1"/>
            <a:r>
              <a:rPr lang="en-GB" sz="2000" dirty="0" smtClean="0">
                <a:latin typeface="SassoonCRInfantMedium" panose="02000603020000020003" pitchFamily="2" charset="0"/>
              </a:rPr>
              <a:t>If you require an urgent response please ring the main office.</a:t>
            </a:r>
          </a:p>
          <a:p>
            <a:pPr lvl="1"/>
            <a:endParaRPr lang="en-GB" sz="2400" dirty="0">
              <a:latin typeface="SassoonCRInfantMedium" panose="02000603020000020003" pitchFamily="2" charset="0"/>
            </a:endParaRPr>
          </a:p>
          <a:p>
            <a:endParaRPr lang="en-GB" dirty="0"/>
          </a:p>
        </p:txBody>
      </p:sp>
      <p:pic>
        <p:nvPicPr>
          <p:cNvPr id="1026" name="Picture 2" descr="ClassDojo – Apps on Google Pla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60296" y="252263"/>
            <a:ext cx="2772073" cy="1386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708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895350" y="380548"/>
          <a:ext cx="10515600" cy="430276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2016147638"/>
                    </a:ext>
                  </a:extLst>
                </a:gridCol>
                <a:gridCol w="5257800">
                  <a:extLst>
                    <a:ext uri="{9D8B030D-6E8A-4147-A177-3AD203B41FA5}">
                      <a16:colId xmlns:a16="http://schemas.microsoft.com/office/drawing/2014/main" val="1407769194"/>
                    </a:ext>
                  </a:extLst>
                </a:gridCol>
              </a:tblGrid>
              <a:tr h="370840">
                <a:tc>
                  <a:txBody>
                    <a:bodyPr/>
                    <a:lstStyle/>
                    <a:p>
                      <a:r>
                        <a:rPr lang="en-GB" dirty="0" smtClean="0"/>
                        <a:t>Please use Dojo for…</a:t>
                      </a:r>
                      <a:endParaRPr lang="en-GB" dirty="0"/>
                    </a:p>
                  </a:txBody>
                  <a:tcPr/>
                </a:tc>
                <a:tc>
                  <a:txBody>
                    <a:bodyPr/>
                    <a:lstStyle/>
                    <a:p>
                      <a:r>
                        <a:rPr lang="en-GB" dirty="0" smtClean="0"/>
                        <a:t>Please do not use Dojo for…</a:t>
                      </a:r>
                      <a:endParaRPr lang="en-GB" dirty="0"/>
                    </a:p>
                  </a:txBody>
                  <a:tcPr/>
                </a:tc>
                <a:extLst>
                  <a:ext uri="{0D108BD9-81ED-4DB2-BD59-A6C34878D82A}">
                    <a16:rowId xmlns:a16="http://schemas.microsoft.com/office/drawing/2014/main" val="804042525"/>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Checking regularly for updates and news on the main school page and on class pages - Ensure notifications are switched on if needed</a:t>
                      </a:r>
                    </a:p>
                    <a:p>
                      <a:endParaRPr lang="en-GB" dirty="0" smtClean="0"/>
                    </a:p>
                    <a:p>
                      <a:r>
                        <a:rPr lang="en-GB" dirty="0" smtClean="0"/>
                        <a:t>Making positive comments</a:t>
                      </a:r>
                      <a:r>
                        <a:rPr lang="en-GB" baseline="0" dirty="0" smtClean="0"/>
                        <a:t> and celebrate JOY in school</a:t>
                      </a:r>
                    </a:p>
                    <a:p>
                      <a:endParaRPr lang="en-GB" dirty="0" smtClean="0"/>
                    </a:p>
                    <a:p>
                      <a:r>
                        <a:rPr lang="en-GB" dirty="0" smtClean="0"/>
                        <a:t>Sharing achievements from home</a:t>
                      </a:r>
                    </a:p>
                    <a:p>
                      <a:endParaRPr lang="en-GB" dirty="0" smtClean="0"/>
                    </a:p>
                    <a:p>
                      <a:r>
                        <a:rPr lang="en-GB" dirty="0" smtClean="0"/>
                        <a:t>Asking non-urgent</a:t>
                      </a:r>
                      <a:r>
                        <a:rPr lang="en-GB" baseline="0" dirty="0" smtClean="0"/>
                        <a:t> questions – maybe regarding aspects of class organisation</a:t>
                      </a:r>
                    </a:p>
                    <a:p>
                      <a:endParaRPr lang="en-GB" baseline="0" dirty="0" smtClean="0"/>
                    </a:p>
                    <a:p>
                      <a:r>
                        <a:rPr lang="en-GB" baseline="0" dirty="0" smtClean="0"/>
                        <a:t>Arranging a time for a meeting or phone call should it be required.</a:t>
                      </a:r>
                      <a:endParaRPr lang="en-GB" dirty="0"/>
                    </a:p>
                  </a:txBody>
                  <a:tcPr/>
                </a:tc>
                <a:tc>
                  <a:txBody>
                    <a:bodyPr/>
                    <a:lstStyle/>
                    <a:p>
                      <a:r>
                        <a:rPr lang="en-GB" dirty="0" smtClean="0"/>
                        <a:t>Reporting absence to teachers – contact</a:t>
                      </a:r>
                      <a:r>
                        <a:rPr lang="en-GB" baseline="0" dirty="0" smtClean="0"/>
                        <a:t> the office please</a:t>
                      </a:r>
                    </a:p>
                    <a:p>
                      <a:endParaRPr lang="en-GB" baseline="0" dirty="0" smtClean="0"/>
                    </a:p>
                    <a:p>
                      <a:r>
                        <a:rPr lang="en-GB" baseline="0" dirty="0" smtClean="0"/>
                        <a:t>Questions regarding school dinners – these should go via the office</a:t>
                      </a:r>
                    </a:p>
                    <a:p>
                      <a:endParaRPr lang="en-GB" baseline="0" dirty="0" smtClean="0"/>
                    </a:p>
                    <a:p>
                      <a:r>
                        <a:rPr lang="en-GB" baseline="0" dirty="0" smtClean="0"/>
                        <a:t>Complaints. Mr Thomson is always around and – should there be an issue – it is always better to chat than attempt to solve using a keyboard. If he is out then a member of the Senior Leadership Team is always available.</a:t>
                      </a:r>
                    </a:p>
                    <a:p>
                      <a:endParaRPr lang="en-GB" dirty="0"/>
                    </a:p>
                  </a:txBody>
                  <a:tcPr/>
                </a:tc>
                <a:extLst>
                  <a:ext uri="{0D108BD9-81ED-4DB2-BD59-A6C34878D82A}">
                    <a16:rowId xmlns:a16="http://schemas.microsoft.com/office/drawing/2014/main" val="158392285"/>
                  </a:ext>
                </a:extLst>
              </a:tr>
            </a:tbl>
          </a:graphicData>
        </a:graphic>
      </p:graphicFrame>
      <p:sp>
        <p:nvSpPr>
          <p:cNvPr id="5" name="TextBox 4"/>
          <p:cNvSpPr txBox="1"/>
          <p:nvPr/>
        </p:nvSpPr>
        <p:spPr>
          <a:xfrm>
            <a:off x="895350" y="4947557"/>
            <a:ext cx="10515600" cy="1015663"/>
          </a:xfrm>
          <a:prstGeom prst="rect">
            <a:avLst/>
          </a:prstGeom>
          <a:noFill/>
        </p:spPr>
        <p:txBody>
          <a:bodyPr wrap="square" rtlCol="0">
            <a:spAutoFit/>
          </a:bodyPr>
          <a:lstStyle/>
          <a:p>
            <a:pPr algn="ctr"/>
            <a:r>
              <a:rPr lang="en-GB" sz="2000" dirty="0" smtClean="0"/>
              <a:t>Ensuring ALL children in our care reach their FULL potential is a TEAM effort. Positive relationships between home and school ensure our </a:t>
            </a:r>
            <a:r>
              <a:rPr lang="en-GB" sz="2000" dirty="0"/>
              <a:t>whole school community </a:t>
            </a:r>
            <a:r>
              <a:rPr lang="en-GB" sz="2000" dirty="0" smtClean="0"/>
              <a:t>works </a:t>
            </a:r>
            <a:r>
              <a:rPr lang="en-GB" sz="2000" dirty="0"/>
              <a:t>together to create JOY in living and learning. </a:t>
            </a:r>
          </a:p>
        </p:txBody>
      </p:sp>
    </p:spTree>
    <p:extLst>
      <p:ext uri="{BB962C8B-B14F-4D97-AF65-F5344CB8AC3E}">
        <p14:creationId xmlns:p14="http://schemas.microsoft.com/office/powerpoint/2010/main" val="4258066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504" y="32048"/>
            <a:ext cx="9829800" cy="1082674"/>
          </a:xfrm>
        </p:spPr>
        <p:txBody>
          <a:bodyPr>
            <a:normAutofit/>
          </a:bodyPr>
          <a:lstStyle/>
          <a:p>
            <a:r>
              <a:rPr lang="en-US" sz="6000" dirty="0">
                <a:latin typeface="Letter-join Plus 8" panose="02000505000000020003" pitchFamily="50" charset="0"/>
              </a:rPr>
              <a:t>Uniform</a:t>
            </a:r>
          </a:p>
        </p:txBody>
      </p:sp>
      <p:sp>
        <p:nvSpPr>
          <p:cNvPr id="7" name="TextBox 6">
            <a:extLst>
              <a:ext uri="{FF2B5EF4-FFF2-40B4-BE49-F238E27FC236}">
                <a16:creationId xmlns:a16="http://schemas.microsoft.com/office/drawing/2014/main" id="{CA88B47C-0744-4648-938B-C333B6AA5DDF}"/>
              </a:ext>
            </a:extLst>
          </p:cNvPr>
          <p:cNvSpPr txBox="1"/>
          <p:nvPr/>
        </p:nvSpPr>
        <p:spPr>
          <a:xfrm>
            <a:off x="1775520" y="5461990"/>
            <a:ext cx="7416824" cy="954107"/>
          </a:xfrm>
          <a:prstGeom prst="rect">
            <a:avLst/>
          </a:prstGeom>
          <a:noFill/>
        </p:spPr>
        <p:txBody>
          <a:bodyPr wrap="square" rtlCol="0">
            <a:spAutoFit/>
          </a:bodyPr>
          <a:lstStyle/>
          <a:p>
            <a:r>
              <a:rPr lang="en-GB" sz="2800" dirty="0">
                <a:latin typeface="Letter-join Plus 8" panose="02000505000000020003" pitchFamily="50" charset="0"/>
              </a:rPr>
              <a:t>PLEASE ENSURE ALL UNIFORM AND LUNCHBOXES ARE CLEARLY LABELLED. </a:t>
            </a:r>
          </a:p>
        </p:txBody>
      </p:sp>
      <p:pic>
        <p:nvPicPr>
          <p:cNvPr id="8" name="Picture 7"/>
          <p:cNvPicPr/>
          <p:nvPr/>
        </p:nvPicPr>
        <p:blipFill rotWithShape="1">
          <a:blip r:embed="rId2">
            <a:extLst>
              <a:ext uri="{28A0092B-C50C-407E-A947-70E740481C1C}">
                <a14:useLocalDpi xmlns:a14="http://schemas.microsoft.com/office/drawing/2010/main" val="0"/>
              </a:ext>
            </a:extLst>
          </a:blip>
          <a:srcRect t="26861" b="10851"/>
          <a:stretch/>
        </p:blipFill>
        <p:spPr bwMode="auto">
          <a:xfrm rot="-888102">
            <a:off x="3700636" y="2521831"/>
            <a:ext cx="2591357" cy="2441956"/>
          </a:xfrm>
          <a:prstGeom prst="rect">
            <a:avLst/>
          </a:prstGeom>
          <a:noFill/>
        </p:spPr>
      </p:pic>
      <p:sp>
        <p:nvSpPr>
          <p:cNvPr id="4" name="Rectangle 3"/>
          <p:cNvSpPr/>
          <p:nvPr/>
        </p:nvSpPr>
        <p:spPr>
          <a:xfrm>
            <a:off x="7032104" y="260648"/>
            <a:ext cx="6096000" cy="4785926"/>
          </a:xfrm>
          <a:prstGeom prst="rect">
            <a:avLst/>
          </a:prstGeom>
        </p:spPr>
        <p:txBody>
          <a:bodyPr>
            <a:spAutoFit/>
          </a:bodyPr>
          <a:lstStyle/>
          <a:p>
            <a:pPr>
              <a:spcAft>
                <a:spcPts val="0"/>
              </a:spcAft>
              <a:tabLst>
                <a:tab pos="2295525" algn="l"/>
                <a:tab pos="2466975" algn="l"/>
              </a:tabLst>
            </a:pPr>
            <a:r>
              <a:rPr lang="en-GB" sz="1600" b="1" u="sng" dirty="0">
                <a:latin typeface="Letter-join Plus 8" panose="02000505000000020003" pitchFamily="50" charset="0"/>
                <a:ea typeface="Times New Roman" panose="02020603050405020304" pitchFamily="18" charset="0"/>
              </a:rPr>
              <a:t>Boys</a:t>
            </a:r>
            <a:endParaRPr lang="en-GB" sz="1200" dirty="0">
              <a:latin typeface="Letter-join Plus 8" panose="02000505000000020003" pitchFamily="50" charset="0"/>
              <a:ea typeface="Times New Roman" panose="02020603050405020304" pitchFamily="18" charset="0"/>
            </a:endParaRPr>
          </a:p>
          <a:p>
            <a:pPr>
              <a:spcAft>
                <a:spcPts val="0"/>
              </a:spcAft>
              <a:tabLst>
                <a:tab pos="2295525" algn="l"/>
                <a:tab pos="2466975" algn="l"/>
              </a:tabLst>
            </a:pPr>
            <a:r>
              <a:rPr lang="en-GB" sz="1600" b="1" dirty="0">
                <a:latin typeface="Letter-join Plus 8" panose="02000505000000020003" pitchFamily="50" charset="0"/>
                <a:ea typeface="Times New Roman" panose="02020603050405020304" pitchFamily="18" charset="0"/>
              </a:rPr>
              <a:t> </a:t>
            </a:r>
            <a:endParaRPr lang="en-GB" sz="1200" dirty="0">
              <a:latin typeface="Letter-join Plus 8" panose="02000505000000020003" pitchFamily="50" charset="0"/>
              <a:ea typeface="Times New Roman" panose="02020603050405020304" pitchFamily="18" charset="0"/>
            </a:endParaRPr>
          </a:p>
          <a:p>
            <a:pPr marL="342900" lvl="0" indent="-342900">
              <a:spcAft>
                <a:spcPts val="0"/>
              </a:spcAft>
              <a:buFont typeface="Symbol" panose="05050102010706020507" pitchFamily="18" charset="2"/>
              <a:buChar char=""/>
              <a:tabLst>
                <a:tab pos="2295525" algn="l"/>
                <a:tab pos="2466975" algn="l"/>
              </a:tabLst>
            </a:pPr>
            <a:r>
              <a:rPr lang="en-GB" sz="1600" dirty="0">
                <a:latin typeface="Letter-join Plus 8" panose="02000505000000020003" pitchFamily="50" charset="0"/>
                <a:ea typeface="Times New Roman" panose="02020603050405020304" pitchFamily="18" charset="0"/>
              </a:rPr>
              <a:t>Grey trousers or shorts</a:t>
            </a:r>
            <a:endParaRPr lang="en-GB" sz="1200" dirty="0">
              <a:latin typeface="Letter-join Plus 8" panose="02000505000000020003" pitchFamily="50" charset="0"/>
              <a:ea typeface="Times New Roman" panose="02020603050405020304" pitchFamily="18" charset="0"/>
            </a:endParaRPr>
          </a:p>
          <a:p>
            <a:pPr marL="342900" lvl="0" indent="-342900">
              <a:spcAft>
                <a:spcPts val="0"/>
              </a:spcAft>
              <a:buFont typeface="Symbol" panose="05050102010706020507" pitchFamily="18" charset="2"/>
              <a:buChar char=""/>
              <a:tabLst>
                <a:tab pos="2295525" algn="l"/>
                <a:tab pos="2466975" algn="l"/>
              </a:tabLst>
            </a:pPr>
            <a:r>
              <a:rPr lang="en-GB" sz="1600" dirty="0">
                <a:latin typeface="Letter-join Plus 8" panose="02000505000000020003" pitchFamily="50" charset="0"/>
                <a:ea typeface="Times New Roman" panose="02020603050405020304" pitchFamily="18" charset="0"/>
              </a:rPr>
              <a:t>White polo shirt</a:t>
            </a:r>
            <a:endParaRPr lang="en-GB" sz="1200" dirty="0">
              <a:latin typeface="Letter-join Plus 8" panose="02000505000000020003" pitchFamily="50" charset="0"/>
              <a:ea typeface="Times New Roman" panose="02020603050405020304" pitchFamily="18" charset="0"/>
            </a:endParaRPr>
          </a:p>
          <a:p>
            <a:pPr marL="342900" lvl="0" indent="-342900">
              <a:spcAft>
                <a:spcPts val="0"/>
              </a:spcAft>
              <a:buFont typeface="Symbol" panose="05050102010706020507" pitchFamily="18" charset="2"/>
              <a:buChar char=""/>
              <a:tabLst>
                <a:tab pos="2295525" algn="l"/>
                <a:tab pos="2466975" algn="l"/>
              </a:tabLst>
            </a:pPr>
            <a:r>
              <a:rPr lang="en-GB" sz="1600" dirty="0">
                <a:latin typeface="Letter-join Plus 8" panose="02000505000000020003" pitchFamily="50" charset="0"/>
                <a:ea typeface="Times New Roman" panose="02020603050405020304" pitchFamily="18" charset="0"/>
              </a:rPr>
              <a:t>Sweatshirt with school crest on</a:t>
            </a:r>
            <a:endParaRPr lang="en-GB" sz="1200" dirty="0">
              <a:latin typeface="Letter-join Plus 8" panose="02000505000000020003" pitchFamily="50" charset="0"/>
              <a:ea typeface="Times New Roman" panose="02020603050405020304" pitchFamily="18" charset="0"/>
            </a:endParaRPr>
          </a:p>
          <a:p>
            <a:pPr marL="342900" lvl="0" indent="-342900">
              <a:spcAft>
                <a:spcPts val="0"/>
              </a:spcAft>
              <a:buFont typeface="Symbol" panose="05050102010706020507" pitchFamily="18" charset="2"/>
              <a:buChar char=""/>
              <a:tabLst>
                <a:tab pos="2295525" algn="l"/>
                <a:tab pos="2466975" algn="l"/>
              </a:tabLst>
            </a:pPr>
            <a:r>
              <a:rPr lang="en-GB" sz="1600" dirty="0">
                <a:latin typeface="Letter-join Plus 8" panose="02000505000000020003" pitchFamily="50" charset="0"/>
                <a:ea typeface="Times New Roman" panose="02020603050405020304" pitchFamily="18" charset="0"/>
              </a:rPr>
              <a:t>Grey socks and black school shoes (not black trainers)</a:t>
            </a:r>
            <a:endParaRPr lang="en-GB" sz="1200" dirty="0">
              <a:latin typeface="Letter-join Plus 8" panose="02000505000000020003" pitchFamily="50" charset="0"/>
              <a:ea typeface="Times New Roman" panose="02020603050405020304" pitchFamily="18" charset="0"/>
            </a:endParaRPr>
          </a:p>
          <a:p>
            <a:pPr>
              <a:spcAft>
                <a:spcPts val="0"/>
              </a:spcAft>
              <a:tabLst>
                <a:tab pos="2295525" algn="l"/>
                <a:tab pos="2466975" algn="l"/>
              </a:tabLst>
            </a:pPr>
            <a:r>
              <a:rPr lang="en-GB" sz="1600" b="1" dirty="0">
                <a:latin typeface="Letter-join Plus 8" panose="02000505000000020003" pitchFamily="50" charset="0"/>
                <a:ea typeface="Times New Roman" panose="02020603050405020304" pitchFamily="18" charset="0"/>
              </a:rPr>
              <a:t> </a:t>
            </a:r>
            <a:endParaRPr lang="en-GB" sz="1200" dirty="0">
              <a:latin typeface="Letter-join Plus 8" panose="02000505000000020003" pitchFamily="50" charset="0"/>
              <a:ea typeface="Times New Roman" panose="02020603050405020304" pitchFamily="18" charset="0"/>
            </a:endParaRPr>
          </a:p>
          <a:p>
            <a:pPr>
              <a:spcAft>
                <a:spcPts val="0"/>
              </a:spcAft>
              <a:tabLst>
                <a:tab pos="2295525" algn="l"/>
                <a:tab pos="2466975" algn="l"/>
              </a:tabLst>
            </a:pPr>
            <a:r>
              <a:rPr lang="en-GB" sz="1600" b="1" u="sng" dirty="0">
                <a:latin typeface="Letter-join Plus 8" panose="02000505000000020003" pitchFamily="50" charset="0"/>
                <a:ea typeface="Times New Roman" panose="02020603050405020304" pitchFamily="18" charset="0"/>
              </a:rPr>
              <a:t>Girls</a:t>
            </a:r>
            <a:endParaRPr lang="en-GB" sz="1200" dirty="0">
              <a:latin typeface="Letter-join Plus 8" panose="02000505000000020003" pitchFamily="50" charset="0"/>
              <a:ea typeface="Times New Roman" panose="02020603050405020304" pitchFamily="18" charset="0"/>
            </a:endParaRPr>
          </a:p>
          <a:p>
            <a:pPr>
              <a:spcAft>
                <a:spcPts val="0"/>
              </a:spcAft>
              <a:tabLst>
                <a:tab pos="2295525" algn="l"/>
                <a:tab pos="2466975" algn="l"/>
              </a:tabLst>
            </a:pPr>
            <a:r>
              <a:rPr lang="en-GB" sz="1600" b="1" dirty="0">
                <a:latin typeface="Letter-join Plus 8" panose="02000505000000020003" pitchFamily="50" charset="0"/>
                <a:ea typeface="Times New Roman" panose="02020603050405020304" pitchFamily="18" charset="0"/>
              </a:rPr>
              <a:t> </a:t>
            </a:r>
            <a:endParaRPr lang="en-GB" sz="1200" dirty="0">
              <a:latin typeface="Letter-join Plus 8" panose="02000505000000020003" pitchFamily="50" charset="0"/>
              <a:ea typeface="Times New Roman" panose="02020603050405020304" pitchFamily="18" charset="0"/>
            </a:endParaRPr>
          </a:p>
          <a:p>
            <a:pPr>
              <a:spcAft>
                <a:spcPts val="0"/>
              </a:spcAft>
              <a:tabLst>
                <a:tab pos="2295525" algn="l"/>
                <a:tab pos="2466975" algn="l"/>
              </a:tabLst>
            </a:pPr>
            <a:r>
              <a:rPr lang="en-GB" sz="1600" b="1" u="sng" dirty="0">
                <a:latin typeface="Letter-join Plus 8" panose="02000505000000020003" pitchFamily="50" charset="0"/>
                <a:ea typeface="Times New Roman" panose="02020603050405020304" pitchFamily="18" charset="0"/>
              </a:rPr>
              <a:t>Winter</a:t>
            </a:r>
            <a:endParaRPr lang="en-GB" sz="1200" dirty="0">
              <a:latin typeface="Letter-join Plus 8" panose="02000505000000020003" pitchFamily="50" charset="0"/>
              <a:ea typeface="Times New Roman" panose="02020603050405020304" pitchFamily="18" charset="0"/>
            </a:endParaRPr>
          </a:p>
          <a:p>
            <a:pPr marL="342900" lvl="0" indent="-342900">
              <a:spcAft>
                <a:spcPts val="0"/>
              </a:spcAft>
              <a:buFont typeface="Symbol" panose="05050102010706020507" pitchFamily="18" charset="2"/>
              <a:buChar char=""/>
              <a:tabLst>
                <a:tab pos="2295525" algn="l"/>
                <a:tab pos="2466975" algn="l"/>
              </a:tabLst>
            </a:pPr>
            <a:r>
              <a:rPr lang="en-GB" sz="1600" dirty="0">
                <a:latin typeface="Letter-join Plus 8" panose="02000505000000020003" pitchFamily="50" charset="0"/>
                <a:ea typeface="Times New Roman" panose="02020603050405020304" pitchFamily="18" charset="0"/>
              </a:rPr>
              <a:t>Grey skirt, pinafore dress or grey trousers</a:t>
            </a:r>
            <a:endParaRPr lang="en-GB" sz="1200" dirty="0">
              <a:latin typeface="Letter-join Plus 8" panose="02000505000000020003" pitchFamily="50" charset="0"/>
              <a:ea typeface="Times New Roman" panose="02020603050405020304" pitchFamily="18" charset="0"/>
            </a:endParaRPr>
          </a:p>
          <a:p>
            <a:pPr marL="342900" lvl="0" indent="-342900">
              <a:spcAft>
                <a:spcPts val="0"/>
              </a:spcAft>
              <a:buFont typeface="Symbol" panose="05050102010706020507" pitchFamily="18" charset="2"/>
              <a:buChar char=""/>
              <a:tabLst>
                <a:tab pos="2295525" algn="l"/>
                <a:tab pos="2466975" algn="l"/>
              </a:tabLst>
            </a:pPr>
            <a:r>
              <a:rPr lang="en-GB" sz="1600" dirty="0">
                <a:latin typeface="Letter-join Plus 8" panose="02000505000000020003" pitchFamily="50" charset="0"/>
                <a:ea typeface="Times New Roman" panose="02020603050405020304" pitchFamily="18" charset="0"/>
              </a:rPr>
              <a:t>White polo shirt</a:t>
            </a:r>
            <a:endParaRPr lang="en-GB" sz="1200" dirty="0">
              <a:latin typeface="Letter-join Plus 8" panose="02000505000000020003" pitchFamily="50" charset="0"/>
              <a:ea typeface="Times New Roman" panose="02020603050405020304" pitchFamily="18" charset="0"/>
            </a:endParaRPr>
          </a:p>
          <a:p>
            <a:pPr marL="342900" lvl="0" indent="-342900">
              <a:spcAft>
                <a:spcPts val="0"/>
              </a:spcAft>
              <a:buFont typeface="Symbol" panose="05050102010706020507" pitchFamily="18" charset="2"/>
              <a:buChar char=""/>
              <a:tabLst>
                <a:tab pos="2295525" algn="l"/>
                <a:tab pos="2466975" algn="l"/>
              </a:tabLst>
            </a:pPr>
            <a:r>
              <a:rPr lang="en-GB" sz="1600" dirty="0">
                <a:latin typeface="Letter-join Plus 8" panose="02000505000000020003" pitchFamily="50" charset="0"/>
                <a:ea typeface="Times New Roman" panose="02020603050405020304" pitchFamily="18" charset="0"/>
              </a:rPr>
              <a:t>School sweatshirt or cardigan with school crest</a:t>
            </a:r>
            <a:endParaRPr lang="en-GB" sz="1200" dirty="0">
              <a:latin typeface="Letter-join Plus 8" panose="02000505000000020003" pitchFamily="50" charset="0"/>
              <a:ea typeface="Times New Roman" panose="02020603050405020304" pitchFamily="18" charset="0"/>
            </a:endParaRPr>
          </a:p>
          <a:p>
            <a:pPr marL="342900" lvl="0" indent="-342900">
              <a:spcAft>
                <a:spcPts val="0"/>
              </a:spcAft>
              <a:buFont typeface="Symbol" panose="05050102010706020507" pitchFamily="18" charset="2"/>
              <a:buChar char=""/>
              <a:tabLst>
                <a:tab pos="2295525" algn="l"/>
                <a:tab pos="2466975" algn="l"/>
              </a:tabLst>
            </a:pPr>
            <a:r>
              <a:rPr lang="en-GB" sz="1600" dirty="0">
                <a:latin typeface="Letter-join Plus 8" panose="02000505000000020003" pitchFamily="50" charset="0"/>
                <a:ea typeface="Times New Roman" panose="02020603050405020304" pitchFamily="18" charset="0"/>
              </a:rPr>
              <a:t>White/ grey socks or grey tights and black shoes</a:t>
            </a:r>
            <a:endParaRPr lang="en-GB" sz="1200" dirty="0">
              <a:latin typeface="Letter-join Plus 8" panose="02000505000000020003" pitchFamily="50" charset="0"/>
              <a:ea typeface="Times New Roman" panose="02020603050405020304" pitchFamily="18" charset="0"/>
            </a:endParaRPr>
          </a:p>
          <a:p>
            <a:pPr>
              <a:spcAft>
                <a:spcPts val="0"/>
              </a:spcAft>
              <a:tabLst>
                <a:tab pos="2295525" algn="l"/>
                <a:tab pos="2466975" algn="l"/>
              </a:tabLst>
            </a:pPr>
            <a:r>
              <a:rPr lang="en-GB" sz="1600" b="1" dirty="0">
                <a:latin typeface="Letter-join Plus 8" panose="02000505000000020003" pitchFamily="50" charset="0"/>
                <a:ea typeface="Times New Roman" panose="02020603050405020304" pitchFamily="18" charset="0"/>
              </a:rPr>
              <a:t> </a:t>
            </a:r>
            <a:endParaRPr lang="en-GB" sz="1200" dirty="0">
              <a:latin typeface="Letter-join Plus 8" panose="02000505000000020003" pitchFamily="50" charset="0"/>
              <a:ea typeface="Times New Roman" panose="02020603050405020304" pitchFamily="18" charset="0"/>
            </a:endParaRPr>
          </a:p>
          <a:p>
            <a:pPr>
              <a:spcAft>
                <a:spcPts val="0"/>
              </a:spcAft>
              <a:tabLst>
                <a:tab pos="2295525" algn="l"/>
                <a:tab pos="2466975" algn="l"/>
              </a:tabLst>
            </a:pPr>
            <a:r>
              <a:rPr lang="en-GB" sz="1600" b="1" u="sng" dirty="0">
                <a:latin typeface="Letter-join Plus 8" panose="02000505000000020003" pitchFamily="50" charset="0"/>
                <a:ea typeface="Times New Roman" panose="02020603050405020304" pitchFamily="18" charset="0"/>
              </a:rPr>
              <a:t>Summer</a:t>
            </a:r>
            <a:endParaRPr lang="en-GB" sz="1200" dirty="0">
              <a:latin typeface="Letter-join Plus 8" panose="02000505000000020003" pitchFamily="50" charset="0"/>
              <a:ea typeface="Times New Roman" panose="02020603050405020304" pitchFamily="18" charset="0"/>
            </a:endParaRPr>
          </a:p>
          <a:p>
            <a:pPr marL="342900" lvl="0" indent="-342900">
              <a:spcAft>
                <a:spcPts val="0"/>
              </a:spcAft>
              <a:buFont typeface="Symbol" panose="05050102010706020507" pitchFamily="18" charset="2"/>
              <a:buChar char=""/>
              <a:tabLst>
                <a:tab pos="2295525" algn="l"/>
                <a:tab pos="2466975" algn="l"/>
              </a:tabLst>
            </a:pPr>
            <a:r>
              <a:rPr lang="en-GB" sz="1600" dirty="0">
                <a:latin typeface="Letter-join Plus 8" panose="02000505000000020003" pitchFamily="50" charset="0"/>
                <a:ea typeface="Times New Roman" panose="02020603050405020304" pitchFamily="18" charset="0"/>
              </a:rPr>
              <a:t>Red and white checked dress</a:t>
            </a:r>
            <a:endParaRPr lang="en-GB" sz="1200" dirty="0">
              <a:latin typeface="Letter-join Plus 8" panose="02000505000000020003" pitchFamily="50" charset="0"/>
              <a:ea typeface="Times New Roman" panose="02020603050405020304" pitchFamily="18" charset="0"/>
            </a:endParaRPr>
          </a:p>
          <a:p>
            <a:pPr marL="342900" lvl="0" indent="-342900">
              <a:spcAft>
                <a:spcPts val="0"/>
              </a:spcAft>
              <a:buFont typeface="Symbol" panose="05050102010706020507" pitchFamily="18" charset="2"/>
              <a:buChar char=""/>
              <a:tabLst>
                <a:tab pos="2295525" algn="l"/>
                <a:tab pos="2466975" algn="l"/>
              </a:tabLst>
            </a:pPr>
            <a:r>
              <a:rPr lang="en-GB" sz="1600" dirty="0">
                <a:latin typeface="Letter-join Plus 8" panose="02000505000000020003" pitchFamily="50" charset="0"/>
                <a:ea typeface="Times New Roman" panose="02020603050405020304" pitchFamily="18" charset="0"/>
              </a:rPr>
              <a:t>White socks and black shoes</a:t>
            </a:r>
            <a:endParaRPr lang="en-GB" sz="1200" dirty="0">
              <a:latin typeface="Letter-join Plus 8" panose="02000505000000020003" pitchFamily="50" charset="0"/>
              <a:ea typeface="Times New Roman" panose="02020603050405020304" pitchFamily="18" charset="0"/>
            </a:endParaRPr>
          </a:p>
          <a:p>
            <a:pPr>
              <a:spcAft>
                <a:spcPts val="0"/>
              </a:spcAft>
              <a:tabLst>
                <a:tab pos="2295525" algn="l"/>
                <a:tab pos="2466975" algn="l"/>
              </a:tabLst>
            </a:pPr>
            <a:endParaRPr lang="en-GB" sz="1100" dirty="0">
              <a:effectLst/>
              <a:latin typeface="SassoonCRInfant" panose="02010503020300020003" pitchFamily="2" charset="0"/>
              <a:ea typeface="Times New Roman" panose="02020603050405020304" pitchFamily="18" charset="0"/>
            </a:endParaRPr>
          </a:p>
        </p:txBody>
      </p:sp>
      <p:sp>
        <p:nvSpPr>
          <p:cNvPr id="9" name="Rectangle 8"/>
          <p:cNvSpPr/>
          <p:nvPr/>
        </p:nvSpPr>
        <p:spPr>
          <a:xfrm>
            <a:off x="310504" y="1195944"/>
            <a:ext cx="4320480" cy="1938992"/>
          </a:xfrm>
          <a:prstGeom prst="rect">
            <a:avLst/>
          </a:prstGeom>
        </p:spPr>
        <p:txBody>
          <a:bodyPr wrap="square">
            <a:spAutoFit/>
          </a:bodyPr>
          <a:lstStyle/>
          <a:p>
            <a:pPr>
              <a:spcAft>
                <a:spcPts val="0"/>
              </a:spcAft>
              <a:tabLst>
                <a:tab pos="2295525" algn="l"/>
                <a:tab pos="2466975" algn="l"/>
              </a:tabLst>
            </a:pPr>
            <a:r>
              <a:rPr lang="en-GB" sz="2000" dirty="0">
                <a:latin typeface="Letter-join Plus 8" panose="02000505000000020003" pitchFamily="50" charset="0"/>
                <a:ea typeface="Times New Roman" panose="02020603050405020304" pitchFamily="18" charset="0"/>
              </a:rPr>
              <a:t>Trainers may be brought into school to change into at lunchtime. If there is a problem with schools shoes, trainers can be worn to school then change into PE pumps. </a:t>
            </a:r>
          </a:p>
          <a:p>
            <a:pPr>
              <a:spcAft>
                <a:spcPts val="0"/>
              </a:spcAft>
              <a:tabLst>
                <a:tab pos="2295525" algn="l"/>
                <a:tab pos="2466975" algn="l"/>
              </a:tabLst>
            </a:pPr>
            <a:endParaRPr lang="en-GB" sz="2000" dirty="0">
              <a:effectLst/>
              <a:latin typeface="SassoonCRInfant" panose="02010503020300020003" pitchFamily="2" charset="0"/>
              <a:ea typeface="Times New Roman" panose="02020603050405020304" pitchFamily="18" charset="0"/>
            </a:endParaRPr>
          </a:p>
        </p:txBody>
      </p:sp>
    </p:spTree>
    <p:extLst>
      <p:ext uri="{BB962C8B-B14F-4D97-AF65-F5344CB8AC3E}">
        <p14:creationId xmlns:p14="http://schemas.microsoft.com/office/powerpoint/2010/main" val="2423096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504" y="32048"/>
            <a:ext cx="9829800" cy="1082674"/>
          </a:xfrm>
        </p:spPr>
        <p:txBody>
          <a:bodyPr>
            <a:normAutofit/>
          </a:bodyPr>
          <a:lstStyle/>
          <a:p>
            <a:r>
              <a:rPr lang="en-US" sz="6000" dirty="0">
                <a:latin typeface="SassoonCRInfant" panose="02010503020300020003" pitchFamily="2" charset="0"/>
              </a:rPr>
              <a:t>PE</a:t>
            </a:r>
          </a:p>
        </p:txBody>
      </p:sp>
      <p:sp>
        <p:nvSpPr>
          <p:cNvPr id="4" name="Rectangle 3"/>
          <p:cNvSpPr/>
          <p:nvPr/>
        </p:nvSpPr>
        <p:spPr>
          <a:xfrm>
            <a:off x="623392" y="1484784"/>
            <a:ext cx="6096000" cy="2246769"/>
          </a:xfrm>
          <a:prstGeom prst="rect">
            <a:avLst/>
          </a:prstGeom>
        </p:spPr>
        <p:txBody>
          <a:bodyPr>
            <a:spAutoFit/>
          </a:bodyPr>
          <a:lstStyle/>
          <a:p>
            <a:pPr marL="342900" lvl="0" indent="-342900">
              <a:spcAft>
                <a:spcPts val="0"/>
              </a:spcAft>
              <a:buFont typeface="Symbol" panose="05050102010706020507" pitchFamily="18" charset="2"/>
              <a:buChar char=""/>
              <a:tabLst>
                <a:tab pos="2295525" algn="l"/>
                <a:tab pos="2466975" algn="l"/>
              </a:tabLst>
            </a:pPr>
            <a:r>
              <a:rPr lang="en-GB" sz="2000" dirty="0">
                <a:latin typeface="Letter-join Plus 8" panose="02000505000000020003" pitchFamily="50" charset="0"/>
                <a:ea typeface="Times New Roman" panose="02020603050405020304" pitchFamily="18" charset="0"/>
              </a:rPr>
              <a:t>Plain white T-Shirt</a:t>
            </a:r>
            <a:endParaRPr lang="en-GB" sz="1600" dirty="0">
              <a:latin typeface="Letter-join Plus 8" panose="02000505000000020003" pitchFamily="50" charset="0"/>
              <a:ea typeface="Times New Roman" panose="02020603050405020304" pitchFamily="18" charset="0"/>
            </a:endParaRPr>
          </a:p>
          <a:p>
            <a:pPr marL="342900" lvl="0" indent="-342900">
              <a:spcAft>
                <a:spcPts val="0"/>
              </a:spcAft>
              <a:buFont typeface="Symbol" panose="05050102010706020507" pitchFamily="18" charset="2"/>
              <a:buChar char=""/>
              <a:tabLst>
                <a:tab pos="2295525" algn="l"/>
                <a:tab pos="2466975" algn="l"/>
              </a:tabLst>
            </a:pPr>
            <a:r>
              <a:rPr lang="en-GB" sz="2000" dirty="0">
                <a:latin typeface="Letter-join Plus 8" panose="02000505000000020003" pitchFamily="50" charset="0"/>
                <a:ea typeface="Times New Roman" panose="02020603050405020304" pitchFamily="18" charset="0"/>
              </a:rPr>
              <a:t>Black shorts</a:t>
            </a:r>
            <a:endParaRPr lang="en-GB" sz="1600" dirty="0">
              <a:latin typeface="Letter-join Plus 8" panose="02000505000000020003" pitchFamily="50" charset="0"/>
              <a:ea typeface="Times New Roman" panose="02020603050405020304" pitchFamily="18" charset="0"/>
            </a:endParaRPr>
          </a:p>
          <a:p>
            <a:pPr marL="342900" lvl="0" indent="-342900">
              <a:spcAft>
                <a:spcPts val="0"/>
              </a:spcAft>
              <a:buFont typeface="Symbol" panose="05050102010706020507" pitchFamily="18" charset="2"/>
              <a:buChar char=""/>
              <a:tabLst>
                <a:tab pos="2295525" algn="l"/>
                <a:tab pos="2466975" algn="l"/>
              </a:tabLst>
            </a:pPr>
            <a:r>
              <a:rPr lang="en-GB" sz="2000" dirty="0">
                <a:latin typeface="Letter-join Plus 8" panose="02000505000000020003" pitchFamily="50" charset="0"/>
                <a:ea typeface="Times New Roman" panose="02020603050405020304" pitchFamily="18" charset="0"/>
              </a:rPr>
              <a:t>Pumps</a:t>
            </a:r>
            <a:endParaRPr lang="en-GB" sz="1600" dirty="0">
              <a:latin typeface="Letter-join Plus 8" panose="02000505000000020003" pitchFamily="50" charset="0"/>
              <a:ea typeface="Times New Roman" panose="02020603050405020304" pitchFamily="18" charset="0"/>
            </a:endParaRPr>
          </a:p>
          <a:p>
            <a:pPr marL="342900" lvl="0" indent="-342900">
              <a:spcAft>
                <a:spcPts val="0"/>
              </a:spcAft>
              <a:buFont typeface="Symbol" panose="05050102010706020507" pitchFamily="18" charset="2"/>
              <a:buChar char=""/>
              <a:tabLst>
                <a:tab pos="2295525" algn="l"/>
                <a:tab pos="2466975" algn="l"/>
              </a:tabLst>
            </a:pPr>
            <a:r>
              <a:rPr lang="en-GB" sz="2000" dirty="0">
                <a:latin typeface="Letter-join Plus 8" panose="02000505000000020003" pitchFamily="50" charset="0"/>
                <a:ea typeface="Times New Roman" panose="02020603050405020304" pitchFamily="18" charset="0"/>
              </a:rPr>
              <a:t>School Jumper is fine if cold outside</a:t>
            </a:r>
          </a:p>
          <a:p>
            <a:pPr marL="342900" lvl="0" indent="-342900">
              <a:spcAft>
                <a:spcPts val="0"/>
              </a:spcAft>
              <a:buFont typeface="Symbol" panose="05050102010706020507" pitchFamily="18" charset="2"/>
              <a:buChar char=""/>
              <a:tabLst>
                <a:tab pos="2295525" algn="l"/>
                <a:tab pos="2466975" algn="l"/>
              </a:tabLst>
            </a:pPr>
            <a:endParaRPr lang="en-GB" sz="2000" dirty="0">
              <a:effectLst/>
              <a:latin typeface="Letter-join Plus 8" panose="02000505000000020003" pitchFamily="50" charset="0"/>
              <a:ea typeface="Times New Roman" panose="02020603050405020304" pitchFamily="18" charset="0"/>
            </a:endParaRPr>
          </a:p>
          <a:p>
            <a:pPr lvl="0">
              <a:spcAft>
                <a:spcPts val="0"/>
              </a:spcAft>
              <a:tabLst>
                <a:tab pos="2295525" algn="l"/>
                <a:tab pos="2466975" algn="l"/>
              </a:tabLst>
            </a:pPr>
            <a:r>
              <a:rPr lang="en-GB" sz="2000" dirty="0">
                <a:latin typeface="Letter-join Plus 8" panose="02000505000000020003" pitchFamily="50" charset="0"/>
                <a:ea typeface="Times New Roman" panose="02020603050405020304" pitchFamily="18" charset="0"/>
              </a:rPr>
              <a:t>Plain tracksuit or leggings (black) may be worn for outdoor lessons during winter. </a:t>
            </a:r>
            <a:endParaRPr lang="en-GB" sz="2800" dirty="0">
              <a:latin typeface="Letter-join Plus 8" panose="02000505000000020003" pitchFamily="50" charset="0"/>
              <a:ea typeface="Times New Roman" panose="02020603050405020304" pitchFamily="18" charset="0"/>
            </a:endParaRPr>
          </a:p>
        </p:txBody>
      </p:sp>
      <p:sp>
        <p:nvSpPr>
          <p:cNvPr id="10" name="Rectangle 9"/>
          <p:cNvSpPr/>
          <p:nvPr/>
        </p:nvSpPr>
        <p:spPr>
          <a:xfrm>
            <a:off x="2783632" y="4769409"/>
            <a:ext cx="6096000" cy="954107"/>
          </a:xfrm>
          <a:prstGeom prst="rect">
            <a:avLst/>
          </a:prstGeom>
        </p:spPr>
        <p:txBody>
          <a:bodyPr>
            <a:spAutoFit/>
          </a:bodyPr>
          <a:lstStyle/>
          <a:p>
            <a:pPr lvl="0">
              <a:spcAft>
                <a:spcPts val="0"/>
              </a:spcAft>
              <a:tabLst>
                <a:tab pos="2295525" algn="l"/>
                <a:tab pos="2466975" algn="l"/>
              </a:tabLst>
            </a:pPr>
            <a:r>
              <a:rPr lang="en-GB" sz="2800" dirty="0">
                <a:latin typeface="Letter-join Plus 8" panose="02000505000000020003" pitchFamily="50" charset="0"/>
                <a:ea typeface="Times New Roman" panose="02020603050405020304" pitchFamily="18" charset="0"/>
              </a:rPr>
              <a:t>Please ensure your child comes into school in their PE kit on a </a:t>
            </a:r>
            <a:r>
              <a:rPr lang="en-GB" sz="2800" b="1" dirty="0" smtClean="0">
                <a:latin typeface="Letter-join Plus 8" panose="02000505000000020003" pitchFamily="50" charset="0"/>
                <a:ea typeface="Times New Roman" panose="02020603050405020304" pitchFamily="18" charset="0"/>
              </a:rPr>
              <a:t>FRIDAY</a:t>
            </a:r>
            <a:r>
              <a:rPr lang="en-GB" sz="2800" b="1" dirty="0" smtClean="0">
                <a:latin typeface="SassoonCRInfant" panose="02010503020300020003" pitchFamily="2" charset="0"/>
                <a:ea typeface="Times New Roman" panose="02020603050405020304" pitchFamily="18" charset="0"/>
              </a:rPr>
              <a:t>.</a:t>
            </a:r>
            <a:endParaRPr lang="en-GB" sz="3600" dirty="0">
              <a:latin typeface="SassoonCRInfant" panose="02010503020300020003" pitchFamily="2" charset="0"/>
              <a:ea typeface="Times New Roman" panose="02020603050405020304" pitchFamily="18" charset="0"/>
            </a:endParaRPr>
          </a:p>
        </p:txBody>
      </p:sp>
      <p:pic>
        <p:nvPicPr>
          <p:cNvPr id="1026" name="Picture 2" descr="Swimming - Swimming Clipart Transparent Background , Transparent Cartoon,  Free Cliparts &amp; Silhouettes - NetClipart"/>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289" b="100000" l="3261" r="99891">
                        <a14:foregroundMark x1="20761" y1="34536" x2="21630" y2="35567"/>
                        <a14:foregroundMark x1="27717" y1="29639" x2="28152" y2="32474"/>
                        <a14:foregroundMark x1="30870" y1="24227" x2="30870" y2="28351"/>
                        <a14:foregroundMark x1="68696" y1="52320" x2="70217" y2="52320"/>
                        <a14:foregroundMark x1="71196" y1="56701" x2="71957" y2="56701"/>
                        <a14:foregroundMark x1="15000" y1="35567" x2="15978" y2="36598"/>
                        <a14:foregroundMark x1="17283" y1="46134" x2="18696" y2="46134"/>
                        <a14:foregroundMark x1="33043" y1="38918" x2="32826" y2="41753"/>
                      </a14:backgroundRemoval>
                    </a14:imgEffect>
                  </a14:imgLayer>
                </a14:imgProps>
              </a:ext>
              <a:ext uri="{28A0092B-C50C-407E-A947-70E740481C1C}">
                <a14:useLocalDpi xmlns:a14="http://schemas.microsoft.com/office/drawing/2010/main" val="0"/>
              </a:ext>
            </a:extLst>
          </a:blip>
          <a:srcRect/>
          <a:stretch>
            <a:fillRect/>
          </a:stretch>
        </p:blipFill>
        <p:spPr bwMode="auto">
          <a:xfrm>
            <a:off x="6918887" y="2608168"/>
            <a:ext cx="4392488" cy="1852485"/>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6067131" y="150248"/>
            <a:ext cx="6096000" cy="2862322"/>
          </a:xfrm>
          <a:prstGeom prst="rect">
            <a:avLst/>
          </a:prstGeom>
        </p:spPr>
        <p:txBody>
          <a:bodyPr>
            <a:spAutoFit/>
          </a:bodyPr>
          <a:lstStyle/>
          <a:p>
            <a:pPr lvl="0">
              <a:spcAft>
                <a:spcPts val="0"/>
              </a:spcAft>
              <a:tabLst>
                <a:tab pos="2295525" algn="l"/>
                <a:tab pos="2466975" algn="l"/>
              </a:tabLst>
            </a:pPr>
            <a:r>
              <a:rPr lang="en-GB" sz="2000" dirty="0">
                <a:latin typeface="Letter-join Plus 8" panose="02000505000000020003" pitchFamily="50" charset="0"/>
                <a:ea typeface="Times New Roman" panose="02020603050405020304" pitchFamily="18" charset="0"/>
              </a:rPr>
              <a:t>Swimming lessons will </a:t>
            </a:r>
            <a:r>
              <a:rPr lang="en-GB" sz="2000" dirty="0" smtClean="0">
                <a:latin typeface="Letter-join Plus 8" panose="02000505000000020003" pitchFamily="50" charset="0"/>
                <a:ea typeface="Times New Roman" panose="02020603050405020304" pitchFamily="18" charset="0"/>
              </a:rPr>
              <a:t>begin after the October half term </a:t>
            </a:r>
            <a:r>
              <a:rPr lang="en-GB" sz="2000" dirty="0">
                <a:latin typeface="Letter-join Plus 8" panose="02000505000000020003" pitchFamily="50" charset="0"/>
                <a:ea typeface="Times New Roman" panose="02020603050405020304" pitchFamily="18" charset="0"/>
              </a:rPr>
              <a:t>on a Thursday for approximately 10 weeks. A letter will be sent home prior to sessions staring. </a:t>
            </a:r>
            <a:r>
              <a:rPr lang="en-GB" sz="2000" dirty="0" smtClean="0">
                <a:latin typeface="Letter-join Plus 8" panose="02000505000000020003" pitchFamily="50" charset="0"/>
                <a:ea typeface="Times New Roman" panose="02020603050405020304" pitchFamily="18" charset="0"/>
              </a:rPr>
              <a:t>Please remember girls need a one piece costume and boys trunks/shorts must not be baggy.</a:t>
            </a:r>
          </a:p>
          <a:p>
            <a:pPr lvl="0">
              <a:spcAft>
                <a:spcPts val="0"/>
              </a:spcAft>
              <a:tabLst>
                <a:tab pos="2295525" algn="l"/>
                <a:tab pos="2466975" algn="l"/>
              </a:tabLst>
            </a:pPr>
            <a:r>
              <a:rPr lang="en-GB" sz="2000" dirty="0" smtClean="0">
                <a:latin typeface="Letter-join Plus 8" panose="02000505000000020003" pitchFamily="50" charset="0"/>
                <a:ea typeface="Times New Roman" panose="02020603050405020304" pitchFamily="18" charset="0"/>
              </a:rPr>
              <a:t>All jewellery, including earrings must be removed due to the regulations at Dunes.</a:t>
            </a:r>
            <a:endParaRPr lang="en-GB" sz="2000" dirty="0">
              <a:latin typeface="Letter-join Plus 8" panose="02000505000000020003" pitchFamily="50" charset="0"/>
              <a:ea typeface="Times New Roman" panose="02020603050405020304" pitchFamily="18" charset="0"/>
            </a:endParaRPr>
          </a:p>
          <a:p>
            <a:pPr lvl="0">
              <a:spcAft>
                <a:spcPts val="0"/>
              </a:spcAft>
              <a:tabLst>
                <a:tab pos="2295525" algn="l"/>
                <a:tab pos="2466975" algn="l"/>
              </a:tabLst>
            </a:pPr>
            <a:r>
              <a:rPr lang="en-GB" sz="2000" dirty="0">
                <a:latin typeface="Letter-join Plus 8" panose="02000505000000020003" pitchFamily="50" charset="0"/>
                <a:ea typeface="Times New Roman" panose="02020603050405020304" pitchFamily="18" charset="0"/>
              </a:rPr>
              <a:t>Swimming caps can be purchased from the school office for £2. </a:t>
            </a:r>
            <a:endParaRPr lang="en-GB" sz="2800" dirty="0">
              <a:latin typeface="Letter-join Plus 8" panose="02000505000000020003" pitchFamily="50" charset="0"/>
              <a:ea typeface="Times New Roman" panose="02020603050405020304" pitchFamily="18" charset="0"/>
            </a:endParaRPr>
          </a:p>
        </p:txBody>
      </p:sp>
    </p:spTree>
    <p:extLst>
      <p:ext uri="{BB962C8B-B14F-4D97-AF65-F5344CB8AC3E}">
        <p14:creationId xmlns:p14="http://schemas.microsoft.com/office/powerpoint/2010/main" val="2655615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3392" y="404664"/>
            <a:ext cx="580953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4000" dirty="0" smtClean="0">
                <a:solidFill>
                  <a:srgbClr val="404040"/>
                </a:solidFill>
                <a:latin typeface="Letterjoin-Air Plus 8" panose="02000805000000020003" pitchFamily="50" charset="0"/>
              </a:rPr>
              <a:t>Attendance Matters</a:t>
            </a:r>
            <a:endParaRPr kumimoji="0" lang="en-GB" sz="4000" b="0" i="0" u="none" strike="noStrike" kern="1200" cap="none" spc="0" normalizeH="0" baseline="0" noProof="0" dirty="0">
              <a:ln>
                <a:noFill/>
              </a:ln>
              <a:solidFill>
                <a:srgbClr val="404040"/>
              </a:solidFill>
              <a:effectLst/>
              <a:uLnTx/>
              <a:uFillTx/>
              <a:latin typeface="Letterjoin-Air Plus 8" panose="02000805000000020003" pitchFamily="50" charset="0"/>
            </a:endParaRPr>
          </a:p>
        </p:txBody>
      </p:sp>
      <p:pic>
        <p:nvPicPr>
          <p:cNvPr id="7" name="Picture 6"/>
          <p:cNvPicPr>
            <a:picLocks noChangeAspect="1"/>
          </p:cNvPicPr>
          <p:nvPr/>
        </p:nvPicPr>
        <p:blipFill>
          <a:blip r:embed="rId2"/>
          <a:stretch>
            <a:fillRect/>
          </a:stretch>
        </p:blipFill>
        <p:spPr>
          <a:xfrm>
            <a:off x="8431510" y="188640"/>
            <a:ext cx="3400400" cy="2452960"/>
          </a:xfrm>
          <a:prstGeom prst="rect">
            <a:avLst/>
          </a:prstGeom>
        </p:spPr>
      </p:pic>
      <p:sp>
        <p:nvSpPr>
          <p:cNvPr id="8" name="Rectangle 7"/>
          <p:cNvSpPr/>
          <p:nvPr/>
        </p:nvSpPr>
        <p:spPr>
          <a:xfrm>
            <a:off x="623392" y="1415120"/>
            <a:ext cx="7518400" cy="3816429"/>
          </a:xfrm>
          <a:prstGeom prst="rect">
            <a:avLst/>
          </a:prstGeom>
        </p:spPr>
        <p:txBody>
          <a:bodyPr wrap="square">
            <a:spAutoFit/>
          </a:bodyPr>
          <a:lstStyle/>
          <a:p>
            <a:pPr marL="285750" indent="-285750">
              <a:buFont typeface="Arial" panose="020B0604020202020204" pitchFamily="34" charset="0"/>
              <a:buChar char="•"/>
            </a:pPr>
            <a:r>
              <a:rPr lang="en-GB" sz="2200" dirty="0" smtClean="0">
                <a:latin typeface="Letter-join No-Lead 8" panose="02000505000000020003" pitchFamily="50" charset="0"/>
              </a:rPr>
              <a:t>Every </a:t>
            </a:r>
            <a:r>
              <a:rPr lang="en-GB" sz="2200" dirty="0">
                <a:latin typeface="Letter-join No-Lead 8" panose="02000505000000020003" pitchFamily="50" charset="0"/>
              </a:rPr>
              <a:t>child has a legal entitlement to attend school regularly. </a:t>
            </a:r>
            <a:endParaRPr lang="en-GB" sz="2200" dirty="0" smtClean="0">
              <a:latin typeface="Letter-join No-Lead 8" panose="02000505000000020003" pitchFamily="50" charset="0"/>
            </a:endParaRPr>
          </a:p>
          <a:p>
            <a:pPr marL="285750" indent="-285750">
              <a:buFont typeface="Arial" panose="020B0604020202020204" pitchFamily="34" charset="0"/>
              <a:buChar char="•"/>
            </a:pPr>
            <a:endParaRPr lang="en-GB" sz="2200" dirty="0" smtClean="0">
              <a:latin typeface="Letter-join No-Lead 8" panose="02000505000000020003" pitchFamily="50" charset="0"/>
            </a:endParaRPr>
          </a:p>
          <a:p>
            <a:pPr marL="285750" indent="-285750">
              <a:buFont typeface="Arial" panose="020B0604020202020204" pitchFamily="34" charset="0"/>
              <a:buChar char="•"/>
            </a:pPr>
            <a:r>
              <a:rPr lang="en-GB" sz="2200" dirty="0">
                <a:latin typeface="Letter-join No-Lead 8" panose="02000505000000020003" pitchFamily="50" charset="0"/>
              </a:rPr>
              <a:t>Good attendance and punctuality are </a:t>
            </a:r>
            <a:r>
              <a:rPr lang="en-GB" sz="2200" dirty="0" smtClean="0">
                <a:latin typeface="Letter-join No-Lead 8" panose="02000505000000020003" pitchFamily="50" charset="0"/>
              </a:rPr>
              <a:t>vital, </a:t>
            </a:r>
            <a:r>
              <a:rPr lang="en-GB" sz="2200" dirty="0">
                <a:latin typeface="Letter-join No-Lead 8" panose="02000505000000020003" pitchFamily="50" charset="0"/>
              </a:rPr>
              <a:t>as it not only impacts academic </a:t>
            </a:r>
            <a:r>
              <a:rPr lang="en-GB" sz="2200" dirty="0" smtClean="0">
                <a:latin typeface="Letter-join No-Lead 8" panose="02000505000000020003" pitchFamily="50" charset="0"/>
              </a:rPr>
              <a:t>progress, </a:t>
            </a:r>
            <a:r>
              <a:rPr lang="en-GB" sz="2200" dirty="0">
                <a:latin typeface="Letter-join No-Lead 8" panose="02000505000000020003" pitchFamily="50" charset="0"/>
              </a:rPr>
              <a:t>but also your child’s general wellbeing. </a:t>
            </a:r>
            <a:endParaRPr lang="en-GB" sz="2200" dirty="0" smtClean="0">
              <a:latin typeface="Letter-join No-Lead 8" panose="02000505000000020003" pitchFamily="50" charset="0"/>
            </a:endParaRPr>
          </a:p>
          <a:p>
            <a:pPr marL="285750" indent="-285750">
              <a:buFont typeface="Arial" panose="020B0604020202020204" pitchFamily="34" charset="0"/>
              <a:buChar char="•"/>
            </a:pPr>
            <a:endParaRPr lang="en-GB" sz="2200" dirty="0">
              <a:latin typeface="Letter-join No-Lead 8" panose="02000505000000020003" pitchFamily="50" charset="0"/>
            </a:endParaRPr>
          </a:p>
          <a:p>
            <a:pPr marL="285750" indent="-285750">
              <a:buFont typeface="Arial" panose="020B0604020202020204" pitchFamily="34" charset="0"/>
              <a:buChar char="•"/>
            </a:pPr>
            <a:r>
              <a:rPr lang="en-GB" sz="2200" dirty="0" smtClean="0">
                <a:latin typeface="Letter-join No-Lead 8" panose="02000505000000020003" pitchFamily="50" charset="0"/>
              </a:rPr>
              <a:t>We </a:t>
            </a:r>
            <a:r>
              <a:rPr lang="en-GB" sz="2200" dirty="0">
                <a:latin typeface="Letter-join No-Lead 8" panose="02000505000000020003" pitchFamily="50" charset="0"/>
              </a:rPr>
              <a:t>continually monitor attendance and punctuality at St. John’s  and want to make sure that parents are well informed if there are </a:t>
            </a:r>
            <a:r>
              <a:rPr lang="en-GB" sz="2200" dirty="0" smtClean="0">
                <a:latin typeface="Letter-join No-Lead 8" panose="02000505000000020003" pitchFamily="50" charset="0"/>
              </a:rPr>
              <a:t>concerns. You will be informed each term if your child’s attendance is of concern. </a:t>
            </a:r>
            <a:endParaRPr lang="en-GB" sz="2200" dirty="0">
              <a:latin typeface="Letter-join No-Lead 8" panose="02000505000000020003" pitchFamily="50" charset="0"/>
            </a:endParaRPr>
          </a:p>
        </p:txBody>
      </p:sp>
    </p:spTree>
    <p:extLst>
      <p:ext uri="{BB962C8B-B14F-4D97-AF65-F5344CB8AC3E}">
        <p14:creationId xmlns:p14="http://schemas.microsoft.com/office/powerpoint/2010/main" val="3300370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3392" y="404664"/>
            <a:ext cx="580953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4000" dirty="0" smtClean="0">
                <a:solidFill>
                  <a:srgbClr val="404040"/>
                </a:solidFill>
                <a:latin typeface="Letterjoin-Air Plus 8" panose="02000805000000020003" pitchFamily="50" charset="0"/>
              </a:rPr>
              <a:t>Attendance Matters</a:t>
            </a:r>
            <a:endParaRPr kumimoji="0" lang="en-GB" sz="4000" b="0" i="0" u="none" strike="noStrike" kern="1200" cap="none" spc="0" normalizeH="0" baseline="0" noProof="0" dirty="0">
              <a:ln>
                <a:noFill/>
              </a:ln>
              <a:solidFill>
                <a:srgbClr val="404040"/>
              </a:solidFill>
              <a:effectLst/>
              <a:uLnTx/>
              <a:uFillTx/>
              <a:latin typeface="Letterjoin-Air Plus 8" panose="02000805000000020003" pitchFamily="50" charset="0"/>
            </a:endParaRPr>
          </a:p>
        </p:txBody>
      </p:sp>
      <p:pic>
        <p:nvPicPr>
          <p:cNvPr id="7" name="Picture 6"/>
          <p:cNvPicPr>
            <a:picLocks noChangeAspect="1"/>
          </p:cNvPicPr>
          <p:nvPr/>
        </p:nvPicPr>
        <p:blipFill>
          <a:blip r:embed="rId2"/>
          <a:stretch>
            <a:fillRect/>
          </a:stretch>
        </p:blipFill>
        <p:spPr>
          <a:xfrm>
            <a:off x="8431510" y="188640"/>
            <a:ext cx="3400400" cy="2452960"/>
          </a:xfrm>
          <a:prstGeom prst="rect">
            <a:avLst/>
          </a:prstGeom>
        </p:spPr>
      </p:pic>
      <p:sp>
        <p:nvSpPr>
          <p:cNvPr id="3" name="Oval 2"/>
          <p:cNvSpPr/>
          <p:nvPr/>
        </p:nvSpPr>
        <p:spPr>
          <a:xfrm>
            <a:off x="623392" y="2260600"/>
            <a:ext cx="875208" cy="584200"/>
          </a:xfrm>
          <a:prstGeom prst="ellipse">
            <a:avLst/>
          </a:prstGeom>
          <a:solidFill>
            <a:srgbClr val="CC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p:cNvSpPr/>
          <p:nvPr/>
        </p:nvSpPr>
        <p:spPr>
          <a:xfrm>
            <a:off x="623392" y="3048000"/>
            <a:ext cx="875208" cy="584200"/>
          </a:xfrm>
          <a:prstGeom prst="ellips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p:cNvSpPr/>
          <p:nvPr/>
        </p:nvSpPr>
        <p:spPr>
          <a:xfrm>
            <a:off x="623392" y="4294495"/>
            <a:ext cx="875208" cy="584200"/>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1930400" y="2317750"/>
            <a:ext cx="5397500" cy="477054"/>
          </a:xfrm>
          <a:prstGeom prst="rect">
            <a:avLst/>
          </a:prstGeom>
          <a:noFill/>
        </p:spPr>
        <p:txBody>
          <a:bodyPr wrap="square" rtlCol="0">
            <a:spAutoFit/>
          </a:bodyPr>
          <a:lstStyle/>
          <a:p>
            <a:r>
              <a:rPr lang="en-GB" sz="2500" dirty="0" smtClean="0">
                <a:latin typeface="Letter-join No-Lead 8" panose="02000505000000020003" pitchFamily="50" charset="0"/>
              </a:rPr>
              <a:t>96% and above = good attendance </a:t>
            </a:r>
            <a:endParaRPr lang="en-GB" sz="2500" dirty="0">
              <a:latin typeface="Letter-join No-Lead 8" panose="02000505000000020003" pitchFamily="50" charset="0"/>
            </a:endParaRPr>
          </a:p>
        </p:txBody>
      </p:sp>
      <p:sp>
        <p:nvSpPr>
          <p:cNvPr id="10" name="TextBox 9"/>
          <p:cNvSpPr txBox="1"/>
          <p:nvPr/>
        </p:nvSpPr>
        <p:spPr>
          <a:xfrm>
            <a:off x="2082800" y="3048000"/>
            <a:ext cx="8597900" cy="1246495"/>
          </a:xfrm>
          <a:prstGeom prst="rect">
            <a:avLst/>
          </a:prstGeom>
          <a:noFill/>
        </p:spPr>
        <p:txBody>
          <a:bodyPr wrap="square" rtlCol="0">
            <a:spAutoFit/>
          </a:bodyPr>
          <a:lstStyle/>
          <a:p>
            <a:r>
              <a:rPr lang="en-GB" sz="2500" dirty="0" smtClean="0">
                <a:latin typeface="Letter-join No-Lead 8" panose="02000505000000020003" pitchFamily="50" charset="0"/>
              </a:rPr>
              <a:t>Between 90-95% = some improvement required. You will receive a Class Dojo message to notify you and an attendance plan may be required as a supportive measure.</a:t>
            </a:r>
            <a:endParaRPr lang="en-GB" sz="2500" dirty="0">
              <a:latin typeface="Letter-join No-Lead 8" panose="02000505000000020003" pitchFamily="50" charset="0"/>
            </a:endParaRPr>
          </a:p>
        </p:txBody>
      </p:sp>
      <p:sp>
        <p:nvSpPr>
          <p:cNvPr id="11" name="TextBox 10"/>
          <p:cNvSpPr txBox="1"/>
          <p:nvPr/>
        </p:nvSpPr>
        <p:spPr>
          <a:xfrm>
            <a:off x="2082800" y="4406900"/>
            <a:ext cx="8597900" cy="1246495"/>
          </a:xfrm>
          <a:prstGeom prst="rect">
            <a:avLst/>
          </a:prstGeom>
          <a:noFill/>
        </p:spPr>
        <p:txBody>
          <a:bodyPr wrap="square" rtlCol="0">
            <a:spAutoFit/>
          </a:bodyPr>
          <a:lstStyle/>
          <a:p>
            <a:r>
              <a:rPr lang="en-GB" sz="2500" dirty="0" smtClean="0">
                <a:latin typeface="Letter-join No-Lead 8" panose="02000505000000020003" pitchFamily="50" charset="0"/>
              </a:rPr>
              <a:t>Below 90%- persistent absence. A support plan will be required to work in partnership with you to improve the attendance figure. </a:t>
            </a:r>
            <a:endParaRPr lang="en-GB" sz="2500" dirty="0">
              <a:latin typeface="Letter-join No-Lead 8" panose="02000505000000020003" pitchFamily="50" charset="0"/>
            </a:endParaRPr>
          </a:p>
        </p:txBody>
      </p:sp>
    </p:spTree>
    <p:extLst>
      <p:ext uri="{BB962C8B-B14F-4D97-AF65-F5344CB8AC3E}">
        <p14:creationId xmlns:p14="http://schemas.microsoft.com/office/powerpoint/2010/main" val="2998325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3392" y="404664"/>
            <a:ext cx="580953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4000" dirty="0" smtClean="0">
                <a:solidFill>
                  <a:srgbClr val="404040"/>
                </a:solidFill>
                <a:latin typeface="Letterjoin-Air Plus 8" panose="02000805000000020003" pitchFamily="50" charset="0"/>
              </a:rPr>
              <a:t>Attendance Matters</a:t>
            </a:r>
            <a:endParaRPr kumimoji="0" lang="en-GB" sz="4000" b="0" i="0" u="none" strike="noStrike" kern="1200" cap="none" spc="0" normalizeH="0" baseline="0" noProof="0" dirty="0">
              <a:ln>
                <a:noFill/>
              </a:ln>
              <a:solidFill>
                <a:srgbClr val="404040"/>
              </a:solidFill>
              <a:effectLst/>
              <a:uLnTx/>
              <a:uFillTx/>
              <a:latin typeface="Letterjoin-Air Plus 8" panose="02000805000000020003" pitchFamily="50" charset="0"/>
            </a:endParaRPr>
          </a:p>
        </p:txBody>
      </p:sp>
      <p:pic>
        <p:nvPicPr>
          <p:cNvPr id="7" name="Picture 6"/>
          <p:cNvPicPr>
            <a:picLocks noChangeAspect="1"/>
          </p:cNvPicPr>
          <p:nvPr/>
        </p:nvPicPr>
        <p:blipFill>
          <a:blip r:embed="rId2"/>
          <a:stretch>
            <a:fillRect/>
          </a:stretch>
        </p:blipFill>
        <p:spPr>
          <a:xfrm>
            <a:off x="8431510" y="188640"/>
            <a:ext cx="3400400" cy="2452960"/>
          </a:xfrm>
          <a:prstGeom prst="rect">
            <a:avLst/>
          </a:prstGeom>
        </p:spPr>
      </p:pic>
      <p:sp>
        <p:nvSpPr>
          <p:cNvPr id="8" name="Rectangle 7"/>
          <p:cNvSpPr/>
          <p:nvPr/>
        </p:nvSpPr>
        <p:spPr>
          <a:xfrm>
            <a:off x="623392" y="1415120"/>
            <a:ext cx="7808118" cy="892552"/>
          </a:xfrm>
          <a:prstGeom prst="rect">
            <a:avLst/>
          </a:prstGeom>
        </p:spPr>
        <p:txBody>
          <a:bodyPr wrap="square">
            <a:spAutoFit/>
          </a:bodyPr>
          <a:lstStyle/>
          <a:p>
            <a:r>
              <a:rPr lang="en-GB" sz="2600" dirty="0" smtClean="0"/>
              <a:t>Every school day counts BUT </a:t>
            </a:r>
            <a:r>
              <a:rPr lang="en-GB" sz="2600" u="sng" dirty="0" smtClean="0"/>
              <a:t>every minute is </a:t>
            </a:r>
            <a:r>
              <a:rPr lang="en-GB" sz="2600" u="sng" dirty="0" smtClean="0">
                <a:solidFill>
                  <a:srgbClr val="FF0000"/>
                </a:solidFill>
              </a:rPr>
              <a:t>equally important</a:t>
            </a:r>
            <a:r>
              <a:rPr lang="en-GB" u="sng" dirty="0" smtClean="0"/>
              <a:t>. </a:t>
            </a:r>
          </a:p>
        </p:txBody>
      </p:sp>
      <p:pic>
        <p:nvPicPr>
          <p:cNvPr id="3" name="Picture 2"/>
          <p:cNvPicPr>
            <a:picLocks noChangeAspect="1"/>
          </p:cNvPicPr>
          <p:nvPr/>
        </p:nvPicPr>
        <p:blipFill>
          <a:blip r:embed="rId3"/>
          <a:stretch>
            <a:fillRect/>
          </a:stretch>
        </p:blipFill>
        <p:spPr>
          <a:xfrm>
            <a:off x="2323538" y="2610242"/>
            <a:ext cx="6426762" cy="3668870"/>
          </a:xfrm>
          <a:prstGeom prst="rect">
            <a:avLst/>
          </a:prstGeom>
        </p:spPr>
      </p:pic>
    </p:spTree>
    <p:extLst>
      <p:ext uri="{BB962C8B-B14F-4D97-AF65-F5344CB8AC3E}">
        <p14:creationId xmlns:p14="http://schemas.microsoft.com/office/powerpoint/2010/main" val="136166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3392" y="404664"/>
            <a:ext cx="6257867"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smtClean="0">
                <a:ln>
                  <a:noFill/>
                </a:ln>
                <a:solidFill>
                  <a:srgbClr val="404040"/>
                </a:solidFill>
                <a:effectLst/>
                <a:uLnTx/>
                <a:uFillTx/>
                <a:latin typeface="Letterjoin-Air Plus 8" panose="02000805000000020003" pitchFamily="50" charset="0"/>
              </a:rPr>
              <a:t>Attendance</a:t>
            </a:r>
            <a:r>
              <a:rPr kumimoji="0" lang="en-GB" sz="4000" b="0" i="0" u="none" strike="noStrike" kern="1200" cap="none" spc="0" normalizeH="0" noProof="0" dirty="0" smtClean="0">
                <a:ln>
                  <a:noFill/>
                </a:ln>
                <a:solidFill>
                  <a:srgbClr val="404040"/>
                </a:solidFill>
                <a:effectLst/>
                <a:uLnTx/>
                <a:uFillTx/>
                <a:latin typeface="Letterjoin-Air Plus 8" panose="02000805000000020003" pitchFamily="50" charset="0"/>
              </a:rPr>
              <a:t> Rewards </a:t>
            </a:r>
            <a:endParaRPr kumimoji="0" lang="en-GB" sz="4000" b="0" i="0" u="none" strike="noStrike" kern="1200" cap="none" spc="0" normalizeH="0" baseline="0" noProof="0" dirty="0">
              <a:ln>
                <a:noFill/>
              </a:ln>
              <a:solidFill>
                <a:srgbClr val="404040"/>
              </a:solidFill>
              <a:effectLst/>
              <a:uLnTx/>
              <a:uFillTx/>
              <a:latin typeface="Letterjoin-Air Plus 8" panose="02000805000000020003" pitchFamily="50" charset="0"/>
            </a:endParaRPr>
          </a:p>
        </p:txBody>
      </p:sp>
      <p:sp>
        <p:nvSpPr>
          <p:cNvPr id="3" name="TextBox 2"/>
          <p:cNvSpPr txBox="1"/>
          <p:nvPr/>
        </p:nvSpPr>
        <p:spPr>
          <a:xfrm>
            <a:off x="838200" y="1112550"/>
            <a:ext cx="10236200" cy="5447645"/>
          </a:xfrm>
          <a:prstGeom prst="rect">
            <a:avLst/>
          </a:prstGeom>
          <a:noFill/>
        </p:spPr>
        <p:txBody>
          <a:bodyPr wrap="square" rtlCol="0">
            <a:spAutoFit/>
          </a:bodyPr>
          <a:lstStyle/>
          <a:p>
            <a:pPr marL="285750" indent="-285750">
              <a:buFont typeface="Arial" panose="020B0604020202020204" pitchFamily="34" charset="0"/>
              <a:buChar char="•"/>
            </a:pPr>
            <a:r>
              <a:rPr lang="en-GB" sz="2400" dirty="0" smtClean="0">
                <a:latin typeface="Letter-join No-Lead 8" panose="02000505000000020003" pitchFamily="50" charset="0"/>
              </a:rPr>
              <a:t>Throughout the year we celebrate attendance successes whether that is excellent overall attendance or improved attendance!</a:t>
            </a:r>
          </a:p>
          <a:p>
            <a:pPr marL="285750" indent="-285750">
              <a:buFont typeface="Arial" panose="020B0604020202020204" pitchFamily="34" charset="0"/>
              <a:buChar char="•"/>
            </a:pPr>
            <a:endParaRPr lang="en-GB" sz="2400" dirty="0">
              <a:latin typeface="Letter-join No-Lead 8" panose="02000505000000020003" pitchFamily="50" charset="0"/>
            </a:endParaRPr>
          </a:p>
          <a:p>
            <a:pPr marL="285750" indent="-285750">
              <a:buFont typeface="Arial" panose="020B0604020202020204" pitchFamily="34" charset="0"/>
              <a:buChar char="•"/>
            </a:pPr>
            <a:r>
              <a:rPr lang="en-GB" sz="2400" dirty="0" smtClean="0">
                <a:latin typeface="Letter-join No-Lead 8" panose="02000505000000020003" pitchFamily="50" charset="0"/>
              </a:rPr>
              <a:t>Attendance challenges will be set periodically as reminders for the children of how important good attendance is.</a:t>
            </a:r>
          </a:p>
          <a:p>
            <a:pPr marL="285750" indent="-285750">
              <a:buFont typeface="Arial" panose="020B0604020202020204" pitchFamily="34" charset="0"/>
              <a:buChar char="•"/>
            </a:pPr>
            <a:endParaRPr lang="en-GB" sz="2400" dirty="0" smtClean="0">
              <a:latin typeface="Letter-join No-Lead 8" panose="02000505000000020003" pitchFamily="50" charset="0"/>
            </a:endParaRPr>
          </a:p>
          <a:p>
            <a:pPr marL="285750" indent="-285750">
              <a:buFont typeface="Arial" panose="020B0604020202020204" pitchFamily="34" charset="0"/>
              <a:buChar char="•"/>
            </a:pPr>
            <a:r>
              <a:rPr lang="en-GB" sz="2400" dirty="0" smtClean="0">
                <a:latin typeface="Letter-join No-Lead 8" panose="02000505000000020003" pitchFamily="50" charset="0"/>
              </a:rPr>
              <a:t>Each week the class with the highest attendance percentage will earn extra playtime as a reward.</a:t>
            </a:r>
          </a:p>
          <a:p>
            <a:pPr marL="285750" indent="-285750">
              <a:buFont typeface="Arial" panose="020B0604020202020204" pitchFamily="34" charset="0"/>
              <a:buChar char="•"/>
            </a:pPr>
            <a:endParaRPr lang="en-GB" sz="2400" dirty="0">
              <a:latin typeface="Letter-join No-Lead 8" panose="02000505000000020003" pitchFamily="50" charset="0"/>
            </a:endParaRPr>
          </a:p>
          <a:p>
            <a:pPr marL="285750" indent="-285750">
              <a:buFont typeface="Arial" panose="020B0604020202020204" pitchFamily="34" charset="0"/>
              <a:buChar char="•"/>
            </a:pPr>
            <a:r>
              <a:rPr lang="en-GB" sz="2400" dirty="0" smtClean="0">
                <a:latin typeface="Letter-join No-Lead 8" panose="02000505000000020003" pitchFamily="50" charset="0"/>
              </a:rPr>
              <a:t>At the end of the year those with attendance above 96%, as well as children who have 100% attendance for the year, will be celebrated.  </a:t>
            </a:r>
          </a:p>
          <a:p>
            <a:pPr marL="285750" indent="-285750">
              <a:buFont typeface="Arial" panose="020B0604020202020204" pitchFamily="34" charset="0"/>
              <a:buChar char="•"/>
            </a:pPr>
            <a:endParaRPr lang="en-GB" sz="2400" dirty="0">
              <a:latin typeface="Letter-join No-Lead 8" panose="02000505000000020003" pitchFamily="50" charset="0"/>
            </a:endParaRPr>
          </a:p>
          <a:p>
            <a:pPr marL="285750" indent="-285750">
              <a:buFont typeface="Arial" panose="020B0604020202020204" pitchFamily="34" charset="0"/>
              <a:buChar char="•"/>
            </a:pPr>
            <a:endParaRPr lang="en-GB" sz="2400" dirty="0" smtClean="0">
              <a:latin typeface="Letter-join No-Lead 8" panose="02000505000000020003" pitchFamily="50" charset="0"/>
            </a:endParaRP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sp>
        <p:nvSpPr>
          <p:cNvPr id="4" name="TextBox 3"/>
          <p:cNvSpPr txBox="1"/>
          <p:nvPr/>
        </p:nvSpPr>
        <p:spPr>
          <a:xfrm>
            <a:off x="3073400" y="5359400"/>
            <a:ext cx="5727700" cy="923330"/>
          </a:xfrm>
          <a:prstGeom prst="rect">
            <a:avLst/>
          </a:prstGeom>
          <a:noFill/>
          <a:ln w="38100">
            <a:solidFill>
              <a:srgbClr val="FF0000"/>
            </a:solidFill>
          </a:ln>
        </p:spPr>
        <p:txBody>
          <a:bodyPr wrap="square" rtlCol="0">
            <a:spAutoFit/>
          </a:bodyPr>
          <a:lstStyle/>
          <a:p>
            <a:pPr algn="ctr"/>
            <a:r>
              <a:rPr lang="en-GB" b="1" dirty="0" smtClean="0"/>
              <a:t>If you have any questions about your child’s attendance please speak to Mrs Thomas or Miss Bishop. </a:t>
            </a:r>
            <a:endParaRPr lang="en-GB" b="1" dirty="0"/>
          </a:p>
        </p:txBody>
      </p:sp>
    </p:spTree>
    <p:extLst>
      <p:ext uri="{BB962C8B-B14F-4D97-AF65-F5344CB8AC3E}">
        <p14:creationId xmlns:p14="http://schemas.microsoft.com/office/powerpoint/2010/main" val="4021638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27448" y="404664"/>
            <a:ext cx="9901335" cy="4401205"/>
          </a:xfrm>
          <a:prstGeom prst="rect">
            <a:avLst/>
          </a:prstGeom>
          <a:noFill/>
        </p:spPr>
        <p:txBody>
          <a:bodyPr wrap="square" rtlCol="0">
            <a:spAutoFit/>
          </a:bodyPr>
          <a:lstStyle/>
          <a:p>
            <a:pPr algn="ctr"/>
            <a:r>
              <a:rPr lang="en-GB" sz="2800" dirty="0" smtClean="0">
                <a:solidFill>
                  <a:schemeClr val="tx2"/>
                </a:solidFill>
                <a:latin typeface="SassoonCRInfant" panose="02010503020300020003" pitchFamily="2" charset="0"/>
              </a:rPr>
              <a:t>Please be aware that we are a NUT FREE SCHOOL! </a:t>
            </a:r>
          </a:p>
          <a:p>
            <a:pPr algn="ctr"/>
            <a:endParaRPr lang="en-GB" sz="2800" dirty="0">
              <a:solidFill>
                <a:schemeClr val="tx2"/>
              </a:solidFill>
              <a:latin typeface="SassoonCRInfant" panose="02010503020300020003" pitchFamily="2" charset="0"/>
            </a:endParaRPr>
          </a:p>
          <a:p>
            <a:pPr algn="ctr"/>
            <a:r>
              <a:rPr lang="en-GB" sz="2800" dirty="0" smtClean="0">
                <a:solidFill>
                  <a:schemeClr val="tx2"/>
                </a:solidFill>
                <a:latin typeface="SassoonCRInfant" panose="02010503020300020003" pitchFamily="2" charset="0"/>
              </a:rPr>
              <a:t>We have children and members of staff with </a:t>
            </a:r>
            <a:r>
              <a:rPr lang="en-GB" sz="2800" b="1" u="sng" dirty="0" smtClean="0">
                <a:solidFill>
                  <a:schemeClr val="tx2"/>
                </a:solidFill>
                <a:latin typeface="SassoonCRInfant" panose="02010503020300020003" pitchFamily="2" charset="0"/>
              </a:rPr>
              <a:t>severe nut allergies</a:t>
            </a:r>
            <a:r>
              <a:rPr lang="en-GB" sz="2800" dirty="0">
                <a:solidFill>
                  <a:schemeClr val="tx2"/>
                </a:solidFill>
                <a:latin typeface="SassoonCRInfant" panose="02010503020300020003" pitchFamily="2" charset="0"/>
              </a:rPr>
              <a:t> </a:t>
            </a:r>
            <a:r>
              <a:rPr lang="en-GB" sz="2800" dirty="0" smtClean="0">
                <a:solidFill>
                  <a:schemeClr val="tx2"/>
                </a:solidFill>
                <a:latin typeface="SassoonCRInfant" panose="02010503020300020003" pitchFamily="2" charset="0"/>
              </a:rPr>
              <a:t>who have epi pens in school. It is as severe as if any nuts are in the air, it can cause a reaction. </a:t>
            </a:r>
          </a:p>
          <a:p>
            <a:pPr algn="ctr"/>
            <a:endParaRPr lang="en-GB" sz="2800" dirty="0">
              <a:solidFill>
                <a:schemeClr val="tx2"/>
              </a:solidFill>
              <a:latin typeface="SassoonCRInfant" panose="02010503020300020003" pitchFamily="2" charset="0"/>
            </a:endParaRPr>
          </a:p>
          <a:p>
            <a:pPr algn="ctr"/>
            <a:r>
              <a:rPr lang="en-GB" sz="2800" dirty="0" smtClean="0">
                <a:solidFill>
                  <a:schemeClr val="tx2"/>
                </a:solidFill>
                <a:latin typeface="SassoonCRInfant" panose="02010503020300020003" pitchFamily="2" charset="0"/>
              </a:rPr>
              <a:t>Please check any packaging of snacks / pack lunch items are nut free.</a:t>
            </a:r>
          </a:p>
          <a:p>
            <a:pPr algn="ctr"/>
            <a:endParaRPr lang="en-GB" sz="2800" dirty="0">
              <a:solidFill>
                <a:schemeClr val="tx2"/>
              </a:solidFill>
              <a:latin typeface="SassoonCRInfant" panose="02010503020300020003" pitchFamily="2" charset="0"/>
            </a:endParaRPr>
          </a:p>
          <a:p>
            <a:pPr algn="ctr"/>
            <a:r>
              <a:rPr lang="en-GB" sz="2800" dirty="0" smtClean="0">
                <a:solidFill>
                  <a:schemeClr val="tx2"/>
                </a:solidFill>
                <a:latin typeface="SassoonCRInfant" panose="02010503020300020003" pitchFamily="2" charset="0"/>
              </a:rPr>
              <a:t>Remember that Nutella contains nuts! </a:t>
            </a:r>
            <a:endParaRPr lang="en-GB" sz="2800" dirty="0">
              <a:solidFill>
                <a:schemeClr val="tx2"/>
              </a:solidFill>
              <a:latin typeface="SassoonCRInfant" panose="02010503020300020003" pitchFamily="2" charset="0"/>
            </a:endParaRPr>
          </a:p>
        </p:txBody>
      </p:sp>
      <p:pic>
        <p:nvPicPr>
          <p:cNvPr id="4" name="Picture 3"/>
          <p:cNvPicPr>
            <a:picLocks noChangeAspect="1"/>
          </p:cNvPicPr>
          <p:nvPr/>
        </p:nvPicPr>
        <p:blipFill>
          <a:blip r:embed="rId2"/>
          <a:stretch>
            <a:fillRect/>
          </a:stretch>
        </p:blipFill>
        <p:spPr>
          <a:xfrm>
            <a:off x="194415" y="4004959"/>
            <a:ext cx="2661225" cy="2673106"/>
          </a:xfrm>
          <a:prstGeom prst="rect">
            <a:avLst/>
          </a:prstGeom>
        </p:spPr>
      </p:pic>
      <p:pic>
        <p:nvPicPr>
          <p:cNvPr id="1028" name="Picture 4" descr="Nutella like Healthy Chocolate Icing | High Voltage Heal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799" y="3861048"/>
            <a:ext cx="2817017" cy="28170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69181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6785" y="-203782"/>
            <a:ext cx="10369152" cy="1082674"/>
          </a:xfrm>
        </p:spPr>
        <p:txBody>
          <a:bodyPr>
            <a:normAutofit fontScale="90000"/>
          </a:bodyPr>
          <a:lstStyle/>
          <a:p>
            <a:r>
              <a:rPr lang="en-US" sz="6000" dirty="0">
                <a:latin typeface="Letter-join Plus 8" panose="02000505000000020003" pitchFamily="50" charset="0"/>
              </a:rPr>
              <a:t>General Information &amp; Reminders</a:t>
            </a:r>
          </a:p>
        </p:txBody>
      </p:sp>
      <p:sp>
        <p:nvSpPr>
          <p:cNvPr id="4" name="TextBox 3">
            <a:extLst>
              <a:ext uri="{FF2B5EF4-FFF2-40B4-BE49-F238E27FC236}">
                <a16:creationId xmlns:a16="http://schemas.microsoft.com/office/drawing/2014/main" id="{57A8AB27-63C7-43A6-9381-8C77E7BA325D}"/>
              </a:ext>
            </a:extLst>
          </p:cNvPr>
          <p:cNvSpPr txBox="1"/>
          <p:nvPr/>
        </p:nvSpPr>
        <p:spPr>
          <a:xfrm>
            <a:off x="846785" y="620688"/>
            <a:ext cx="9929735" cy="6771084"/>
          </a:xfrm>
          <a:prstGeom prst="rect">
            <a:avLst/>
          </a:prstGeom>
          <a:noFill/>
        </p:spPr>
        <p:txBody>
          <a:bodyPr wrap="square" rtlCol="0">
            <a:spAutoFit/>
          </a:bodyPr>
          <a:lstStyle/>
          <a:p>
            <a:pPr marL="285750" indent="-285750">
              <a:buFont typeface="Arial" panose="020B0604020202020204" pitchFamily="34" charset="0"/>
              <a:buChar char="•"/>
            </a:pPr>
            <a:r>
              <a:rPr lang="en-GB" sz="2400" dirty="0">
                <a:latin typeface="Letter-join Plus 8" panose="02000505000000020003" pitchFamily="50" charset="0"/>
              </a:rPr>
              <a:t>No eccentric hair styles/hair accessories/jewellery. No earrings </a:t>
            </a:r>
            <a:r>
              <a:rPr lang="en-GB" sz="2400" dirty="0" smtClean="0">
                <a:latin typeface="Letter-join Plus 8" panose="02000505000000020003" pitchFamily="50" charset="0"/>
              </a:rPr>
              <a:t> P.E. </a:t>
            </a:r>
            <a:r>
              <a:rPr lang="en-GB" sz="2400" dirty="0">
                <a:latin typeface="Letter-join Plus 8" panose="02000505000000020003" pitchFamily="50" charset="0"/>
              </a:rPr>
              <a:t>– please provide plasters if these cannot be removed. </a:t>
            </a:r>
            <a:r>
              <a:rPr lang="en-GB" sz="2400" dirty="0" smtClean="0">
                <a:latin typeface="Letter-join Plus 8" panose="02000505000000020003" pitchFamily="50" charset="0"/>
              </a:rPr>
              <a:t>No jewellery at all when swimming.</a:t>
            </a:r>
            <a:endParaRPr lang="en-GB" sz="2400" dirty="0">
              <a:latin typeface="Letter-join Plus 8" panose="02000505000000020003" pitchFamily="50" charset="0"/>
            </a:endParaRPr>
          </a:p>
          <a:p>
            <a:pPr marL="285750" indent="-285750">
              <a:buFont typeface="Arial" panose="020B0604020202020204" pitchFamily="34" charset="0"/>
              <a:buChar char="•"/>
            </a:pPr>
            <a:r>
              <a:rPr lang="en-GB" sz="2400" dirty="0">
                <a:latin typeface="Letter-join Plus 8" panose="02000505000000020003" pitchFamily="50" charset="0"/>
              </a:rPr>
              <a:t>Children are encouraged to bring in water bottles and a piece of fruit for snack.</a:t>
            </a:r>
          </a:p>
          <a:p>
            <a:pPr marL="285750" indent="-285750">
              <a:buFont typeface="Arial" panose="020B0604020202020204" pitchFamily="34" charset="0"/>
              <a:buChar char="•"/>
            </a:pPr>
            <a:r>
              <a:rPr lang="en-GB" sz="2400" dirty="0">
                <a:latin typeface="Letter-join Plus 8" panose="02000505000000020003" pitchFamily="50" charset="0"/>
              </a:rPr>
              <a:t>School equipment is provided. </a:t>
            </a:r>
          </a:p>
          <a:p>
            <a:pPr marL="285750" indent="-285750">
              <a:buFont typeface="Arial" panose="020B0604020202020204" pitchFamily="34" charset="0"/>
              <a:buChar char="•"/>
            </a:pPr>
            <a:r>
              <a:rPr lang="en-GB" sz="2400" dirty="0">
                <a:latin typeface="Letter-join Plus 8" panose="02000505000000020003" pitchFamily="50" charset="0"/>
              </a:rPr>
              <a:t>Please call Mrs Bond in the school office before 9:30am if your child is ill. </a:t>
            </a:r>
          </a:p>
          <a:p>
            <a:pPr marL="285750" indent="-285750">
              <a:buFont typeface="Arial" panose="020B0604020202020204" pitchFamily="34" charset="0"/>
              <a:buChar char="•"/>
            </a:pPr>
            <a:r>
              <a:rPr lang="en-GB" sz="2400" dirty="0">
                <a:latin typeface="Letter-join Plus 8" panose="02000505000000020003" pitchFamily="50" charset="0"/>
              </a:rPr>
              <a:t>The gate will open at 8:40 ready for teachers to collect their class at 8:45. The register is taken at 9am. A late mark will be given after this time. </a:t>
            </a:r>
          </a:p>
          <a:p>
            <a:pPr marL="285750" indent="-285750">
              <a:buFont typeface="Arial" panose="020B0604020202020204" pitchFamily="34" charset="0"/>
              <a:buChar char="•"/>
            </a:pPr>
            <a:r>
              <a:rPr lang="en-GB" sz="2400" dirty="0">
                <a:latin typeface="Letter-join Plus 8" panose="02000505000000020003" pitchFamily="50" charset="0"/>
              </a:rPr>
              <a:t>Holidays – requests to Mr Thomson. These will be unauthorised </a:t>
            </a:r>
            <a:r>
              <a:rPr lang="en-GB" sz="2400" dirty="0" smtClean="0">
                <a:latin typeface="Letter-join Plus 8" panose="02000505000000020003" pitchFamily="50" charset="0"/>
              </a:rPr>
              <a:t>absences unless </a:t>
            </a:r>
            <a:r>
              <a:rPr lang="en-GB" sz="2400" dirty="0">
                <a:latin typeface="Letter-join Plus 8" panose="02000505000000020003" pitchFamily="50" charset="0"/>
              </a:rPr>
              <a:t>there are exceptional circumstances. </a:t>
            </a:r>
          </a:p>
          <a:p>
            <a:pPr marL="1200150" lvl="2" indent="-285750">
              <a:buFont typeface="Arial" panose="020B0604020202020204" pitchFamily="34" charset="0"/>
              <a:buChar char="•"/>
            </a:pPr>
            <a:r>
              <a:rPr lang="en-GB" sz="2000" dirty="0">
                <a:latin typeface="Letter-join Plus 8" panose="02000505000000020003" pitchFamily="50" charset="0"/>
              </a:rPr>
              <a:t>Mobile phones are not encouraged. If it is absolutely </a:t>
            </a:r>
            <a:br>
              <a:rPr lang="en-GB" sz="2000" dirty="0">
                <a:latin typeface="Letter-join Plus 8" panose="02000505000000020003" pitchFamily="50" charset="0"/>
              </a:rPr>
            </a:br>
            <a:r>
              <a:rPr lang="en-GB" sz="2000" dirty="0">
                <a:latin typeface="Letter-join Plus 8" panose="02000505000000020003" pitchFamily="50" charset="0"/>
              </a:rPr>
              <a:t>necessary for your child to have one, it will </a:t>
            </a:r>
            <a:r>
              <a:rPr lang="en-GB" sz="2000" dirty="0" smtClean="0">
                <a:latin typeface="Letter-join Plus 8" panose="02000505000000020003" pitchFamily="50" charset="0"/>
              </a:rPr>
              <a:t>need to be switched off before they come through the gate and will be </a:t>
            </a:r>
            <a:r>
              <a:rPr lang="en-GB" sz="2000" dirty="0">
                <a:latin typeface="Letter-join Plus 8" panose="02000505000000020003" pitchFamily="50" charset="0"/>
              </a:rPr>
              <a:t>kept in the </a:t>
            </a:r>
            <a:br>
              <a:rPr lang="en-GB" sz="2000" dirty="0">
                <a:latin typeface="Letter-join Plus 8" panose="02000505000000020003" pitchFamily="50" charset="0"/>
              </a:rPr>
            </a:br>
            <a:r>
              <a:rPr lang="en-GB" sz="2000" dirty="0" smtClean="0">
                <a:latin typeface="Letter-join Plus 8" panose="02000505000000020003" pitchFamily="50" charset="0"/>
              </a:rPr>
              <a:t>class stock cupboard </a:t>
            </a:r>
            <a:r>
              <a:rPr lang="en-GB" sz="2000" dirty="0">
                <a:latin typeface="Letter-join Plus 8" panose="02000505000000020003" pitchFamily="50" charset="0"/>
              </a:rPr>
              <a:t>for the duration of the school day. </a:t>
            </a:r>
          </a:p>
          <a:p>
            <a:pPr marL="285750" indent="-285750">
              <a:buFont typeface="Arial" panose="020B0604020202020204" pitchFamily="34" charset="0"/>
              <a:buChar char="•"/>
            </a:pPr>
            <a:endParaRPr lang="en-GB" sz="1400" dirty="0"/>
          </a:p>
          <a:p>
            <a:endParaRPr lang="en-GB" sz="1400" dirty="0"/>
          </a:p>
          <a:p>
            <a:endParaRPr lang="en-GB" sz="1400" dirty="0"/>
          </a:p>
        </p:txBody>
      </p:sp>
      <p:pic>
        <p:nvPicPr>
          <p:cNvPr id="1028" name="Picture 4" descr="https://img1.etsystatic.com/200/0/6297502/il_570xN.1267989879_74sm.jpg">
            <a:extLst>
              <a:ext uri="{FF2B5EF4-FFF2-40B4-BE49-F238E27FC236}">
                <a16:creationId xmlns:a16="http://schemas.microsoft.com/office/drawing/2014/main" id="{5E8B9946-4AC0-45E9-9A34-881B7B5EA58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580" t="3222" r="12863" b="1713"/>
          <a:stretch/>
        </p:blipFill>
        <p:spPr bwMode="auto">
          <a:xfrm>
            <a:off x="10922701" y="2060848"/>
            <a:ext cx="1113691" cy="1113691"/>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9963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5897" y="404664"/>
            <a:ext cx="11388251" cy="1082674"/>
          </a:xfrm>
        </p:spPr>
        <p:txBody>
          <a:bodyPr>
            <a:normAutofit fontScale="90000"/>
          </a:bodyPr>
          <a:lstStyle/>
          <a:p>
            <a:r>
              <a:rPr lang="en-US" sz="6000" dirty="0">
                <a:latin typeface="Letter-join Plus 8" panose="02000505000000020003" pitchFamily="50" charset="0"/>
              </a:rPr>
              <a:t>General Information &amp; Reminders cont.</a:t>
            </a:r>
          </a:p>
        </p:txBody>
      </p:sp>
      <p:sp>
        <p:nvSpPr>
          <p:cNvPr id="4" name="TextBox 3">
            <a:extLst>
              <a:ext uri="{FF2B5EF4-FFF2-40B4-BE49-F238E27FC236}">
                <a16:creationId xmlns:a16="http://schemas.microsoft.com/office/drawing/2014/main" id="{57A8AB27-63C7-43A6-9381-8C77E7BA325D}"/>
              </a:ext>
            </a:extLst>
          </p:cNvPr>
          <p:cNvSpPr txBox="1"/>
          <p:nvPr/>
        </p:nvSpPr>
        <p:spPr>
          <a:xfrm>
            <a:off x="621704" y="1268760"/>
            <a:ext cx="10369152" cy="4493538"/>
          </a:xfrm>
          <a:prstGeom prst="rect">
            <a:avLst/>
          </a:prstGeom>
          <a:noFill/>
        </p:spPr>
        <p:txBody>
          <a:bodyPr wrap="square" rtlCol="0">
            <a:spAutoFit/>
          </a:bodyPr>
          <a:lstStyle/>
          <a:p>
            <a:pPr marL="285750" indent="-285750">
              <a:buFont typeface="Arial" panose="020B0604020202020204" pitchFamily="34" charset="0"/>
              <a:buChar char="•"/>
            </a:pPr>
            <a:r>
              <a:rPr lang="en-GB" sz="2400" dirty="0">
                <a:latin typeface="Letter-join Plus 8" panose="02000505000000020003" pitchFamily="50" charset="0"/>
              </a:rPr>
              <a:t>Asthma inhalers – please ensure you send in an in-date inhaler, clearly labelled. </a:t>
            </a:r>
          </a:p>
          <a:p>
            <a:pPr marL="285750" indent="-285750">
              <a:buFont typeface="Arial" panose="020B0604020202020204" pitchFamily="34" charset="0"/>
              <a:buChar char="•"/>
            </a:pPr>
            <a:r>
              <a:rPr lang="en-GB" sz="2400" dirty="0">
                <a:latin typeface="Letter-join Plus 8" panose="02000505000000020003" pitchFamily="50" charset="0"/>
              </a:rPr>
              <a:t>Medication must be signed in before it can administered. This should be clearly labelled with name and year group. </a:t>
            </a:r>
          </a:p>
          <a:p>
            <a:pPr marL="285750" indent="-285750">
              <a:buFont typeface="Arial" panose="020B0604020202020204" pitchFamily="34" charset="0"/>
              <a:buChar char="•"/>
            </a:pPr>
            <a:r>
              <a:rPr lang="en-GB" sz="2400" dirty="0">
                <a:latin typeface="Letter-join Plus 8" panose="02000505000000020003" pitchFamily="50" charset="0"/>
              </a:rPr>
              <a:t>Class Dojo is our main method of communication. Please check in regularly for important updates and news. You can also send in messages/photos to share your child’s achievements. </a:t>
            </a:r>
          </a:p>
          <a:p>
            <a:pPr marL="285750" indent="-285750">
              <a:buFont typeface="Arial" panose="020B0604020202020204" pitchFamily="34" charset="0"/>
              <a:buChar char="•"/>
            </a:pPr>
            <a:r>
              <a:rPr lang="en-GB" sz="2400" dirty="0">
                <a:latin typeface="Letter-join Plus 8" panose="02000505000000020003" pitchFamily="50" charset="0"/>
              </a:rPr>
              <a:t>Any changes to permissions for media and local visits must be provided in writing. Please ensure these are updated for this academic year. </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endParaRPr lang="en-GB" dirty="0"/>
          </a:p>
          <a:p>
            <a:endParaRPr lang="en-GB" dirty="0"/>
          </a:p>
          <a:p>
            <a:endParaRPr lang="en-GB" dirty="0"/>
          </a:p>
        </p:txBody>
      </p:sp>
    </p:spTree>
    <p:extLst>
      <p:ext uri="{BB962C8B-B14F-4D97-AF65-F5344CB8AC3E}">
        <p14:creationId xmlns:p14="http://schemas.microsoft.com/office/powerpoint/2010/main" val="1733776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6392" y="229627"/>
            <a:ext cx="4543231"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0" i="0" u="none" strike="noStrike" kern="1200" cap="none" spc="0" normalizeH="0" baseline="0" noProof="0" dirty="0" smtClean="0">
                <a:ln>
                  <a:noFill/>
                </a:ln>
                <a:solidFill>
                  <a:srgbClr val="404040"/>
                </a:solidFill>
                <a:effectLst/>
                <a:uLnTx/>
                <a:uFillTx/>
                <a:latin typeface="Letter-join Plus 8" panose="02000505000000020003" pitchFamily="50" charset="0"/>
                <a:ea typeface="+mn-ea"/>
                <a:cs typeface="+mn-cs"/>
              </a:rPr>
              <a:t>Handle</a:t>
            </a:r>
            <a:r>
              <a:rPr kumimoji="0" lang="en-GB" sz="4400" b="0" i="0" u="none" strike="noStrike" kern="1200" cap="none" spc="0" normalizeH="0" noProof="0" dirty="0" smtClean="0">
                <a:ln>
                  <a:noFill/>
                </a:ln>
                <a:solidFill>
                  <a:srgbClr val="404040"/>
                </a:solidFill>
                <a:effectLst/>
                <a:uLnTx/>
                <a:uFillTx/>
                <a:latin typeface="Letter-join Plus 8" panose="02000505000000020003" pitchFamily="50" charset="0"/>
                <a:ea typeface="+mn-ea"/>
                <a:cs typeface="+mn-cs"/>
              </a:rPr>
              <a:t> with Care </a:t>
            </a:r>
            <a:endParaRPr kumimoji="0" lang="en-GB" sz="4400" b="0" i="0" u="none" strike="noStrike" kern="1200" cap="none" spc="0" normalizeH="0" baseline="0" noProof="0" dirty="0">
              <a:ln>
                <a:noFill/>
              </a:ln>
              <a:solidFill>
                <a:srgbClr val="404040"/>
              </a:solidFill>
              <a:effectLst/>
              <a:uLnTx/>
              <a:uFillTx/>
              <a:latin typeface="Letter-join Plus 8" panose="02000505000000020003" pitchFamily="50" charset="0"/>
              <a:ea typeface="+mn-ea"/>
              <a:cs typeface="+mn-cs"/>
            </a:endParaRPr>
          </a:p>
        </p:txBody>
      </p:sp>
      <p:sp>
        <p:nvSpPr>
          <p:cNvPr id="3" name="Rectangle 2"/>
          <p:cNvSpPr/>
          <p:nvPr/>
        </p:nvSpPr>
        <p:spPr>
          <a:xfrm>
            <a:off x="329015" y="999068"/>
            <a:ext cx="11382837" cy="4373505"/>
          </a:xfrm>
          <a:prstGeom prst="rect">
            <a:avLst/>
          </a:prstGeom>
        </p:spPr>
        <p:txBody>
          <a:bodyPr wrap="square">
            <a:spAutoFit/>
          </a:bodyPr>
          <a:lstStyle/>
          <a:p>
            <a:pPr lvl="0">
              <a:lnSpc>
                <a:spcPct val="107000"/>
              </a:lnSpc>
              <a:defRPr/>
            </a:pPr>
            <a:r>
              <a:rPr lang="en-GB" sz="2000" dirty="0" smtClean="0">
                <a:solidFill>
                  <a:srgbClr val="404040"/>
                </a:solidFill>
                <a:latin typeface="SassoonCRInfant" panose="02010503020300020003" pitchFamily="2" charset="0"/>
                <a:ea typeface="Calibri" panose="020F0502020204030204" pitchFamily="34" charset="0"/>
                <a:cs typeface="Times New Roman" panose="02020603050405020304" pitchFamily="18" charset="0"/>
              </a:rPr>
              <a:t>At St John’s we are here </a:t>
            </a:r>
            <a:r>
              <a:rPr lang="en-GB" sz="2000" dirty="0">
                <a:solidFill>
                  <a:srgbClr val="404040"/>
                </a:solidFill>
                <a:latin typeface="SassoonCRInfant" panose="02010503020300020003" pitchFamily="2" charset="0"/>
                <a:ea typeface="Calibri" panose="020F0502020204030204" pitchFamily="34" charset="0"/>
                <a:cs typeface="Times New Roman" panose="02020603050405020304" pitchFamily="18" charset="0"/>
              </a:rPr>
              <a:t>for your child, for you, and your family</a:t>
            </a:r>
            <a:r>
              <a:rPr lang="en-GB" sz="2000" dirty="0" smtClean="0">
                <a:solidFill>
                  <a:srgbClr val="404040"/>
                </a:solidFill>
                <a:latin typeface="SassoonCRInfant" panose="02010503020300020003" pitchFamily="2" charset="0"/>
                <a:ea typeface="Calibri" panose="020F0502020204030204" pitchFamily="34" charset="0"/>
                <a:cs typeface="Times New Roman" panose="02020603050405020304" pitchFamily="18" charset="0"/>
              </a:rPr>
              <a:t>.</a:t>
            </a:r>
          </a:p>
          <a:p>
            <a:pPr lvl="0">
              <a:lnSpc>
                <a:spcPct val="107000"/>
              </a:lnSpc>
              <a:defRPr/>
            </a:pPr>
            <a:endParaRPr lang="en-GB" sz="2000" dirty="0">
              <a:solidFill>
                <a:srgbClr val="404040"/>
              </a:solidFill>
              <a:latin typeface="SassoonCRInfant" panose="02010503020300020003" pitchFamily="2" charset="0"/>
              <a:ea typeface="Calibri" panose="020F0502020204030204" pitchFamily="34" charset="0"/>
              <a:cs typeface="Times New Roman" panose="02020603050405020304" pitchFamily="18" charset="0"/>
            </a:endParaRPr>
          </a:p>
          <a:p>
            <a:pPr lvl="0">
              <a:lnSpc>
                <a:spcPct val="107000"/>
              </a:lnSpc>
              <a:defRPr/>
            </a:pPr>
            <a:r>
              <a:rPr lang="en-GB" sz="2000" dirty="0">
                <a:solidFill>
                  <a:srgbClr val="404040"/>
                </a:solidFill>
                <a:latin typeface="SassoonCRInfant" panose="02010503020300020003" pitchFamily="2" charset="0"/>
                <a:ea typeface="Calibri" panose="020F0502020204030204" pitchFamily="34" charset="0"/>
                <a:cs typeface="Times New Roman" panose="02020603050405020304" pitchFamily="18" charset="0"/>
              </a:rPr>
              <a:t>If your family is having a difficult time at home</a:t>
            </a:r>
            <a:r>
              <a:rPr lang="en-GB" sz="2000" dirty="0" smtClean="0">
                <a:solidFill>
                  <a:srgbClr val="404040"/>
                </a:solidFill>
                <a:latin typeface="SassoonCRInfant" panose="02010503020300020003" pitchFamily="2" charset="0"/>
                <a:ea typeface="Calibri" panose="020F0502020204030204" pitchFamily="34" charset="0"/>
                <a:cs typeface="Times New Roman" panose="02020603050405020304" pitchFamily="18" charset="0"/>
              </a:rPr>
              <a:t>, we would </a:t>
            </a:r>
            <a:r>
              <a:rPr lang="en-GB" sz="2000" dirty="0">
                <a:solidFill>
                  <a:srgbClr val="404040"/>
                </a:solidFill>
                <a:latin typeface="SassoonCRInfant" panose="02010503020300020003" pitchFamily="2" charset="0"/>
                <a:ea typeface="Calibri" panose="020F0502020204030204" pitchFamily="34" charset="0"/>
                <a:cs typeface="Times New Roman" panose="02020603050405020304" pitchFamily="18" charset="0"/>
              </a:rPr>
              <a:t>like to provide additional support at school. </a:t>
            </a:r>
            <a:endParaRPr lang="en-GB" sz="2000" dirty="0" smtClean="0">
              <a:solidFill>
                <a:srgbClr val="404040"/>
              </a:solidFill>
              <a:latin typeface="SassoonCRInfant" panose="02010503020300020003" pitchFamily="2" charset="0"/>
              <a:ea typeface="Calibri" panose="020F0502020204030204" pitchFamily="34" charset="0"/>
              <a:cs typeface="Times New Roman" panose="02020603050405020304" pitchFamily="18" charset="0"/>
            </a:endParaRPr>
          </a:p>
          <a:p>
            <a:pPr lvl="0">
              <a:lnSpc>
                <a:spcPct val="107000"/>
              </a:lnSpc>
              <a:defRPr/>
            </a:pPr>
            <a:r>
              <a:rPr lang="en-GB" sz="2000" dirty="0" smtClean="0">
                <a:solidFill>
                  <a:srgbClr val="404040"/>
                </a:solidFill>
                <a:latin typeface="SassoonCRInfant" panose="02010503020300020003" pitchFamily="2" charset="0"/>
                <a:ea typeface="Calibri" panose="020F0502020204030204" pitchFamily="34" charset="0"/>
                <a:cs typeface="Times New Roman" panose="02020603050405020304" pitchFamily="18" charset="0"/>
              </a:rPr>
              <a:t>We understand </a:t>
            </a:r>
            <a:r>
              <a:rPr lang="en-GB" sz="2000" dirty="0">
                <a:solidFill>
                  <a:srgbClr val="404040"/>
                </a:solidFill>
                <a:latin typeface="SassoonCRInfant" panose="02010503020300020003" pitchFamily="2" charset="0"/>
                <a:ea typeface="Calibri" panose="020F0502020204030204" pitchFamily="34" charset="0"/>
                <a:cs typeface="Times New Roman" panose="02020603050405020304" pitchFamily="18" charset="0"/>
              </a:rPr>
              <a:t>family situations can be sensitive; you do not need to share the details with </a:t>
            </a:r>
            <a:r>
              <a:rPr lang="en-GB" sz="2000" dirty="0" smtClean="0">
                <a:solidFill>
                  <a:srgbClr val="404040"/>
                </a:solidFill>
                <a:latin typeface="SassoonCRInfant" panose="02010503020300020003" pitchFamily="2" charset="0"/>
                <a:ea typeface="Calibri" panose="020F0502020204030204" pitchFamily="34" charset="0"/>
                <a:cs typeface="Times New Roman" panose="02020603050405020304" pitchFamily="18" charset="0"/>
              </a:rPr>
              <a:t>us.</a:t>
            </a:r>
            <a:r>
              <a:rPr lang="en-GB" sz="2000" dirty="0">
                <a:solidFill>
                  <a:srgbClr val="404040"/>
                </a:solidFill>
                <a:latin typeface="SassoonCRInfant" panose="02010503020300020003" pitchFamily="2" charset="0"/>
                <a:ea typeface="Calibri" panose="020F0502020204030204" pitchFamily="34" charset="0"/>
                <a:cs typeface="Times New Roman" panose="02020603050405020304" pitchFamily="18" charset="0"/>
              </a:rPr>
              <a:t> </a:t>
            </a:r>
            <a:endParaRPr lang="en-GB" sz="2000" dirty="0" smtClean="0">
              <a:solidFill>
                <a:srgbClr val="404040"/>
              </a:solidFill>
              <a:latin typeface="SassoonCRInfant" panose="02010503020300020003" pitchFamily="2" charset="0"/>
              <a:ea typeface="Calibri" panose="020F0502020204030204" pitchFamily="34" charset="0"/>
              <a:cs typeface="Times New Roman" panose="02020603050405020304" pitchFamily="18" charset="0"/>
            </a:endParaRPr>
          </a:p>
          <a:p>
            <a:pPr lvl="0">
              <a:lnSpc>
                <a:spcPct val="107000"/>
              </a:lnSpc>
              <a:defRPr/>
            </a:pPr>
            <a:endParaRPr lang="en-GB" sz="2000" dirty="0">
              <a:solidFill>
                <a:srgbClr val="404040"/>
              </a:solidFill>
              <a:latin typeface="SassoonCRInfant" panose="02010503020300020003" pitchFamily="2" charset="0"/>
              <a:ea typeface="Calibri" panose="020F0502020204030204" pitchFamily="34" charset="0"/>
              <a:cs typeface="Times New Roman" panose="02020603050405020304" pitchFamily="18" charset="0"/>
            </a:endParaRPr>
          </a:p>
          <a:p>
            <a:pPr lvl="0">
              <a:lnSpc>
                <a:spcPct val="107000"/>
              </a:lnSpc>
              <a:defRPr/>
            </a:pPr>
            <a:r>
              <a:rPr lang="en-GB" sz="2000" dirty="0">
                <a:solidFill>
                  <a:srgbClr val="404040"/>
                </a:solidFill>
                <a:latin typeface="SassoonCRInfant" panose="02010503020300020003" pitchFamily="2" charset="0"/>
                <a:ea typeface="Calibri" panose="020F0502020204030204" pitchFamily="34" charset="0"/>
                <a:cs typeface="Times New Roman" panose="02020603050405020304" pitchFamily="18" charset="0"/>
              </a:rPr>
              <a:t>After a difficult night, morning, or weekend, please just message </a:t>
            </a:r>
            <a:r>
              <a:rPr lang="en-GB" sz="2000" dirty="0" smtClean="0">
                <a:solidFill>
                  <a:srgbClr val="404040"/>
                </a:solidFill>
                <a:latin typeface="SassoonCRInfant" panose="02010503020300020003" pitchFamily="2" charset="0"/>
                <a:ea typeface="Calibri" panose="020F0502020204030204" pitchFamily="34" charset="0"/>
                <a:cs typeface="Times New Roman" panose="02020603050405020304" pitchFamily="18" charset="0"/>
              </a:rPr>
              <a:t>your child’s class teacher on dojo and </a:t>
            </a:r>
            <a:r>
              <a:rPr lang="en-GB" sz="2000" dirty="0">
                <a:solidFill>
                  <a:srgbClr val="404040"/>
                </a:solidFill>
                <a:latin typeface="SassoonCRInfant" panose="02010503020300020003" pitchFamily="2" charset="0"/>
                <a:ea typeface="Calibri" panose="020F0502020204030204" pitchFamily="34" charset="0"/>
                <a:cs typeface="Times New Roman" panose="02020603050405020304" pitchFamily="18" charset="0"/>
              </a:rPr>
              <a:t>say, “Handle with care.” </a:t>
            </a:r>
            <a:endParaRPr lang="en-GB" sz="2000" dirty="0" smtClean="0">
              <a:solidFill>
                <a:srgbClr val="404040"/>
              </a:solidFill>
              <a:latin typeface="SassoonCRInfant" panose="02010503020300020003" pitchFamily="2" charset="0"/>
              <a:ea typeface="Calibri" panose="020F0502020204030204" pitchFamily="34" charset="0"/>
              <a:cs typeface="Times New Roman" panose="02020603050405020304" pitchFamily="18" charset="0"/>
            </a:endParaRPr>
          </a:p>
          <a:p>
            <a:pPr lvl="0">
              <a:lnSpc>
                <a:spcPct val="107000"/>
              </a:lnSpc>
              <a:defRPr/>
            </a:pPr>
            <a:endParaRPr lang="en-GB" sz="2000" dirty="0">
              <a:solidFill>
                <a:srgbClr val="404040"/>
              </a:solidFill>
              <a:latin typeface="SassoonCRInfant" panose="02010503020300020003" pitchFamily="2" charset="0"/>
              <a:ea typeface="Calibri" panose="020F0502020204030204" pitchFamily="34" charset="0"/>
              <a:cs typeface="Times New Roman" panose="02020603050405020304" pitchFamily="18" charset="0"/>
            </a:endParaRPr>
          </a:p>
          <a:p>
            <a:pPr lvl="0">
              <a:lnSpc>
                <a:spcPct val="107000"/>
              </a:lnSpc>
              <a:defRPr/>
            </a:pPr>
            <a:r>
              <a:rPr lang="en-GB" sz="2000" dirty="0" smtClean="0">
                <a:solidFill>
                  <a:srgbClr val="404040"/>
                </a:solidFill>
                <a:latin typeface="SassoonCRInfant" panose="02010503020300020003" pitchFamily="2" charset="0"/>
                <a:ea typeface="Calibri" panose="020F0502020204030204" pitchFamily="34" charset="0"/>
                <a:cs typeface="Times New Roman" panose="02020603050405020304" pitchFamily="18" charset="0"/>
              </a:rPr>
              <a:t>We </a:t>
            </a:r>
            <a:r>
              <a:rPr lang="en-GB" sz="2000" dirty="0">
                <a:solidFill>
                  <a:srgbClr val="404040"/>
                </a:solidFill>
                <a:latin typeface="SassoonCRInfant" panose="02010503020300020003" pitchFamily="2" charset="0"/>
                <a:ea typeface="Calibri" panose="020F0502020204030204" pitchFamily="34" charset="0"/>
                <a:cs typeface="Times New Roman" panose="02020603050405020304" pitchFamily="18" charset="0"/>
              </a:rPr>
              <a:t>won’t ask any other questions. But </a:t>
            </a:r>
            <a:r>
              <a:rPr lang="en-GB" sz="2000" dirty="0" smtClean="0">
                <a:solidFill>
                  <a:srgbClr val="404040"/>
                </a:solidFill>
                <a:latin typeface="SassoonCRInfant" panose="02010503020300020003" pitchFamily="2" charset="0"/>
                <a:ea typeface="Calibri" panose="020F0502020204030204" pitchFamily="34" charset="0"/>
                <a:cs typeface="Times New Roman" panose="02020603050405020304" pitchFamily="18" charset="0"/>
              </a:rPr>
              <a:t>we </a:t>
            </a:r>
            <a:r>
              <a:rPr lang="en-GB" sz="2000" dirty="0">
                <a:solidFill>
                  <a:srgbClr val="404040"/>
                </a:solidFill>
                <a:latin typeface="SassoonCRInfant" panose="02010503020300020003" pitchFamily="2" charset="0"/>
                <a:ea typeface="Calibri" panose="020F0502020204030204" pitchFamily="34" charset="0"/>
                <a:cs typeface="Times New Roman" panose="02020603050405020304" pitchFamily="18" charset="0"/>
              </a:rPr>
              <a:t>will give your child the extra </a:t>
            </a:r>
            <a:r>
              <a:rPr lang="en-GB" sz="2000" dirty="0" smtClean="0">
                <a:solidFill>
                  <a:srgbClr val="404040"/>
                </a:solidFill>
                <a:latin typeface="SassoonCRInfant" panose="02010503020300020003" pitchFamily="2" charset="0"/>
                <a:ea typeface="Calibri" panose="020F0502020204030204" pitchFamily="34" charset="0"/>
                <a:cs typeface="Times New Roman" panose="02020603050405020304" pitchFamily="18" charset="0"/>
              </a:rPr>
              <a:t>time, patience</a:t>
            </a:r>
            <a:r>
              <a:rPr lang="en-GB" sz="2000" dirty="0">
                <a:solidFill>
                  <a:srgbClr val="404040"/>
                </a:solidFill>
                <a:latin typeface="SassoonCRInfant" panose="02010503020300020003" pitchFamily="2" charset="0"/>
                <a:ea typeface="Calibri" panose="020F0502020204030204" pitchFamily="34" charset="0"/>
                <a:cs typeface="Times New Roman" panose="02020603050405020304" pitchFamily="18" charset="0"/>
              </a:rPr>
              <a:t>, help, and care they might need that day</a:t>
            </a:r>
            <a:r>
              <a:rPr lang="en-GB" sz="2000" dirty="0" smtClean="0">
                <a:solidFill>
                  <a:srgbClr val="404040"/>
                </a:solidFill>
                <a:latin typeface="SassoonCRInfant" panose="02010503020300020003" pitchFamily="2" charset="0"/>
                <a:ea typeface="Calibri" panose="020F0502020204030204" pitchFamily="34" charset="0"/>
                <a:cs typeface="Times New Roman" panose="02020603050405020304" pitchFamily="18" charset="0"/>
              </a:rPr>
              <a:t>. If you wish to talk through anything then we are always here – reach out to our pastoral team!</a:t>
            </a:r>
          </a:p>
          <a:p>
            <a:pPr lvl="0">
              <a:lnSpc>
                <a:spcPct val="107000"/>
              </a:lnSpc>
              <a:defRPr/>
            </a:pPr>
            <a:endParaRPr lang="en-GB" sz="2000" dirty="0">
              <a:solidFill>
                <a:srgbClr val="404040"/>
              </a:solidFill>
              <a:latin typeface="SassoonCRInfant" panose="02010503020300020003" pitchFamily="2" charset="0"/>
              <a:ea typeface="Calibri" panose="020F0502020204030204" pitchFamily="34" charset="0"/>
              <a:cs typeface="Times New Roman" panose="02020603050405020304" pitchFamily="18" charset="0"/>
            </a:endParaRPr>
          </a:p>
          <a:p>
            <a:pPr lvl="0" algn="ctr">
              <a:lnSpc>
                <a:spcPct val="107000"/>
              </a:lnSpc>
              <a:defRPr/>
            </a:pPr>
            <a:r>
              <a:rPr lang="en-GB" sz="2000" dirty="0" smtClean="0">
                <a:solidFill>
                  <a:srgbClr val="404040"/>
                </a:solidFill>
                <a:latin typeface="SassoonCRInfant" panose="02010503020300020003" pitchFamily="2" charset="0"/>
                <a:ea typeface="Calibri" panose="020F0502020204030204" pitchFamily="34" charset="0"/>
                <a:cs typeface="Times New Roman" panose="02020603050405020304" pitchFamily="18" charset="0"/>
              </a:rPr>
              <a:t>As always, we are a TEAM and we want to </a:t>
            </a:r>
            <a:r>
              <a:rPr lang="en-GB" sz="2000" dirty="0">
                <a:solidFill>
                  <a:srgbClr val="404040"/>
                </a:solidFill>
                <a:latin typeface="SassoonCRInfant" panose="02010503020300020003" pitchFamily="2" charset="0"/>
                <a:ea typeface="Calibri" panose="020F0502020204030204" pitchFamily="34" charset="0"/>
                <a:cs typeface="Times New Roman" panose="02020603050405020304" pitchFamily="18" charset="0"/>
              </a:rPr>
              <a:t>help your child thrive - always.</a:t>
            </a:r>
            <a:endParaRPr kumimoji="0" lang="en-GB" sz="2000" b="0" i="0" u="none" strike="noStrike" kern="1200" cap="none" spc="0" normalizeH="0" baseline="0" noProof="0" dirty="0">
              <a:ln>
                <a:noFill/>
              </a:ln>
              <a:solidFill>
                <a:srgbClr val="404040"/>
              </a:solidFill>
              <a:effectLst/>
              <a:uLnTx/>
              <a:uFillTx/>
              <a:latin typeface="SassoonCRInfant" panose="02010503020300020003" pitchFamily="2" charset="0"/>
              <a:ea typeface="Calibri" panose="020F0502020204030204" pitchFamily="34" charset="0"/>
              <a:cs typeface="Times New Roman" panose="02020603050405020304" pitchFamily="18" charset="0"/>
            </a:endParaRPr>
          </a:p>
        </p:txBody>
      </p:sp>
      <p:pic>
        <p:nvPicPr>
          <p:cNvPr id="1026" name="Picture 2" descr="Free Love icon Couple of heart hug each other valentine days Editable  5504723 Vector Art at Vecteezy"/>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9985" b="23886"/>
          <a:stretch/>
        </p:blipFill>
        <p:spPr bwMode="auto">
          <a:xfrm>
            <a:off x="8487853" y="176063"/>
            <a:ext cx="3123926" cy="14410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0015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14358BBE-568B-45BC-BC8D-C08225C7242D}"/>
              </a:ext>
            </a:extLst>
          </p:cNvPr>
          <p:cNvGraphicFramePr>
            <a:graphicFrameLocks noGrp="1"/>
          </p:cNvGraphicFramePr>
          <p:nvPr>
            <p:extLst>
              <p:ext uri="{D42A27DB-BD31-4B8C-83A1-F6EECF244321}">
                <p14:modId xmlns:p14="http://schemas.microsoft.com/office/powerpoint/2010/main" val="720190471"/>
              </p:ext>
            </p:extLst>
          </p:nvPr>
        </p:nvGraphicFramePr>
        <p:xfrm>
          <a:off x="659395" y="1268760"/>
          <a:ext cx="10873209" cy="3613016"/>
        </p:xfrm>
        <a:graphic>
          <a:graphicData uri="http://schemas.openxmlformats.org/drawingml/2006/table">
            <a:tbl>
              <a:tblPr firstRow="1" bandRow="1">
                <a:tableStyleId>{5940675A-B579-460E-94D1-54222C63F5DA}</a:tableStyleId>
              </a:tblPr>
              <a:tblGrid>
                <a:gridCol w="3624403">
                  <a:extLst>
                    <a:ext uri="{9D8B030D-6E8A-4147-A177-3AD203B41FA5}">
                      <a16:colId xmlns:a16="http://schemas.microsoft.com/office/drawing/2014/main" val="4024489761"/>
                    </a:ext>
                  </a:extLst>
                </a:gridCol>
                <a:gridCol w="3624403">
                  <a:extLst>
                    <a:ext uri="{9D8B030D-6E8A-4147-A177-3AD203B41FA5}">
                      <a16:colId xmlns:a16="http://schemas.microsoft.com/office/drawing/2014/main" val="1939944072"/>
                    </a:ext>
                  </a:extLst>
                </a:gridCol>
                <a:gridCol w="3624403">
                  <a:extLst>
                    <a:ext uri="{9D8B030D-6E8A-4147-A177-3AD203B41FA5}">
                      <a16:colId xmlns:a16="http://schemas.microsoft.com/office/drawing/2014/main" val="2848067007"/>
                    </a:ext>
                  </a:extLst>
                </a:gridCol>
              </a:tblGrid>
              <a:tr h="504056">
                <a:tc>
                  <a:txBody>
                    <a:bodyPr/>
                    <a:lstStyle/>
                    <a:p>
                      <a:pPr algn="ctr"/>
                      <a:r>
                        <a:rPr lang="en-GB" sz="2400" dirty="0">
                          <a:solidFill>
                            <a:schemeClr val="bg1"/>
                          </a:solidFill>
                          <a:latin typeface="SassoonCRInfant" panose="02010503020300020003" pitchFamily="2" charset="0"/>
                        </a:rPr>
                        <a:t>Websites</a:t>
                      </a:r>
                    </a:p>
                  </a:txBody>
                  <a:tcPr>
                    <a:solidFill>
                      <a:srgbClr val="C00000"/>
                    </a:solidFill>
                  </a:tcPr>
                </a:tc>
                <a:tc>
                  <a:txBody>
                    <a:bodyPr/>
                    <a:lstStyle/>
                    <a:p>
                      <a:pPr algn="ctr"/>
                      <a:r>
                        <a:rPr lang="en-GB" sz="2400" dirty="0">
                          <a:solidFill>
                            <a:schemeClr val="bg1"/>
                          </a:solidFill>
                          <a:latin typeface="SassoonCRInfant" panose="02010503020300020003" pitchFamily="2" charset="0"/>
                        </a:rPr>
                        <a:t>Apps</a:t>
                      </a:r>
                    </a:p>
                  </a:txBody>
                  <a:tcPr>
                    <a:solidFill>
                      <a:srgbClr val="C00000"/>
                    </a:solidFill>
                  </a:tcPr>
                </a:tc>
                <a:tc>
                  <a:txBody>
                    <a:bodyPr/>
                    <a:lstStyle/>
                    <a:p>
                      <a:pPr algn="ctr"/>
                      <a:r>
                        <a:rPr lang="en-GB" sz="2400" dirty="0">
                          <a:solidFill>
                            <a:schemeClr val="bg1"/>
                          </a:solidFill>
                          <a:latin typeface="SassoonCRInfant" panose="02010503020300020003" pitchFamily="2" charset="0"/>
                        </a:rPr>
                        <a:t>Books</a:t>
                      </a:r>
                    </a:p>
                  </a:txBody>
                  <a:tcPr>
                    <a:solidFill>
                      <a:srgbClr val="C00000"/>
                    </a:solidFill>
                  </a:tcPr>
                </a:tc>
                <a:extLst>
                  <a:ext uri="{0D108BD9-81ED-4DB2-BD59-A6C34878D82A}">
                    <a16:rowId xmlns:a16="http://schemas.microsoft.com/office/drawing/2014/main" val="2837319877"/>
                  </a:ext>
                </a:extLst>
              </a:tr>
              <a:tr h="2652215">
                <a:tc>
                  <a:txBody>
                    <a:bodyPr/>
                    <a:lstStyle/>
                    <a:p>
                      <a:pPr marL="342900" indent="-342900">
                        <a:buFont typeface="Arial" panose="020B0604020202020204" pitchFamily="34" charset="0"/>
                        <a:buChar char="•"/>
                      </a:pPr>
                      <a:r>
                        <a:rPr lang="en-GB" sz="1800" dirty="0">
                          <a:latin typeface="SassoonCRInfant" panose="02010503020300020003" pitchFamily="2" charset="0"/>
                        </a:rPr>
                        <a:t>BBC Bitesize </a:t>
                      </a:r>
                    </a:p>
                    <a:p>
                      <a:pPr marL="342900" indent="-342900">
                        <a:buFont typeface="Arial" panose="020B0604020202020204" pitchFamily="34" charset="0"/>
                        <a:buChar char="•"/>
                      </a:pPr>
                      <a:r>
                        <a:rPr lang="en-GB" sz="1800" dirty="0">
                          <a:latin typeface="SassoonCRInfant" panose="02010503020300020003" pitchFamily="2" charset="0"/>
                        </a:rPr>
                        <a:t>Top Marks – Hit the Button is particularly good for times tables! </a:t>
                      </a:r>
                    </a:p>
                    <a:p>
                      <a:pPr marL="342900" indent="-342900">
                        <a:buFont typeface="Arial" panose="020B0604020202020204" pitchFamily="34" charset="0"/>
                        <a:buChar char="•"/>
                      </a:pPr>
                      <a:r>
                        <a:rPr lang="en-GB" sz="1800" dirty="0">
                          <a:latin typeface="SassoonCRInfant" panose="02010503020300020003" pitchFamily="2" charset="0"/>
                          <a:hlinkClick r:id="rId2"/>
                        </a:rPr>
                        <a:t>www.spellingframe.co.uk</a:t>
                      </a:r>
                      <a:endParaRPr lang="en-GB" sz="1800" dirty="0">
                        <a:latin typeface="SassoonCRInfant" panose="02010503020300020003" pitchFamily="2" charset="0"/>
                      </a:endParaRPr>
                    </a:p>
                    <a:p>
                      <a:pPr marL="342900" indent="-342900">
                        <a:buFont typeface="Arial" panose="020B0604020202020204" pitchFamily="34" charset="0"/>
                        <a:buChar char="•"/>
                      </a:pPr>
                      <a:r>
                        <a:rPr lang="en-GB" sz="1800" dirty="0">
                          <a:latin typeface="SassoonCRInfant" panose="02010503020300020003" pitchFamily="2" charset="0"/>
                          <a:hlinkClick r:id="rId3"/>
                        </a:rPr>
                        <a:t>www.sumdog.co.uk</a:t>
                      </a:r>
                      <a:r>
                        <a:rPr lang="en-GB" sz="1800" dirty="0">
                          <a:latin typeface="SassoonCRInfant" panose="02010503020300020003" pitchFamily="2" charset="0"/>
                        </a:rPr>
                        <a:t> (Maths)</a:t>
                      </a:r>
                    </a:p>
                    <a:p>
                      <a:pPr marL="342900" indent="-342900">
                        <a:buFont typeface="Arial" panose="020B0604020202020204" pitchFamily="34" charset="0"/>
                        <a:buChar char="•"/>
                      </a:pPr>
                      <a:r>
                        <a:rPr lang="en-GB" sz="1800" dirty="0">
                          <a:latin typeface="SassoonCRInfant" panose="02010503020300020003" pitchFamily="2" charset="0"/>
                          <a:hlinkClick r:id="rId4"/>
                        </a:rPr>
                        <a:t>www.onceuponapicture.co.uk</a:t>
                      </a:r>
                      <a:r>
                        <a:rPr lang="en-GB" sz="1800" dirty="0">
                          <a:latin typeface="SassoonCRInfant" panose="02010503020300020003" pitchFamily="2" charset="0"/>
                        </a:rPr>
                        <a:t> (comprehension)</a:t>
                      </a:r>
                    </a:p>
                    <a:p>
                      <a:pPr marL="342900" indent="-342900">
                        <a:buFont typeface="Arial" panose="020B0604020202020204" pitchFamily="34" charset="0"/>
                        <a:buChar char="•"/>
                      </a:pPr>
                      <a:r>
                        <a:rPr lang="en-GB" sz="1800" dirty="0">
                          <a:latin typeface="SassoonCRInfant" panose="02010503020300020003" pitchFamily="2" charset="0"/>
                          <a:hlinkClick r:id="rId5"/>
                        </a:rPr>
                        <a:t>www.primarygamesarena.com</a:t>
                      </a:r>
                      <a:r>
                        <a:rPr lang="en-GB" sz="1800" dirty="0">
                          <a:latin typeface="SassoonCRInfant" panose="02010503020300020003" pitchFamily="2" charset="0"/>
                        </a:rPr>
                        <a:t> </a:t>
                      </a:r>
                    </a:p>
                    <a:p>
                      <a:pPr marL="342900" indent="-342900">
                        <a:buFont typeface="Arial" panose="020B0604020202020204" pitchFamily="34" charset="0"/>
                        <a:buChar char="•"/>
                      </a:pPr>
                      <a:r>
                        <a:rPr lang="en-GB" sz="1800" dirty="0">
                          <a:latin typeface="SassoonCRInfant" panose="02010503020300020003" pitchFamily="2" charset="0"/>
                          <a:hlinkClick r:id="rId6"/>
                        </a:rPr>
                        <a:t>www.gridclub.com</a:t>
                      </a:r>
                      <a:endParaRPr lang="en-GB" sz="1800" dirty="0">
                        <a:latin typeface="SassoonCRInfant" panose="02010503020300020003" pitchFamily="2" charset="0"/>
                      </a:endParaRPr>
                    </a:p>
                    <a:p>
                      <a:pPr marL="342900" indent="-342900">
                        <a:buFont typeface="Arial" panose="020B0604020202020204" pitchFamily="34" charset="0"/>
                        <a:buChar char="•"/>
                      </a:pPr>
                      <a:r>
                        <a:rPr lang="en-GB" sz="1800" dirty="0">
                          <a:latin typeface="SassoonCRInfant" panose="02010503020300020003" pitchFamily="2" charset="0"/>
                        </a:rPr>
                        <a:t>NRICH (Maths) </a:t>
                      </a:r>
                    </a:p>
                  </a:txBody>
                  <a:tcPr/>
                </a:tc>
                <a:tc>
                  <a:txBody>
                    <a:bodyPr/>
                    <a:lstStyle/>
                    <a:p>
                      <a:pPr marL="342900" indent="-342900">
                        <a:buFont typeface="Arial" panose="020B0604020202020204" pitchFamily="34" charset="0"/>
                        <a:buChar char="•"/>
                      </a:pPr>
                      <a:r>
                        <a:rPr lang="en-GB" sz="1800" dirty="0">
                          <a:latin typeface="SassoonCRInfant" panose="02010503020300020003" pitchFamily="2" charset="0"/>
                        </a:rPr>
                        <a:t>Spelling Shed (£2.99)</a:t>
                      </a:r>
                    </a:p>
                    <a:p>
                      <a:pPr marL="342900" indent="-342900">
                        <a:buFont typeface="Arial" panose="020B0604020202020204" pitchFamily="34" charset="0"/>
                        <a:buChar char="•"/>
                      </a:pPr>
                      <a:r>
                        <a:rPr lang="en-GB" sz="1800" dirty="0">
                          <a:latin typeface="SassoonCRInfant" panose="02010503020300020003" pitchFamily="2" charset="0"/>
                        </a:rPr>
                        <a:t>10 minutes a day times tables </a:t>
                      </a:r>
                    </a:p>
                    <a:p>
                      <a:pPr marL="342900" indent="-342900">
                        <a:buFont typeface="Arial" panose="020B0604020202020204" pitchFamily="34" charset="0"/>
                        <a:buChar char="•"/>
                      </a:pPr>
                      <a:r>
                        <a:rPr lang="en-GB" sz="1800" dirty="0">
                          <a:latin typeface="SassoonCRInfant" panose="02010503020300020003" pitchFamily="2" charset="0"/>
                        </a:rPr>
                        <a:t>A+ Spelling </a:t>
                      </a:r>
                    </a:p>
                    <a:p>
                      <a:pPr marL="342900" indent="-342900">
                        <a:buFont typeface="Arial" panose="020B0604020202020204" pitchFamily="34" charset="0"/>
                        <a:buChar char="•"/>
                      </a:pPr>
                      <a:r>
                        <a:rPr lang="en-GB" sz="1800" dirty="0">
                          <a:latin typeface="SassoonCRInfant" panose="02010503020300020003" pitchFamily="2" charset="0"/>
                        </a:rPr>
                        <a:t>Word Beach: Fun Spelling Games</a:t>
                      </a:r>
                    </a:p>
                    <a:p>
                      <a:pPr marL="342900" indent="-342900">
                        <a:buFont typeface="Arial" panose="020B0604020202020204" pitchFamily="34" charset="0"/>
                        <a:buChar char="•"/>
                      </a:pPr>
                      <a:r>
                        <a:rPr lang="en-GB" sz="1800" dirty="0">
                          <a:latin typeface="SassoonCRInfant" panose="02010503020300020003" pitchFamily="2" charset="0"/>
                        </a:rPr>
                        <a:t>Hit the Button </a:t>
                      </a:r>
                    </a:p>
                    <a:p>
                      <a:pPr marL="342900" indent="-342900">
                        <a:buFont typeface="Arial" panose="020B0604020202020204" pitchFamily="34" charset="0"/>
                        <a:buChar char="•"/>
                      </a:pPr>
                      <a:r>
                        <a:rPr lang="en-GB" sz="1800" dirty="0">
                          <a:latin typeface="SassoonCRInfant" panose="02010503020300020003" pitchFamily="2" charset="0"/>
                        </a:rPr>
                        <a:t>9-10 Mental Maths (£3.99)</a:t>
                      </a:r>
                    </a:p>
                    <a:p>
                      <a:pPr marL="342900" indent="-342900">
                        <a:buFont typeface="Arial" panose="020B0604020202020204" pitchFamily="34" charset="0"/>
                        <a:buChar char="•"/>
                      </a:pPr>
                      <a:r>
                        <a:rPr lang="en-GB" sz="1800" dirty="0">
                          <a:latin typeface="SassoonCRInfant" panose="02010503020300020003" pitchFamily="2" charset="0"/>
                        </a:rPr>
                        <a:t> King of Maths </a:t>
                      </a:r>
                    </a:p>
                    <a:p>
                      <a:pPr marL="342900" indent="-342900">
                        <a:buFont typeface="Arial" panose="020B0604020202020204" pitchFamily="34" charset="0"/>
                        <a:buChar char="•"/>
                      </a:pPr>
                      <a:endParaRPr lang="en-GB" sz="1800" dirty="0">
                        <a:latin typeface="SassoonCRInfant" panose="02010503020300020003" pitchFamily="2" charset="0"/>
                      </a:endParaRPr>
                    </a:p>
                    <a:p>
                      <a:pPr marL="342900" indent="-342900">
                        <a:buFont typeface="Arial" panose="020B0604020202020204" pitchFamily="34" charset="0"/>
                        <a:buChar char="•"/>
                      </a:pPr>
                      <a:endParaRPr lang="en-GB" sz="1800" dirty="0">
                        <a:latin typeface="SassoonCRInfant" panose="02010503020300020003" pitchFamily="2" charset="0"/>
                      </a:endParaRPr>
                    </a:p>
                    <a:p>
                      <a:pPr marL="342900" indent="-342900">
                        <a:buFont typeface="Arial" panose="020B0604020202020204" pitchFamily="34" charset="0"/>
                        <a:buChar char="•"/>
                      </a:pPr>
                      <a:endParaRPr lang="en-GB" sz="1800" dirty="0">
                        <a:latin typeface="SassoonCRInfant" panose="02010503020300020003" pitchFamily="2" charset="0"/>
                      </a:endParaRPr>
                    </a:p>
                  </a:txBody>
                  <a:tcPr/>
                </a:tc>
                <a:tc>
                  <a:txBody>
                    <a:bodyPr/>
                    <a:lstStyle/>
                    <a:p>
                      <a:pPr marL="285750" indent="-285750">
                        <a:buFont typeface="Arial" panose="020B0604020202020204" pitchFamily="34" charset="0"/>
                        <a:buChar char="•"/>
                      </a:pPr>
                      <a:r>
                        <a:rPr lang="en-GB" sz="1800" dirty="0">
                          <a:latin typeface="SassoonCRInfant" panose="02010503020300020003" pitchFamily="2" charset="0"/>
                        </a:rPr>
                        <a:t>KS2 English Comprehension: Year 5 – CGP</a:t>
                      </a:r>
                    </a:p>
                    <a:p>
                      <a:pPr marL="285750" indent="-285750">
                        <a:buFont typeface="Arial" panose="020B0604020202020204" pitchFamily="34" charset="0"/>
                        <a:buChar char="•"/>
                      </a:pPr>
                      <a:r>
                        <a:rPr lang="en-GB" sz="1800" dirty="0">
                          <a:latin typeface="SassoonCRInfant" panose="02010503020300020003" pitchFamily="2" charset="0"/>
                        </a:rPr>
                        <a:t>KS2 Maths Targeted Study Book: Year 5 – CGP </a:t>
                      </a:r>
                    </a:p>
                    <a:p>
                      <a:pPr marL="285750" indent="-285750">
                        <a:buFont typeface="Arial" panose="020B0604020202020204" pitchFamily="34" charset="0"/>
                        <a:buChar char="•"/>
                      </a:pPr>
                      <a:r>
                        <a:rPr lang="en-GB" sz="1800" dirty="0">
                          <a:latin typeface="SassoonCRInfant" panose="02010503020300020003" pitchFamily="2" charset="0"/>
                        </a:rPr>
                        <a:t>Practise and Learn: Spelling (10-11) – CGP </a:t>
                      </a:r>
                    </a:p>
                    <a:p>
                      <a:pPr marL="285750" indent="-285750">
                        <a:buFont typeface="Arial" panose="020B0604020202020204" pitchFamily="34" charset="0"/>
                        <a:buChar char="•"/>
                      </a:pPr>
                      <a:r>
                        <a:rPr lang="en-GB" sz="1800" dirty="0">
                          <a:latin typeface="SassoonCRInfant" panose="02010503020300020003" pitchFamily="2" charset="0"/>
                        </a:rPr>
                        <a:t>KS2 Grammar and Punctuation Age 9-11 – Letts </a:t>
                      </a:r>
                    </a:p>
                    <a:p>
                      <a:pPr marL="285750" indent="-285750">
                        <a:buFont typeface="Arial" panose="020B0604020202020204" pitchFamily="34" charset="0"/>
                        <a:buChar char="•"/>
                      </a:pPr>
                      <a:r>
                        <a:rPr lang="en-GB" sz="1800" dirty="0">
                          <a:latin typeface="SassoonCRInfant" panose="02010503020300020003" pitchFamily="2" charset="0"/>
                        </a:rPr>
                        <a:t>Handwriting Workbook Ages 7-9 – Collins Easy Learning</a:t>
                      </a:r>
                    </a:p>
                    <a:p>
                      <a:pPr marL="0" indent="0">
                        <a:buFont typeface="Arial" panose="020B0604020202020204" pitchFamily="34" charset="0"/>
                        <a:buNone/>
                      </a:pPr>
                      <a:endParaRPr lang="en-GB" sz="1800" dirty="0">
                        <a:latin typeface="SassoonCRInfant" panose="02010503020300020003" pitchFamily="2" charset="0"/>
                      </a:endParaRPr>
                    </a:p>
                  </a:txBody>
                  <a:tcPr/>
                </a:tc>
                <a:extLst>
                  <a:ext uri="{0D108BD9-81ED-4DB2-BD59-A6C34878D82A}">
                    <a16:rowId xmlns:a16="http://schemas.microsoft.com/office/drawing/2014/main" val="424911550"/>
                  </a:ext>
                </a:extLst>
              </a:tr>
            </a:tbl>
          </a:graphicData>
        </a:graphic>
      </p:graphicFrame>
      <p:sp>
        <p:nvSpPr>
          <p:cNvPr id="2" name="Title 1"/>
          <p:cNvSpPr>
            <a:spLocks noGrp="1"/>
          </p:cNvSpPr>
          <p:nvPr>
            <p:ph type="title"/>
          </p:nvPr>
        </p:nvSpPr>
        <p:spPr>
          <a:xfrm>
            <a:off x="839416" y="56878"/>
            <a:ext cx="9829800" cy="1082674"/>
          </a:xfrm>
        </p:spPr>
        <p:txBody>
          <a:bodyPr>
            <a:normAutofit/>
          </a:bodyPr>
          <a:lstStyle/>
          <a:p>
            <a:r>
              <a:rPr lang="en-US" sz="6000" dirty="0">
                <a:latin typeface="SassoonCRInfant" panose="02010503020300020003" pitchFamily="2" charset="0"/>
              </a:rPr>
              <a:t>How can I support my child?</a:t>
            </a:r>
          </a:p>
        </p:txBody>
      </p:sp>
      <p:sp>
        <p:nvSpPr>
          <p:cNvPr id="6" name="TextBox 5">
            <a:extLst>
              <a:ext uri="{FF2B5EF4-FFF2-40B4-BE49-F238E27FC236}">
                <a16:creationId xmlns:a16="http://schemas.microsoft.com/office/drawing/2014/main" id="{E9725CF3-C11B-47CC-80E2-5738C383ACA9}"/>
              </a:ext>
            </a:extLst>
          </p:cNvPr>
          <p:cNvSpPr txBox="1"/>
          <p:nvPr/>
        </p:nvSpPr>
        <p:spPr>
          <a:xfrm>
            <a:off x="1865884" y="5226784"/>
            <a:ext cx="7776864" cy="1631216"/>
          </a:xfrm>
          <a:prstGeom prst="rect">
            <a:avLst/>
          </a:prstGeom>
          <a:noFill/>
        </p:spPr>
        <p:txBody>
          <a:bodyPr wrap="square" rtlCol="0">
            <a:spAutoFit/>
          </a:bodyPr>
          <a:lstStyle/>
          <a:p>
            <a:r>
              <a:rPr lang="en-GB" sz="1600" b="1" dirty="0">
                <a:solidFill>
                  <a:schemeClr val="accent1"/>
                </a:solidFill>
                <a:latin typeface="Letter-join Plus 8" panose="02000505000000020003" pitchFamily="50" charset="0"/>
              </a:rPr>
              <a:t>PLEASE NOTE: </a:t>
            </a:r>
            <a:r>
              <a:rPr lang="en-GB" sz="1600" dirty="0">
                <a:latin typeface="Letter-join Plus 8" panose="02000505000000020003" pitchFamily="50" charset="0"/>
              </a:rPr>
              <a:t>It is NOT an expectation for your child to complete additional work at home other than set homework, reading and spellings. Your child will be appropriately challenged/supported at school. This will be discussed at parents’ evening or feel free to arrange a meeting with me to discuss your child’s individual needs. </a:t>
            </a:r>
          </a:p>
          <a:p>
            <a:endParaRPr lang="en-GB" dirty="0"/>
          </a:p>
          <a:p>
            <a:endParaRPr lang="en-GB" dirty="0"/>
          </a:p>
        </p:txBody>
      </p:sp>
    </p:spTree>
    <p:extLst>
      <p:ext uri="{BB962C8B-B14F-4D97-AF65-F5344CB8AC3E}">
        <p14:creationId xmlns:p14="http://schemas.microsoft.com/office/powerpoint/2010/main" val="959043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C855649-DEAC-4796-93F1-6BDCFBEBBE45}"/>
              </a:ext>
            </a:extLst>
          </p:cNvPr>
          <p:cNvSpPr/>
          <p:nvPr/>
        </p:nvSpPr>
        <p:spPr>
          <a:xfrm>
            <a:off x="7392144" y="6073965"/>
            <a:ext cx="4272136" cy="646331"/>
          </a:xfrm>
          <a:prstGeom prst="rect">
            <a:avLst/>
          </a:prstGeom>
        </p:spPr>
        <p:txBody>
          <a:bodyPr wrap="square">
            <a:spAutoFit/>
          </a:bodyPr>
          <a:lstStyle/>
          <a:p>
            <a:r>
              <a:rPr lang="en-GB" dirty="0">
                <a:latin typeface="SassoonCRInfant" panose="02010503020300020003" pitchFamily="2" charset="0"/>
                <a:hlinkClick r:id="rId3"/>
              </a:rPr>
              <a:t>https://www.nationaltrust.org.uk/features/50-things-to-do-before-youre-11--activity-list</a:t>
            </a:r>
            <a:r>
              <a:rPr lang="en-GB" dirty="0">
                <a:latin typeface="SassoonCRInfant" panose="02010503020300020003" pitchFamily="2" charset="0"/>
              </a:rPr>
              <a:t> </a:t>
            </a:r>
          </a:p>
        </p:txBody>
      </p:sp>
      <p:sp>
        <p:nvSpPr>
          <p:cNvPr id="12" name="TextBox 11">
            <a:extLst>
              <a:ext uri="{FF2B5EF4-FFF2-40B4-BE49-F238E27FC236}">
                <a16:creationId xmlns:a16="http://schemas.microsoft.com/office/drawing/2014/main" id="{D5BD770C-957B-4F9F-AE0D-9962D5B1D00F}"/>
              </a:ext>
            </a:extLst>
          </p:cNvPr>
          <p:cNvSpPr txBox="1"/>
          <p:nvPr/>
        </p:nvSpPr>
        <p:spPr>
          <a:xfrm>
            <a:off x="7104112" y="5445224"/>
            <a:ext cx="5569296" cy="1569660"/>
          </a:xfrm>
          <a:prstGeom prst="rect">
            <a:avLst/>
          </a:prstGeom>
          <a:noFill/>
        </p:spPr>
        <p:txBody>
          <a:bodyPr wrap="square" rtlCol="0">
            <a:spAutoFit/>
          </a:bodyPr>
          <a:lstStyle/>
          <a:p>
            <a:r>
              <a:rPr lang="en-GB" sz="2800" dirty="0">
                <a:solidFill>
                  <a:srgbClr val="0070C0"/>
                </a:solidFill>
                <a:latin typeface="SassoonCRInfant" panose="02010503020300020003" pitchFamily="2" charset="0"/>
              </a:rPr>
              <a:t>50 things to do before you’re 11</a:t>
            </a:r>
          </a:p>
          <a:p>
            <a:pPr marL="285750" indent="-285750">
              <a:buFont typeface="Arial" panose="020B0604020202020204" pitchFamily="34" charset="0"/>
              <a:buChar char="•"/>
            </a:pPr>
            <a:endParaRPr lang="en-GB" sz="3200" dirty="0">
              <a:latin typeface="SassoonCRInfant" panose="02010503020300020003" pitchFamily="2" charset="0"/>
            </a:endParaRPr>
          </a:p>
          <a:p>
            <a:endParaRPr lang="en-GB" dirty="0"/>
          </a:p>
          <a:p>
            <a:endParaRPr lang="en-GB" dirty="0"/>
          </a:p>
        </p:txBody>
      </p:sp>
      <p:sp>
        <p:nvSpPr>
          <p:cNvPr id="4" name="TextBox 3">
            <a:extLst>
              <a:ext uri="{FF2B5EF4-FFF2-40B4-BE49-F238E27FC236}">
                <a16:creationId xmlns:a16="http://schemas.microsoft.com/office/drawing/2014/main" id="{D95C4828-E595-48FB-8EDC-E1860EB5260D}"/>
              </a:ext>
            </a:extLst>
          </p:cNvPr>
          <p:cNvSpPr txBox="1"/>
          <p:nvPr/>
        </p:nvSpPr>
        <p:spPr>
          <a:xfrm>
            <a:off x="1343472" y="1484784"/>
            <a:ext cx="4536504" cy="2246769"/>
          </a:xfrm>
          <a:prstGeom prst="rect">
            <a:avLst/>
          </a:prstGeom>
          <a:noFill/>
        </p:spPr>
        <p:txBody>
          <a:bodyPr wrap="square" rtlCol="0">
            <a:spAutoFit/>
          </a:bodyPr>
          <a:lstStyle/>
          <a:p>
            <a:r>
              <a:rPr lang="en-GB" sz="2800" dirty="0">
                <a:latin typeface="SassoonCRInfant" panose="02010503020300020003" pitchFamily="2" charset="0"/>
              </a:rPr>
              <a:t>Read with your child! </a:t>
            </a:r>
          </a:p>
          <a:p>
            <a:endParaRPr lang="en-GB" sz="2800" dirty="0">
              <a:latin typeface="SassoonCRInfant" panose="02010503020300020003" pitchFamily="2" charset="0"/>
            </a:endParaRPr>
          </a:p>
          <a:p>
            <a:r>
              <a:rPr lang="en-GB" sz="2800" dirty="0">
                <a:latin typeface="SassoonCRInfant" panose="02010503020300020003" pitchFamily="2" charset="0"/>
              </a:rPr>
              <a:t>Novels, newspapers, comics, graphic novels…anything with words! </a:t>
            </a:r>
          </a:p>
        </p:txBody>
      </p:sp>
      <p:pic>
        <p:nvPicPr>
          <p:cNvPr id="20" name="Picture Placeholder 19" descr="A picture containing person, boy, sitting, holding&#10;&#10;Description generated with very high confidence">
            <a:extLst>
              <a:ext uri="{FF2B5EF4-FFF2-40B4-BE49-F238E27FC236}">
                <a16:creationId xmlns:a16="http://schemas.microsoft.com/office/drawing/2014/main" id="{5D037C97-E839-4D1A-8FA5-40582A87AF24}"/>
              </a:ext>
            </a:extLst>
          </p:cNvPr>
          <p:cNvPicPr>
            <a:picLocks noGrp="1" noChangeAspect="1"/>
          </p:cNvPicPr>
          <p:nvPr>
            <p:ph type="pic" sz="quarter" idx="13"/>
          </p:nvPr>
        </p:nvPicPr>
        <p:blipFill>
          <a:blip r:embed="rId4">
            <a:extLst>
              <a:ext uri="{837473B0-CC2E-450A-ABE3-18F120FF3D39}">
                <a1611:picAttrSrcUrl xmlns="" xmlns:a1611="http://schemas.microsoft.com/office/drawing/2016/11/main" r:id="rId5"/>
              </a:ext>
            </a:extLst>
          </a:blip>
          <a:srcRect l="6693" r="6693"/>
          <a:stretch>
            <a:fillRect/>
          </a:stretch>
        </p:blipFill>
        <p:spPr>
          <a:xfrm>
            <a:off x="1005752" y="1119344"/>
            <a:ext cx="4874224" cy="3750319"/>
          </a:xfrm>
        </p:spPr>
      </p:pic>
      <p:sp>
        <p:nvSpPr>
          <p:cNvPr id="5" name="TextBox 4">
            <a:extLst>
              <a:ext uri="{FF2B5EF4-FFF2-40B4-BE49-F238E27FC236}">
                <a16:creationId xmlns:a16="http://schemas.microsoft.com/office/drawing/2014/main" id="{F1419786-AD66-4B06-91B2-DF26A1F52092}"/>
              </a:ext>
            </a:extLst>
          </p:cNvPr>
          <p:cNvSpPr txBox="1"/>
          <p:nvPr/>
        </p:nvSpPr>
        <p:spPr>
          <a:xfrm>
            <a:off x="6836048" y="1544503"/>
            <a:ext cx="2304256" cy="830997"/>
          </a:xfrm>
          <a:prstGeom prst="rect">
            <a:avLst/>
          </a:prstGeom>
          <a:noFill/>
        </p:spPr>
        <p:txBody>
          <a:bodyPr wrap="square" rtlCol="0">
            <a:spAutoFit/>
          </a:bodyPr>
          <a:lstStyle/>
          <a:p>
            <a:r>
              <a:rPr lang="en-GB" sz="2400" dirty="0">
                <a:latin typeface="SassoonCRInfant" panose="02010503020300020003" pitchFamily="2" charset="0"/>
              </a:rPr>
              <a:t>Enjoy precious family time! </a:t>
            </a:r>
          </a:p>
        </p:txBody>
      </p:sp>
      <p:pic>
        <p:nvPicPr>
          <p:cNvPr id="23" name="Picture Placeholder 22" descr="A group of people in a park&#10;&#10;Description generated with very high confidence">
            <a:extLst>
              <a:ext uri="{FF2B5EF4-FFF2-40B4-BE49-F238E27FC236}">
                <a16:creationId xmlns:a16="http://schemas.microsoft.com/office/drawing/2014/main" id="{C2DB43B9-4EF2-457B-92BA-C46029E71B5C}"/>
              </a:ext>
            </a:extLst>
          </p:cNvPr>
          <p:cNvPicPr>
            <a:picLocks noGrp="1" noChangeAspect="1"/>
          </p:cNvPicPr>
          <p:nvPr>
            <p:ph type="pic" sz="quarter" idx="15"/>
          </p:nvPr>
        </p:nvPicPr>
        <p:blipFill>
          <a:blip r:embed="rId6">
            <a:extLst>
              <a:ext uri="{837473B0-CC2E-450A-ABE3-18F120FF3D39}">
                <a1611:picAttrSrcUrl xmlns="" xmlns:a1611="http://schemas.microsoft.com/office/drawing/2016/11/main" r:id="rId7"/>
              </a:ext>
            </a:extLst>
          </a:blip>
          <a:srcRect l="5200" r="5200"/>
          <a:stretch>
            <a:fillRect/>
          </a:stretch>
        </p:blipFill>
        <p:spPr>
          <a:xfrm>
            <a:off x="6540779" y="1116031"/>
            <a:ext cx="2626638" cy="1649530"/>
          </a:xfrm>
        </p:spPr>
      </p:pic>
      <p:sp>
        <p:nvSpPr>
          <p:cNvPr id="6" name="TextBox 5">
            <a:extLst>
              <a:ext uri="{FF2B5EF4-FFF2-40B4-BE49-F238E27FC236}">
                <a16:creationId xmlns:a16="http://schemas.microsoft.com/office/drawing/2014/main" id="{B6611AEE-E276-497F-BE70-9395D7010EAD}"/>
              </a:ext>
            </a:extLst>
          </p:cNvPr>
          <p:cNvSpPr txBox="1"/>
          <p:nvPr/>
        </p:nvSpPr>
        <p:spPr>
          <a:xfrm>
            <a:off x="6672064" y="3493141"/>
            <a:ext cx="2232248" cy="830997"/>
          </a:xfrm>
          <a:prstGeom prst="rect">
            <a:avLst/>
          </a:prstGeom>
          <a:noFill/>
        </p:spPr>
        <p:txBody>
          <a:bodyPr wrap="square" rtlCol="0">
            <a:spAutoFit/>
          </a:bodyPr>
          <a:lstStyle/>
          <a:p>
            <a:r>
              <a:rPr lang="en-GB" sz="2400" dirty="0">
                <a:latin typeface="SassoonCRInfant" panose="02010503020300020003" pitchFamily="2" charset="0"/>
              </a:rPr>
              <a:t>Home- school communication </a:t>
            </a:r>
          </a:p>
        </p:txBody>
      </p:sp>
      <p:pic>
        <p:nvPicPr>
          <p:cNvPr id="26" name="Picture Placeholder 25" descr="A group of people sitting at a table&#10;&#10;Description generated with very high confidence">
            <a:extLst>
              <a:ext uri="{FF2B5EF4-FFF2-40B4-BE49-F238E27FC236}">
                <a16:creationId xmlns:a16="http://schemas.microsoft.com/office/drawing/2014/main" id="{9694F973-7867-409F-A0EA-4F592DD0ADBE}"/>
              </a:ext>
            </a:extLst>
          </p:cNvPr>
          <p:cNvPicPr>
            <a:picLocks noGrp="1" noChangeAspect="1"/>
          </p:cNvPicPr>
          <p:nvPr>
            <p:ph type="pic" sz="quarter" idx="16"/>
          </p:nvPr>
        </p:nvPicPr>
        <p:blipFill>
          <a:blip r:embed="rId8">
            <a:extLst>
              <a:ext uri="{837473B0-CC2E-450A-ABE3-18F120FF3D39}">
                <a1611:picAttrSrcUrl xmlns="" xmlns:a1611="http://schemas.microsoft.com/office/drawing/2016/11/main" r:id="rId9"/>
              </a:ext>
            </a:extLst>
          </a:blip>
          <a:srcRect t="2915" b="2915"/>
          <a:stretch>
            <a:fillRect/>
          </a:stretch>
        </p:blipFill>
        <p:spPr>
          <a:xfrm>
            <a:off x="6513666" y="3191210"/>
            <a:ext cx="2626638" cy="1649530"/>
          </a:xfrm>
        </p:spPr>
      </p:pic>
    </p:spTree>
    <p:extLst>
      <p:ext uri="{BB962C8B-B14F-4D97-AF65-F5344CB8AC3E}">
        <p14:creationId xmlns:p14="http://schemas.microsoft.com/office/powerpoint/2010/main" val="2560558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nodeType="clickEffect">
                                  <p:stCondLst>
                                    <p:cond delay="0"/>
                                  </p:stCondLst>
                                  <p:childTnLst>
                                    <p:anim calcmode="lin" valueType="num">
                                      <p:cBhvr>
                                        <p:cTn id="6" dur="500"/>
                                        <p:tgtEl>
                                          <p:spTgt spid="20"/>
                                        </p:tgtEl>
                                        <p:attrNameLst>
                                          <p:attrName>ppt_w</p:attrName>
                                        </p:attrNameLst>
                                      </p:cBhvr>
                                      <p:tavLst>
                                        <p:tav tm="0">
                                          <p:val>
                                            <p:strVal val="ppt_w"/>
                                          </p:val>
                                        </p:tav>
                                        <p:tav tm="100000">
                                          <p:val>
                                            <p:fltVal val="0"/>
                                          </p:val>
                                        </p:tav>
                                      </p:tavLst>
                                    </p:anim>
                                    <p:anim calcmode="lin" valueType="num">
                                      <p:cBhvr>
                                        <p:cTn id="7" dur="500"/>
                                        <p:tgtEl>
                                          <p:spTgt spid="20"/>
                                        </p:tgtEl>
                                        <p:attrNameLst>
                                          <p:attrName>ppt_h</p:attrName>
                                        </p:attrNameLst>
                                      </p:cBhvr>
                                      <p:tavLst>
                                        <p:tav tm="0">
                                          <p:val>
                                            <p:strVal val="ppt_h"/>
                                          </p:val>
                                        </p:tav>
                                        <p:tav tm="100000">
                                          <p:val>
                                            <p:fltVal val="0"/>
                                          </p:val>
                                        </p:tav>
                                      </p:tavLst>
                                    </p:anim>
                                    <p:animEffect transition="out" filter="fade">
                                      <p:cBhvr>
                                        <p:cTn id="8" dur="500"/>
                                        <p:tgtEl>
                                          <p:spTgt spid="20"/>
                                        </p:tgtEl>
                                      </p:cBhvr>
                                    </p:animEffect>
                                    <p:set>
                                      <p:cBhvr>
                                        <p:cTn id="9" dur="1" fill="hold">
                                          <p:stCondLst>
                                            <p:cond delay="499"/>
                                          </p:stCondLst>
                                        </p:cTn>
                                        <p:tgtEl>
                                          <p:spTgt spid="20"/>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53" presetClass="exit" presetSubtype="32" fill="hold" nodeType="clickEffect">
                                  <p:stCondLst>
                                    <p:cond delay="0"/>
                                  </p:stCondLst>
                                  <p:childTnLst>
                                    <p:anim calcmode="lin" valueType="num">
                                      <p:cBhvr>
                                        <p:cTn id="13" dur="500"/>
                                        <p:tgtEl>
                                          <p:spTgt spid="23"/>
                                        </p:tgtEl>
                                        <p:attrNameLst>
                                          <p:attrName>ppt_w</p:attrName>
                                        </p:attrNameLst>
                                      </p:cBhvr>
                                      <p:tavLst>
                                        <p:tav tm="0">
                                          <p:val>
                                            <p:strVal val="ppt_w"/>
                                          </p:val>
                                        </p:tav>
                                        <p:tav tm="100000">
                                          <p:val>
                                            <p:fltVal val="0"/>
                                          </p:val>
                                        </p:tav>
                                      </p:tavLst>
                                    </p:anim>
                                    <p:anim calcmode="lin" valueType="num">
                                      <p:cBhvr>
                                        <p:cTn id="14" dur="500"/>
                                        <p:tgtEl>
                                          <p:spTgt spid="23"/>
                                        </p:tgtEl>
                                        <p:attrNameLst>
                                          <p:attrName>ppt_h</p:attrName>
                                        </p:attrNameLst>
                                      </p:cBhvr>
                                      <p:tavLst>
                                        <p:tav tm="0">
                                          <p:val>
                                            <p:strVal val="ppt_h"/>
                                          </p:val>
                                        </p:tav>
                                        <p:tav tm="100000">
                                          <p:val>
                                            <p:fltVal val="0"/>
                                          </p:val>
                                        </p:tav>
                                      </p:tavLst>
                                    </p:anim>
                                    <p:animEffect transition="out" filter="fade">
                                      <p:cBhvr>
                                        <p:cTn id="15" dur="500"/>
                                        <p:tgtEl>
                                          <p:spTgt spid="23"/>
                                        </p:tgtEl>
                                      </p:cBhvr>
                                    </p:animEffect>
                                    <p:set>
                                      <p:cBhvr>
                                        <p:cTn id="16" dur="1" fill="hold">
                                          <p:stCondLst>
                                            <p:cond delay="499"/>
                                          </p:stCondLst>
                                        </p:cTn>
                                        <p:tgtEl>
                                          <p:spTgt spid="23"/>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53" presetClass="exit" presetSubtype="32" fill="hold" nodeType="clickEffect">
                                  <p:stCondLst>
                                    <p:cond delay="0"/>
                                  </p:stCondLst>
                                  <p:childTnLst>
                                    <p:anim calcmode="lin" valueType="num">
                                      <p:cBhvr>
                                        <p:cTn id="20" dur="500"/>
                                        <p:tgtEl>
                                          <p:spTgt spid="26"/>
                                        </p:tgtEl>
                                        <p:attrNameLst>
                                          <p:attrName>ppt_w</p:attrName>
                                        </p:attrNameLst>
                                      </p:cBhvr>
                                      <p:tavLst>
                                        <p:tav tm="0">
                                          <p:val>
                                            <p:strVal val="ppt_w"/>
                                          </p:val>
                                        </p:tav>
                                        <p:tav tm="100000">
                                          <p:val>
                                            <p:fltVal val="0"/>
                                          </p:val>
                                        </p:tav>
                                      </p:tavLst>
                                    </p:anim>
                                    <p:anim calcmode="lin" valueType="num">
                                      <p:cBhvr>
                                        <p:cTn id="21" dur="500"/>
                                        <p:tgtEl>
                                          <p:spTgt spid="26"/>
                                        </p:tgtEl>
                                        <p:attrNameLst>
                                          <p:attrName>ppt_h</p:attrName>
                                        </p:attrNameLst>
                                      </p:cBhvr>
                                      <p:tavLst>
                                        <p:tav tm="0">
                                          <p:val>
                                            <p:strVal val="ppt_h"/>
                                          </p:val>
                                        </p:tav>
                                        <p:tav tm="100000">
                                          <p:val>
                                            <p:fltVal val="0"/>
                                          </p:val>
                                        </p:tav>
                                      </p:tavLst>
                                    </p:anim>
                                    <p:animEffect transition="out" filter="fade">
                                      <p:cBhvr>
                                        <p:cTn id="22" dur="500"/>
                                        <p:tgtEl>
                                          <p:spTgt spid="26"/>
                                        </p:tgtEl>
                                      </p:cBhvr>
                                    </p:animEffect>
                                    <p:set>
                                      <p:cBhvr>
                                        <p:cTn id="23" dur="1" fill="hold">
                                          <p:stCondLst>
                                            <p:cond delay="499"/>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Children Friends 16x9">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hoolyard kids education presentation, album (widescreen).potx" id="{B61009BD-7448-452D-9EB3-A92629EDAAF7}" vid="{D5A61431-CA5A-45CA-9A81-30AAFC8F1B2C}"/>
    </a:ext>
  </a:extLst>
</a:theme>
</file>

<file path=ppt/theme/theme2.xml><?xml version="1.0" encoding="utf-8"?>
<a:theme xmlns:a="http://schemas.openxmlformats.org/drawingml/2006/main" name="Office Theme">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Props1.xml><?xml version="1.0" encoding="utf-8"?>
<ds:datastoreItem xmlns:ds="http://schemas.openxmlformats.org/officeDocument/2006/customXml" ds:itemID="{4A369AEE-D726-45B1-ACA9-0D6048C368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EDF6667-B669-49A4-BBE6-2132BA71C0C7}">
  <ds:schemaRefs>
    <ds:schemaRef ds:uri="http://schemas.microsoft.com/sharepoint/v3/contenttype/forms"/>
  </ds:schemaRefs>
</ds:datastoreItem>
</file>

<file path=customXml/itemProps3.xml><?xml version="1.0" encoding="utf-8"?>
<ds:datastoreItem xmlns:ds="http://schemas.openxmlformats.org/officeDocument/2006/customXml" ds:itemID="{1DA15C6C-6BB6-4DB6-B7D6-7F14EAB2CC5C}">
  <ds:schemaRefs>
    <ds:schemaRef ds:uri="http://purl.org/dc/elements/1.1/"/>
    <ds:schemaRef ds:uri="http://purl.org/dc/dcmitype/"/>
    <ds:schemaRef ds:uri="http://www.w3.org/XML/1998/namespace"/>
    <ds:schemaRef ds:uri="http://schemas.microsoft.com/office/2006/documentManagement/types"/>
    <ds:schemaRef ds:uri="http://schemas.microsoft.com/office/infopath/2007/PartnerControls"/>
    <ds:schemaRef ds:uri="http://schemas.microsoft.com/office/2006/metadata/properties"/>
    <ds:schemaRef ds:uri="http://schemas.openxmlformats.org/package/2006/metadata/core-properties"/>
    <ds:schemaRef ds:uri="40262f94-9f35-4ac3-9a90-690165a166b7"/>
    <ds:schemaRef ds:uri="a4f35948-e619-41b3-aa29-22878b09cfd2"/>
    <ds:schemaRef ds:uri="http://purl.org/dc/terms/"/>
  </ds:schemaRefs>
</ds:datastoreItem>
</file>

<file path=docProps/app.xml><?xml version="1.0" encoding="utf-8"?>
<Properties xmlns="http://schemas.openxmlformats.org/officeDocument/2006/extended-properties" xmlns:vt="http://schemas.openxmlformats.org/officeDocument/2006/docPropsVTypes">
  <Template>Schoolyard kids education presentation, album (widescreen)</Template>
  <TotalTime>1070</TotalTime>
  <Words>2526</Words>
  <Application>Microsoft Office PowerPoint</Application>
  <PresentationFormat>Widescreen</PresentationFormat>
  <Paragraphs>255</Paragraphs>
  <Slides>26</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26</vt:i4>
      </vt:variant>
    </vt:vector>
  </HeadingPairs>
  <TitlesOfParts>
    <vt:vector size="37" baseType="lpstr">
      <vt:lpstr>Times New Roman</vt:lpstr>
      <vt:lpstr>Letter-join No-Lead 8</vt:lpstr>
      <vt:lpstr>SassoonPrimaryType</vt:lpstr>
      <vt:lpstr>Symbol</vt:lpstr>
      <vt:lpstr>SassoonCRInfant</vt:lpstr>
      <vt:lpstr>Letterjoin-Air Plus 8</vt:lpstr>
      <vt:lpstr>SassoonCRInfantMedium</vt:lpstr>
      <vt:lpstr>Calibri</vt:lpstr>
      <vt:lpstr>Letter-join Plus 8</vt:lpstr>
      <vt:lpstr>Arial</vt:lpstr>
      <vt:lpstr>Children Friends 16x9</vt:lpstr>
      <vt:lpstr>PowerPoint Presentation</vt:lpstr>
      <vt:lpstr>Welcome to Year 5 2026!</vt:lpstr>
      <vt:lpstr>Values at St John’s</vt:lpstr>
      <vt:lpstr>Values at St John’s</vt:lpstr>
      <vt:lpstr>Curriculum</vt:lpstr>
      <vt:lpstr>Year 5 End of Year Expectations </vt:lpstr>
      <vt:lpstr>Home Learning</vt:lpstr>
      <vt:lpstr>Spellings</vt:lpstr>
      <vt:lpstr>Reading </vt:lpstr>
      <vt:lpstr>PowerPoint Presentation</vt:lpstr>
      <vt:lpstr>Computing and Online Safety</vt:lpstr>
      <vt:lpstr>PowerPoint Presentation</vt:lpstr>
      <vt:lpstr>Class Dojo</vt:lpstr>
      <vt:lpstr>PowerPoint Presentation</vt:lpstr>
      <vt:lpstr>Uniform</vt:lpstr>
      <vt:lpstr>PE</vt:lpstr>
      <vt:lpstr>PowerPoint Presentation</vt:lpstr>
      <vt:lpstr>PowerPoint Presentation</vt:lpstr>
      <vt:lpstr>PowerPoint Presentation</vt:lpstr>
      <vt:lpstr>PowerPoint Presentation</vt:lpstr>
      <vt:lpstr>PowerPoint Presentation</vt:lpstr>
      <vt:lpstr>General Information &amp; Reminders</vt:lpstr>
      <vt:lpstr>General Information &amp; Reminders cont.</vt:lpstr>
      <vt:lpstr>PowerPoint Presentation</vt:lpstr>
      <vt:lpstr>How can I support my child?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5!</dc:title>
  <dc:creator>Gemma Lovelock</dc:creator>
  <cp:keywords/>
  <cp:lastModifiedBy>Helen Hudson</cp:lastModifiedBy>
  <cp:revision>76</cp:revision>
  <dcterms:created xsi:type="dcterms:W3CDTF">2018-09-06T17:13:45Z</dcterms:created>
  <dcterms:modified xsi:type="dcterms:W3CDTF">2026-09-16T13:32:28Z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TC038961019991</vt:lpwstr>
  </property>
  <property fmtid="{D5CDD505-2E9C-101B-9397-08002B2CF9AE}" pid="3" name="ContentTypeId">
    <vt:lpwstr>0x010100AA3F7D94069FF64A86F7DFF56D60E3BE</vt:lpwstr>
  </property>
</Properties>
</file>