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7" r:id="rId3"/>
    <p:sldId id="264" r:id="rId4"/>
    <p:sldId id="258" r:id="rId5"/>
    <p:sldId id="263" r:id="rId6"/>
    <p:sldId id="260" r:id="rId7"/>
    <p:sldId id="261" r:id="rId8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601E3-634B-4BB1-AAE8-FC9CAE99CD25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B33A4-C673-43BE-95A3-27F6C0FC83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5804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601E3-634B-4BB1-AAE8-FC9CAE99CD25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B33A4-C673-43BE-95A3-27F6C0FC83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831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601E3-634B-4BB1-AAE8-FC9CAE99CD25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B33A4-C673-43BE-95A3-27F6C0FC83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043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601E3-634B-4BB1-AAE8-FC9CAE99CD25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B33A4-C673-43BE-95A3-27F6C0FC83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2970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601E3-634B-4BB1-AAE8-FC9CAE99CD25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B33A4-C673-43BE-95A3-27F6C0FC83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989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601E3-634B-4BB1-AAE8-FC9CAE99CD25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B33A4-C673-43BE-95A3-27F6C0FC83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300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601E3-634B-4BB1-AAE8-FC9CAE99CD25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B33A4-C673-43BE-95A3-27F6C0FC83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0741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601E3-634B-4BB1-AAE8-FC9CAE99CD25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B33A4-C673-43BE-95A3-27F6C0FC83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9509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601E3-634B-4BB1-AAE8-FC9CAE99CD25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B33A4-C673-43BE-95A3-27F6C0FC83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251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601E3-634B-4BB1-AAE8-FC9CAE99CD25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B33A4-C673-43BE-95A3-27F6C0FC83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95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601E3-634B-4BB1-AAE8-FC9CAE99CD25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B33A4-C673-43BE-95A3-27F6C0FC83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9346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601E3-634B-4BB1-AAE8-FC9CAE99CD25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B33A4-C673-43BE-95A3-27F6C0FC83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658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2400" y="952500"/>
            <a:ext cx="9144000" cy="4830763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SassoonCRInfant" panose="02010503020300020003" pitchFamily="2" charset="0"/>
              </a:rPr>
              <a:t>Y4 Spellings</a:t>
            </a:r>
            <a:br>
              <a:rPr lang="en-GB" dirty="0" smtClean="0">
                <a:latin typeface="SassoonCRInfant" panose="02010503020300020003" pitchFamily="2" charset="0"/>
              </a:rPr>
            </a:br>
            <a:r>
              <a:rPr lang="en-GB" dirty="0">
                <a:latin typeface="SassoonCRInfant" panose="02010503020300020003" pitchFamily="2" charset="0"/>
              </a:rPr>
              <a:t>G</a:t>
            </a:r>
            <a:r>
              <a:rPr lang="en-GB" dirty="0" smtClean="0">
                <a:latin typeface="SassoonCRInfant" panose="02010503020300020003" pitchFamily="2" charset="0"/>
              </a:rPr>
              <a:t>roup 2</a:t>
            </a:r>
            <a:br>
              <a:rPr lang="en-GB" dirty="0" smtClean="0">
                <a:latin typeface="SassoonCRInfant" panose="02010503020300020003" pitchFamily="2" charset="0"/>
              </a:rPr>
            </a:br>
            <a:r>
              <a:rPr lang="en-GB" dirty="0" smtClean="0">
                <a:latin typeface="SassoonCRInfant" panose="02010503020300020003" pitchFamily="2" charset="0"/>
              </a:rPr>
              <a:t/>
            </a:r>
            <a:br>
              <a:rPr lang="en-GB" dirty="0" smtClean="0">
                <a:latin typeface="SassoonCRInfant" panose="02010503020300020003" pitchFamily="2" charset="0"/>
              </a:rPr>
            </a:br>
            <a:r>
              <a:rPr lang="en-GB" dirty="0" smtClean="0">
                <a:latin typeface="SassoonCRInfant" panose="02010503020300020003" pitchFamily="2" charset="0"/>
              </a:rPr>
              <a:t>Y2 and Y3 CEW</a:t>
            </a:r>
            <a:br>
              <a:rPr lang="en-GB" dirty="0" smtClean="0">
                <a:latin typeface="SassoonCRInfant" panose="02010503020300020003" pitchFamily="2" charset="0"/>
              </a:rPr>
            </a:br>
            <a:r>
              <a:rPr lang="en-GB" dirty="0">
                <a:latin typeface="SassoonCRInfant" panose="02010503020300020003" pitchFamily="2" charset="0"/>
              </a:rPr>
              <a:t/>
            </a:r>
            <a:br>
              <a:rPr lang="en-GB" dirty="0">
                <a:latin typeface="SassoonCRInfant" panose="02010503020300020003" pitchFamily="2" charset="0"/>
              </a:rPr>
            </a:br>
            <a:r>
              <a:rPr lang="en-GB" dirty="0" smtClean="0">
                <a:latin typeface="SassoonCRInfant" panose="02010503020300020003" pitchFamily="2" charset="0"/>
              </a:rPr>
              <a:t>2026-2027</a:t>
            </a:r>
            <a:endParaRPr lang="en-GB" dirty="0">
              <a:latin typeface="SassoonCRInfant" panose="020105030203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605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57199" y="291974"/>
            <a:ext cx="11150601" cy="787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b="1" u="sng" dirty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Year </a:t>
            </a:r>
            <a:r>
              <a:rPr lang="en-GB" b="1" u="sng" dirty="0" smtClean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4 Group 2 Spelling </a:t>
            </a:r>
            <a:r>
              <a:rPr lang="en-GB" b="1" u="sng" dirty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Overview – </a:t>
            </a:r>
            <a:r>
              <a:rPr lang="en-GB" b="1" u="sng" dirty="0" smtClean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Autumn Term 1 </a:t>
            </a:r>
            <a:endParaRPr lang="en-GB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Spelling test on Friday – words will be done in any order!! </a:t>
            </a:r>
            <a:r>
              <a:rPr lang="en-GB" dirty="0" smtClean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Focus: Y2 CEW.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7390462"/>
              </p:ext>
            </p:extLst>
          </p:nvPr>
        </p:nvGraphicFramePr>
        <p:xfrm>
          <a:off x="457200" y="1285286"/>
          <a:ext cx="11302998" cy="4701794"/>
        </p:xfrm>
        <a:graphic>
          <a:graphicData uri="http://schemas.openxmlformats.org/drawingml/2006/table">
            <a:tbl>
              <a:tblPr firstRow="1" firstCol="1" bandRow="1"/>
              <a:tblGrid>
                <a:gridCol w="1614322">
                  <a:extLst>
                    <a:ext uri="{9D8B030D-6E8A-4147-A177-3AD203B41FA5}">
                      <a16:colId xmlns:a16="http://schemas.microsoft.com/office/drawing/2014/main" val="170260454"/>
                    </a:ext>
                  </a:extLst>
                </a:gridCol>
                <a:gridCol w="1615008">
                  <a:extLst>
                    <a:ext uri="{9D8B030D-6E8A-4147-A177-3AD203B41FA5}">
                      <a16:colId xmlns:a16="http://schemas.microsoft.com/office/drawing/2014/main" val="1901927855"/>
                    </a:ext>
                  </a:extLst>
                </a:gridCol>
                <a:gridCol w="1614322">
                  <a:extLst>
                    <a:ext uri="{9D8B030D-6E8A-4147-A177-3AD203B41FA5}">
                      <a16:colId xmlns:a16="http://schemas.microsoft.com/office/drawing/2014/main" val="2318737189"/>
                    </a:ext>
                  </a:extLst>
                </a:gridCol>
                <a:gridCol w="1615008">
                  <a:extLst>
                    <a:ext uri="{9D8B030D-6E8A-4147-A177-3AD203B41FA5}">
                      <a16:colId xmlns:a16="http://schemas.microsoft.com/office/drawing/2014/main" val="2405171544"/>
                    </a:ext>
                  </a:extLst>
                </a:gridCol>
                <a:gridCol w="1614322">
                  <a:extLst>
                    <a:ext uri="{9D8B030D-6E8A-4147-A177-3AD203B41FA5}">
                      <a16:colId xmlns:a16="http://schemas.microsoft.com/office/drawing/2014/main" val="1456899406"/>
                    </a:ext>
                  </a:extLst>
                </a:gridCol>
                <a:gridCol w="1615008">
                  <a:extLst>
                    <a:ext uri="{9D8B030D-6E8A-4147-A177-3AD203B41FA5}">
                      <a16:colId xmlns:a16="http://schemas.microsoft.com/office/drawing/2014/main" val="971564866"/>
                    </a:ext>
                  </a:extLst>
                </a:gridCol>
                <a:gridCol w="1615008">
                  <a:extLst>
                    <a:ext uri="{9D8B030D-6E8A-4147-A177-3AD203B41FA5}">
                      <a16:colId xmlns:a16="http://schemas.microsoft.com/office/drawing/2014/main" val="2891323531"/>
                    </a:ext>
                  </a:extLst>
                </a:gridCol>
              </a:tblGrid>
              <a:tr h="2114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1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2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3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4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5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6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7</a:t>
                      </a:r>
                      <a:endParaRPr lang="en-GB" sz="18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8889189"/>
                  </a:ext>
                </a:extLst>
              </a:tr>
              <a:tr h="2114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en-GB" sz="18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Sept</a:t>
                      </a:r>
                      <a:endParaRPr lang="en-GB" sz="18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en-GB" sz="18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Sept</a:t>
                      </a:r>
                      <a:endParaRPr lang="en-GB" sz="18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  <a:r>
                        <a:rPr lang="en-GB" sz="18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Sept</a:t>
                      </a:r>
                      <a:endParaRPr lang="en-GB" sz="18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</a:t>
                      </a:r>
                      <a:r>
                        <a:rPr lang="en-GB" sz="1800" baseline="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29</a:t>
                      </a:r>
                      <a:r>
                        <a:rPr lang="en-GB" sz="18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800" baseline="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Sept</a:t>
                      </a:r>
                      <a:endParaRPr lang="en-GB" sz="18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GB" sz="18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Oct</a:t>
                      </a:r>
                      <a:endParaRPr lang="en-GB" sz="18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</a:t>
                      </a:r>
                      <a:r>
                        <a:rPr lang="en-GB" sz="1800" baseline="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13</a:t>
                      </a:r>
                      <a:r>
                        <a:rPr lang="en-GB" sz="18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Oct</a:t>
                      </a:r>
                      <a:endParaRPr lang="en-GB" sz="18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20</a:t>
                      </a:r>
                      <a:r>
                        <a:rPr lang="en-GB" sz="18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800" baseline="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Oct</a:t>
                      </a:r>
                      <a:r>
                        <a:rPr lang="en-GB" sz="1800" baseline="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GB" sz="18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3716990"/>
                  </a:ext>
                </a:extLst>
              </a:tr>
              <a:tr h="379592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because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children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again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Christmas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clothes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everybody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father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climb </a:t>
                      </a: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could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would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should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hour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improve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many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money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wild</a:t>
                      </a:r>
                      <a:endParaRPr lang="en-GB" sz="2000" dirty="0">
                        <a:effectLst/>
                        <a:latin typeface="Letter-join Plus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half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only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parents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pretty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prove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great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sugar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steak</a:t>
                      </a:r>
                      <a:endParaRPr lang="en-GB" sz="2000" dirty="0">
                        <a:effectLst/>
                        <a:latin typeface="Letter-join Plus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break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people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whole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who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even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Mr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Mrs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plant </a:t>
                      </a:r>
                    </a:p>
                    <a:p>
                      <a:pPr eaLnBrk="0" hangingPunct="0">
                        <a:lnSpc>
                          <a:spcPct val="150000"/>
                        </a:lnSpc>
                      </a:pPr>
                      <a:endParaRPr lang="en-GB" sz="2000" dirty="0">
                        <a:effectLst/>
                        <a:latin typeface="Letter-join Plus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poor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door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floor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told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water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sure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path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bath</a:t>
                      </a:r>
                      <a:endParaRPr lang="en-GB" sz="2000" dirty="0">
                        <a:effectLst/>
                        <a:latin typeface="Letter-join Plus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any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after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grass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every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eye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fast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find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behind</a:t>
                      </a:r>
                      <a:endParaRPr lang="en-GB" sz="2000" dirty="0">
                        <a:effectLst/>
                        <a:latin typeface="Letter-join Plus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GB" sz="2000" dirty="0" smtClean="0">
                        <a:effectLst/>
                        <a:latin typeface="Letter-join Plus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GB" sz="2000" dirty="0" smtClean="0">
                        <a:effectLst/>
                        <a:latin typeface="Letter-join Plus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Revision</a:t>
                      </a:r>
                      <a:r>
                        <a:rPr lang="en-GB" sz="2000" baseline="0" dirty="0" smtClean="0">
                          <a:effectLst/>
                          <a:latin typeface="Letter-join Plus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of all spellings</a:t>
                      </a:r>
                      <a:endParaRPr lang="en-GB" sz="2000" dirty="0">
                        <a:effectLst/>
                        <a:latin typeface="Letter-join Plus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55025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5132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57200" y="291974"/>
            <a:ext cx="6096000" cy="7876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b="1" u="sng" dirty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Year </a:t>
            </a:r>
            <a:r>
              <a:rPr lang="en-GB" b="1" u="sng" dirty="0" smtClean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4 Group 2 Spelling </a:t>
            </a:r>
            <a:r>
              <a:rPr lang="en-GB" b="1" u="sng" dirty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Overview – Autumn Term </a:t>
            </a:r>
            <a:r>
              <a:rPr lang="en-GB" b="1" u="sng" dirty="0" smtClean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endParaRPr lang="en-GB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Spelling test on Friday – words will be done in any order!! 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2241293"/>
              </p:ext>
            </p:extLst>
          </p:nvPr>
        </p:nvGraphicFramePr>
        <p:xfrm>
          <a:off x="457200" y="1320801"/>
          <a:ext cx="11137898" cy="5294349"/>
        </p:xfrm>
        <a:graphic>
          <a:graphicData uri="http://schemas.openxmlformats.org/drawingml/2006/table">
            <a:tbl>
              <a:tblPr firstRow="1" firstCol="1" bandRow="1"/>
              <a:tblGrid>
                <a:gridCol w="1590639">
                  <a:extLst>
                    <a:ext uri="{9D8B030D-6E8A-4147-A177-3AD203B41FA5}">
                      <a16:colId xmlns:a16="http://schemas.microsoft.com/office/drawing/2014/main" val="2093526159"/>
                    </a:ext>
                  </a:extLst>
                </a:gridCol>
                <a:gridCol w="1590639">
                  <a:extLst>
                    <a:ext uri="{9D8B030D-6E8A-4147-A177-3AD203B41FA5}">
                      <a16:colId xmlns:a16="http://schemas.microsoft.com/office/drawing/2014/main" val="2661002426"/>
                    </a:ext>
                  </a:extLst>
                </a:gridCol>
                <a:gridCol w="1591324">
                  <a:extLst>
                    <a:ext uri="{9D8B030D-6E8A-4147-A177-3AD203B41FA5}">
                      <a16:colId xmlns:a16="http://schemas.microsoft.com/office/drawing/2014/main" val="3886251360"/>
                    </a:ext>
                  </a:extLst>
                </a:gridCol>
                <a:gridCol w="1591324">
                  <a:extLst>
                    <a:ext uri="{9D8B030D-6E8A-4147-A177-3AD203B41FA5}">
                      <a16:colId xmlns:a16="http://schemas.microsoft.com/office/drawing/2014/main" val="3188855220"/>
                    </a:ext>
                  </a:extLst>
                </a:gridCol>
                <a:gridCol w="1591324">
                  <a:extLst>
                    <a:ext uri="{9D8B030D-6E8A-4147-A177-3AD203B41FA5}">
                      <a16:colId xmlns:a16="http://schemas.microsoft.com/office/drawing/2014/main" val="735140719"/>
                    </a:ext>
                  </a:extLst>
                </a:gridCol>
                <a:gridCol w="1591324">
                  <a:extLst>
                    <a:ext uri="{9D8B030D-6E8A-4147-A177-3AD203B41FA5}">
                      <a16:colId xmlns:a16="http://schemas.microsoft.com/office/drawing/2014/main" val="927359917"/>
                    </a:ext>
                  </a:extLst>
                </a:gridCol>
                <a:gridCol w="1591324">
                  <a:extLst>
                    <a:ext uri="{9D8B030D-6E8A-4147-A177-3AD203B41FA5}">
                      <a16:colId xmlns:a16="http://schemas.microsoft.com/office/drawing/2014/main" val="4113027759"/>
                    </a:ext>
                  </a:extLst>
                </a:gridCol>
              </a:tblGrid>
              <a:tr h="23071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1</a:t>
                      </a:r>
                    </a:p>
                  </a:txBody>
                  <a:tcPr marL="59754" marR="597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2</a:t>
                      </a:r>
                    </a:p>
                  </a:txBody>
                  <a:tcPr marL="59754" marR="597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3</a:t>
                      </a:r>
                    </a:p>
                  </a:txBody>
                  <a:tcPr marL="59754" marR="597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4</a:t>
                      </a:r>
                    </a:p>
                  </a:txBody>
                  <a:tcPr marL="59754" marR="597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5</a:t>
                      </a:r>
                    </a:p>
                  </a:txBody>
                  <a:tcPr marL="59754" marR="597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6</a:t>
                      </a:r>
                    </a:p>
                  </a:txBody>
                  <a:tcPr marL="59754" marR="597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7</a:t>
                      </a:r>
                      <a:endParaRPr lang="en-GB" sz="1600" dirty="0">
                        <a:effectLst/>
                        <a:latin typeface="Letter-join No-Lead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54" marR="597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5843128"/>
                  </a:ext>
                </a:extLst>
              </a:tr>
              <a:tr h="46142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GB" sz="14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November</a:t>
                      </a:r>
                      <a:endParaRPr lang="en-GB" sz="14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54" marR="597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en-GB" sz="14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400" baseline="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November</a:t>
                      </a:r>
                      <a:endParaRPr lang="en-GB" sz="14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54" marR="597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r>
                        <a:rPr lang="en-GB" sz="14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November </a:t>
                      </a:r>
                    </a:p>
                  </a:txBody>
                  <a:tcPr marL="59754" marR="597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  <a:r>
                        <a:rPr lang="en-GB" sz="14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rd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November </a:t>
                      </a:r>
                      <a:endParaRPr lang="en-GB" sz="14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54" marR="597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en-GB" sz="14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November</a:t>
                      </a:r>
                      <a:endParaRPr lang="en-GB" sz="14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754" marR="597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GB" sz="14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December </a:t>
                      </a:r>
                    </a:p>
                  </a:txBody>
                  <a:tcPr marL="59754" marR="597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14</a:t>
                      </a:r>
                      <a:r>
                        <a:rPr lang="en-GB" sz="14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December </a:t>
                      </a:r>
                    </a:p>
                  </a:txBody>
                  <a:tcPr marL="59754" marR="597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4181131"/>
                  </a:ext>
                </a:extLst>
              </a:tr>
              <a:tr h="441325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clothes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everybody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father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could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people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whole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parents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Christmas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pass</a:t>
                      </a:r>
                      <a:endParaRPr lang="en-GB" sz="2000" dirty="0">
                        <a:effectLst/>
                        <a:latin typeface="Letter-join No-Lead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latin typeface="Letter-join No-Lead 8" panose="02000505000000020003" pitchFamily="50" charset="0"/>
                        </a:rPr>
                        <a:t>because 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latin typeface="Letter-join No-Lead 8" panose="02000505000000020003" pitchFamily="50" charset="0"/>
                        </a:rPr>
                        <a:t>when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latin typeface="Letter-join No-Lead 8" panose="02000505000000020003" pitchFamily="50" charset="0"/>
                        </a:rPr>
                        <a:t>if</a:t>
                      </a:r>
                      <a:r>
                        <a:rPr lang="en-GB" sz="2000" baseline="0" dirty="0" smtClean="0">
                          <a:latin typeface="Letter-join No-Lead 8" panose="02000505000000020003" pitchFamily="50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baseline="0" dirty="0" smtClean="0">
                          <a:latin typeface="Letter-join No-Lead 8" panose="02000505000000020003" pitchFamily="50" charset="0"/>
                        </a:rPr>
                        <a:t>also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baseline="0" dirty="0" smtClean="0">
                          <a:latin typeface="Letter-join No-Lead 8" panose="02000505000000020003" pitchFamily="50" charset="0"/>
                        </a:rPr>
                        <a:t>where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baseline="0" dirty="0" smtClean="0">
                          <a:latin typeface="Letter-join No-Lead 8" panose="02000505000000020003" pitchFamily="50" charset="0"/>
                        </a:rPr>
                        <a:t>there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baseline="0" dirty="0" smtClean="0">
                          <a:latin typeface="Letter-join No-Lead 8" panose="02000505000000020003" pitchFamily="50" charset="0"/>
                        </a:rPr>
                        <a:t>house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baseline="0" dirty="0" smtClean="0">
                          <a:latin typeface="Letter-join No-Lead 8" panose="02000505000000020003" pitchFamily="50" charset="0"/>
                        </a:rPr>
                        <a:t>steak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baseline="0" dirty="0" smtClean="0">
                          <a:latin typeface="Letter-join No-Lead 8" panose="02000505000000020003" pitchFamily="50" charset="0"/>
                        </a:rPr>
                        <a:t>pretty </a:t>
                      </a:r>
                      <a:endParaRPr lang="en-GB" sz="2000" dirty="0" smtClean="0">
                        <a:latin typeface="Letter-join No-Lead 8" panose="02000505000000020003" pitchFamily="50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endParaRPr lang="en-GB" sz="2000" dirty="0" smtClean="0">
                        <a:latin typeface="Letter-join No-Lead 8" panose="02000505000000020003" pitchFamily="50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latin typeface="Letter-join No-Lead 8" panose="02000505000000020003" pitchFamily="50" charset="0"/>
                        </a:rPr>
                        <a:t>even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latin typeface="Letter-join No-Lead 8" panose="02000505000000020003" pitchFamily="50" charset="0"/>
                        </a:rPr>
                        <a:t>great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latin typeface="Letter-join No-Lead 8" panose="02000505000000020003" pitchFamily="50" charset="0"/>
                        </a:rPr>
                        <a:t>prove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latin typeface="Letter-join No-Lead 8" panose="02000505000000020003" pitchFamily="50" charset="0"/>
                        </a:rPr>
                        <a:t>Mr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latin typeface="Letter-join No-Lead 8" panose="02000505000000020003" pitchFamily="50" charset="0"/>
                        </a:rPr>
                        <a:t>children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latin typeface="Letter-join No-Lead 8" panose="02000505000000020003" pitchFamily="50" charset="0"/>
                        </a:rPr>
                        <a:t>their 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latin typeface="Letter-join No-Lead 8" panose="02000505000000020003" pitchFamily="50" charset="0"/>
                        </a:rPr>
                        <a:t>because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latin typeface="Letter-join No-Lead 8" panose="02000505000000020003" pitchFamily="50" charset="0"/>
                        </a:rPr>
                        <a:t>that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latin typeface="Letter-join No-Lead 8" panose="02000505000000020003" pitchFamily="50" charset="0"/>
                        </a:rPr>
                        <a:t>they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endParaRPr lang="en-GB" sz="2000" dirty="0">
                        <a:latin typeface="Letter-join No-Lead 8" panose="02000505000000020003" pitchFamily="50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door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grass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every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Christmas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latin typeface="Letter-join No-Lead 8" panose="02000505000000020003" pitchFamily="50" charset="0"/>
                        </a:rPr>
                        <a:t>should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latin typeface="Letter-join No-Lead 8" panose="02000505000000020003" pitchFamily="50" charset="0"/>
                        </a:rPr>
                        <a:t>would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latin typeface="Letter-join No-Lead 8" panose="02000505000000020003" pitchFamily="50" charset="0"/>
                        </a:rPr>
                        <a:t>Mrs 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latin typeface="Letter-join No-Lead 8" panose="02000505000000020003" pitchFamily="50" charset="0"/>
                        </a:rPr>
                        <a:t>green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latin typeface="Letter-join No-Lead 8" panose="02000505000000020003" pitchFamily="50" charset="0"/>
                        </a:rPr>
                        <a:t>people</a:t>
                      </a:r>
                      <a:endParaRPr lang="en-GB" sz="2000" dirty="0">
                        <a:latin typeface="Letter-join No-Lead 8" panose="02000505000000020003" pitchFamily="50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Christmas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cs typeface="Times New Roman" panose="02020603050405020304" pitchFamily="18" charset="0"/>
                        </a:rPr>
                        <a:t>tree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cs typeface="Times New Roman" panose="02020603050405020304" pitchFamily="18" charset="0"/>
                        </a:rPr>
                        <a:t>improve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cs typeface="Times New Roman" panose="02020603050405020304" pitchFamily="18" charset="0"/>
                        </a:rPr>
                        <a:t>sugar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cs typeface="Times New Roman" panose="02020603050405020304" pitchFamily="18" charset="0"/>
                        </a:rPr>
                        <a:t>money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cs typeface="Times New Roman" panose="02020603050405020304" pitchFamily="18" charset="0"/>
                        </a:rPr>
                        <a:t>wild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cs typeface="Times New Roman" panose="02020603050405020304" pitchFamily="18" charset="0"/>
                        </a:rPr>
                        <a:t>clothes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cs typeface="Times New Roman" panose="02020603050405020304" pitchFamily="18" charset="0"/>
                        </a:rPr>
                        <a:t>everybody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cs typeface="Times New Roman" panose="02020603050405020304" pitchFamily="18" charset="0"/>
                        </a:rPr>
                        <a:t>when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fast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behind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busy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because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they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Christmas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cs typeface="Times New Roman" panose="02020603050405020304" pitchFamily="18" charset="0"/>
                        </a:rPr>
                        <a:t>any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GB" sz="2000" smtClean="0">
                          <a:effectLst/>
                          <a:latin typeface="Letter-join No-Lead 8" panose="02000505000000020003" pitchFamily="50" charset="0"/>
                          <a:cs typeface="Times New Roman" panose="02020603050405020304" pitchFamily="18" charset="0"/>
                        </a:rPr>
                        <a:t>nce</a:t>
                      </a:r>
                      <a:endParaRPr lang="en-GB" sz="2000" dirty="0" smtClean="0">
                        <a:effectLst/>
                        <a:latin typeface="Letter-join No-Lead 8" panose="02000505000000020003" pitchFamily="50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cs typeface="Times New Roman" panose="02020603050405020304" pitchFamily="18" charset="0"/>
                        </a:rPr>
                        <a:t>more</a:t>
                      </a:r>
                      <a:endParaRPr lang="en-GB" sz="2000" dirty="0">
                        <a:latin typeface="Letter-join No-Lead 8" panose="02000505000000020003" pitchFamily="50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6205" marR="353060" algn="l" eaLnBrk="0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GB" sz="2000" dirty="0" smtClean="0">
                        <a:solidFill>
                          <a:schemeClr val="tx1"/>
                        </a:solidFill>
                        <a:effectLst/>
                        <a:latin typeface="Letter-join No-Lead 8" panose="02000505000000020003" pitchFamily="50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16205" marR="353060" algn="l" eaLnBrk="0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GB" sz="2000" dirty="0" smtClean="0">
                        <a:solidFill>
                          <a:schemeClr val="tx1"/>
                        </a:solidFill>
                        <a:effectLst/>
                        <a:latin typeface="Letter-join No-Lead 8" panose="02000505000000020003" pitchFamily="50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16205" marR="353060" algn="ctr" eaLnBrk="0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Common Exception Word test </a:t>
                      </a:r>
                      <a:r>
                        <a:rPr lang="en-GB" sz="2000" baseline="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 school</a:t>
                      </a: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Letter-join No-Lead 8" panose="02000505000000020003" pitchFamily="50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1452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5421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57200" y="291974"/>
            <a:ext cx="8172450" cy="787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b="1" u="sng" dirty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Year </a:t>
            </a:r>
            <a:r>
              <a:rPr lang="en-GB" b="1" u="sng" dirty="0" smtClean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4 Group 2 Spelling </a:t>
            </a:r>
            <a:r>
              <a:rPr lang="en-GB" b="1" u="sng" dirty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Overview – </a:t>
            </a:r>
            <a:r>
              <a:rPr lang="en-GB" b="1" u="sng" dirty="0" smtClean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Spring </a:t>
            </a:r>
            <a:r>
              <a:rPr lang="en-GB" b="1" u="sng" dirty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Term 1</a:t>
            </a:r>
            <a:endParaRPr lang="en-GB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Spelling test on Friday – words will be done in any order!! 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1504009"/>
              </p:ext>
            </p:extLst>
          </p:nvPr>
        </p:nvGraphicFramePr>
        <p:xfrm>
          <a:off x="736600" y="1198159"/>
          <a:ext cx="10907145" cy="5360684"/>
        </p:xfrm>
        <a:graphic>
          <a:graphicData uri="http://schemas.openxmlformats.org/drawingml/2006/table">
            <a:tbl>
              <a:tblPr firstRow="1" firstCol="1" bandRow="1"/>
              <a:tblGrid>
                <a:gridCol w="1817530">
                  <a:extLst>
                    <a:ext uri="{9D8B030D-6E8A-4147-A177-3AD203B41FA5}">
                      <a16:colId xmlns:a16="http://schemas.microsoft.com/office/drawing/2014/main" val="1643060157"/>
                    </a:ext>
                  </a:extLst>
                </a:gridCol>
                <a:gridCol w="1817530">
                  <a:extLst>
                    <a:ext uri="{9D8B030D-6E8A-4147-A177-3AD203B41FA5}">
                      <a16:colId xmlns:a16="http://schemas.microsoft.com/office/drawing/2014/main" val="1454286344"/>
                    </a:ext>
                  </a:extLst>
                </a:gridCol>
                <a:gridCol w="1818185">
                  <a:extLst>
                    <a:ext uri="{9D8B030D-6E8A-4147-A177-3AD203B41FA5}">
                      <a16:colId xmlns:a16="http://schemas.microsoft.com/office/drawing/2014/main" val="447734693"/>
                    </a:ext>
                  </a:extLst>
                </a:gridCol>
                <a:gridCol w="1817530">
                  <a:extLst>
                    <a:ext uri="{9D8B030D-6E8A-4147-A177-3AD203B41FA5}">
                      <a16:colId xmlns:a16="http://schemas.microsoft.com/office/drawing/2014/main" val="2274960093"/>
                    </a:ext>
                  </a:extLst>
                </a:gridCol>
                <a:gridCol w="1818185">
                  <a:extLst>
                    <a:ext uri="{9D8B030D-6E8A-4147-A177-3AD203B41FA5}">
                      <a16:colId xmlns:a16="http://schemas.microsoft.com/office/drawing/2014/main" val="230144678"/>
                    </a:ext>
                  </a:extLst>
                </a:gridCol>
                <a:gridCol w="1818185">
                  <a:extLst>
                    <a:ext uri="{9D8B030D-6E8A-4147-A177-3AD203B41FA5}">
                      <a16:colId xmlns:a16="http://schemas.microsoft.com/office/drawing/2014/main" val="3542289661"/>
                    </a:ext>
                  </a:extLst>
                </a:gridCol>
              </a:tblGrid>
              <a:tr h="3097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1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91" marR="62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2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91" marR="62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3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91" marR="62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4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91" marR="62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5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91" marR="62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6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91" marR="62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8029814"/>
                  </a:ext>
                </a:extLst>
              </a:tr>
              <a:tr h="2787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w/c 4th January </a:t>
                      </a:r>
                      <a:endParaRPr lang="en-GB" sz="18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91" marR="62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en-GB" sz="18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January</a:t>
                      </a:r>
                    </a:p>
                  </a:txBody>
                  <a:tcPr marL="62191" marR="62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r>
                        <a:rPr lang="en-GB" sz="18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January</a:t>
                      </a:r>
                      <a:endParaRPr lang="en-GB" sz="18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91" marR="62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  <a:r>
                        <a:rPr lang="en-GB" sz="18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January</a:t>
                      </a:r>
                    </a:p>
                  </a:txBody>
                  <a:tcPr marL="62191" marR="62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GB" sz="18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February</a:t>
                      </a:r>
                      <a:endParaRPr lang="en-GB" sz="18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91" marR="62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</a:t>
                      </a:r>
                      <a:r>
                        <a:rPr lang="en-GB" sz="1800" baseline="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8</a:t>
                      </a:r>
                      <a:r>
                        <a:rPr lang="en-GB" sz="18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800" baseline="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February</a:t>
                      </a:r>
                      <a:endParaRPr lang="en-GB" sz="18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91" marR="62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0325862"/>
                  </a:ext>
                </a:extLst>
              </a:tr>
              <a:tr h="4741051"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after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gold 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beautiful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kern="12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children</a:t>
                      </a:r>
                      <a:r>
                        <a:rPr lang="en-GB" sz="2000" kern="1200" baseline="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kern="1200" baseline="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find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kern="1200" baseline="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parents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kern="1200" baseline="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plant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kern="1200" baseline="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fast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kern="1200" baseline="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hour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kern="1200" baseline="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+mn-ea"/>
                          <a:cs typeface="+mn-cs"/>
                        </a:rPr>
                        <a:t>behind</a:t>
                      </a:r>
                      <a:endParaRPr lang="en-GB" sz="2000" kern="1200" dirty="0" smtClean="0">
                        <a:solidFill>
                          <a:schemeClr val="tx1"/>
                        </a:solidFill>
                        <a:effectLst/>
                        <a:latin typeface="Letter-join No-Lead 8" panose="02000505000000020003" pitchFamily="50" charset="0"/>
                        <a:ea typeface="+mn-ea"/>
                        <a:cs typeface="+mn-cs"/>
                      </a:endParaRPr>
                    </a:p>
                  </a:txBody>
                  <a:tcPr marL="60164" marR="6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class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move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everybody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eye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even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clothes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climb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told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half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both</a:t>
                      </a: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Letter-join No-Lead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64" marR="6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floor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again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fast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many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could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sure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who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wild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gold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because </a:t>
                      </a:r>
                      <a:endParaRPr lang="en-GB" sz="2000" dirty="0">
                        <a:effectLst/>
                        <a:latin typeface="Letter-join No-Lead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91" marR="62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most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prove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improve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door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should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poor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water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every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break</a:t>
                      </a:r>
                    </a:p>
                  </a:txBody>
                  <a:tcPr marL="62191" marR="62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pretty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any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great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grass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only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sugar</a:t>
                      </a:r>
                      <a:r>
                        <a:rPr lang="en-GB" sz="2000" baseline="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baseline="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whole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baseline="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would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baseline="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steak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baseline="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kind</a:t>
                      </a:r>
                    </a:p>
                  </a:txBody>
                  <a:tcPr marL="62191" marR="62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clothes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everybody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father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could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people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whole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parents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Christmas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grass</a:t>
                      </a:r>
                    </a:p>
                  </a:txBody>
                  <a:tcPr marL="62191" marR="62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19533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5986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57199" y="291974"/>
            <a:ext cx="11150601" cy="787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b="1" u="sng" dirty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Year </a:t>
            </a:r>
            <a:r>
              <a:rPr lang="en-GB" b="1" u="sng" dirty="0" smtClean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4 Group 2 Spelling </a:t>
            </a:r>
            <a:r>
              <a:rPr lang="en-GB" b="1" u="sng" dirty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Overview – </a:t>
            </a:r>
            <a:r>
              <a:rPr lang="en-GB" b="1" u="sng" dirty="0" smtClean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Spring Term 2 </a:t>
            </a:r>
            <a:endParaRPr lang="en-GB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Spelling test on Friday – words will be done in any order!! </a:t>
            </a:r>
            <a:r>
              <a:rPr lang="en-GB" dirty="0" smtClean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Focus: a Mixture of Year 3 CEW and Y2 CEW.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0019525"/>
              </p:ext>
            </p:extLst>
          </p:nvPr>
        </p:nvGraphicFramePr>
        <p:xfrm>
          <a:off x="457200" y="1285286"/>
          <a:ext cx="11302998" cy="5158994"/>
        </p:xfrm>
        <a:graphic>
          <a:graphicData uri="http://schemas.openxmlformats.org/drawingml/2006/table">
            <a:tbl>
              <a:tblPr firstRow="1" firstCol="1" bandRow="1"/>
              <a:tblGrid>
                <a:gridCol w="1883433">
                  <a:extLst>
                    <a:ext uri="{9D8B030D-6E8A-4147-A177-3AD203B41FA5}">
                      <a16:colId xmlns:a16="http://schemas.microsoft.com/office/drawing/2014/main" val="170260454"/>
                    </a:ext>
                  </a:extLst>
                </a:gridCol>
                <a:gridCol w="1884233">
                  <a:extLst>
                    <a:ext uri="{9D8B030D-6E8A-4147-A177-3AD203B41FA5}">
                      <a16:colId xmlns:a16="http://schemas.microsoft.com/office/drawing/2014/main" val="1901927855"/>
                    </a:ext>
                  </a:extLst>
                </a:gridCol>
                <a:gridCol w="1883433">
                  <a:extLst>
                    <a:ext uri="{9D8B030D-6E8A-4147-A177-3AD203B41FA5}">
                      <a16:colId xmlns:a16="http://schemas.microsoft.com/office/drawing/2014/main" val="2318737189"/>
                    </a:ext>
                  </a:extLst>
                </a:gridCol>
                <a:gridCol w="1884233">
                  <a:extLst>
                    <a:ext uri="{9D8B030D-6E8A-4147-A177-3AD203B41FA5}">
                      <a16:colId xmlns:a16="http://schemas.microsoft.com/office/drawing/2014/main" val="2405171544"/>
                    </a:ext>
                  </a:extLst>
                </a:gridCol>
                <a:gridCol w="1883433">
                  <a:extLst>
                    <a:ext uri="{9D8B030D-6E8A-4147-A177-3AD203B41FA5}">
                      <a16:colId xmlns:a16="http://schemas.microsoft.com/office/drawing/2014/main" val="1456899406"/>
                    </a:ext>
                  </a:extLst>
                </a:gridCol>
                <a:gridCol w="1884233">
                  <a:extLst>
                    <a:ext uri="{9D8B030D-6E8A-4147-A177-3AD203B41FA5}">
                      <a16:colId xmlns:a16="http://schemas.microsoft.com/office/drawing/2014/main" val="971564866"/>
                    </a:ext>
                  </a:extLst>
                </a:gridCol>
              </a:tblGrid>
              <a:tr h="2114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1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2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3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4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5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6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8889189"/>
                  </a:ext>
                </a:extLst>
              </a:tr>
              <a:tr h="2114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  <a:r>
                        <a:rPr lang="en-GB" sz="18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Feb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GB" sz="18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March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en-GB" sz="18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March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</a:t>
                      </a:r>
                      <a:r>
                        <a:rPr lang="en-GB" sz="1800" baseline="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15</a:t>
                      </a:r>
                      <a:r>
                        <a:rPr lang="en-GB" sz="18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March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  <a:r>
                        <a:rPr lang="en-GB" sz="18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March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3716990"/>
                  </a:ext>
                </a:extLst>
              </a:tr>
              <a:tr h="379592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answer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arrive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believe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circle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beautiful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could</a:t>
                      </a:r>
                      <a:r>
                        <a:rPr lang="en-GB" sz="2000" baseline="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baseline="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grass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baseline="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great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baseline="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after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baseline="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people</a:t>
                      </a:r>
                      <a:endParaRPr lang="en-GB" sz="2000" dirty="0" smtClean="0">
                        <a:effectLst/>
                        <a:latin typeface="Letter-join No-Lead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decide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early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February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forward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would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every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move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most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again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who</a:t>
                      </a:r>
                      <a:endParaRPr lang="en-GB" sz="2000" dirty="0">
                        <a:effectLst/>
                        <a:latin typeface="Letter-join No-Lead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heard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learn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minute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often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should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everybody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prove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sure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busy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pretty</a:t>
                      </a: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promise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popular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question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sentence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many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mind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water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told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children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floor</a:t>
                      </a: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strange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thought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woman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history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kind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find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whole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wild</a:t>
                      </a:r>
                      <a:r>
                        <a:rPr lang="en-GB" sz="2000" baseline="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baseline="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parents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baseline="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climb</a:t>
                      </a:r>
                      <a:endParaRPr lang="en-GB" sz="2000" dirty="0">
                        <a:effectLst/>
                        <a:latin typeface="Letter-join No-Lead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through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women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quarter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library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hold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half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father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sugar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improve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class</a:t>
                      </a:r>
                    </a:p>
                  </a:txBody>
                  <a:tcPr marL="56709" marR="56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55025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6266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7377813"/>
              </p:ext>
            </p:extLst>
          </p:nvPr>
        </p:nvGraphicFramePr>
        <p:xfrm>
          <a:off x="361771" y="1238999"/>
          <a:ext cx="11398427" cy="5126419"/>
        </p:xfrm>
        <a:graphic>
          <a:graphicData uri="http://schemas.openxmlformats.org/drawingml/2006/table">
            <a:tbl>
              <a:tblPr firstRow="1" firstCol="1" bandRow="1"/>
              <a:tblGrid>
                <a:gridCol w="1627565">
                  <a:extLst>
                    <a:ext uri="{9D8B030D-6E8A-4147-A177-3AD203B41FA5}">
                      <a16:colId xmlns:a16="http://schemas.microsoft.com/office/drawing/2014/main" val="1535637124"/>
                    </a:ext>
                  </a:extLst>
                </a:gridCol>
                <a:gridCol w="1628933">
                  <a:extLst>
                    <a:ext uri="{9D8B030D-6E8A-4147-A177-3AD203B41FA5}">
                      <a16:colId xmlns:a16="http://schemas.microsoft.com/office/drawing/2014/main" val="430348267"/>
                    </a:ext>
                  </a:extLst>
                </a:gridCol>
                <a:gridCol w="1627565">
                  <a:extLst>
                    <a:ext uri="{9D8B030D-6E8A-4147-A177-3AD203B41FA5}">
                      <a16:colId xmlns:a16="http://schemas.microsoft.com/office/drawing/2014/main" val="2120376683"/>
                    </a:ext>
                  </a:extLst>
                </a:gridCol>
                <a:gridCol w="1628933">
                  <a:extLst>
                    <a:ext uri="{9D8B030D-6E8A-4147-A177-3AD203B41FA5}">
                      <a16:colId xmlns:a16="http://schemas.microsoft.com/office/drawing/2014/main" val="3916295210"/>
                    </a:ext>
                  </a:extLst>
                </a:gridCol>
                <a:gridCol w="1627565">
                  <a:extLst>
                    <a:ext uri="{9D8B030D-6E8A-4147-A177-3AD203B41FA5}">
                      <a16:colId xmlns:a16="http://schemas.microsoft.com/office/drawing/2014/main" val="136817214"/>
                    </a:ext>
                  </a:extLst>
                </a:gridCol>
                <a:gridCol w="1628933">
                  <a:extLst>
                    <a:ext uri="{9D8B030D-6E8A-4147-A177-3AD203B41FA5}">
                      <a16:colId xmlns:a16="http://schemas.microsoft.com/office/drawing/2014/main" val="1972187629"/>
                    </a:ext>
                  </a:extLst>
                </a:gridCol>
                <a:gridCol w="1628933">
                  <a:extLst>
                    <a:ext uri="{9D8B030D-6E8A-4147-A177-3AD203B41FA5}">
                      <a16:colId xmlns:a16="http://schemas.microsoft.com/office/drawing/2014/main" val="2354278532"/>
                    </a:ext>
                  </a:extLst>
                </a:gridCol>
              </a:tblGrid>
              <a:tr h="3217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1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64" marR="580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2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64" marR="580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3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64" marR="580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4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64" marR="580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5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64" marR="580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6</a:t>
                      </a:r>
                      <a:endParaRPr lang="en-GB" sz="20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64" marR="580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7</a:t>
                      </a:r>
                      <a:endParaRPr lang="en-GB" sz="20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64" marR="580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8999066"/>
                  </a:ext>
                </a:extLst>
              </a:tr>
              <a:tr h="2209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r>
                        <a:rPr lang="en-GB" sz="14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April</a:t>
                      </a:r>
                      <a:endParaRPr lang="en-GB" sz="14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64" marR="580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19</a:t>
                      </a:r>
                      <a:r>
                        <a:rPr lang="en-GB" sz="14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April</a:t>
                      </a:r>
                      <a:endParaRPr lang="en-GB" sz="14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64" marR="580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26</a:t>
                      </a:r>
                      <a:r>
                        <a:rPr lang="en-GB" sz="14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April</a:t>
                      </a:r>
                      <a:endParaRPr lang="en-GB" sz="14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64" marR="580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3</a:t>
                      </a:r>
                      <a:r>
                        <a:rPr lang="en-GB" sz="14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rd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May</a:t>
                      </a:r>
                      <a:endParaRPr lang="en-GB" sz="14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64" marR="580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10</a:t>
                      </a:r>
                      <a:r>
                        <a:rPr lang="en-GB" sz="14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May</a:t>
                      </a:r>
                      <a:endParaRPr lang="en-GB" sz="14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64" marR="580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17</a:t>
                      </a:r>
                      <a:r>
                        <a:rPr lang="en-GB" sz="14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4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May</a:t>
                      </a:r>
                      <a:endParaRPr lang="en-GB" sz="14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64" marR="580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SassoonCRInfant" panose="020105030203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64" marR="580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4418642"/>
                  </a:ext>
                </a:extLst>
              </a:tr>
              <a:tr h="3618677"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accident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actually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strange</a:t>
                      </a:r>
                      <a:r>
                        <a:rPr lang="en-GB" sz="2000" baseline="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baseline="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heart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baseline="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through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baseline="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whole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baseline="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beautiful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baseline="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people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baseline="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because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baseline="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question</a:t>
                      </a:r>
                      <a:endParaRPr lang="en-GB" sz="2000" dirty="0">
                        <a:effectLst/>
                        <a:latin typeface="Letter-join No-Lead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64" marR="580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circle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earth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sentence  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answer</a:t>
                      </a:r>
                      <a:r>
                        <a:rPr lang="en-GB" sz="2000" baseline="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baseline="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history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baseline="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sugar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baseline="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sure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baseline="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pretty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baseline="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busy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baseline="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pass</a:t>
                      </a:r>
                      <a:endParaRPr lang="en-GB" sz="2000" dirty="0">
                        <a:effectLst/>
                        <a:latin typeface="Letter-join No-Lead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64" marR="580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fruit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library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enough 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address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learn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children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many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gold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parents </a:t>
                      </a:r>
                      <a:endParaRPr lang="en-GB" sz="2000" dirty="0">
                        <a:effectLst/>
                        <a:latin typeface="Letter-join No-Lead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64" marR="580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often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minute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describe  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believe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question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naughty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could</a:t>
                      </a:r>
                      <a:r>
                        <a:rPr lang="en-GB" sz="2000" baseline="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baseline="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mind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baseline="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fast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baseline="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because</a:t>
                      </a:r>
                      <a:endParaRPr lang="en-GB" sz="2000" dirty="0">
                        <a:effectLst/>
                        <a:latin typeface="Letter-join No-Lead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64" marR="580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early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popular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century</a:t>
                      </a:r>
                      <a:r>
                        <a:rPr lang="en-GB" sz="2000" baseline="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baseline="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heard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baseline="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quarter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baseline="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would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baseline="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great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baseline="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most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baseline="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water </a:t>
                      </a:r>
                    </a:p>
                    <a:p>
                      <a:pPr algn="ctr" eaLnBrk="0" hangingPunct="0">
                        <a:lnSpc>
                          <a:spcPct val="150000"/>
                        </a:lnSpc>
                      </a:pPr>
                      <a:r>
                        <a:rPr lang="en-GB" sz="2000" baseline="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beautiful</a:t>
                      </a:r>
                      <a:endParaRPr lang="en-GB" sz="2000" dirty="0">
                        <a:effectLst/>
                        <a:latin typeface="Letter-join No-Lead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64" marR="580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actual 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woman 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arrive 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thought 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purpose</a:t>
                      </a:r>
                      <a:r>
                        <a:rPr lang="en-GB" sz="2000" baseline="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baseline="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should 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baseline="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parents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baseline="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everybody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baseline="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again 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0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both</a:t>
                      </a:r>
                      <a:endParaRPr lang="en-GB" sz="2000" dirty="0">
                        <a:effectLst/>
                        <a:latin typeface="Letter-join No-Lead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64" marR="580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dirty="0" smtClean="0">
                        <a:solidFill>
                          <a:schemeClr val="tx1"/>
                        </a:solidFill>
                        <a:effectLst/>
                        <a:latin typeface="Letter-join No-Lead 8" panose="02000505000000020003" pitchFamily="50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Common Exception Word test </a:t>
                      </a:r>
                      <a:r>
                        <a:rPr lang="en-GB" sz="2000" baseline="0" dirty="0" smtClean="0">
                          <a:solidFill>
                            <a:schemeClr val="tx1"/>
                          </a:solidFill>
                          <a:effectLst/>
                          <a:latin typeface="Letter-join No-Lead 8" panose="02000505000000020003" pitchFamily="50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 school</a:t>
                      </a:r>
                      <a:endParaRPr lang="en-GB" sz="2000" dirty="0" smtClean="0">
                        <a:solidFill>
                          <a:schemeClr val="tx1"/>
                        </a:solidFill>
                        <a:effectLst/>
                        <a:latin typeface="Letter-join No-Lead 8" panose="02000505000000020003" pitchFamily="50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endParaRPr lang="en-GB" sz="2000" dirty="0">
                        <a:effectLst/>
                        <a:latin typeface="Letter-join No-Lead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64" marR="580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0651615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457199" y="291974"/>
            <a:ext cx="11150601" cy="787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b="1" u="sng" dirty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Year </a:t>
            </a:r>
            <a:r>
              <a:rPr lang="en-GB" b="1" u="sng" dirty="0" smtClean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4 Group 2 Spelling </a:t>
            </a:r>
            <a:r>
              <a:rPr lang="en-GB" b="1" u="sng" dirty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Overview – </a:t>
            </a:r>
            <a:r>
              <a:rPr lang="en-GB" b="1" u="sng" dirty="0" smtClean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Summer Term 1 </a:t>
            </a:r>
            <a:endParaRPr lang="en-GB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Spelling test on Friday – words will be done in any order!! </a:t>
            </a:r>
            <a:r>
              <a:rPr lang="en-GB" dirty="0" smtClean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Focus: a Mixture of Year 3 CEW and Y2 CEW.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00075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9728972"/>
              </p:ext>
            </p:extLst>
          </p:nvPr>
        </p:nvGraphicFramePr>
        <p:xfrm>
          <a:off x="463549" y="1539483"/>
          <a:ext cx="11137899" cy="4916615"/>
        </p:xfrm>
        <a:graphic>
          <a:graphicData uri="http://schemas.openxmlformats.org/drawingml/2006/table">
            <a:tbl>
              <a:tblPr firstRow="1" firstCol="1" bandRow="1"/>
              <a:tblGrid>
                <a:gridCol w="1855537">
                  <a:extLst>
                    <a:ext uri="{9D8B030D-6E8A-4147-A177-3AD203B41FA5}">
                      <a16:colId xmlns:a16="http://schemas.microsoft.com/office/drawing/2014/main" val="3375526671"/>
                    </a:ext>
                  </a:extLst>
                </a:gridCol>
                <a:gridCol w="1857096">
                  <a:extLst>
                    <a:ext uri="{9D8B030D-6E8A-4147-A177-3AD203B41FA5}">
                      <a16:colId xmlns:a16="http://schemas.microsoft.com/office/drawing/2014/main" val="4250613607"/>
                    </a:ext>
                  </a:extLst>
                </a:gridCol>
                <a:gridCol w="1855537">
                  <a:extLst>
                    <a:ext uri="{9D8B030D-6E8A-4147-A177-3AD203B41FA5}">
                      <a16:colId xmlns:a16="http://schemas.microsoft.com/office/drawing/2014/main" val="2569694267"/>
                    </a:ext>
                  </a:extLst>
                </a:gridCol>
                <a:gridCol w="1857096">
                  <a:extLst>
                    <a:ext uri="{9D8B030D-6E8A-4147-A177-3AD203B41FA5}">
                      <a16:colId xmlns:a16="http://schemas.microsoft.com/office/drawing/2014/main" val="3783280526"/>
                    </a:ext>
                  </a:extLst>
                </a:gridCol>
                <a:gridCol w="1855537">
                  <a:extLst>
                    <a:ext uri="{9D8B030D-6E8A-4147-A177-3AD203B41FA5}">
                      <a16:colId xmlns:a16="http://schemas.microsoft.com/office/drawing/2014/main" val="3113828689"/>
                    </a:ext>
                  </a:extLst>
                </a:gridCol>
                <a:gridCol w="1857096">
                  <a:extLst>
                    <a:ext uri="{9D8B030D-6E8A-4147-A177-3AD203B41FA5}">
                      <a16:colId xmlns:a16="http://schemas.microsoft.com/office/drawing/2014/main" val="3988395317"/>
                    </a:ext>
                  </a:extLst>
                </a:gridCol>
              </a:tblGrid>
              <a:tr h="2262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1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64" marR="6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2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64" marR="6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3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64" marR="6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4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64" marR="6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5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64" marR="6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6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64" marR="6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8377368"/>
                  </a:ext>
                </a:extLst>
              </a:tr>
              <a:tr h="2262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7</a:t>
                      </a:r>
                      <a:r>
                        <a:rPr lang="en-GB" sz="18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June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64" marR="6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14</a:t>
                      </a:r>
                      <a:r>
                        <a:rPr lang="en-GB" sz="18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June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64" marR="6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21</a:t>
                      </a:r>
                      <a:r>
                        <a:rPr lang="en-GB" sz="18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June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64" marR="6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28</a:t>
                      </a:r>
                      <a:r>
                        <a:rPr lang="en-GB" sz="18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June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64" marR="6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w/c 5</a:t>
                      </a:r>
                      <a:r>
                        <a:rPr lang="en-GB" sz="18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July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64" marR="6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r>
                        <a:rPr lang="en-GB" sz="1800" baseline="300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GB" sz="1800" dirty="0" smtClean="0">
                          <a:effectLst/>
                          <a:latin typeface="SassoonCRInfant" panose="02010503020300020003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July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64" marR="6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910866"/>
                  </a:ext>
                </a:extLst>
              </a:tr>
              <a:tr h="2262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build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busy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possible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pressure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actual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actually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naughty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notice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improve 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kind 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2400" dirty="0">
                        <a:effectLst/>
                        <a:latin typeface="Letter-join No-Lead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64" marR="6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caught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certain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probably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recent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believe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bicycle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often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perhaps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sugar 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sure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2400" dirty="0">
                        <a:effectLst/>
                        <a:latin typeface="Letter-join No-Lead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64" marR="6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famous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favourite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regular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remember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decide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describe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promise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purpose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pretty 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prove </a:t>
                      </a:r>
                      <a:endParaRPr lang="en-GB" sz="2400" dirty="0">
                        <a:effectLst/>
                        <a:latin typeface="Letter-join No-Lead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64" marR="6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guard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guide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separate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special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early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earth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quarter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question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grass 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great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2400" dirty="0">
                        <a:effectLst/>
                        <a:latin typeface="Letter-join No-Lead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64" marR="6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interest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island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suppose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surprise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fruit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heard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sentence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strange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break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busy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2400" dirty="0">
                        <a:effectLst/>
                        <a:latin typeface="Letter-join No-Lead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64" marR="6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mention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natural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therefore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though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learn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length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thought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through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hold 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Letter-join No-Lead 8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hour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2400" dirty="0">
                        <a:effectLst/>
                        <a:latin typeface="Letter-join No-Lead 8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64" marR="6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7276017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450847" y="359707"/>
            <a:ext cx="11150601" cy="1084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b="1" u="sng" dirty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Year </a:t>
            </a:r>
            <a:r>
              <a:rPr lang="en-GB" b="1" u="sng" dirty="0" smtClean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4 Group 2 Spelling </a:t>
            </a:r>
            <a:r>
              <a:rPr lang="en-GB" b="1" u="sng" dirty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Overview – </a:t>
            </a:r>
            <a:r>
              <a:rPr lang="en-GB" b="1" u="sng" dirty="0" smtClean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Summer Term 2 </a:t>
            </a:r>
            <a:endParaRPr lang="en-GB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Spelling test on Friday – words will be done in any order!! </a:t>
            </a:r>
            <a:r>
              <a:rPr lang="en-GB" dirty="0" smtClean="0">
                <a:latin typeface="SassoonCRInfant" panose="0201050302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Focus: a Mixture of Year 3 CEW and Y2 CEW and now some Y4 CEW!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85451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760</Words>
  <Application>Microsoft Office PowerPoint</Application>
  <PresentationFormat>Widescreen</PresentationFormat>
  <Paragraphs>439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Letter-join No-Lead 8</vt:lpstr>
      <vt:lpstr>Letter-join Plus 8</vt:lpstr>
      <vt:lpstr>SassoonCRInfant</vt:lpstr>
      <vt:lpstr>Times New Roman</vt:lpstr>
      <vt:lpstr>Office Theme</vt:lpstr>
      <vt:lpstr>Y4 Spellings Group 2  Y2 and Y3 CEW  2026-2027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 John's Primary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 Halsall</dc:creator>
  <cp:lastModifiedBy>Rachel Halsall</cp:lastModifiedBy>
  <cp:revision>24</cp:revision>
  <cp:lastPrinted>2025-03-26T09:34:35Z</cp:lastPrinted>
  <dcterms:created xsi:type="dcterms:W3CDTF">2023-12-01T09:59:22Z</dcterms:created>
  <dcterms:modified xsi:type="dcterms:W3CDTF">2026-08-25T13:24:48Z</dcterms:modified>
</cp:coreProperties>
</file>