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3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DABB1-B26C-4F8F-9411-701FF7DCC0DA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8BA04-0925-42E8-96AB-506D5496A6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7655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DABB1-B26C-4F8F-9411-701FF7DCC0DA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8BA04-0925-42E8-96AB-506D5496A6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5232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DABB1-B26C-4F8F-9411-701FF7DCC0DA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8BA04-0925-42E8-96AB-506D5496A6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0856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DABB1-B26C-4F8F-9411-701FF7DCC0DA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8BA04-0925-42E8-96AB-506D5496A6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6273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DABB1-B26C-4F8F-9411-701FF7DCC0DA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8BA04-0925-42E8-96AB-506D5496A6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1843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DABB1-B26C-4F8F-9411-701FF7DCC0DA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8BA04-0925-42E8-96AB-506D5496A6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0782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DABB1-B26C-4F8F-9411-701FF7DCC0DA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8BA04-0925-42E8-96AB-506D5496A6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8161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DABB1-B26C-4F8F-9411-701FF7DCC0DA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8BA04-0925-42E8-96AB-506D5496A6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2302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DABB1-B26C-4F8F-9411-701FF7DCC0DA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8BA04-0925-42E8-96AB-506D5496A6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2061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DABB1-B26C-4F8F-9411-701FF7DCC0DA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8BA04-0925-42E8-96AB-506D5496A6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670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DABB1-B26C-4F8F-9411-701FF7DCC0DA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8BA04-0925-42E8-96AB-506D5496A6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9169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ADABB1-B26C-4F8F-9411-701FF7DCC0DA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8BA04-0925-42E8-96AB-506D5496A6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8317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2400" y="952500"/>
            <a:ext cx="9144000" cy="4830763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SassoonCRInfant" panose="02010503020300020003" pitchFamily="2" charset="0"/>
              </a:rPr>
              <a:t>Y4 Spellings</a:t>
            </a:r>
            <a:br>
              <a:rPr lang="en-GB" dirty="0" smtClean="0">
                <a:latin typeface="SassoonCRInfant" panose="02010503020300020003" pitchFamily="2" charset="0"/>
              </a:rPr>
            </a:br>
            <a:r>
              <a:rPr lang="en-GB" dirty="0">
                <a:latin typeface="SassoonCRInfant" panose="02010503020300020003" pitchFamily="2" charset="0"/>
              </a:rPr>
              <a:t>G</a:t>
            </a:r>
            <a:r>
              <a:rPr lang="en-GB" dirty="0" smtClean="0">
                <a:latin typeface="SassoonCRInfant" panose="02010503020300020003" pitchFamily="2" charset="0"/>
              </a:rPr>
              <a:t>roup 1</a:t>
            </a:r>
            <a:br>
              <a:rPr lang="en-GB" dirty="0" smtClean="0">
                <a:latin typeface="SassoonCRInfant" panose="02010503020300020003" pitchFamily="2" charset="0"/>
              </a:rPr>
            </a:br>
            <a:r>
              <a:rPr lang="en-GB" dirty="0" smtClean="0">
                <a:latin typeface="SassoonCRInfant" panose="02010503020300020003" pitchFamily="2" charset="0"/>
              </a:rPr>
              <a:t/>
            </a:r>
            <a:br>
              <a:rPr lang="en-GB" dirty="0" smtClean="0">
                <a:latin typeface="SassoonCRInfant" panose="02010503020300020003" pitchFamily="2" charset="0"/>
              </a:rPr>
            </a:br>
            <a:r>
              <a:rPr lang="en-GB" dirty="0" err="1" smtClean="0">
                <a:latin typeface="SassoonCRInfant" panose="02010503020300020003" pitchFamily="2" charset="0"/>
              </a:rPr>
              <a:t>Twinkl</a:t>
            </a:r>
            <a:r>
              <a:rPr lang="en-GB" dirty="0" smtClean="0">
                <a:latin typeface="SassoonCRInfant" panose="02010503020300020003" pitchFamily="2" charset="0"/>
              </a:rPr>
              <a:t> Spelling Patterns </a:t>
            </a:r>
            <a:br>
              <a:rPr lang="en-GB" dirty="0" smtClean="0">
                <a:latin typeface="SassoonCRInfant" panose="02010503020300020003" pitchFamily="2" charset="0"/>
              </a:rPr>
            </a:br>
            <a:r>
              <a:rPr lang="en-GB" dirty="0">
                <a:latin typeface="SassoonCRInfant" panose="02010503020300020003" pitchFamily="2" charset="0"/>
              </a:rPr>
              <a:t/>
            </a:r>
            <a:br>
              <a:rPr lang="en-GB" dirty="0">
                <a:latin typeface="SassoonCRInfant" panose="02010503020300020003" pitchFamily="2" charset="0"/>
              </a:rPr>
            </a:br>
            <a:r>
              <a:rPr lang="en-GB" dirty="0" smtClean="0">
                <a:latin typeface="SassoonCRInfant" panose="02010503020300020003" pitchFamily="2" charset="0"/>
              </a:rPr>
              <a:t>2026-2027</a:t>
            </a:r>
            <a:endParaRPr lang="en-GB" dirty="0">
              <a:latin typeface="SassoonCRInfant" panose="020105030203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528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8492896"/>
              </p:ext>
            </p:extLst>
          </p:nvPr>
        </p:nvGraphicFramePr>
        <p:xfrm>
          <a:off x="457200" y="1159936"/>
          <a:ext cx="11290298" cy="5556314"/>
        </p:xfrm>
        <a:graphic>
          <a:graphicData uri="http://schemas.openxmlformats.org/drawingml/2006/table">
            <a:tbl>
              <a:tblPr firstRow="1" firstCol="1" bandRow="1"/>
              <a:tblGrid>
                <a:gridCol w="1612404">
                  <a:extLst>
                    <a:ext uri="{9D8B030D-6E8A-4147-A177-3AD203B41FA5}">
                      <a16:colId xmlns:a16="http://schemas.microsoft.com/office/drawing/2014/main" val="2153662380"/>
                    </a:ext>
                  </a:extLst>
                </a:gridCol>
                <a:gridCol w="1612404">
                  <a:extLst>
                    <a:ext uri="{9D8B030D-6E8A-4147-A177-3AD203B41FA5}">
                      <a16:colId xmlns:a16="http://schemas.microsoft.com/office/drawing/2014/main" val="2272044822"/>
                    </a:ext>
                  </a:extLst>
                </a:gridCol>
                <a:gridCol w="1613098">
                  <a:extLst>
                    <a:ext uri="{9D8B030D-6E8A-4147-A177-3AD203B41FA5}">
                      <a16:colId xmlns:a16="http://schemas.microsoft.com/office/drawing/2014/main" val="1645312391"/>
                    </a:ext>
                  </a:extLst>
                </a:gridCol>
                <a:gridCol w="1613098">
                  <a:extLst>
                    <a:ext uri="{9D8B030D-6E8A-4147-A177-3AD203B41FA5}">
                      <a16:colId xmlns:a16="http://schemas.microsoft.com/office/drawing/2014/main" val="1935452451"/>
                    </a:ext>
                  </a:extLst>
                </a:gridCol>
                <a:gridCol w="1613098">
                  <a:extLst>
                    <a:ext uri="{9D8B030D-6E8A-4147-A177-3AD203B41FA5}">
                      <a16:colId xmlns:a16="http://schemas.microsoft.com/office/drawing/2014/main" val="1168149487"/>
                    </a:ext>
                  </a:extLst>
                </a:gridCol>
                <a:gridCol w="1613098">
                  <a:extLst>
                    <a:ext uri="{9D8B030D-6E8A-4147-A177-3AD203B41FA5}">
                      <a16:colId xmlns:a16="http://schemas.microsoft.com/office/drawing/2014/main" val="2765773501"/>
                    </a:ext>
                  </a:extLst>
                </a:gridCol>
                <a:gridCol w="1613098">
                  <a:extLst>
                    <a:ext uri="{9D8B030D-6E8A-4147-A177-3AD203B41FA5}">
                      <a16:colId xmlns:a16="http://schemas.microsoft.com/office/drawing/2014/main" val="63205726"/>
                    </a:ext>
                  </a:extLst>
                </a:gridCol>
              </a:tblGrid>
              <a:tr h="2588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1</a:t>
                      </a:r>
                    </a:p>
                  </a:txBody>
                  <a:tcPr marL="65361" marR="653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2</a:t>
                      </a:r>
                    </a:p>
                  </a:txBody>
                  <a:tcPr marL="65361" marR="653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3</a:t>
                      </a:r>
                    </a:p>
                  </a:txBody>
                  <a:tcPr marL="65361" marR="653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4</a:t>
                      </a:r>
                    </a:p>
                  </a:txBody>
                  <a:tcPr marL="65361" marR="653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5</a:t>
                      </a:r>
                    </a:p>
                  </a:txBody>
                  <a:tcPr marL="65361" marR="653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6</a:t>
                      </a:r>
                    </a:p>
                  </a:txBody>
                  <a:tcPr marL="65361" marR="653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7</a:t>
                      </a:r>
                      <a:endParaRPr lang="en-GB" sz="16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61" marR="653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0588934"/>
                  </a:ext>
                </a:extLst>
              </a:tr>
              <a:tr h="2817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GB" sz="18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Sept</a:t>
                      </a:r>
                      <a:endParaRPr lang="en-GB" sz="18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en-GB" sz="18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Sept</a:t>
                      </a:r>
                      <a:endParaRPr lang="en-GB" sz="18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  <a:r>
                        <a:rPr lang="en-GB" sz="18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Sept</a:t>
                      </a:r>
                      <a:endParaRPr lang="en-GB" sz="18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</a:t>
                      </a:r>
                      <a:r>
                        <a:rPr lang="en-GB" sz="1800" baseline="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28</a:t>
                      </a:r>
                      <a:r>
                        <a:rPr lang="en-GB" sz="18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800" baseline="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Sept</a:t>
                      </a:r>
                      <a:endParaRPr lang="en-GB" sz="18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GB" sz="18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Oct</a:t>
                      </a:r>
                      <a:endParaRPr lang="en-GB" sz="18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</a:t>
                      </a:r>
                      <a:r>
                        <a:rPr lang="en-GB" sz="1800" baseline="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12</a:t>
                      </a:r>
                      <a:r>
                        <a:rPr lang="en-GB" sz="18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Oct</a:t>
                      </a:r>
                      <a:endParaRPr lang="en-GB" sz="18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19</a:t>
                      </a:r>
                      <a:r>
                        <a:rPr lang="en-GB" sz="18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800" baseline="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Oct</a:t>
                      </a:r>
                      <a:r>
                        <a:rPr lang="en-GB" sz="1800" baseline="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GB" sz="18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1936863"/>
                  </a:ext>
                </a:extLst>
              </a:tr>
              <a:tr h="93939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Words with /aw/ spelt with augh and au</a:t>
                      </a:r>
                      <a:endParaRPr lang="en-GB" sz="12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61" marR="653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Adding the prefix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in- (meaning ‘not’ or ‘into’)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61" marR="653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Adding the prefix </a:t>
                      </a:r>
                      <a:r>
                        <a:rPr lang="en-GB" sz="1200" dirty="0" err="1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</a:t>
                      </a:r>
                      <a:r>
                        <a:rPr lang="en-GB" sz="12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(before a root word staring with ‘m’ or ‘p’)</a:t>
                      </a:r>
                      <a:endParaRPr lang="en-GB" sz="12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61" marR="653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Adding the prefix </a:t>
                      </a:r>
                      <a:r>
                        <a:rPr lang="en-GB" sz="1200" dirty="0" err="1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</a:t>
                      </a:r>
                      <a:r>
                        <a:rPr lang="en-GB" sz="12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(before a root word staring with ‘l’) and the prefix </a:t>
                      </a:r>
                      <a:r>
                        <a:rPr lang="en-GB" sz="1200" dirty="0" err="1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ir</a:t>
                      </a:r>
                      <a:r>
                        <a:rPr lang="en-GB" sz="12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(before a root word staring with ‘r’)</a:t>
                      </a:r>
                      <a:endParaRPr lang="en-GB" sz="12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61" marR="653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Homophones &amp; near homophones</a:t>
                      </a:r>
                      <a:endParaRPr lang="en-GB" sz="12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61" marR="653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Words with /shun/ endings spelt with ‘</a:t>
                      </a:r>
                      <a:r>
                        <a:rPr lang="en-GB" sz="1200" dirty="0" err="1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sion</a:t>
                      </a:r>
                      <a:r>
                        <a:rPr lang="en-GB" sz="12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’ (if root word ends in ‘se’, ‘de’ or ‘d’)</a:t>
                      </a:r>
                      <a:endParaRPr lang="en-GB" sz="12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61" marR="653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61" marR="653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2165696"/>
                  </a:ext>
                </a:extLst>
              </a:tr>
              <a:tr h="386244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caught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naughty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taught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daughter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autumn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clause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cause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astronaut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applaud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author</a:t>
                      </a:r>
                    </a:p>
                  </a:txBody>
                  <a:tcPr marL="65361" marR="653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inactive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incorrect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inaccurate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insecure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indefinite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incomplete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infinite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inedible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inability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indecisive</a:t>
                      </a:r>
                    </a:p>
                  </a:txBody>
                  <a:tcPr marL="65361" marR="653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immature immeasurable impossible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immortal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imperfect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impatient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immovable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impolite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important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improper</a:t>
                      </a:r>
                    </a:p>
                  </a:txBody>
                  <a:tcPr marL="65361" marR="653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illegal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illegible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illogical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illiterate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illicit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irregular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irrelevant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irresponsible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irrational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irresistible</a:t>
                      </a:r>
                      <a:endParaRPr lang="en-GB" sz="1600" dirty="0">
                        <a:effectLst/>
                        <a:latin typeface="Letter-join Plus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61" marR="653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medal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meddle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missed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mist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scene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seen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board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bored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which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witch</a:t>
                      </a:r>
                    </a:p>
                  </a:txBody>
                  <a:tcPr marL="65361" marR="653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division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invasion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confusion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decision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collision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television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revision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erosion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inclusion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explosion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GB" sz="1600" dirty="0">
                        <a:effectLst/>
                        <a:latin typeface="Letter-join Plus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61" marR="653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dirty="0" smtClean="0">
                        <a:effectLst/>
                        <a:latin typeface="Letter-join Plus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dirty="0" smtClean="0">
                        <a:effectLst/>
                        <a:latin typeface="Letter-join Plus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dirty="0" smtClean="0">
                        <a:effectLst/>
                        <a:latin typeface="Letter-join Plus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Revision</a:t>
                      </a:r>
                      <a:r>
                        <a:rPr lang="en-GB" sz="1600" baseline="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of all spellings</a:t>
                      </a:r>
                      <a:endParaRPr lang="en-GB" sz="1600" dirty="0" smtClean="0">
                        <a:effectLst/>
                        <a:latin typeface="Letter-join Plus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GB" sz="1600" dirty="0">
                        <a:effectLst/>
                        <a:latin typeface="Letter-join Plus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61" marR="653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9396526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457200" y="291974"/>
            <a:ext cx="6096000" cy="7876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b="1" u="sng" dirty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Year </a:t>
            </a:r>
            <a:r>
              <a:rPr lang="en-GB" b="1" u="sng" smtClean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4 Group 1 Spelling </a:t>
            </a:r>
            <a:r>
              <a:rPr lang="en-GB" b="1" u="sng" dirty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Overview – Autumn Term 1 </a:t>
            </a:r>
            <a:endParaRPr lang="en-GB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Spelling test on Friday – words will be done in any order!! 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188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57200" y="291974"/>
            <a:ext cx="6096000" cy="7876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b="1" u="sng" dirty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Year </a:t>
            </a:r>
            <a:r>
              <a:rPr lang="en-GB" b="1" u="sng" smtClean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4 Group 1 Spelling </a:t>
            </a:r>
            <a:r>
              <a:rPr lang="en-GB" b="1" u="sng" dirty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Overview – Autumn Term </a:t>
            </a:r>
            <a:r>
              <a:rPr lang="en-GB" b="1" u="sng" dirty="0" smtClean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endParaRPr lang="en-GB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Spelling test on Friday – words will be done in any order!! 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1279987"/>
              </p:ext>
            </p:extLst>
          </p:nvPr>
        </p:nvGraphicFramePr>
        <p:xfrm>
          <a:off x="457200" y="1295400"/>
          <a:ext cx="11137898" cy="5078258"/>
        </p:xfrm>
        <a:graphic>
          <a:graphicData uri="http://schemas.openxmlformats.org/drawingml/2006/table">
            <a:tbl>
              <a:tblPr firstRow="1" firstCol="1" bandRow="1"/>
              <a:tblGrid>
                <a:gridCol w="1590639">
                  <a:extLst>
                    <a:ext uri="{9D8B030D-6E8A-4147-A177-3AD203B41FA5}">
                      <a16:colId xmlns:a16="http://schemas.microsoft.com/office/drawing/2014/main" val="2093526159"/>
                    </a:ext>
                  </a:extLst>
                </a:gridCol>
                <a:gridCol w="1590639">
                  <a:extLst>
                    <a:ext uri="{9D8B030D-6E8A-4147-A177-3AD203B41FA5}">
                      <a16:colId xmlns:a16="http://schemas.microsoft.com/office/drawing/2014/main" val="2661002426"/>
                    </a:ext>
                  </a:extLst>
                </a:gridCol>
                <a:gridCol w="1591324">
                  <a:extLst>
                    <a:ext uri="{9D8B030D-6E8A-4147-A177-3AD203B41FA5}">
                      <a16:colId xmlns:a16="http://schemas.microsoft.com/office/drawing/2014/main" val="3886251360"/>
                    </a:ext>
                  </a:extLst>
                </a:gridCol>
                <a:gridCol w="1591324">
                  <a:extLst>
                    <a:ext uri="{9D8B030D-6E8A-4147-A177-3AD203B41FA5}">
                      <a16:colId xmlns:a16="http://schemas.microsoft.com/office/drawing/2014/main" val="3188855220"/>
                    </a:ext>
                  </a:extLst>
                </a:gridCol>
                <a:gridCol w="1591324">
                  <a:extLst>
                    <a:ext uri="{9D8B030D-6E8A-4147-A177-3AD203B41FA5}">
                      <a16:colId xmlns:a16="http://schemas.microsoft.com/office/drawing/2014/main" val="735140719"/>
                    </a:ext>
                  </a:extLst>
                </a:gridCol>
                <a:gridCol w="1591324">
                  <a:extLst>
                    <a:ext uri="{9D8B030D-6E8A-4147-A177-3AD203B41FA5}">
                      <a16:colId xmlns:a16="http://schemas.microsoft.com/office/drawing/2014/main" val="927359917"/>
                    </a:ext>
                  </a:extLst>
                </a:gridCol>
                <a:gridCol w="1591324">
                  <a:extLst>
                    <a:ext uri="{9D8B030D-6E8A-4147-A177-3AD203B41FA5}">
                      <a16:colId xmlns:a16="http://schemas.microsoft.com/office/drawing/2014/main" val="4113027759"/>
                    </a:ext>
                  </a:extLst>
                </a:gridCol>
              </a:tblGrid>
              <a:tr h="2391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1</a:t>
                      </a:r>
                    </a:p>
                  </a:txBody>
                  <a:tcPr marL="59754" marR="597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2</a:t>
                      </a:r>
                    </a:p>
                  </a:txBody>
                  <a:tcPr marL="59754" marR="597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3</a:t>
                      </a:r>
                    </a:p>
                  </a:txBody>
                  <a:tcPr marL="59754" marR="597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4</a:t>
                      </a:r>
                    </a:p>
                  </a:txBody>
                  <a:tcPr marL="59754" marR="597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5</a:t>
                      </a:r>
                    </a:p>
                  </a:txBody>
                  <a:tcPr marL="59754" marR="597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6</a:t>
                      </a:r>
                    </a:p>
                  </a:txBody>
                  <a:tcPr marL="59754" marR="597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7</a:t>
                      </a:r>
                      <a:endParaRPr lang="en-GB" sz="14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54" marR="597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5843128"/>
                  </a:ext>
                </a:extLst>
              </a:tr>
              <a:tr h="20504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GB" sz="14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November</a:t>
                      </a:r>
                      <a:endParaRPr lang="en-GB" sz="14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54" marR="597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en-GB" sz="14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400" baseline="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November</a:t>
                      </a:r>
                      <a:endParaRPr lang="en-GB" sz="14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54" marR="597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r>
                        <a:rPr lang="en-GB" sz="14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November </a:t>
                      </a:r>
                    </a:p>
                  </a:txBody>
                  <a:tcPr marL="59754" marR="597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  <a:r>
                        <a:rPr lang="en-GB" sz="14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rd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November </a:t>
                      </a:r>
                      <a:endParaRPr lang="en-GB" sz="14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54" marR="597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en-GB" sz="14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November</a:t>
                      </a:r>
                      <a:endParaRPr lang="en-GB" sz="14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54" marR="597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GB" sz="14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December </a:t>
                      </a:r>
                    </a:p>
                  </a:txBody>
                  <a:tcPr marL="59754" marR="597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en-GB" sz="14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December </a:t>
                      </a:r>
                    </a:p>
                  </a:txBody>
                  <a:tcPr marL="59754" marR="597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4181131"/>
                  </a:ext>
                </a:extLst>
              </a:tr>
              <a:tr h="988504">
                <a:tc>
                  <a:txBody>
                    <a:bodyPr/>
                    <a:lstStyle/>
                    <a:p>
                      <a:pPr marL="116205" marR="353060" algn="l" eaLnBrk="0" hangingPunct="0">
                        <a:lnSpc>
                          <a:spcPts val="1235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Words with a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SassoonCRInfant" panose="02010503020300020003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16205" marR="139065" algn="l" eaLnBrk="0" hangingPunct="0">
                        <a:lnSpc>
                          <a:spcPct val="118000"/>
                        </a:lnSpc>
                        <a:spcBef>
                          <a:spcPts val="235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/shuhn/ sound, spelt with ‘sion’ (if root word ends in ‘se’, ‘de’ or ‘d’)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SassoonCRInfant" panose="02010503020300020003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9380" marR="353060" algn="l" eaLnBrk="0" hangingPunct="0">
                        <a:lnSpc>
                          <a:spcPts val="1235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Words with a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SassoonCRInfant" panose="02010503020300020003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19380" marR="139065" algn="l" eaLnBrk="0" hangingPunct="0">
                        <a:lnSpc>
                          <a:spcPct val="118000"/>
                        </a:lnSpc>
                        <a:spcBef>
                          <a:spcPts val="235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GB" sz="1100" dirty="0" err="1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shuhn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 sound, spelt with ‘</a:t>
                      </a:r>
                      <a:r>
                        <a:rPr lang="en-GB" sz="1100" dirty="0" err="1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ssion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’ (if root word ends in ‘</a:t>
                      </a:r>
                      <a:r>
                        <a:rPr lang="en-GB" sz="1100" dirty="0" err="1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ss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’ or ‘</a:t>
                      </a:r>
                      <a:r>
                        <a:rPr lang="en-GB" sz="1100" dirty="0" err="1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mit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’)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SassoonCRInfant" panose="02010503020300020003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9380" marR="113665" algn="l" eaLnBrk="0" hangingPunct="0">
                        <a:lnSpc>
                          <a:spcPct val="118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Words with a / </a:t>
                      </a:r>
                      <a:r>
                        <a:rPr lang="en-GB" sz="1100" dirty="0" err="1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shuhn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 sound, spelt with ‘</a:t>
                      </a:r>
                      <a:r>
                        <a:rPr lang="en-GB" sz="1100" dirty="0" err="1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tion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’ (if root word ends in ‘</a:t>
                      </a:r>
                      <a:r>
                        <a:rPr lang="en-GB" sz="1100" dirty="0" err="1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’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SassoonCRInfant" panose="02010503020300020003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19380" marR="353060" algn="l" eaLnBrk="0" hangingPunct="0"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 ‘t' / or has no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SassoonCRInfant" panose="02010503020300020003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19380" marR="353060" algn="l" eaLnBrk="0" hangingPunct="0">
                        <a:spcBef>
                          <a:spcPts val="235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definite root)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SassoonCRInfant" panose="02010503020300020003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9380" marR="353060" algn="l" eaLnBrk="0" hangingPunct="0">
                        <a:lnSpc>
                          <a:spcPts val="1235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Words with a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SassoonCRInfant" panose="02010503020300020003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19380" marR="147320" algn="l" eaLnBrk="0" hangingPunct="0">
                        <a:lnSpc>
                          <a:spcPct val="118000"/>
                        </a:lnSpc>
                        <a:spcBef>
                          <a:spcPts val="235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GB" sz="1100" dirty="0" err="1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shuhn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 sound, spelt with ‘</a:t>
                      </a:r>
                      <a:r>
                        <a:rPr lang="en-GB" sz="1100" dirty="0" err="1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cian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’ (if root word ends in ‘c’ or ‘</a:t>
                      </a:r>
                      <a:r>
                        <a:rPr lang="en-GB" sz="1100" dirty="0" err="1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’)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SassoonCRInfant" panose="02010503020300020003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9380" marR="175895" algn="l" eaLnBrk="0" hangingPunct="0">
                        <a:lnSpc>
                          <a:spcPct val="118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Words with ‘</a:t>
                      </a:r>
                      <a:r>
                        <a:rPr lang="en-GB" sz="1100" dirty="0" err="1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ough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’ to make a long /o/,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SassoonCRInfant" panose="02010503020300020003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19380" marR="353060" algn="l" eaLnBrk="0" hangingPunct="0"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GB" sz="1100" dirty="0" err="1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oo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 or /or/ sound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SassoonCRInfant" panose="02010503020300020003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9380" marR="160655" algn="l" eaLnBrk="0" hangingPunct="0">
                        <a:lnSpc>
                          <a:spcPct val="118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Statutory Spellings Challenge Words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SassoonCRInfant" panose="02010503020300020003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116205" marR="353060" algn="l" eaLnBrk="0" hangingPunct="0">
                        <a:lnSpc>
                          <a:spcPts val="1235"/>
                        </a:lnSpc>
                        <a:spcAft>
                          <a:spcPts val="0"/>
                        </a:spcAft>
                      </a:pPr>
                      <a:endParaRPr lang="en-GB" sz="1200" dirty="0" smtClean="0">
                        <a:solidFill>
                          <a:schemeClr val="tx1"/>
                        </a:solidFill>
                        <a:effectLst/>
                        <a:latin typeface="SassoonCRInfant" panose="02010503020300020003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16205" marR="353060" algn="l" eaLnBrk="0" hangingPunct="0">
                        <a:lnSpc>
                          <a:spcPts val="1235"/>
                        </a:lnSpc>
                        <a:spcAft>
                          <a:spcPts val="0"/>
                        </a:spcAft>
                      </a:pPr>
                      <a:endParaRPr lang="en-GB" sz="1200" dirty="0" smtClean="0">
                        <a:solidFill>
                          <a:schemeClr val="tx1"/>
                        </a:solidFill>
                        <a:effectLst/>
                        <a:latin typeface="SassoonCRInfant" panose="02010503020300020003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16205" marR="353060" algn="l" eaLnBrk="0" hangingPunct="0">
                        <a:lnSpc>
                          <a:spcPts val="1235"/>
                        </a:lnSpc>
                        <a:spcAft>
                          <a:spcPts val="0"/>
                        </a:spcAft>
                      </a:pPr>
                      <a:endParaRPr lang="en-GB" sz="1200" dirty="0" smtClean="0">
                        <a:solidFill>
                          <a:schemeClr val="tx1"/>
                        </a:solidFill>
                        <a:effectLst/>
                        <a:latin typeface="SassoonCRInfant" panose="02010503020300020003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16205" marR="353060" algn="l" eaLnBrk="0" hangingPunct="0">
                        <a:lnSpc>
                          <a:spcPts val="1235"/>
                        </a:lnSpc>
                        <a:spcAft>
                          <a:spcPts val="0"/>
                        </a:spcAft>
                      </a:pPr>
                      <a:endParaRPr lang="en-GB" sz="1200" dirty="0" smtClean="0">
                        <a:solidFill>
                          <a:schemeClr val="tx1"/>
                        </a:solidFill>
                        <a:effectLst/>
                        <a:latin typeface="SassoonCRInfant" panose="02010503020300020003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16205" marR="353060" algn="l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600" dirty="0" smtClean="0">
                        <a:solidFill>
                          <a:schemeClr val="tx1"/>
                        </a:solidFill>
                        <a:effectLst/>
                        <a:latin typeface="SassoonCRInfant" panose="02010503020300020003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16205" marR="353060" algn="ctr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Common Exception Word test </a:t>
                      </a:r>
                      <a:r>
                        <a:rPr lang="en-GB" sz="2000" baseline="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 school</a:t>
                      </a: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Letter-join No-Lead 8" panose="02000505000000020003" pitchFamily="50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145291"/>
                  </a:ext>
                </a:extLst>
              </a:tr>
              <a:tr h="33531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expansion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extension comprehension tension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corrosion supervision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fusion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conclusion persuasion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suspension</a:t>
                      </a:r>
                    </a:p>
                  </a:txBody>
                  <a:tcPr marL="59754" marR="597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expression discussion confession permission admission transmission possession profession depression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impression</a:t>
                      </a:r>
                    </a:p>
                  </a:txBody>
                  <a:tcPr marL="59754" marR="597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invention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injection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action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question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mention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attraction translation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err="1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devotion</a:t>
                      </a:r>
                      <a:r>
                        <a:rPr lang="fr-FR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position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solution</a:t>
                      </a:r>
                    </a:p>
                  </a:txBody>
                  <a:tcPr marL="59754" marR="597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musician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politician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electrician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magician mathematician dietician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statistician technician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clinician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beautician</a:t>
                      </a:r>
                    </a:p>
                  </a:txBody>
                  <a:tcPr marL="59754" marR="597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though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although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dough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through breakthrough thought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bought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brought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fought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ought</a:t>
                      </a:r>
                    </a:p>
                  </a:txBody>
                  <a:tcPr marL="59754" marR="597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interest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experiment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potatoes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favourite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imagine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material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promise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opposite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minute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increase</a:t>
                      </a:r>
                    </a:p>
                  </a:txBody>
                  <a:tcPr marL="59754" marR="597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54" marR="597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2855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7428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57200" y="291974"/>
            <a:ext cx="6096000" cy="7876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b="1" u="sng" dirty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Year </a:t>
            </a:r>
            <a:r>
              <a:rPr lang="en-GB" b="1" u="sng" smtClean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4 Group 1 Spelling </a:t>
            </a:r>
            <a:r>
              <a:rPr lang="en-GB" b="1" u="sng" dirty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Overview – </a:t>
            </a:r>
            <a:r>
              <a:rPr lang="en-GB" b="1" u="sng" dirty="0" smtClean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Spring </a:t>
            </a:r>
            <a:r>
              <a:rPr lang="en-GB" b="1" u="sng" dirty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Term 1</a:t>
            </a:r>
            <a:endParaRPr lang="en-GB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Spelling test on Friday – words will be done in any order!! 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7872334"/>
              </p:ext>
            </p:extLst>
          </p:nvPr>
        </p:nvGraphicFramePr>
        <p:xfrm>
          <a:off x="533400" y="1079626"/>
          <a:ext cx="10907145" cy="5654294"/>
        </p:xfrm>
        <a:graphic>
          <a:graphicData uri="http://schemas.openxmlformats.org/drawingml/2006/table">
            <a:tbl>
              <a:tblPr firstRow="1" firstCol="1" bandRow="1"/>
              <a:tblGrid>
                <a:gridCol w="1817530">
                  <a:extLst>
                    <a:ext uri="{9D8B030D-6E8A-4147-A177-3AD203B41FA5}">
                      <a16:colId xmlns:a16="http://schemas.microsoft.com/office/drawing/2014/main" val="1643060157"/>
                    </a:ext>
                  </a:extLst>
                </a:gridCol>
                <a:gridCol w="1817530">
                  <a:extLst>
                    <a:ext uri="{9D8B030D-6E8A-4147-A177-3AD203B41FA5}">
                      <a16:colId xmlns:a16="http://schemas.microsoft.com/office/drawing/2014/main" val="1454286344"/>
                    </a:ext>
                  </a:extLst>
                </a:gridCol>
                <a:gridCol w="1818185">
                  <a:extLst>
                    <a:ext uri="{9D8B030D-6E8A-4147-A177-3AD203B41FA5}">
                      <a16:colId xmlns:a16="http://schemas.microsoft.com/office/drawing/2014/main" val="447734693"/>
                    </a:ext>
                  </a:extLst>
                </a:gridCol>
                <a:gridCol w="1817530">
                  <a:extLst>
                    <a:ext uri="{9D8B030D-6E8A-4147-A177-3AD203B41FA5}">
                      <a16:colId xmlns:a16="http://schemas.microsoft.com/office/drawing/2014/main" val="2274960093"/>
                    </a:ext>
                  </a:extLst>
                </a:gridCol>
                <a:gridCol w="1818185">
                  <a:extLst>
                    <a:ext uri="{9D8B030D-6E8A-4147-A177-3AD203B41FA5}">
                      <a16:colId xmlns:a16="http://schemas.microsoft.com/office/drawing/2014/main" val="230144678"/>
                    </a:ext>
                  </a:extLst>
                </a:gridCol>
                <a:gridCol w="1818185">
                  <a:extLst>
                    <a:ext uri="{9D8B030D-6E8A-4147-A177-3AD203B41FA5}">
                      <a16:colId xmlns:a16="http://schemas.microsoft.com/office/drawing/2014/main" val="578457745"/>
                    </a:ext>
                  </a:extLst>
                </a:gridCol>
              </a:tblGrid>
              <a:tr h="2406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1</a:t>
                      </a:r>
                    </a:p>
                  </a:txBody>
                  <a:tcPr marL="62191" marR="62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2</a:t>
                      </a:r>
                    </a:p>
                  </a:txBody>
                  <a:tcPr marL="62191" marR="62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3</a:t>
                      </a:r>
                    </a:p>
                  </a:txBody>
                  <a:tcPr marL="62191" marR="62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4</a:t>
                      </a:r>
                    </a:p>
                  </a:txBody>
                  <a:tcPr marL="62191" marR="62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5</a:t>
                      </a:r>
                    </a:p>
                  </a:txBody>
                  <a:tcPr marL="62191" marR="62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6</a:t>
                      </a:r>
                      <a:endParaRPr lang="en-GB" sz="18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91" marR="62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8029814"/>
                  </a:ext>
                </a:extLst>
              </a:tr>
              <a:tr h="2406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w/c 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4th 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January </a:t>
                      </a:r>
                      <a:endParaRPr lang="en-GB" sz="18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91" marR="62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en-GB" sz="18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January</a:t>
                      </a:r>
                    </a:p>
                  </a:txBody>
                  <a:tcPr marL="62191" marR="62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r>
                        <a:rPr lang="en-GB" sz="18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January</a:t>
                      </a:r>
                      <a:endParaRPr lang="en-GB" sz="18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91" marR="62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  <a:r>
                        <a:rPr lang="en-GB" sz="18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January</a:t>
                      </a:r>
                    </a:p>
                  </a:txBody>
                  <a:tcPr marL="62191" marR="62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GB" sz="18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February</a:t>
                      </a:r>
                      <a:endParaRPr lang="en-GB" sz="18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91" marR="62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</a:t>
                      </a:r>
                      <a:r>
                        <a:rPr lang="en-GB" sz="1800" baseline="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800" baseline="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en-GB" sz="18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800" baseline="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800" baseline="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February</a:t>
                      </a:r>
                      <a:endParaRPr lang="en-GB" sz="18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91" marR="62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0325862"/>
                  </a:ext>
                </a:extLst>
              </a:tr>
              <a:tr h="847555">
                <a:tc>
                  <a:txBody>
                    <a:bodyPr/>
                    <a:lstStyle/>
                    <a:p>
                      <a:pPr marL="119380" marR="440055" algn="ctr" eaLnBrk="0" hangingPunct="0">
                        <a:lnSpc>
                          <a:spcPct val="118000"/>
                        </a:lnSpc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Adverbials of </a:t>
                      </a:r>
                      <a:r>
                        <a:rPr lang="en-GB" sz="1400" dirty="0" smtClean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frequency 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and possibility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9380" marR="517525" algn="ctr" eaLnBrk="0" hangingPunct="0">
                        <a:lnSpc>
                          <a:spcPct val="118000"/>
                        </a:lnSpc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Adverbials of manner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9380" marR="315595" algn="ctr" eaLnBrk="0" hangingPunct="0">
                        <a:lnSpc>
                          <a:spcPct val="118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Nouns ending in the suffix -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ation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SassoonCRInfant" panose="02010503020300020003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9380" marR="315595" algn="ctr" eaLnBrk="0" hangingPunct="0">
                        <a:lnSpc>
                          <a:spcPct val="118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Nouns ending in the suffix -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ation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SassoonCRInfant" panose="02010503020300020003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9380" marR="128905" algn="ctr" eaLnBrk="0" hangingPunct="0">
                        <a:lnSpc>
                          <a:spcPts val="15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Adding the prefix sub- (meaning ‘under’) and adding the prefix super- (meaning ‘above’)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SassoonCRInfant" panose="02010503020300020003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9380" marR="128905" algn="ctr" eaLnBrk="0" hangingPunct="0">
                        <a:lnSpc>
                          <a:spcPts val="15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SassoonCRInfant" panose="02010503020300020003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0170926"/>
                  </a:ext>
                </a:extLst>
              </a:tr>
              <a:tr h="3374352"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regularly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occasionally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frequently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usually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rarely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perhaps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maybe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certainly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possibly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probably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Letter-join No-Lead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64" marR="6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awkwardly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frantically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curiously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obediently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carefully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rapidly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unexpectedly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deliberately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hurriedly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reluctantly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Letter-join No-Lead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64" marR="6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information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adoration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sensation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preparation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education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location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exaggeration concentration imagination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organisation</a:t>
                      </a:r>
                      <a:endParaRPr lang="en-GB" sz="1800" dirty="0">
                        <a:effectLst/>
                        <a:latin typeface="Letter-join No-Lead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91" marR="62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creation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radiation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indication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ventilation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relegation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dedication demonstration abbreviation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translation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vibration</a:t>
                      </a:r>
                      <a:endParaRPr lang="en-GB" sz="1800" dirty="0">
                        <a:effectLst/>
                        <a:latin typeface="Letter-join No-Lead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91" marR="62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submerge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subheading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submarine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subordinate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subway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superman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supervise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supersede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superpower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superhuman</a:t>
                      </a:r>
                      <a:endParaRPr lang="en-GB" sz="1800" dirty="0">
                        <a:effectLst/>
                        <a:latin typeface="Letter-join No-Lead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91" marR="62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dirty="0" smtClean="0">
                        <a:effectLst/>
                        <a:latin typeface="Letter-join No-Lead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dirty="0" smtClean="0">
                        <a:effectLst/>
                        <a:latin typeface="Letter-join No-Lead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dirty="0" smtClean="0">
                        <a:effectLst/>
                        <a:latin typeface="Letter-join No-Lead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Revision</a:t>
                      </a:r>
                      <a:r>
                        <a:rPr lang="en-GB" sz="1800" baseline="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of all spellings</a:t>
                      </a:r>
                      <a:endParaRPr lang="en-GB" sz="1800" dirty="0" smtClean="0">
                        <a:effectLst/>
                        <a:latin typeface="Letter-join No-Lead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endParaRPr lang="en-GB" sz="1800" dirty="0">
                        <a:effectLst/>
                        <a:latin typeface="Letter-join No-Lead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91" marR="62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19533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4432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57200" y="291974"/>
            <a:ext cx="6096000" cy="7876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b="1" u="sng" dirty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Year </a:t>
            </a:r>
            <a:r>
              <a:rPr lang="en-GB" b="1" u="sng" dirty="0" smtClean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4 </a:t>
            </a:r>
            <a:r>
              <a:rPr lang="en-GB" b="1" u="sng" dirty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Spelling Overview – </a:t>
            </a:r>
            <a:r>
              <a:rPr lang="en-GB" b="1" u="sng" dirty="0" smtClean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Spring Term 2 </a:t>
            </a:r>
            <a:endParaRPr lang="en-GB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Spelling test on Friday – words will be done in any order!! 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4666464"/>
              </p:ext>
            </p:extLst>
          </p:nvPr>
        </p:nvGraphicFramePr>
        <p:xfrm>
          <a:off x="457200" y="1285286"/>
          <a:ext cx="11302998" cy="5312402"/>
        </p:xfrm>
        <a:graphic>
          <a:graphicData uri="http://schemas.openxmlformats.org/drawingml/2006/table">
            <a:tbl>
              <a:tblPr firstRow="1" firstCol="1" bandRow="1"/>
              <a:tblGrid>
                <a:gridCol w="1883433">
                  <a:extLst>
                    <a:ext uri="{9D8B030D-6E8A-4147-A177-3AD203B41FA5}">
                      <a16:colId xmlns:a16="http://schemas.microsoft.com/office/drawing/2014/main" val="170260454"/>
                    </a:ext>
                  </a:extLst>
                </a:gridCol>
                <a:gridCol w="1884233">
                  <a:extLst>
                    <a:ext uri="{9D8B030D-6E8A-4147-A177-3AD203B41FA5}">
                      <a16:colId xmlns:a16="http://schemas.microsoft.com/office/drawing/2014/main" val="1901927855"/>
                    </a:ext>
                  </a:extLst>
                </a:gridCol>
                <a:gridCol w="1883433">
                  <a:extLst>
                    <a:ext uri="{9D8B030D-6E8A-4147-A177-3AD203B41FA5}">
                      <a16:colId xmlns:a16="http://schemas.microsoft.com/office/drawing/2014/main" val="2318737189"/>
                    </a:ext>
                  </a:extLst>
                </a:gridCol>
                <a:gridCol w="1884233">
                  <a:extLst>
                    <a:ext uri="{9D8B030D-6E8A-4147-A177-3AD203B41FA5}">
                      <a16:colId xmlns:a16="http://schemas.microsoft.com/office/drawing/2014/main" val="2405171544"/>
                    </a:ext>
                  </a:extLst>
                </a:gridCol>
                <a:gridCol w="1883433">
                  <a:extLst>
                    <a:ext uri="{9D8B030D-6E8A-4147-A177-3AD203B41FA5}">
                      <a16:colId xmlns:a16="http://schemas.microsoft.com/office/drawing/2014/main" val="1456899406"/>
                    </a:ext>
                  </a:extLst>
                </a:gridCol>
                <a:gridCol w="1884233">
                  <a:extLst>
                    <a:ext uri="{9D8B030D-6E8A-4147-A177-3AD203B41FA5}">
                      <a16:colId xmlns:a16="http://schemas.microsoft.com/office/drawing/2014/main" val="971564866"/>
                    </a:ext>
                  </a:extLst>
                </a:gridCol>
              </a:tblGrid>
              <a:tr h="2114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1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2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3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4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6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8889189"/>
                  </a:ext>
                </a:extLst>
              </a:tr>
              <a:tr h="2114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  <a:r>
                        <a:rPr lang="en-GB" sz="18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Feb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GB" sz="18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March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en-GB" sz="18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March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</a:t>
                      </a:r>
                      <a:r>
                        <a:rPr lang="en-GB" sz="1800" baseline="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800" baseline="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en-GB" sz="18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March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  <a:r>
                        <a:rPr lang="en-GB" sz="18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March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3716990"/>
                  </a:ext>
                </a:extLst>
              </a:tr>
              <a:tr h="9946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Plural Possessive Apostrophes with plural words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6205" marR="147320" algn="l" eaLnBrk="0" hangingPunct="0">
                        <a:lnSpc>
                          <a:spcPct val="118000"/>
                        </a:lnSpc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Words with the /s/ sound spelt with ‘</a:t>
                      </a:r>
                      <a:r>
                        <a:rPr lang="en-GB" sz="1200" dirty="0" err="1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sc</a:t>
                      </a: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’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9380" marR="175895" algn="l" eaLnBrk="0" hangingPunct="0">
                        <a:lnSpc>
                          <a:spcPct val="118000"/>
                        </a:lnSpc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Words with a ‘soft c’ spelt with ‘</a:t>
                      </a:r>
                      <a:r>
                        <a:rPr lang="en-GB" sz="1200" dirty="0" err="1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ce</a:t>
                      </a: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’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9380" marR="175895" algn="l" eaLnBrk="0" hangingPunct="0">
                        <a:lnSpc>
                          <a:spcPct val="118000"/>
                        </a:lnSpc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Words with a ‘soft c’ spelt with ‘ci’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9380" marR="175895" algn="l" eaLnBrk="0" hangingPunct="0">
                        <a:lnSpc>
                          <a:spcPct val="118000"/>
                        </a:lnSpc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Word families based on common words, showing how words are related in </a:t>
                      </a:r>
                      <a:r>
                        <a:rPr lang="en-GB" sz="1200" dirty="0" smtClean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form and </a:t>
                      </a: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meaning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9380" marR="175895" algn="l" eaLnBrk="0" hangingPunct="0">
                        <a:lnSpc>
                          <a:spcPct val="118000"/>
                        </a:lnSpc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Word families based on common words, showing how words are related in </a:t>
                      </a:r>
                      <a:r>
                        <a:rPr lang="en-GB" sz="1200" dirty="0" smtClean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form and </a:t>
                      </a: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meaning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1804681"/>
                  </a:ext>
                </a:extLst>
              </a:tr>
              <a:tr h="379592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girls’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boys’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babies’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parents’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teachers’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women’s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men’s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children’s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people’s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mice’s</a:t>
                      </a: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science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crescent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discipline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fascinate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scent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scissors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ascent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descent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scientist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scenery</a:t>
                      </a:r>
                      <a:endParaRPr lang="en-GB" sz="1600" dirty="0">
                        <a:effectLst/>
                        <a:latin typeface="Letter-join No-Lead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centre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century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certain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recent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experience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sentence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notice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celebrate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ceremony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certificate</a:t>
                      </a:r>
                      <a:endParaRPr lang="en-GB" sz="1600" dirty="0">
                        <a:effectLst/>
                        <a:latin typeface="Letter-join No-Lead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circle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decide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medicine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exercise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special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cinema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decimal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accident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city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citizen</a:t>
                      </a:r>
                      <a:endParaRPr lang="en-GB" sz="1600" dirty="0">
                        <a:effectLst/>
                        <a:latin typeface="Letter-join No-Lead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phone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phonics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microphone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telephone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homophone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real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reality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realistic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unreal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realisation</a:t>
                      </a:r>
                      <a:endParaRPr lang="en-GB" sz="1600" dirty="0">
                        <a:effectLst/>
                        <a:latin typeface="Letter-join No-Lead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solve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solution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insoluble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dissolve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solvent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sign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signature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assign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design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signal</a:t>
                      </a:r>
                      <a:endParaRPr lang="en-GB" sz="1600" dirty="0">
                        <a:effectLst/>
                        <a:latin typeface="Letter-join No-Lead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55025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56857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57200" y="291974"/>
            <a:ext cx="6096000" cy="7876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b="1" u="sng" dirty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Year </a:t>
            </a:r>
            <a:r>
              <a:rPr lang="en-GB" b="1" u="sng" dirty="0" smtClean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4 </a:t>
            </a:r>
            <a:r>
              <a:rPr lang="en-GB" b="1" u="sng" dirty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Spelling Overview – </a:t>
            </a:r>
            <a:r>
              <a:rPr lang="en-GB" b="1" u="sng" dirty="0" smtClean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Summer </a:t>
            </a:r>
            <a:r>
              <a:rPr lang="en-GB" b="1" u="sng" dirty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Term </a:t>
            </a:r>
            <a:r>
              <a:rPr lang="en-GB" b="1" u="sng" dirty="0" smtClean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dirty="0" smtClean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Spelling </a:t>
            </a:r>
            <a:r>
              <a:rPr lang="en-GB" dirty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test on Friday – words will be done in any order!! 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8028962"/>
              </p:ext>
            </p:extLst>
          </p:nvPr>
        </p:nvGraphicFramePr>
        <p:xfrm>
          <a:off x="361771" y="1079626"/>
          <a:ext cx="11398427" cy="5577841"/>
        </p:xfrm>
        <a:graphic>
          <a:graphicData uri="http://schemas.openxmlformats.org/drawingml/2006/table">
            <a:tbl>
              <a:tblPr firstRow="1" firstCol="1" bandRow="1"/>
              <a:tblGrid>
                <a:gridCol w="1627565">
                  <a:extLst>
                    <a:ext uri="{9D8B030D-6E8A-4147-A177-3AD203B41FA5}">
                      <a16:colId xmlns:a16="http://schemas.microsoft.com/office/drawing/2014/main" val="1535637124"/>
                    </a:ext>
                  </a:extLst>
                </a:gridCol>
                <a:gridCol w="1628933">
                  <a:extLst>
                    <a:ext uri="{9D8B030D-6E8A-4147-A177-3AD203B41FA5}">
                      <a16:colId xmlns:a16="http://schemas.microsoft.com/office/drawing/2014/main" val="430348267"/>
                    </a:ext>
                  </a:extLst>
                </a:gridCol>
                <a:gridCol w="1627565">
                  <a:extLst>
                    <a:ext uri="{9D8B030D-6E8A-4147-A177-3AD203B41FA5}">
                      <a16:colId xmlns:a16="http://schemas.microsoft.com/office/drawing/2014/main" val="2120376683"/>
                    </a:ext>
                  </a:extLst>
                </a:gridCol>
                <a:gridCol w="1628933">
                  <a:extLst>
                    <a:ext uri="{9D8B030D-6E8A-4147-A177-3AD203B41FA5}">
                      <a16:colId xmlns:a16="http://schemas.microsoft.com/office/drawing/2014/main" val="3916295210"/>
                    </a:ext>
                  </a:extLst>
                </a:gridCol>
                <a:gridCol w="1627565">
                  <a:extLst>
                    <a:ext uri="{9D8B030D-6E8A-4147-A177-3AD203B41FA5}">
                      <a16:colId xmlns:a16="http://schemas.microsoft.com/office/drawing/2014/main" val="136817214"/>
                    </a:ext>
                  </a:extLst>
                </a:gridCol>
                <a:gridCol w="1628933">
                  <a:extLst>
                    <a:ext uri="{9D8B030D-6E8A-4147-A177-3AD203B41FA5}">
                      <a16:colId xmlns:a16="http://schemas.microsoft.com/office/drawing/2014/main" val="1972187629"/>
                    </a:ext>
                  </a:extLst>
                </a:gridCol>
                <a:gridCol w="1628933">
                  <a:extLst>
                    <a:ext uri="{9D8B030D-6E8A-4147-A177-3AD203B41FA5}">
                      <a16:colId xmlns:a16="http://schemas.microsoft.com/office/drawing/2014/main" val="978864570"/>
                    </a:ext>
                  </a:extLst>
                </a:gridCol>
              </a:tblGrid>
              <a:tr h="2209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1</a:t>
                      </a:r>
                    </a:p>
                  </a:txBody>
                  <a:tcPr marL="58064" marR="580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2</a:t>
                      </a:r>
                    </a:p>
                  </a:txBody>
                  <a:tcPr marL="58064" marR="580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3</a:t>
                      </a:r>
                    </a:p>
                  </a:txBody>
                  <a:tcPr marL="58064" marR="580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4</a:t>
                      </a:r>
                    </a:p>
                  </a:txBody>
                  <a:tcPr marL="58064" marR="580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5</a:t>
                      </a:r>
                    </a:p>
                  </a:txBody>
                  <a:tcPr marL="58064" marR="580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</a:t>
                      </a:r>
                      <a:r>
                        <a:rPr lang="en-GB" sz="1400" baseline="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6</a:t>
                      </a:r>
                      <a:endParaRPr lang="en-GB" sz="1400" dirty="0" smtClean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64" marR="580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7</a:t>
                      </a:r>
                      <a:endParaRPr lang="en-GB" sz="1400" dirty="0" smtClean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64" marR="580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8999066"/>
                  </a:ext>
                </a:extLst>
              </a:tr>
              <a:tr h="2209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r>
                        <a:rPr lang="en-GB" sz="14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April</a:t>
                      </a:r>
                      <a:endParaRPr lang="en-GB" sz="14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64" marR="580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  <a:r>
                        <a:rPr lang="en-GB" sz="14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April</a:t>
                      </a:r>
                      <a:endParaRPr lang="en-GB" sz="14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64" marR="580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</a:t>
                      </a:r>
                      <a:r>
                        <a:rPr lang="en-GB" sz="14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April</a:t>
                      </a:r>
                      <a:endParaRPr lang="en-GB" sz="14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64" marR="580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GB" sz="14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rd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May</a:t>
                      </a:r>
                      <a:endParaRPr lang="en-GB" sz="14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64" marR="580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GB" sz="14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May</a:t>
                      </a:r>
                      <a:endParaRPr lang="en-GB" sz="14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64" marR="580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r>
                        <a:rPr lang="en-GB" sz="14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May</a:t>
                      </a:r>
                      <a:endParaRPr lang="en-GB" sz="14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64" marR="580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  <a:r>
                        <a:rPr lang="en-GB" sz="14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May</a:t>
                      </a:r>
                      <a:endParaRPr lang="en-GB" sz="14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64" marR="580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4418642"/>
                  </a:ext>
                </a:extLst>
              </a:tr>
              <a:tr h="859942">
                <a:tc>
                  <a:txBody>
                    <a:bodyPr/>
                    <a:lstStyle/>
                    <a:p>
                      <a:pPr marL="116205" marR="276860" algn="ctr" eaLnBrk="0" hangingPunct="0">
                        <a:lnSpc>
                          <a:spcPts val="15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Adding the prefix inter- (meaning ‘between’ or ‘among’)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9380" marR="657225" algn="ctr" eaLnBrk="0" hangingPunct="0">
                        <a:lnSpc>
                          <a:spcPct val="118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Adding the prefix anti-</a:t>
                      </a:r>
                    </a:p>
                    <a:p>
                      <a:pPr marL="119380" marR="342900" algn="ctr" eaLnBrk="0" hangingPunct="0">
                        <a:spcBef>
                          <a:spcPts val="61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(meaning ‘against’)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9380" marR="626745" algn="ctr" eaLnBrk="0" hangingPunct="0">
                        <a:lnSpc>
                          <a:spcPct val="118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Adding the prefix auto-</a:t>
                      </a:r>
                    </a:p>
                    <a:p>
                      <a:pPr marL="119380" marR="342900" algn="ctr" eaLnBrk="0" hangingPunct="0">
                        <a:spcBef>
                          <a:spcPts val="61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(meaning ‘self’ </a:t>
                      </a:r>
                      <a:r>
                        <a:rPr lang="en-GB" sz="1400" dirty="0" smtClean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 ‘own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’)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9380" marR="340995" algn="ctr" eaLnBrk="0" hangingPunct="0">
                        <a:lnSpc>
                          <a:spcPct val="118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Adding the prefix ex- (meaning ‘out’)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9380" marR="340995" algn="ctr" eaLnBrk="0" hangingPunct="0">
                        <a:lnSpc>
                          <a:spcPct val="118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Adding the prefix non- (meaning ‘not’)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Words ending in ‘</a:t>
                      </a:r>
                      <a:r>
                        <a:rPr lang="en-GB" sz="1400" dirty="0" err="1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’ and ‘</a:t>
                      </a:r>
                      <a:r>
                        <a:rPr lang="en-GB" sz="1400" dirty="0" err="1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’</a:t>
                      </a:r>
                      <a:endParaRPr lang="en-GB" sz="14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64" marR="580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64" marR="580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3654186"/>
                  </a:ext>
                </a:extLst>
              </a:tr>
              <a:tr h="3618677"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interact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interfere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intercity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international intermediate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internet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intergalactic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interrupt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intervene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interlude</a:t>
                      </a:r>
                      <a:endParaRPr lang="en-GB" sz="1400" dirty="0">
                        <a:effectLst/>
                        <a:latin typeface="Letter-join No-Lead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64" marR="580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antiseptic anticlockwise antisocial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antidote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antibiotic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anti-ageing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antifreeze antiperspirant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antigravity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anti-climax</a:t>
                      </a:r>
                      <a:endParaRPr lang="en-GB" sz="1400" dirty="0">
                        <a:effectLst/>
                        <a:latin typeface="Letter-join No-Lead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64" marR="580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autograph autobiography automatic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autofocus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autocorrect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autopilot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err="1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autorotate</a:t>
                      </a: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 automobile autonomy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autocue</a:t>
                      </a:r>
                      <a:endParaRPr lang="en-GB" sz="1400" dirty="0">
                        <a:effectLst/>
                        <a:latin typeface="Letter-join No-Lead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64" marR="580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exit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extend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explode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excursion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exchange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export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exclaim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expel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external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exterior</a:t>
                      </a:r>
                      <a:endParaRPr lang="en-GB" sz="1400" dirty="0">
                        <a:effectLst/>
                        <a:latin typeface="Letter-join No-Lead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64" marR="580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non-stick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non-stop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non-starter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non-smoker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nonsense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non-fiction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non-drip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non-violent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non-profit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non-believer</a:t>
                      </a:r>
                      <a:endParaRPr lang="en-GB" sz="1400" dirty="0">
                        <a:effectLst/>
                        <a:latin typeface="Letter-join No-Lead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64" marR="580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calendar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grammar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regular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particular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peculiar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popular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consider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remember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quarter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integer</a:t>
                      </a:r>
                    </a:p>
                  </a:txBody>
                  <a:tcPr marL="58064" marR="580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Revision</a:t>
                      </a:r>
                      <a:r>
                        <a:rPr lang="en-GB" sz="1800" baseline="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of all spellings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baseline="0" dirty="0" smtClean="0">
                        <a:effectLst/>
                        <a:latin typeface="Letter-join No-Lead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aseline="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CEW test</a:t>
                      </a:r>
                      <a:endParaRPr lang="en-GB" sz="1800" dirty="0" smtClean="0">
                        <a:effectLst/>
                        <a:latin typeface="Letter-join No-Lead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endParaRPr lang="en-GB" sz="1800" kern="1200" dirty="0" smtClean="0">
                        <a:solidFill>
                          <a:schemeClr val="tx1"/>
                        </a:solidFill>
                        <a:effectLst/>
                        <a:latin typeface="Letter-join No-Lead 8" panose="02000505000000020003" pitchFamily="50" charset="0"/>
                        <a:ea typeface="+mn-ea"/>
                        <a:cs typeface="+mn-cs"/>
                      </a:endParaRPr>
                    </a:p>
                  </a:txBody>
                  <a:tcPr marL="58064" marR="580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06516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8242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57200" y="291974"/>
            <a:ext cx="6096000" cy="7876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b="1" u="sng" dirty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Year </a:t>
            </a:r>
            <a:r>
              <a:rPr lang="en-GB" b="1" u="sng" dirty="0" smtClean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4 </a:t>
            </a:r>
            <a:r>
              <a:rPr lang="en-GB" b="1" u="sng" dirty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Spelling Overview – </a:t>
            </a:r>
            <a:r>
              <a:rPr lang="en-GB" b="1" u="sng" dirty="0" smtClean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Summer </a:t>
            </a:r>
            <a:r>
              <a:rPr lang="en-GB" b="1" u="sng" dirty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Term 2</a:t>
            </a:r>
            <a:endParaRPr lang="en-GB" b="1" u="sng" dirty="0" smtClean="0">
              <a:latin typeface="SassoonCRInfant" panose="020105030203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dirty="0" smtClean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Spelling </a:t>
            </a:r>
            <a:r>
              <a:rPr lang="en-GB" dirty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test on Friday – words will be done in any order!! 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7348583"/>
              </p:ext>
            </p:extLst>
          </p:nvPr>
        </p:nvGraphicFramePr>
        <p:xfrm>
          <a:off x="457200" y="1158483"/>
          <a:ext cx="11137899" cy="5525600"/>
        </p:xfrm>
        <a:graphic>
          <a:graphicData uri="http://schemas.openxmlformats.org/drawingml/2006/table">
            <a:tbl>
              <a:tblPr firstRow="1" firstCol="1" bandRow="1"/>
              <a:tblGrid>
                <a:gridCol w="1855537">
                  <a:extLst>
                    <a:ext uri="{9D8B030D-6E8A-4147-A177-3AD203B41FA5}">
                      <a16:colId xmlns:a16="http://schemas.microsoft.com/office/drawing/2014/main" val="3375526671"/>
                    </a:ext>
                  </a:extLst>
                </a:gridCol>
                <a:gridCol w="1857096">
                  <a:extLst>
                    <a:ext uri="{9D8B030D-6E8A-4147-A177-3AD203B41FA5}">
                      <a16:colId xmlns:a16="http://schemas.microsoft.com/office/drawing/2014/main" val="4250613607"/>
                    </a:ext>
                  </a:extLst>
                </a:gridCol>
                <a:gridCol w="1855537">
                  <a:extLst>
                    <a:ext uri="{9D8B030D-6E8A-4147-A177-3AD203B41FA5}">
                      <a16:colId xmlns:a16="http://schemas.microsoft.com/office/drawing/2014/main" val="2569694267"/>
                    </a:ext>
                  </a:extLst>
                </a:gridCol>
                <a:gridCol w="1857096">
                  <a:extLst>
                    <a:ext uri="{9D8B030D-6E8A-4147-A177-3AD203B41FA5}">
                      <a16:colId xmlns:a16="http://schemas.microsoft.com/office/drawing/2014/main" val="3783280526"/>
                    </a:ext>
                  </a:extLst>
                </a:gridCol>
                <a:gridCol w="1855537">
                  <a:extLst>
                    <a:ext uri="{9D8B030D-6E8A-4147-A177-3AD203B41FA5}">
                      <a16:colId xmlns:a16="http://schemas.microsoft.com/office/drawing/2014/main" val="3113828689"/>
                    </a:ext>
                  </a:extLst>
                </a:gridCol>
                <a:gridCol w="1857096">
                  <a:extLst>
                    <a:ext uri="{9D8B030D-6E8A-4147-A177-3AD203B41FA5}">
                      <a16:colId xmlns:a16="http://schemas.microsoft.com/office/drawing/2014/main" val="3988395317"/>
                    </a:ext>
                  </a:extLst>
                </a:gridCol>
              </a:tblGrid>
              <a:tr h="22622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1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64" marR="6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2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64" marR="6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3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64" marR="6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4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64" marR="6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64" marR="6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64" marR="6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8377368"/>
                  </a:ext>
                </a:extLst>
              </a:tr>
              <a:tr h="2262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GB" sz="14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June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64" marR="6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en-GB" sz="14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June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64" marR="6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  <a:r>
                        <a:rPr lang="en-GB" sz="14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June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64" marR="6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  <a:r>
                        <a:rPr lang="en-GB" sz="14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June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64" marR="6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GB" sz="14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July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64" marR="6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r>
                        <a:rPr lang="en-GB" sz="14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July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64" marR="6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910866"/>
                  </a:ext>
                </a:extLst>
              </a:tr>
              <a:tr h="672338">
                <a:tc>
                  <a:txBody>
                    <a:bodyPr/>
                    <a:lstStyle/>
                    <a:p>
                      <a:pPr marL="116205" marR="381635" algn="l" eaLnBrk="0" hangingPunct="0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Adding the suffix</a:t>
                      </a:r>
                    </a:p>
                    <a:p>
                      <a:pPr marL="116205" marR="137160" algn="l" eaLnBrk="0" hangingPunct="0">
                        <a:lnSpc>
                          <a:spcPct val="118000"/>
                        </a:lnSpc>
                        <a:spcBef>
                          <a:spcPts val="23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-ous (No change to root word)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9380" marR="381635" algn="l" eaLnBrk="0" hangingPunct="0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Adding the suffix</a:t>
                      </a:r>
                    </a:p>
                    <a:p>
                      <a:pPr marL="119380" marR="199390" algn="l" eaLnBrk="0" hangingPunct="0">
                        <a:lnSpc>
                          <a:spcPct val="118000"/>
                        </a:lnSpc>
                        <a:spcBef>
                          <a:spcPts val="23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ous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(No definitive root word)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9380" marR="381635" algn="l" eaLnBrk="0" hangingPunct="0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Adding the suffix</a:t>
                      </a:r>
                    </a:p>
                    <a:p>
                      <a:pPr marL="119380" marR="106045" algn="l" eaLnBrk="0" hangingPunct="0">
                        <a:lnSpc>
                          <a:spcPts val="1500"/>
                        </a:lnSpc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ous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(Words ending in ‘y’ become ‘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’ and words ending in ‘our’ become ‘or’)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9380" marR="381635" algn="l" eaLnBrk="0" hangingPunct="0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Adding the suffix</a:t>
                      </a:r>
                    </a:p>
                    <a:p>
                      <a:pPr marL="119380" marR="120650" algn="l" eaLnBrk="0" hangingPunct="0">
                        <a:lnSpc>
                          <a:spcPct val="118000"/>
                        </a:lnSpc>
                        <a:spcBef>
                          <a:spcPts val="23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ous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(Words</a:t>
                      </a:r>
                      <a:r>
                        <a:rPr lang="en-GB" sz="1400" spc="-8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ending in ‘e’ drop the ‘e’ but not</a:t>
                      </a:r>
                      <a:r>
                        <a:rPr lang="en-GB" sz="1400" spc="-55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’)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6205" marR="153035" algn="l" eaLnBrk="0" hangingPunct="0">
                        <a:lnSpc>
                          <a:spcPct val="118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Homophones &amp; Near Homophones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9380" marR="153035" algn="l" eaLnBrk="0" hangingPunct="0">
                        <a:lnSpc>
                          <a:spcPct val="118000"/>
                        </a:lnSpc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SassoonCRInfant" panose="02010503020300020003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Homophones &amp; Near Homophones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4876138"/>
                  </a:ext>
                </a:extLst>
              </a:tr>
              <a:tr h="3751812"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dangerous </a:t>
                      </a:r>
                    </a:p>
                    <a:p>
                      <a:pPr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poisonous </a:t>
                      </a:r>
                    </a:p>
                    <a:p>
                      <a:pPr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mountainous </a:t>
                      </a:r>
                    </a:p>
                    <a:p>
                      <a:pPr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joyous </a:t>
                      </a:r>
                    </a:p>
                    <a:p>
                      <a:pPr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synonymous </a:t>
                      </a:r>
                    </a:p>
                    <a:p>
                      <a:pPr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hazardous </a:t>
                      </a:r>
                    </a:p>
                    <a:p>
                      <a:pPr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riotous </a:t>
                      </a:r>
                    </a:p>
                    <a:p>
                      <a:pPr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perilous </a:t>
                      </a:r>
                    </a:p>
                    <a:p>
                      <a:pPr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momentous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scandalous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Letter-join No-Lead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64" marR="6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tremendous</a:t>
                      </a:r>
                    </a:p>
                    <a:p>
                      <a:pPr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enormous </a:t>
                      </a:r>
                    </a:p>
                    <a:p>
                      <a:pPr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jealous </a:t>
                      </a:r>
                    </a:p>
                    <a:p>
                      <a:pPr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serious </a:t>
                      </a:r>
                    </a:p>
                    <a:p>
                      <a:pPr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hideous </a:t>
                      </a:r>
                    </a:p>
                    <a:p>
                      <a:pPr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fabulous </a:t>
                      </a:r>
                    </a:p>
                    <a:p>
                      <a:pPr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curious </a:t>
                      </a:r>
                    </a:p>
                    <a:p>
                      <a:pPr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anxious </a:t>
                      </a:r>
                    </a:p>
                    <a:p>
                      <a:pPr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obvious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gorgeous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Letter-join No-Lead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64" marR="6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various </a:t>
                      </a:r>
                    </a:p>
                    <a:p>
                      <a:pPr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furious </a:t>
                      </a:r>
                    </a:p>
                    <a:p>
                      <a:pPr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glorious </a:t>
                      </a:r>
                    </a:p>
                    <a:p>
                      <a:pPr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victorious </a:t>
                      </a:r>
                    </a:p>
                    <a:p>
                      <a:pPr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mysterious </a:t>
                      </a:r>
                    </a:p>
                    <a:p>
                      <a:pPr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humorous </a:t>
                      </a:r>
                    </a:p>
                    <a:p>
                      <a:pPr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glamorous </a:t>
                      </a:r>
                    </a:p>
                    <a:p>
                      <a:pPr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vigorous </a:t>
                      </a:r>
                    </a:p>
                    <a:p>
                      <a:pPr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odorous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rigorous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Letter-join No-Lead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64" marR="6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famous </a:t>
                      </a:r>
                    </a:p>
                    <a:p>
                      <a:pPr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nervous </a:t>
                      </a:r>
                    </a:p>
                    <a:p>
                      <a:pPr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ridiculous </a:t>
                      </a:r>
                    </a:p>
                    <a:p>
                      <a:pPr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carnivorous </a:t>
                      </a:r>
                    </a:p>
                    <a:p>
                      <a:pPr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herbivorous </a:t>
                      </a:r>
                    </a:p>
                    <a:p>
                      <a:pPr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porous </a:t>
                      </a:r>
                    </a:p>
                    <a:p>
                      <a:pPr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adventurous </a:t>
                      </a:r>
                    </a:p>
                    <a:p>
                      <a:pPr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courageous </a:t>
                      </a:r>
                    </a:p>
                    <a:p>
                      <a:pPr eaLnBrk="0" hangingPunct="0"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outrageous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advantageous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Letter-join No-Lead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64" marR="6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accept 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except 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affect 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effect 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aloud 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allowed 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weather 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whether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whose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who’s</a:t>
                      </a:r>
                    </a:p>
                  </a:txBody>
                  <a:tcPr marL="62191" marR="62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cereal 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serial 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check 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cheque 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through 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threw 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draft 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draught 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stares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stairs</a:t>
                      </a:r>
                    </a:p>
                  </a:txBody>
                  <a:tcPr marL="62191" marR="62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27518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42655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1213</Words>
  <Application>Microsoft Office PowerPoint</Application>
  <PresentationFormat>Widescreen</PresentationFormat>
  <Paragraphs>473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Letter-join No-Lead 8</vt:lpstr>
      <vt:lpstr>Letter-join Plus 8</vt:lpstr>
      <vt:lpstr>SassoonCRInfant</vt:lpstr>
      <vt:lpstr>Times New Roman</vt:lpstr>
      <vt:lpstr>Office Theme</vt:lpstr>
      <vt:lpstr>Y4 Spellings Group 1  Twinkl Spelling Patterns   2026-2027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 John's CE Primary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Y6 Spellings</dc:title>
  <dc:creator>Teacher</dc:creator>
  <cp:lastModifiedBy>Rachel Halsall</cp:lastModifiedBy>
  <cp:revision>31</cp:revision>
  <cp:lastPrinted>2026-08-25T13:25:26Z</cp:lastPrinted>
  <dcterms:created xsi:type="dcterms:W3CDTF">2022-02-20T11:36:26Z</dcterms:created>
  <dcterms:modified xsi:type="dcterms:W3CDTF">2026-08-25T13:25:27Z</dcterms:modified>
</cp:coreProperties>
</file>