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2"/>
  </p:notesMasterIdLst>
  <p:handoutMasterIdLst>
    <p:handoutMasterId r:id="rId33"/>
  </p:handoutMasterIdLst>
  <p:sldIdLst>
    <p:sldId id="257" r:id="rId5"/>
    <p:sldId id="271" r:id="rId6"/>
    <p:sldId id="283" r:id="rId7"/>
    <p:sldId id="269" r:id="rId8"/>
    <p:sldId id="272" r:id="rId9"/>
    <p:sldId id="307" r:id="rId10"/>
    <p:sldId id="295" r:id="rId11"/>
    <p:sldId id="308" r:id="rId12"/>
    <p:sldId id="289" r:id="rId13"/>
    <p:sldId id="290" r:id="rId14"/>
    <p:sldId id="259" r:id="rId15"/>
    <p:sldId id="287" r:id="rId16"/>
    <p:sldId id="291" r:id="rId17"/>
    <p:sldId id="299" r:id="rId18"/>
    <p:sldId id="296" r:id="rId19"/>
    <p:sldId id="297" r:id="rId20"/>
    <p:sldId id="298" r:id="rId21"/>
    <p:sldId id="285" r:id="rId22"/>
    <p:sldId id="286" r:id="rId23"/>
    <p:sldId id="300" r:id="rId24"/>
    <p:sldId id="301" r:id="rId25"/>
    <p:sldId id="302" r:id="rId26"/>
    <p:sldId id="303" r:id="rId27"/>
    <p:sldId id="304" r:id="rId28"/>
    <p:sldId id="305" r:id="rId29"/>
    <p:sldId id="306" r:id="rId30"/>
    <p:sldId id="276" r:id="rId31"/>
  </p:sldIdLst>
  <p:sldSz cx="12192000" cy="6858000"/>
  <p:notesSz cx="9926638" cy="6797675"/>
  <p:embeddedFontLst>
    <p:embeddedFont>
      <p:font typeface="Letterjoin-Air Plus 8" panose="02000805000000020003" pitchFamily="50" charset="0"/>
      <p:regular r:id="rId34"/>
    </p:embeddedFont>
    <p:embeddedFont>
      <p:font typeface="SassoonCRInfant" panose="02010503020300020003" pitchFamily="2" charset="0"/>
      <p:regular r:id="rId35"/>
      <p:bold r:id="rId36"/>
      <p:italic r:id="rId37"/>
      <p:boldItalic r:id="rId38"/>
    </p:embeddedFont>
    <p:embeddedFont>
      <p:font typeface="Letter-join Plus 8" panose="02000505000000020003" pitchFamily="50" charset="0"/>
      <p:regular r:id="rId39"/>
    </p:embeddedFont>
    <p:embeddedFont>
      <p:font typeface="Calibri" panose="020F050202020403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D1F1F-5EC2-40B7-A3C0-85F67773E685}" v="8" dt="2019-09-03T18:29:19.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291" autoAdjust="0"/>
  </p:normalViewPr>
  <p:slideViewPr>
    <p:cSldViewPr>
      <p:cViewPr varScale="1">
        <p:scale>
          <a:sx n="104" d="100"/>
          <a:sy n="104" d="100"/>
        </p:scale>
        <p:origin x="144" y="39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FFBE2AAA-2CC7-4F9C-A8C6-8B9F2A3E9EF0}" type="datetimeFigureOut">
              <a:rPr lang="en-US" smtClean="0"/>
              <a:t>9/17/2025</a:t>
            </a:fld>
            <a:endParaRPr lang="en-US"/>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2B37ADBA-1AC7-4CD6-8AFF-4E8087BA5487}" type="datetimeFigureOut">
              <a:rPr lang="en-US" smtClean="0"/>
              <a:t>9/17/2025</a:t>
            </a:fld>
            <a:endParaRPr lang="en-US"/>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9/17/2025</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9/17/2025</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9/17/2025</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9/17/2025</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9/17/2025</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9/17/2025</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9/17/2025</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9/17/2025</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9/17/2025</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9/17/2025</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2014%20National%20Curriculum%20Upper%20KS2%20Guided%20Reading%20Question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nspcc.org.uk/preventing-abuse/keeping-children-safe/online-safety/" TargetMode="External"/><Relationship Id="rId7" Type="http://schemas.openxmlformats.org/officeDocument/2006/relationships/image" Target="../media/image13.png"/><Relationship Id="rId2" Type="http://schemas.openxmlformats.org/officeDocument/2006/relationships/hyperlink" Target="https://www.thinkuknow.co.uk/parents/" TargetMode="External"/><Relationship Id="rId1" Type="http://schemas.openxmlformats.org/officeDocument/2006/relationships/slideLayout" Target="../slideLayouts/slideLayout2.xml"/><Relationship Id="rId6" Type="http://schemas.openxmlformats.org/officeDocument/2006/relationships/hyperlink" Target="https://www.childnet.com/resources/know-it-all-for-parents" TargetMode="External"/><Relationship Id="rId5" Type="http://schemas.openxmlformats.org/officeDocument/2006/relationships/hyperlink" Target="https://www.saferinternet.org.uk/advice-centre/parents-and-carers" TargetMode="External"/><Relationship Id="rId4" Type="http://schemas.openxmlformats.org/officeDocument/2006/relationships/hyperlink" Target="http://www.safeguardingchildren.co.uk/parents-carers/e-safety-for-parent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booksfortopics.com/year-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4616" y="-243408"/>
            <a:ext cx="8458200" cy="1828800"/>
          </a:xfrm>
        </p:spPr>
        <p:txBody>
          <a:bodyPr>
            <a:normAutofit/>
          </a:bodyPr>
          <a:lstStyle/>
          <a:p>
            <a:r>
              <a:rPr lang="en-US" sz="6600" dirty="0">
                <a:latin typeface="SassoonCRInfant" panose="02010503020300020003" pitchFamily="2" charset="0"/>
              </a:rPr>
              <a:t>Welcome to Year 2 </a:t>
            </a:r>
            <a:r>
              <a:rPr lang="en-US" sz="6600" dirty="0">
                <a:latin typeface="SassoonCRInfant" panose="02010503020300020003" pitchFamily="2" charset="0"/>
                <a:sym typeface="Wingdings" panose="05000000000000000000" pitchFamily="2" charset="2"/>
              </a:rPr>
              <a:t> </a:t>
            </a:r>
            <a:endParaRPr lang="en-US" sz="6600" dirty="0">
              <a:latin typeface="SassoonCRInfant" panose="02010503020300020003" pitchFamily="2" charset="0"/>
            </a:endParaRPr>
          </a:p>
        </p:txBody>
      </p:sp>
      <p:sp>
        <p:nvSpPr>
          <p:cNvPr id="3" name="Subtitle 2"/>
          <p:cNvSpPr>
            <a:spLocks noGrp="1"/>
          </p:cNvSpPr>
          <p:nvPr>
            <p:ph type="subTitle" idx="1"/>
          </p:nvPr>
        </p:nvSpPr>
        <p:spPr>
          <a:xfrm>
            <a:off x="1703512" y="2283510"/>
            <a:ext cx="3960440" cy="1512168"/>
          </a:xfrm>
        </p:spPr>
        <p:txBody>
          <a:bodyPr>
            <a:normAutofit lnSpcReduction="10000"/>
          </a:bodyPr>
          <a:lstStyle/>
          <a:p>
            <a:r>
              <a:rPr lang="en-US" sz="3200" dirty="0">
                <a:latin typeface="SassoonCRInfant" panose="02010503020300020003" pitchFamily="2" charset="0"/>
              </a:rPr>
              <a:t>Miss </a:t>
            </a:r>
            <a:r>
              <a:rPr lang="en-US" sz="3200" dirty="0" err="1">
                <a:latin typeface="SassoonCRInfant" panose="02010503020300020003" pitchFamily="2" charset="0"/>
              </a:rPr>
              <a:t>Klaassen</a:t>
            </a:r>
            <a:r>
              <a:rPr lang="en-US" sz="3200" dirty="0">
                <a:latin typeface="SassoonCRInfant" panose="02010503020300020003" pitchFamily="2" charset="0"/>
              </a:rPr>
              <a:t> </a:t>
            </a:r>
          </a:p>
          <a:p>
            <a:r>
              <a:rPr lang="en-US" sz="3200" dirty="0" err="1">
                <a:latin typeface="SassoonCRInfant" panose="02010503020300020003" pitchFamily="2" charset="0"/>
              </a:rPr>
              <a:t>Mrs</a:t>
            </a:r>
            <a:r>
              <a:rPr lang="en-US" sz="3200" dirty="0">
                <a:latin typeface="SassoonCRInfant" panose="02010503020300020003" pitchFamily="2" charset="0"/>
              </a:rPr>
              <a:t> Lawson				</a:t>
            </a:r>
          </a:p>
          <a:p>
            <a:endParaRPr lang="en-US" sz="3200" dirty="0">
              <a:latin typeface="SassoonCRInfant" panose="02010503020300020003" pitchFamily="2" charset="0"/>
            </a:endParaRPr>
          </a:p>
          <a:p>
            <a:endParaRPr lang="en-US" sz="3200" dirty="0">
              <a:latin typeface="SassoonCRInfant" panose="02010503020300020003" pitchFamily="2" charset="0"/>
            </a:endParaRPr>
          </a:p>
        </p:txBody>
      </p:sp>
      <p:sp>
        <p:nvSpPr>
          <p:cNvPr id="4" name="Subtitle 2">
            <a:extLst>
              <a:ext uri="{FF2B5EF4-FFF2-40B4-BE49-F238E27FC236}">
                <a16:creationId xmlns:a16="http://schemas.microsoft.com/office/drawing/2014/main" id="{5BA534D8-DCEB-7DC7-9A3E-8CE698800537}"/>
              </a:ext>
            </a:extLst>
          </p:cNvPr>
          <p:cNvSpPr txBox="1">
            <a:spLocks/>
          </p:cNvSpPr>
          <p:nvPr/>
        </p:nvSpPr>
        <p:spPr>
          <a:xfrm>
            <a:off x="5663952" y="2276872"/>
            <a:ext cx="3960440" cy="1512168"/>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9pPr>
          </a:lstStyle>
          <a:p>
            <a:r>
              <a:rPr lang="en-US" sz="11200" b="1" dirty="0">
                <a:latin typeface="SassoonCRInfant" panose="02010503020300020003" pitchFamily="2" charset="0"/>
              </a:rPr>
              <a:t>Tuesday pm-</a:t>
            </a:r>
          </a:p>
          <a:p>
            <a:r>
              <a:rPr lang="en-US" sz="11200" dirty="0" err="1">
                <a:latin typeface="SassoonCRInfant" panose="02010503020300020003" pitchFamily="2" charset="0"/>
              </a:rPr>
              <a:t>Mrs</a:t>
            </a:r>
            <a:r>
              <a:rPr lang="en-US" sz="11200" dirty="0">
                <a:latin typeface="SassoonCRInfant" panose="02010503020300020003" pitchFamily="2" charset="0"/>
              </a:rPr>
              <a:t> Lawson &amp; </a:t>
            </a:r>
            <a:r>
              <a:rPr lang="en-US" sz="11200" dirty="0" err="1">
                <a:latin typeface="SassoonCRInfant" panose="02010503020300020003" pitchFamily="2" charset="0"/>
              </a:rPr>
              <a:t>Mrs</a:t>
            </a:r>
            <a:r>
              <a:rPr lang="en-US" sz="11200" dirty="0">
                <a:latin typeface="SassoonCRInfant" panose="02010503020300020003" pitchFamily="2" charset="0"/>
              </a:rPr>
              <a:t> Brant </a:t>
            </a:r>
          </a:p>
          <a:p>
            <a:endParaRPr lang="en-US" sz="11200" dirty="0">
              <a:latin typeface="SassoonCRInfant" panose="02010503020300020003" pitchFamily="2" charset="0"/>
            </a:endParaRPr>
          </a:p>
          <a:p>
            <a:r>
              <a:rPr lang="en-US" sz="11200" b="1" dirty="0">
                <a:latin typeface="SassoonCRInfant" panose="02010503020300020003" pitchFamily="2" charset="0"/>
              </a:rPr>
              <a:t>Thursday pm- </a:t>
            </a:r>
          </a:p>
          <a:p>
            <a:r>
              <a:rPr lang="en-US" sz="11200" dirty="0" err="1">
                <a:latin typeface="SassoonCRInfant" panose="02010503020300020003" pitchFamily="2" charset="0"/>
              </a:rPr>
              <a:t>Mrs</a:t>
            </a:r>
            <a:r>
              <a:rPr lang="en-US" sz="11200" dirty="0">
                <a:latin typeface="SassoonCRInfant" panose="02010503020300020003" pitchFamily="2" charset="0"/>
              </a:rPr>
              <a:t> Lawson &amp; </a:t>
            </a:r>
            <a:r>
              <a:rPr lang="en-US" sz="11200" dirty="0" err="1">
                <a:latin typeface="SassoonCRInfant" panose="02010503020300020003" pitchFamily="2" charset="0"/>
              </a:rPr>
              <a:t>Mrs</a:t>
            </a:r>
            <a:r>
              <a:rPr lang="en-US" sz="11200" dirty="0">
                <a:latin typeface="SassoonCRInfant" panose="02010503020300020003" pitchFamily="2" charset="0"/>
              </a:rPr>
              <a:t> </a:t>
            </a:r>
            <a:r>
              <a:rPr lang="en-US" sz="11200" dirty="0" err="1">
                <a:latin typeface="SassoonCRInfant" panose="02010503020300020003" pitchFamily="2" charset="0"/>
              </a:rPr>
              <a:t>Pattell</a:t>
            </a:r>
            <a:r>
              <a:rPr lang="en-US" sz="11200" dirty="0">
                <a:latin typeface="SassoonCRInfant" panose="02010503020300020003" pitchFamily="2" charset="0"/>
              </a:rPr>
              <a:t> </a:t>
            </a:r>
            <a:r>
              <a:rPr lang="en-US" sz="3200" dirty="0">
                <a:latin typeface="SassoonCRInfant" panose="02010503020300020003" pitchFamily="2" charset="0"/>
              </a:rPr>
              <a:t>				</a:t>
            </a:r>
          </a:p>
          <a:p>
            <a:endParaRPr lang="en-US" sz="3200" dirty="0">
              <a:latin typeface="SassoonCRInfant" panose="02010503020300020003" pitchFamily="2" charset="0"/>
            </a:endParaRPr>
          </a:p>
          <a:p>
            <a:endParaRPr lang="en-US" sz="3200" dirty="0">
              <a:latin typeface="SassoonCRInfant" panose="02010503020300020003" pitchFamily="2" charset="0"/>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260648"/>
            <a:ext cx="9829800" cy="1082674"/>
          </a:xfrm>
        </p:spPr>
        <p:txBody>
          <a:bodyPr>
            <a:normAutofit/>
          </a:bodyPr>
          <a:lstStyle/>
          <a:p>
            <a:r>
              <a:rPr lang="en-US" sz="6000" dirty="0">
                <a:latin typeface="SassoonCRInfant" panose="02010503020300020003" pitchFamily="2" charset="0"/>
                <a:hlinkClick r:id="rId2" action="ppaction://hlinkfile"/>
              </a:rPr>
              <a:t>Reading </a:t>
            </a:r>
          </a:p>
        </p:txBody>
      </p:sp>
      <p:sp>
        <p:nvSpPr>
          <p:cNvPr id="4" name="TextBox 3">
            <a:extLst>
              <a:ext uri="{FF2B5EF4-FFF2-40B4-BE49-F238E27FC236}">
                <a16:creationId xmlns:a16="http://schemas.microsoft.com/office/drawing/2014/main" id="{57A8AB27-63C7-43A6-9381-8C77E7BA325D}"/>
              </a:ext>
            </a:extLst>
          </p:cNvPr>
          <p:cNvSpPr txBox="1"/>
          <p:nvPr/>
        </p:nvSpPr>
        <p:spPr>
          <a:xfrm>
            <a:off x="911424" y="1628800"/>
            <a:ext cx="10585176" cy="1138773"/>
          </a:xfrm>
          <a:prstGeom prst="rect">
            <a:avLst/>
          </a:prstGeom>
          <a:noFill/>
        </p:spPr>
        <p:txBody>
          <a:bodyPr wrap="square" rtlCol="0">
            <a:spAutoFit/>
          </a:bodyPr>
          <a:lstStyle/>
          <a:p>
            <a:pPr marL="285750" indent="-285750">
              <a:buFont typeface="Arial" panose="020B0604020202020204" pitchFamily="34" charset="0"/>
              <a:buChar char="•"/>
            </a:pPr>
            <a:endParaRPr lang="en-GB" sz="3200" dirty="0">
              <a:latin typeface="SassoonCRInfant" panose="02010503020300020003" pitchFamily="2" charset="0"/>
            </a:endParaRPr>
          </a:p>
          <a:p>
            <a:endParaRPr lang="en-GB" dirty="0"/>
          </a:p>
          <a:p>
            <a:endParaRPr lang="en-GB" dirty="0"/>
          </a:p>
        </p:txBody>
      </p:sp>
      <p:sp>
        <p:nvSpPr>
          <p:cNvPr id="3" name="TextBox 2">
            <a:extLst>
              <a:ext uri="{FF2B5EF4-FFF2-40B4-BE49-F238E27FC236}">
                <a16:creationId xmlns:a16="http://schemas.microsoft.com/office/drawing/2014/main" id="{58355190-594D-4FA4-B9C2-26F35E442968}"/>
              </a:ext>
            </a:extLst>
          </p:cNvPr>
          <p:cNvSpPr txBox="1"/>
          <p:nvPr/>
        </p:nvSpPr>
        <p:spPr>
          <a:xfrm>
            <a:off x="5159896" y="-171400"/>
            <a:ext cx="5904656" cy="5570756"/>
          </a:xfrm>
          <a:prstGeom prst="rect">
            <a:avLst/>
          </a:prstGeom>
          <a:noFill/>
        </p:spPr>
        <p:txBody>
          <a:bodyPr wrap="square" rtlCol="0">
            <a:spAutoFit/>
          </a:bodyPr>
          <a:lstStyle/>
          <a:p>
            <a:endParaRPr lang="en-GB" sz="2800" dirty="0">
              <a:latin typeface="SassoonCRInfant" panose="02010503020300020003" pitchFamily="2" charset="0"/>
            </a:endParaRPr>
          </a:p>
          <a:p>
            <a:r>
              <a:rPr lang="en-GB" sz="2800" dirty="0">
                <a:latin typeface="SassoonCRInfant" panose="02010503020300020003" pitchFamily="2" charset="0"/>
              </a:rPr>
              <a:t>Three key areas: fluency, accuracy and comprehension. </a:t>
            </a:r>
          </a:p>
          <a:p>
            <a:endParaRPr lang="en-GB" sz="2800" dirty="0">
              <a:latin typeface="SassoonCRInfant" panose="02010503020300020003" pitchFamily="2" charset="0"/>
            </a:endParaRPr>
          </a:p>
          <a:p>
            <a:r>
              <a:rPr lang="en-GB" sz="2800" dirty="0">
                <a:latin typeface="SassoonCRInfant" panose="02010503020300020003" pitchFamily="2" charset="0"/>
              </a:rPr>
              <a:t>These skills are taught in school but need to be reinforced at home. </a:t>
            </a:r>
          </a:p>
          <a:p>
            <a:r>
              <a:rPr lang="en-GB" sz="2800" dirty="0">
                <a:latin typeface="SassoonCRInfant" panose="02010503020300020003" pitchFamily="2" charset="0"/>
              </a:rPr>
              <a:t>Fluency and accuracy – regular (daily) practise and correction.</a:t>
            </a:r>
          </a:p>
          <a:p>
            <a:r>
              <a:rPr lang="en-GB" sz="2800" dirty="0">
                <a:latin typeface="SassoonCRInfant" panose="02010503020300020003" pitchFamily="2" charset="0"/>
              </a:rPr>
              <a:t>Comprehension – questioning your child about their understanding of the text. </a:t>
            </a:r>
          </a:p>
          <a:p>
            <a:endParaRPr lang="en-GB" sz="2400" dirty="0">
              <a:latin typeface="SassoonCRInfant" panose="02010503020300020003" pitchFamily="2" charset="0"/>
            </a:endParaRPr>
          </a:p>
          <a:p>
            <a:endParaRPr lang="en-GB" sz="2400" dirty="0">
              <a:latin typeface="SassoonCRInfant" panose="02010503020300020003" pitchFamily="2" charset="0"/>
            </a:endParaRPr>
          </a:p>
        </p:txBody>
      </p:sp>
      <p:pic>
        <p:nvPicPr>
          <p:cNvPr id="6148" name="Picture 4" descr="https://seussblog.files.wordpress.com/2014/03/il_fullxfull-294646043.jpg">
            <a:extLst>
              <a:ext uri="{FF2B5EF4-FFF2-40B4-BE49-F238E27FC236}">
                <a16:creationId xmlns:a16="http://schemas.microsoft.com/office/drawing/2014/main" id="{519C918C-1490-42D2-97E4-E2466F94B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1775370"/>
            <a:ext cx="4058816" cy="24352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355190-594D-4FA4-B9C2-26F35E442968}"/>
              </a:ext>
            </a:extLst>
          </p:cNvPr>
          <p:cNvSpPr txBox="1"/>
          <p:nvPr/>
        </p:nvSpPr>
        <p:spPr>
          <a:xfrm>
            <a:off x="1919536" y="5022476"/>
            <a:ext cx="7200800" cy="1692771"/>
          </a:xfrm>
          <a:prstGeom prst="rect">
            <a:avLst/>
          </a:prstGeom>
          <a:noFill/>
        </p:spPr>
        <p:txBody>
          <a:bodyPr wrap="square" rtlCol="0">
            <a:spAutoFit/>
          </a:bodyPr>
          <a:lstStyle/>
          <a:p>
            <a:r>
              <a:rPr lang="en-GB" sz="2800" dirty="0">
                <a:latin typeface="SassoonCRInfant" panose="02010503020300020003" pitchFamily="2" charset="0"/>
              </a:rPr>
              <a:t>If your child loses their reading record, a new one can be purchased from the office for £1. </a:t>
            </a:r>
          </a:p>
          <a:p>
            <a:endParaRPr lang="en-GB" sz="2400" dirty="0">
              <a:latin typeface="SassoonCRInfant" panose="02010503020300020003" pitchFamily="2" charset="0"/>
            </a:endParaRPr>
          </a:p>
          <a:p>
            <a:endParaRPr lang="en-GB" sz="2400" dirty="0">
              <a:latin typeface="SassoonCRInfant" panose="02010503020300020003" pitchFamily="2" charset="0"/>
            </a:endParaRPr>
          </a:p>
        </p:txBody>
      </p:sp>
    </p:spTree>
    <p:extLst>
      <p:ext uri="{BB962C8B-B14F-4D97-AF65-F5344CB8AC3E}">
        <p14:creationId xmlns:p14="http://schemas.microsoft.com/office/powerpoint/2010/main" val="240054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721" y="424248"/>
            <a:ext cx="736156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04040"/>
                </a:solidFill>
                <a:effectLst/>
                <a:uLnTx/>
                <a:uFillTx/>
                <a:latin typeface="Letterjoin-Air Plus 8" panose="02000805000000020003" pitchFamily="50" charset="0"/>
              </a:rPr>
              <a:t>Handwriting in St John’s</a:t>
            </a:r>
          </a:p>
        </p:txBody>
      </p:sp>
      <p:sp>
        <p:nvSpPr>
          <p:cNvPr id="3" name="Rectangle 2"/>
          <p:cNvSpPr/>
          <p:nvPr/>
        </p:nvSpPr>
        <p:spPr>
          <a:xfrm>
            <a:off x="617818" y="1367162"/>
            <a:ext cx="11382837" cy="74392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04040"/>
                </a:solidFill>
                <a:effectLst/>
                <a:uLnTx/>
                <a:uFillTx/>
                <a:latin typeface="SassoonCRInfant" panose="02010503020300020003" pitchFamily="2" charset="0"/>
                <a:ea typeface="Calibri" panose="020F0502020204030204" pitchFamily="34" charset="0"/>
                <a:cs typeface="Times New Roman" panose="02020603050405020304" pitchFamily="18" charset="0"/>
              </a:rPr>
              <a:t>Handwriting is a skill that affects written communication across the curriculum. Our aim is that children are able to write with ease, speed and legibility. </a:t>
            </a:r>
          </a:p>
        </p:txBody>
      </p:sp>
      <p:sp>
        <p:nvSpPr>
          <p:cNvPr id="4" name="Rectangle 3"/>
          <p:cNvSpPr/>
          <p:nvPr/>
        </p:nvSpPr>
        <p:spPr>
          <a:xfrm>
            <a:off x="617818" y="2304141"/>
            <a:ext cx="11311715" cy="2273443"/>
          </a:xfrm>
          <a:prstGeom prst="rect">
            <a:avLst/>
          </a:prstGeom>
        </p:spPr>
        <p:txBody>
          <a:bodyPr wrap="square">
            <a:spAutoFit/>
          </a:bodyPr>
          <a:lstStyle/>
          <a:p>
            <a:pPr>
              <a:lnSpc>
                <a:spcPct val="107000"/>
              </a:lnSpc>
              <a:spcAft>
                <a:spcPts val="800"/>
              </a:spcAft>
            </a:pPr>
            <a:r>
              <a:rPr lang="en-GB" sz="2000" dirty="0">
                <a:latin typeface="SassoonCRInfant" panose="02010503020300020003" pitchFamily="2" charset="0"/>
                <a:ea typeface="Calibri" panose="020F0502020204030204" pitchFamily="34" charset="0"/>
                <a:cs typeface="Times New Roman" panose="02020603050405020304" pitchFamily="18" charset="0"/>
              </a:rPr>
              <a:t>In Year 2, adults will model cursive writing from the beginning of the year as children will already be familiar with cursive. </a:t>
            </a:r>
          </a:p>
          <a:p>
            <a:pPr>
              <a:lnSpc>
                <a:spcPct val="107000"/>
              </a:lnSpc>
              <a:spcAft>
                <a:spcPts val="800"/>
              </a:spcAft>
            </a:pPr>
            <a:r>
              <a:rPr lang="en-GB" sz="2000" dirty="0">
                <a:latin typeface="SassoonCRInfant" panose="02010503020300020003" pitchFamily="2" charset="0"/>
                <a:ea typeface="Calibri" panose="020F0502020204030204" pitchFamily="34" charset="0"/>
                <a:cs typeface="Times New Roman" panose="02020603050405020304" pitchFamily="18" charset="0"/>
              </a:rPr>
              <a:t>The children will be encouraged to continue the development of basic joins which they should transfer into all their independent writing. They will also continue to link their handwriting to their phonic development as they learn to write new sounds using a cursive writing style. </a:t>
            </a:r>
          </a:p>
          <a:p>
            <a:pPr>
              <a:lnSpc>
                <a:spcPct val="107000"/>
              </a:lnSpc>
              <a:spcAft>
                <a:spcPts val="800"/>
              </a:spcAft>
            </a:pPr>
            <a:r>
              <a:rPr lang="en-GB" sz="2000" dirty="0">
                <a:latin typeface="SassoonCRInfant" panose="02010503020300020003" pitchFamily="2" charset="0"/>
                <a:ea typeface="Calibri" panose="020F0502020204030204" pitchFamily="34" charset="0"/>
                <a:cs typeface="Times New Roman" panose="02020603050405020304" pitchFamily="18" charset="0"/>
              </a:rPr>
              <a:t>Errors in pencil grip and letter formation will be immediately addressed, modelled and corrected. </a:t>
            </a:r>
          </a:p>
        </p:txBody>
      </p:sp>
      <p:sp>
        <p:nvSpPr>
          <p:cNvPr id="5" name="Rectangle 4"/>
          <p:cNvSpPr/>
          <p:nvPr/>
        </p:nvSpPr>
        <p:spPr>
          <a:xfrm>
            <a:off x="3301999" y="4694464"/>
            <a:ext cx="5748867" cy="2031325"/>
          </a:xfrm>
          <a:prstGeom prst="rect">
            <a:avLst/>
          </a:prstGeom>
        </p:spPr>
        <p:txBody>
          <a:bodyPr wrap="square">
            <a:spAutoFit/>
          </a:bodyPr>
          <a:lstStyle/>
          <a:p>
            <a:pPr marL="342900" indent="-342900">
              <a:buFont typeface="Arial" panose="020B0604020202020204" pitchFamily="34" charset="0"/>
              <a:buChar char="•"/>
            </a:pPr>
            <a:r>
              <a:rPr lang="en-GB" dirty="0">
                <a:solidFill>
                  <a:srgbClr val="FF0000"/>
                </a:solidFill>
                <a:latin typeface="Letter-join Plus 8" panose="02000505000000020003" pitchFamily="50" charset="0"/>
              </a:rPr>
              <a:t>Remember we always start ALL letters on the line.</a:t>
            </a:r>
          </a:p>
          <a:p>
            <a:pPr marL="342900" indent="-342900">
              <a:buFont typeface="Arial" panose="020B0604020202020204" pitchFamily="34" charset="0"/>
              <a:buChar char="•"/>
            </a:pPr>
            <a:r>
              <a:rPr lang="en-GB" dirty="0">
                <a:solidFill>
                  <a:srgbClr val="FF0000"/>
                </a:solidFill>
                <a:latin typeface="Letter-join Plus 8" panose="02000505000000020003" pitchFamily="50" charset="0"/>
              </a:rPr>
              <a:t>We have tall letters and small letters. </a:t>
            </a:r>
          </a:p>
          <a:p>
            <a:pPr marL="342900" indent="-342900">
              <a:buFont typeface="Arial" panose="020B0604020202020204" pitchFamily="34" charset="0"/>
              <a:buChar char="•"/>
            </a:pPr>
            <a:r>
              <a:rPr lang="en-GB" dirty="0">
                <a:solidFill>
                  <a:srgbClr val="FF0000"/>
                </a:solidFill>
                <a:latin typeface="Letter-join Plus 8" panose="02000505000000020003" pitchFamily="50" charset="0"/>
              </a:rPr>
              <a:t>We have letters that sit on the line. </a:t>
            </a:r>
          </a:p>
          <a:p>
            <a:pPr marL="342900" indent="-342900">
              <a:buFont typeface="Arial" panose="020B0604020202020204" pitchFamily="34" charset="0"/>
              <a:buChar char="•"/>
            </a:pPr>
            <a:r>
              <a:rPr lang="en-GB" dirty="0">
                <a:solidFill>
                  <a:srgbClr val="FF0000"/>
                </a:solidFill>
                <a:latin typeface="Letter-join Plus 8" panose="02000505000000020003" pitchFamily="50" charset="0"/>
              </a:rPr>
              <a:t>We have letters that go under the line. </a:t>
            </a:r>
          </a:p>
          <a:p>
            <a:pPr marL="342900" indent="-342900">
              <a:buFont typeface="Arial" panose="020B0604020202020204" pitchFamily="34" charset="0"/>
              <a:buChar char="•"/>
            </a:pPr>
            <a:r>
              <a:rPr lang="en-GB" dirty="0">
                <a:solidFill>
                  <a:srgbClr val="FF0000"/>
                </a:solidFill>
                <a:latin typeface="Letter-join Plus 8" panose="02000505000000020003" pitchFamily="50" charset="0"/>
              </a:rPr>
              <a:t>We have letters that </a:t>
            </a:r>
            <a:r>
              <a:rPr lang="en-GB" dirty="0" err="1">
                <a:solidFill>
                  <a:srgbClr val="FF0000"/>
                </a:solidFill>
                <a:latin typeface="Letter-join Plus 8" panose="02000505000000020003" pitchFamily="50" charset="0"/>
              </a:rPr>
              <a:t>woosh</a:t>
            </a:r>
            <a:r>
              <a:rPr lang="en-GB" dirty="0">
                <a:solidFill>
                  <a:srgbClr val="FF0000"/>
                </a:solidFill>
                <a:latin typeface="Letter-join Plus 8" panose="02000505000000020003" pitchFamily="50" charset="0"/>
              </a:rPr>
              <a:t>…. (curved) </a:t>
            </a:r>
          </a:p>
          <a:p>
            <a:pPr marL="342900" indent="-342900">
              <a:buFont typeface="Arial" panose="020B0604020202020204" pitchFamily="34" charset="0"/>
              <a:buChar char="•"/>
            </a:pPr>
            <a:r>
              <a:rPr lang="en-GB" dirty="0">
                <a:solidFill>
                  <a:srgbClr val="FF0000"/>
                </a:solidFill>
                <a:latin typeface="Letter-join Plus 8" panose="02000505000000020003" pitchFamily="50" charset="0"/>
              </a:rPr>
              <a:t>We have letters that reach… (straight) </a:t>
            </a:r>
          </a:p>
          <a:p>
            <a:pPr marL="342900" indent="-342900">
              <a:buFont typeface="Arial" panose="020B0604020202020204" pitchFamily="34" charset="0"/>
              <a:buChar char="•"/>
            </a:pPr>
            <a:r>
              <a:rPr lang="en-GB" dirty="0">
                <a:solidFill>
                  <a:srgbClr val="FF0000"/>
                </a:solidFill>
                <a:latin typeface="Letter-join Plus 8" panose="02000505000000020003" pitchFamily="50" charset="0"/>
              </a:rPr>
              <a:t>Have a go and do your best… Don’t give up…</a:t>
            </a:r>
          </a:p>
        </p:txBody>
      </p:sp>
      <p:sp>
        <p:nvSpPr>
          <p:cNvPr id="6" name="TextBox 5"/>
          <p:cNvSpPr txBox="1"/>
          <p:nvPr/>
        </p:nvSpPr>
        <p:spPr>
          <a:xfrm>
            <a:off x="7781026" y="172430"/>
            <a:ext cx="4148507" cy="1077218"/>
          </a:xfrm>
          <a:prstGeom prst="rect">
            <a:avLst/>
          </a:prstGeom>
          <a:noFill/>
          <a:ln w="76200">
            <a:solidFill>
              <a:srgbClr val="00B0F0"/>
            </a:solidFill>
          </a:ln>
        </p:spPr>
        <p:txBody>
          <a:bodyPr wrap="square" rtlCol="0">
            <a:spAutoFit/>
          </a:bodyPr>
          <a:lstStyle/>
          <a:p>
            <a:pPr algn="ctr"/>
            <a:r>
              <a:rPr lang="en-GB" sz="1600" dirty="0">
                <a:latin typeface="Letterjoin-Air Plus 8" panose="02000805000000020003" pitchFamily="50" charset="0"/>
              </a:rPr>
              <a:t>This font will be used to model to the children within lessons. Teachers will also model handwriting expectations.</a:t>
            </a:r>
          </a:p>
        </p:txBody>
      </p:sp>
    </p:spTree>
    <p:extLst>
      <p:ext uri="{BB962C8B-B14F-4D97-AF65-F5344CB8AC3E}">
        <p14:creationId xmlns:p14="http://schemas.microsoft.com/office/powerpoint/2010/main" val="2018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260648"/>
            <a:ext cx="9829800" cy="1082674"/>
          </a:xfrm>
        </p:spPr>
        <p:txBody>
          <a:bodyPr>
            <a:normAutofit/>
          </a:bodyPr>
          <a:lstStyle/>
          <a:p>
            <a:r>
              <a:rPr lang="en-US" sz="6000" dirty="0">
                <a:latin typeface="SassoonCRInfant" panose="02010503020300020003" pitchFamily="2" charset="0"/>
              </a:rPr>
              <a:t>ICT and E-Safety </a:t>
            </a:r>
          </a:p>
        </p:txBody>
      </p:sp>
      <p:sp>
        <p:nvSpPr>
          <p:cNvPr id="4" name="TextBox 3">
            <a:extLst>
              <a:ext uri="{FF2B5EF4-FFF2-40B4-BE49-F238E27FC236}">
                <a16:creationId xmlns:a16="http://schemas.microsoft.com/office/drawing/2014/main" id="{57A8AB27-63C7-43A6-9381-8C77E7BA325D}"/>
              </a:ext>
            </a:extLst>
          </p:cNvPr>
          <p:cNvSpPr txBox="1"/>
          <p:nvPr/>
        </p:nvSpPr>
        <p:spPr>
          <a:xfrm>
            <a:off x="551384" y="1566607"/>
            <a:ext cx="3744416" cy="3447098"/>
          </a:xfrm>
          <a:prstGeom prst="rect">
            <a:avLst/>
          </a:prstGeom>
          <a:noFill/>
        </p:spPr>
        <p:txBody>
          <a:bodyPr wrap="square" rtlCol="0">
            <a:spAutoFit/>
          </a:bodyPr>
          <a:lstStyle/>
          <a:p>
            <a:r>
              <a:rPr lang="en-GB" sz="2000" dirty="0">
                <a:latin typeface="SassoonCRInfant" panose="02010503020300020003" pitchFamily="2" charset="0"/>
              </a:rPr>
              <a:t>All children are taught E-Safety regularly throughout the year. </a:t>
            </a:r>
          </a:p>
          <a:p>
            <a:endParaRPr lang="en-GB" sz="2000" dirty="0">
              <a:latin typeface="SassoonCRInfant" panose="02010503020300020003" pitchFamily="2" charset="0"/>
            </a:endParaRPr>
          </a:p>
          <a:p>
            <a:r>
              <a:rPr lang="en-GB" sz="2000" dirty="0">
                <a:latin typeface="SassoonCRInfant" panose="02010503020300020003" pitchFamily="2" charset="0"/>
              </a:rPr>
              <a:t>Please familiarise yourself with the Year 2 computer rules on the school website. </a:t>
            </a:r>
          </a:p>
          <a:p>
            <a:endParaRPr lang="en-GB" sz="2000" dirty="0">
              <a:latin typeface="SassoonCRInfant" panose="02010503020300020003" pitchFamily="2" charset="0"/>
            </a:endParaRPr>
          </a:p>
          <a:p>
            <a:r>
              <a:rPr lang="en-GB" sz="2000" dirty="0">
                <a:latin typeface="SassoonCRInfant" panose="02010503020300020003" pitchFamily="2" charset="0"/>
              </a:rPr>
              <a:t>If you are concerned about anything ICT based, please see a member of staff at school. </a:t>
            </a:r>
          </a:p>
          <a:p>
            <a:endParaRPr lang="en-GB" dirty="0"/>
          </a:p>
        </p:txBody>
      </p:sp>
      <p:sp>
        <p:nvSpPr>
          <p:cNvPr id="3" name="Rectangle 2">
            <a:extLst>
              <a:ext uri="{FF2B5EF4-FFF2-40B4-BE49-F238E27FC236}">
                <a16:creationId xmlns:a16="http://schemas.microsoft.com/office/drawing/2014/main" id="{083B2DE9-0573-4110-A63C-A4FADB966C61}"/>
              </a:ext>
            </a:extLst>
          </p:cNvPr>
          <p:cNvSpPr/>
          <p:nvPr/>
        </p:nvSpPr>
        <p:spPr>
          <a:xfrm>
            <a:off x="7464152" y="1566607"/>
            <a:ext cx="4129881" cy="310854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dirty="0">
                <a:latin typeface="SassoonCRInfant" panose="02010503020300020003" pitchFamily="2" charset="0"/>
              </a:rPr>
              <a:t>Useful Websites: </a:t>
            </a:r>
          </a:p>
          <a:p>
            <a:endParaRPr lang="en-GB" sz="1600" dirty="0">
              <a:latin typeface="SassoonCRInfant" panose="02010503020300020003" pitchFamily="2" charset="0"/>
            </a:endParaRPr>
          </a:p>
          <a:p>
            <a:pPr marL="285750" indent="-285750">
              <a:buFont typeface="Arial" panose="020B0604020202020204" pitchFamily="34" charset="0"/>
              <a:buChar char="•"/>
            </a:pPr>
            <a:r>
              <a:rPr lang="en-GB" sz="1600" dirty="0">
                <a:latin typeface="SassoonCRInfant" panose="02010503020300020003" pitchFamily="2" charset="0"/>
                <a:hlinkClick r:id="rId2"/>
              </a:rPr>
              <a:t>https://www.thinkuknow.co.uk/parents/</a:t>
            </a:r>
            <a:r>
              <a:rPr lang="en-GB" sz="1600" dirty="0">
                <a:latin typeface="SassoonCRInfant" panose="02010503020300020003" pitchFamily="2" charset="0"/>
              </a:rPr>
              <a:t> </a:t>
            </a:r>
          </a:p>
          <a:p>
            <a:pPr marL="285750" indent="-285750">
              <a:buFont typeface="Arial" panose="020B0604020202020204" pitchFamily="34" charset="0"/>
              <a:buChar char="•"/>
            </a:pPr>
            <a:r>
              <a:rPr lang="en-GB" sz="1600" dirty="0">
                <a:latin typeface="SassoonCRInfant" panose="02010503020300020003" pitchFamily="2" charset="0"/>
                <a:hlinkClick r:id="rId3"/>
              </a:rPr>
              <a:t>https://www.nspcc.org.uk/preventing-abuse/keeping-children-safe/online-safety/</a:t>
            </a:r>
            <a:r>
              <a:rPr lang="en-GB" sz="1600" dirty="0">
                <a:latin typeface="SassoonCRInfant" panose="02010503020300020003" pitchFamily="2" charset="0"/>
              </a:rPr>
              <a:t> </a:t>
            </a:r>
          </a:p>
          <a:p>
            <a:pPr marL="285750" indent="-285750">
              <a:buFont typeface="Arial" panose="020B0604020202020204" pitchFamily="34" charset="0"/>
              <a:buChar char="•"/>
            </a:pPr>
            <a:r>
              <a:rPr lang="en-GB" sz="1600" dirty="0">
                <a:latin typeface="SassoonCRInfant" panose="02010503020300020003" pitchFamily="2" charset="0"/>
                <a:hlinkClick r:id="rId4"/>
              </a:rPr>
              <a:t>http://www.safeguardingchildren.co.uk/parents-carers/e-safety-for-parents</a:t>
            </a:r>
            <a:endParaRPr lang="en-GB" sz="1600" dirty="0">
              <a:latin typeface="SassoonCRInfant" panose="02010503020300020003" pitchFamily="2" charset="0"/>
            </a:endParaRPr>
          </a:p>
          <a:p>
            <a:pPr marL="285750" indent="-285750">
              <a:buFont typeface="Arial" panose="020B0604020202020204" pitchFamily="34" charset="0"/>
              <a:buChar char="•"/>
            </a:pPr>
            <a:r>
              <a:rPr lang="en-GB" sz="1600" dirty="0">
                <a:latin typeface="SassoonCRInfant" panose="02010503020300020003" pitchFamily="2" charset="0"/>
                <a:hlinkClick r:id="rId5"/>
              </a:rPr>
              <a:t>https://www.saferinternet.org.uk/advice-centre/parents-and-carers</a:t>
            </a:r>
            <a:r>
              <a:rPr lang="en-GB" sz="1600" dirty="0">
                <a:latin typeface="SassoonCRInfant" panose="02010503020300020003" pitchFamily="2" charset="0"/>
              </a:rPr>
              <a:t> </a:t>
            </a:r>
          </a:p>
          <a:p>
            <a:pPr marL="285750" indent="-285750">
              <a:buFont typeface="Arial" panose="020B0604020202020204" pitchFamily="34" charset="0"/>
              <a:buChar char="•"/>
            </a:pPr>
            <a:r>
              <a:rPr lang="en-GB" sz="1600" dirty="0">
                <a:latin typeface="SassoonCRInfant" panose="02010503020300020003" pitchFamily="2" charset="0"/>
                <a:hlinkClick r:id="rId6"/>
              </a:rPr>
              <a:t>https://www.childnet.com/resources/know-it-all-for-parents</a:t>
            </a:r>
            <a:r>
              <a:rPr lang="en-GB" sz="1600" dirty="0">
                <a:latin typeface="SassoonCRInfant" panose="02010503020300020003" pitchFamily="2" charset="0"/>
              </a:rPr>
              <a:t> </a:t>
            </a:r>
          </a:p>
          <a:p>
            <a:endParaRPr lang="en-GB" dirty="0">
              <a:latin typeface="SassoonCRInfant" panose="02010503020300020003" pitchFamily="2" charset="0"/>
            </a:endParaRPr>
          </a:p>
        </p:txBody>
      </p:sp>
      <p:pic>
        <p:nvPicPr>
          <p:cNvPr id="5" name="Picture 4"/>
          <p:cNvPicPr>
            <a:picLocks noChangeAspect="1"/>
          </p:cNvPicPr>
          <p:nvPr/>
        </p:nvPicPr>
        <p:blipFill rotWithShape="1">
          <a:blip r:embed="rId7"/>
          <a:srcRect l="24100" t="26195" r="51801" b="14271"/>
          <a:stretch/>
        </p:blipFill>
        <p:spPr>
          <a:xfrm>
            <a:off x="4308395" y="1598037"/>
            <a:ext cx="2747825" cy="3816424"/>
          </a:xfrm>
          <a:prstGeom prst="rect">
            <a:avLst/>
          </a:prstGeom>
        </p:spPr>
      </p:pic>
    </p:spTree>
    <p:extLst>
      <p:ext uri="{BB962C8B-B14F-4D97-AF65-F5344CB8AC3E}">
        <p14:creationId xmlns:p14="http://schemas.microsoft.com/office/powerpoint/2010/main" val="17286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latin typeface="SassoonCRInfant" panose="02010503020300020003" pitchFamily="2" charset="0"/>
              </a:rPr>
              <a:t>Class Dojo</a:t>
            </a:r>
          </a:p>
        </p:txBody>
      </p:sp>
      <p:sp>
        <p:nvSpPr>
          <p:cNvPr id="3" name="Content Placeholder 2"/>
          <p:cNvSpPr>
            <a:spLocks noGrp="1"/>
          </p:cNvSpPr>
          <p:nvPr>
            <p:ph idx="1"/>
          </p:nvPr>
        </p:nvSpPr>
        <p:spPr>
          <a:xfrm>
            <a:off x="220418" y="1463824"/>
            <a:ext cx="10916142" cy="3474720"/>
          </a:xfrm>
        </p:spPr>
        <p:txBody>
          <a:bodyPr>
            <a:normAutofit lnSpcReduction="10000"/>
          </a:bodyPr>
          <a:lstStyle/>
          <a:p>
            <a:pPr lvl="1"/>
            <a:r>
              <a:rPr lang="en-GB" sz="2400" dirty="0">
                <a:latin typeface="SassoonCRInfant" panose="02010503020300020003" pitchFamily="2" charset="0"/>
              </a:rPr>
              <a:t>It is our main form of communication so please check regularly / enable notifications if needed. </a:t>
            </a:r>
          </a:p>
          <a:p>
            <a:pPr lvl="1"/>
            <a:r>
              <a:rPr lang="en-GB" sz="2400" dirty="0">
                <a:latin typeface="SassoonCRInfant" panose="02010503020300020003" pitchFamily="2" charset="0"/>
              </a:rPr>
              <a:t>We celebrate the work of children / classes / school on Dojo so it is a brilliant way of finding out about your child’s education. </a:t>
            </a:r>
          </a:p>
          <a:p>
            <a:pPr lvl="1"/>
            <a:r>
              <a:rPr lang="en-GB" sz="2400" dirty="0">
                <a:latin typeface="SassoonCRInfant" panose="02010503020300020003" pitchFamily="2" charset="0"/>
              </a:rPr>
              <a:t>Teachers will check any messages whenever they can between the hours of 8 and 4 on weekdays and get back to you as soon as they can.</a:t>
            </a:r>
          </a:p>
          <a:p>
            <a:pPr lvl="1"/>
            <a:r>
              <a:rPr lang="en-GB" sz="2400" dirty="0">
                <a:latin typeface="SassoonCRInfant" panose="02010503020300020003" pitchFamily="2" charset="0"/>
              </a:rPr>
              <a:t>It’s great for quick questions / notify us of pupil absence but if you require a more detailed discussion, please feel free to give us a ring (or request a call through Dojo)</a:t>
            </a:r>
          </a:p>
          <a:p>
            <a:endParaRPr lang="en-GB" dirty="0"/>
          </a:p>
        </p:txBody>
      </p:sp>
      <p:pic>
        <p:nvPicPr>
          <p:cNvPr id="1026" name="Picture 2" descr="ClassDojo – Apps on Google 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604" y="260648"/>
            <a:ext cx="3550791" cy="177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63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260648"/>
            <a:ext cx="9829800" cy="1082674"/>
          </a:xfrm>
        </p:spPr>
        <p:txBody>
          <a:bodyPr>
            <a:normAutofit/>
          </a:bodyPr>
          <a:lstStyle/>
          <a:p>
            <a:r>
              <a:rPr lang="en-US" sz="6000" dirty="0">
                <a:latin typeface="SassoonCRInfant" panose="02010503020300020003" pitchFamily="2" charset="0"/>
              </a:rPr>
              <a:t>Rewards</a:t>
            </a:r>
          </a:p>
        </p:txBody>
      </p:sp>
      <p:sp>
        <p:nvSpPr>
          <p:cNvPr id="7" name="TextBox 6">
            <a:extLst>
              <a:ext uri="{FF2B5EF4-FFF2-40B4-BE49-F238E27FC236}">
                <a16:creationId xmlns:a16="http://schemas.microsoft.com/office/drawing/2014/main" id="{CA88B47C-0744-4648-938B-C333B6AA5DDF}"/>
              </a:ext>
            </a:extLst>
          </p:cNvPr>
          <p:cNvSpPr txBox="1"/>
          <p:nvPr/>
        </p:nvSpPr>
        <p:spPr>
          <a:xfrm>
            <a:off x="1289773" y="1343322"/>
            <a:ext cx="10873208" cy="3970318"/>
          </a:xfrm>
          <a:prstGeom prst="rect">
            <a:avLst/>
          </a:prstGeom>
          <a:noFill/>
        </p:spPr>
        <p:txBody>
          <a:bodyPr wrap="square" rtlCol="0">
            <a:spAutoFit/>
          </a:bodyPr>
          <a:lstStyle/>
          <a:p>
            <a:pPr marL="342900" indent="-342900">
              <a:buFont typeface="Arial" panose="020B0604020202020204" pitchFamily="34" charset="0"/>
              <a:buChar char="•"/>
            </a:pPr>
            <a:r>
              <a:rPr lang="en-GB" sz="2800" dirty="0">
                <a:latin typeface="SassoonCRInfant" panose="02010503020300020003" pitchFamily="2" charset="0"/>
              </a:rPr>
              <a:t>For following our school rules linked very closely to our values, children will receive dojo points.</a:t>
            </a:r>
          </a:p>
          <a:p>
            <a:pPr marL="342900" indent="-342900">
              <a:buFont typeface="Arial" panose="020B0604020202020204" pitchFamily="34" charset="0"/>
              <a:buChar char="•"/>
            </a:pPr>
            <a:r>
              <a:rPr lang="en-GB" sz="2800" dirty="0">
                <a:latin typeface="SassoonCRInfant" panose="02010503020300020003" pitchFamily="2" charset="0"/>
              </a:rPr>
              <a:t>Lots of points and praise for manners, presentation, effort.</a:t>
            </a:r>
          </a:p>
          <a:p>
            <a:pPr marL="342900" indent="-342900">
              <a:buFont typeface="Arial" panose="020B0604020202020204" pitchFamily="34" charset="0"/>
              <a:buChar char="•"/>
            </a:pPr>
            <a:r>
              <a:rPr lang="en-GB" sz="2800" dirty="0">
                <a:latin typeface="SassoonCRInfant" panose="02010503020300020003" pitchFamily="2" charset="0"/>
              </a:rPr>
              <a:t>Children can be awarded dojo points by any member of  staff around school.</a:t>
            </a:r>
          </a:p>
          <a:p>
            <a:pPr marL="342900" indent="-342900">
              <a:buFont typeface="Arial" panose="020B0604020202020204" pitchFamily="34" charset="0"/>
              <a:buChar char="•"/>
            </a:pPr>
            <a:r>
              <a:rPr lang="en-GB" sz="2800" dirty="0">
                <a:latin typeface="SassoonCRInfant" panose="02010503020300020003" pitchFamily="2" charset="0"/>
              </a:rPr>
              <a:t>Golden tickets for outstanding pieces of work will be given out</a:t>
            </a:r>
          </a:p>
          <a:p>
            <a:pPr marL="342900" indent="-342900">
              <a:buFont typeface="Arial" panose="020B0604020202020204" pitchFamily="34" charset="0"/>
              <a:buChar char="•"/>
            </a:pPr>
            <a:r>
              <a:rPr lang="en-GB" sz="2800" dirty="0">
                <a:latin typeface="SassoonCRInfant" panose="02010503020300020003" pitchFamily="2" charset="0"/>
              </a:rPr>
              <a:t>– a trip to share work with Mr Thomson and a treat from the  prize box!</a:t>
            </a:r>
          </a:p>
          <a:p>
            <a:pPr marL="342900" indent="-342900">
              <a:buFont typeface="Arial" panose="020B0604020202020204" pitchFamily="34" charset="0"/>
              <a:buChar char="•"/>
            </a:pPr>
            <a:r>
              <a:rPr lang="en-GB" sz="2800" dirty="0">
                <a:latin typeface="SassoonCRInfant" panose="02010503020300020003" pitchFamily="2" charset="0"/>
              </a:rPr>
              <a:t>Weekly certificates celebrating achievements and values.</a:t>
            </a:r>
          </a:p>
          <a:p>
            <a:pPr marL="342900" indent="-342900">
              <a:buFont typeface="Arial" panose="020B0604020202020204" pitchFamily="34" charset="0"/>
              <a:buChar char="•"/>
            </a:pPr>
            <a:r>
              <a:rPr lang="en-GB" sz="2800" dirty="0">
                <a:latin typeface="SassoonCRInfant" panose="02010503020300020003" pitchFamily="2" charset="0"/>
              </a:rPr>
              <a:t>A copy of our behaviour policy is on our website. </a:t>
            </a:r>
          </a:p>
        </p:txBody>
      </p:sp>
    </p:spTree>
    <p:extLst>
      <p:ext uri="{BB962C8B-B14F-4D97-AF65-F5344CB8AC3E}">
        <p14:creationId xmlns:p14="http://schemas.microsoft.com/office/powerpoint/2010/main" val="419500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782860" y="476672"/>
          <a:ext cx="10515600" cy="43027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16147638"/>
                    </a:ext>
                  </a:extLst>
                </a:gridCol>
                <a:gridCol w="5257800">
                  <a:extLst>
                    <a:ext uri="{9D8B030D-6E8A-4147-A177-3AD203B41FA5}">
                      <a16:colId xmlns:a16="http://schemas.microsoft.com/office/drawing/2014/main" val="1407769194"/>
                    </a:ext>
                  </a:extLst>
                </a:gridCol>
              </a:tblGrid>
              <a:tr h="370840">
                <a:tc>
                  <a:txBody>
                    <a:bodyPr/>
                    <a:lstStyle/>
                    <a:p>
                      <a:r>
                        <a:rPr lang="en-GB" dirty="0">
                          <a:latin typeface="SassoonCRInfant" panose="02010503020300020003" pitchFamily="2" charset="0"/>
                        </a:rPr>
                        <a:t>Please use Dojo for…</a:t>
                      </a:r>
                    </a:p>
                  </a:txBody>
                  <a:tcPr/>
                </a:tc>
                <a:tc>
                  <a:txBody>
                    <a:bodyPr/>
                    <a:lstStyle/>
                    <a:p>
                      <a:r>
                        <a:rPr lang="en-GB" dirty="0">
                          <a:latin typeface="SassoonCRInfant" panose="02010503020300020003" pitchFamily="2" charset="0"/>
                        </a:rPr>
                        <a:t>Please do not use Dojo for…</a:t>
                      </a:r>
                    </a:p>
                  </a:txBody>
                  <a:tcPr/>
                </a:tc>
                <a:extLst>
                  <a:ext uri="{0D108BD9-81ED-4DB2-BD59-A6C34878D82A}">
                    <a16:rowId xmlns:a16="http://schemas.microsoft.com/office/drawing/2014/main" val="80404252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SassoonCRInfant" panose="02010503020300020003" pitchFamily="2" charset="0"/>
                        </a:rPr>
                        <a:t>Checking regularly for updates and news on the main school page and on class pages - Ensure notifications are switched on if needed</a:t>
                      </a:r>
                    </a:p>
                    <a:p>
                      <a:endParaRPr lang="en-GB" dirty="0">
                        <a:latin typeface="SassoonCRInfant" panose="02010503020300020003" pitchFamily="2" charset="0"/>
                      </a:endParaRPr>
                    </a:p>
                    <a:p>
                      <a:r>
                        <a:rPr lang="en-GB" dirty="0">
                          <a:latin typeface="SassoonCRInfant" panose="02010503020300020003" pitchFamily="2" charset="0"/>
                        </a:rPr>
                        <a:t>Making positive comments</a:t>
                      </a:r>
                      <a:r>
                        <a:rPr lang="en-GB" baseline="0" dirty="0">
                          <a:latin typeface="SassoonCRInfant" panose="02010503020300020003" pitchFamily="2" charset="0"/>
                        </a:rPr>
                        <a:t> and celebrate JOY in school</a:t>
                      </a:r>
                    </a:p>
                    <a:p>
                      <a:endParaRPr lang="en-GB" dirty="0">
                        <a:latin typeface="SassoonCRInfant" panose="02010503020300020003" pitchFamily="2" charset="0"/>
                      </a:endParaRPr>
                    </a:p>
                    <a:p>
                      <a:r>
                        <a:rPr lang="en-GB" dirty="0">
                          <a:latin typeface="SassoonCRInfant" panose="02010503020300020003" pitchFamily="2" charset="0"/>
                        </a:rPr>
                        <a:t>Sharing achievements from home</a:t>
                      </a:r>
                    </a:p>
                    <a:p>
                      <a:endParaRPr lang="en-GB" dirty="0">
                        <a:latin typeface="SassoonCRInfant" panose="02010503020300020003" pitchFamily="2" charset="0"/>
                      </a:endParaRPr>
                    </a:p>
                    <a:p>
                      <a:r>
                        <a:rPr lang="en-GB" dirty="0">
                          <a:latin typeface="SassoonCRInfant" panose="02010503020300020003" pitchFamily="2" charset="0"/>
                        </a:rPr>
                        <a:t>Asking non-urgent</a:t>
                      </a:r>
                      <a:r>
                        <a:rPr lang="en-GB" baseline="0" dirty="0">
                          <a:latin typeface="SassoonCRInfant" panose="02010503020300020003" pitchFamily="2" charset="0"/>
                        </a:rPr>
                        <a:t> questions – maybe regarding aspects of class organisation</a:t>
                      </a:r>
                    </a:p>
                    <a:p>
                      <a:endParaRPr lang="en-GB" baseline="0" dirty="0">
                        <a:latin typeface="SassoonCRInfant" panose="02010503020300020003" pitchFamily="2" charset="0"/>
                      </a:endParaRPr>
                    </a:p>
                    <a:p>
                      <a:r>
                        <a:rPr lang="en-GB" baseline="0" dirty="0">
                          <a:latin typeface="SassoonCRInfant" panose="02010503020300020003" pitchFamily="2" charset="0"/>
                        </a:rPr>
                        <a:t>Arranging a time for a meeting or phone call should it be required.</a:t>
                      </a:r>
                      <a:endParaRPr lang="en-GB" dirty="0">
                        <a:latin typeface="SassoonCRInfant" panose="02010503020300020003" pitchFamily="2" charset="0"/>
                      </a:endParaRPr>
                    </a:p>
                  </a:txBody>
                  <a:tcPr/>
                </a:tc>
                <a:tc>
                  <a:txBody>
                    <a:bodyPr/>
                    <a:lstStyle/>
                    <a:p>
                      <a:r>
                        <a:rPr lang="en-GB" dirty="0">
                          <a:latin typeface="SassoonCRInfant" panose="02010503020300020003" pitchFamily="2" charset="0"/>
                        </a:rPr>
                        <a:t>Reporting absence to teachers – contact</a:t>
                      </a:r>
                      <a:r>
                        <a:rPr lang="en-GB" baseline="0" dirty="0">
                          <a:latin typeface="SassoonCRInfant" panose="02010503020300020003" pitchFamily="2" charset="0"/>
                        </a:rPr>
                        <a:t> the office please</a:t>
                      </a:r>
                    </a:p>
                    <a:p>
                      <a:endParaRPr lang="en-GB" baseline="0" dirty="0">
                        <a:latin typeface="SassoonCRInfant" panose="02010503020300020003" pitchFamily="2" charset="0"/>
                      </a:endParaRPr>
                    </a:p>
                    <a:p>
                      <a:r>
                        <a:rPr lang="en-GB" baseline="0" dirty="0">
                          <a:latin typeface="SassoonCRInfant" panose="02010503020300020003" pitchFamily="2" charset="0"/>
                        </a:rPr>
                        <a:t>Questions regarding school dinners – these should go via the office</a:t>
                      </a:r>
                    </a:p>
                    <a:p>
                      <a:endParaRPr lang="en-GB" baseline="0" dirty="0">
                        <a:latin typeface="SassoonCRInfant" panose="02010503020300020003" pitchFamily="2" charset="0"/>
                      </a:endParaRPr>
                    </a:p>
                    <a:p>
                      <a:r>
                        <a:rPr lang="en-GB" baseline="0" dirty="0">
                          <a:latin typeface="SassoonCRInfant" panose="02010503020300020003" pitchFamily="2" charset="0"/>
                        </a:rPr>
                        <a:t>Complaints. Mr Thomson is always around and – should there be an issue – it is always better to chat than attempt to solve using a keyboard. If he is out then a member of the Senior Leadership Team is always available.</a:t>
                      </a:r>
                    </a:p>
                    <a:p>
                      <a:endParaRPr lang="en-GB" dirty="0">
                        <a:latin typeface="SassoonCRInfant" panose="02010503020300020003" pitchFamily="2" charset="0"/>
                      </a:endParaRPr>
                    </a:p>
                  </a:txBody>
                  <a:tcPr/>
                </a:tc>
                <a:extLst>
                  <a:ext uri="{0D108BD9-81ED-4DB2-BD59-A6C34878D82A}">
                    <a16:rowId xmlns:a16="http://schemas.microsoft.com/office/drawing/2014/main" val="158392285"/>
                  </a:ext>
                </a:extLst>
              </a:tr>
            </a:tbl>
          </a:graphicData>
        </a:graphic>
      </p:graphicFrame>
      <p:sp>
        <p:nvSpPr>
          <p:cNvPr id="3" name="TextBox 2"/>
          <p:cNvSpPr txBox="1"/>
          <p:nvPr/>
        </p:nvSpPr>
        <p:spPr>
          <a:xfrm>
            <a:off x="1775520" y="5074844"/>
            <a:ext cx="7848872" cy="1015663"/>
          </a:xfrm>
          <a:prstGeom prst="rect">
            <a:avLst/>
          </a:prstGeom>
          <a:noFill/>
        </p:spPr>
        <p:txBody>
          <a:bodyPr wrap="square" rtlCol="0">
            <a:spAutoFit/>
          </a:bodyPr>
          <a:lstStyle/>
          <a:p>
            <a:pPr algn="ctr"/>
            <a:r>
              <a:rPr lang="en-GB" sz="2000" dirty="0">
                <a:latin typeface="SassoonCRInfant" panose="02010503020300020003" pitchFamily="2" charset="0"/>
              </a:rPr>
              <a:t>Ensuring ALL children in our care reach their FULL potential is a TEAM effort. Positive relationships between home and school ensure our whole school community works together to create JOY in living and learning. </a:t>
            </a:r>
          </a:p>
        </p:txBody>
      </p:sp>
      <p:pic>
        <p:nvPicPr>
          <p:cNvPr id="4" name="Picture 2" descr="ClassDojo – Apps on Google 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2424" y="3657644"/>
            <a:ext cx="2772073" cy="138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81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92" y="229627"/>
            <a:ext cx="433997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04040"/>
                </a:solidFill>
                <a:effectLst/>
                <a:uLnTx/>
                <a:uFillTx/>
                <a:latin typeface="SassoonCRInfant" panose="02010503020300020003" pitchFamily="2" charset="0"/>
              </a:rPr>
              <a:t>Handle with Care </a:t>
            </a:r>
          </a:p>
        </p:txBody>
      </p:sp>
      <p:sp>
        <p:nvSpPr>
          <p:cNvPr id="3" name="Rectangle 2"/>
          <p:cNvSpPr/>
          <p:nvPr/>
        </p:nvSpPr>
        <p:spPr>
          <a:xfrm>
            <a:off x="329015" y="999068"/>
            <a:ext cx="11382837" cy="437350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04040"/>
                </a:solidFill>
                <a:effectLst/>
                <a:uLnTx/>
                <a:uFillTx/>
                <a:latin typeface="SassoonCRInfant" panose="02010503020300020003" pitchFamily="2" charset="0"/>
                <a:ea typeface="Calibri" panose="020F0502020204030204" pitchFamily="34" charset="0"/>
                <a:cs typeface="Times New Roman" panose="02020603050405020304" pitchFamily="18" charset="0"/>
              </a:rPr>
              <a:t>At St John’s we are here for your child, for you, and your family.</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04040"/>
              </a:solidFill>
              <a:effectLst/>
              <a:uLnTx/>
              <a:uFillTx/>
              <a:latin typeface="SassoonCRInfant" panose="02010503020300020003"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04040"/>
                </a:solidFill>
                <a:effectLst/>
                <a:uLnTx/>
                <a:uFillTx/>
                <a:latin typeface="SassoonCRInfant" panose="02010503020300020003" pitchFamily="2" charset="0"/>
                <a:ea typeface="Calibri" panose="020F0502020204030204" pitchFamily="34" charset="0"/>
                <a:cs typeface="Times New Roman" panose="02020603050405020304" pitchFamily="18" charset="0"/>
              </a:rPr>
              <a:t>If your family is having a difficult time at home, we would like to provide additional support at school.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04040"/>
                </a:solidFill>
                <a:effectLst/>
                <a:uLnTx/>
                <a:uFillTx/>
                <a:latin typeface="SassoonCRInfant" panose="02010503020300020003" pitchFamily="2" charset="0"/>
                <a:ea typeface="Calibri" panose="020F0502020204030204" pitchFamily="34" charset="0"/>
                <a:cs typeface="Times New Roman" panose="02020603050405020304" pitchFamily="18" charset="0"/>
              </a:rPr>
              <a:t>We understand family situations can be sensitive; you do not need to share the details with us.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04040"/>
              </a:solidFill>
              <a:effectLst/>
              <a:uLnTx/>
              <a:uFillTx/>
              <a:latin typeface="SassoonCRInfant" panose="02010503020300020003"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04040"/>
                </a:solidFill>
                <a:effectLst/>
                <a:uLnTx/>
                <a:uFillTx/>
                <a:latin typeface="SassoonCRInfant" panose="02010503020300020003" pitchFamily="2" charset="0"/>
                <a:ea typeface="Calibri" panose="020F0502020204030204" pitchFamily="34" charset="0"/>
                <a:cs typeface="Times New Roman" panose="02020603050405020304" pitchFamily="18" charset="0"/>
              </a:rPr>
              <a:t>After a difficult night, morning, or weekend, please just message your child’s class teacher on dojo and say, “Handle with care.”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04040"/>
              </a:solidFill>
              <a:effectLst/>
              <a:uLnTx/>
              <a:uFillTx/>
              <a:latin typeface="SassoonCRInfant" panose="02010503020300020003"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04040"/>
                </a:solidFill>
                <a:effectLst/>
                <a:uLnTx/>
                <a:uFillTx/>
                <a:latin typeface="SassoonCRInfant" panose="02010503020300020003" pitchFamily="2" charset="0"/>
                <a:ea typeface="Calibri" panose="020F0502020204030204" pitchFamily="34" charset="0"/>
                <a:cs typeface="Times New Roman" panose="02020603050405020304" pitchFamily="18" charset="0"/>
              </a:rPr>
              <a:t>We won’t ask any other questions. But we will give your child the extra time, patience, help, and care they might need that day. If you wish to talk through anything then we are always here – reach out to our pastoral team!</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04040"/>
              </a:solidFill>
              <a:effectLst/>
              <a:uLnTx/>
              <a:uFillTx/>
              <a:latin typeface="SassoonCRInfant" panose="02010503020300020003"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04040"/>
                </a:solidFill>
                <a:effectLst/>
                <a:uLnTx/>
                <a:uFillTx/>
                <a:latin typeface="SassoonCRInfant" panose="02010503020300020003" pitchFamily="2" charset="0"/>
                <a:ea typeface="Calibri" panose="020F0502020204030204" pitchFamily="34" charset="0"/>
                <a:cs typeface="Times New Roman" panose="02020603050405020304" pitchFamily="18" charset="0"/>
              </a:rPr>
              <a:t>As always, we are a TEAM and we want to help your child thrive - always.</a:t>
            </a:r>
          </a:p>
        </p:txBody>
      </p:sp>
      <p:pic>
        <p:nvPicPr>
          <p:cNvPr id="1026" name="Picture 2" descr="Free Love icon Couple of heart hug each other valentine days Editable  5504723 Vector Art at Vecteez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985" b="23886"/>
          <a:stretch/>
        </p:blipFill>
        <p:spPr bwMode="auto">
          <a:xfrm>
            <a:off x="8487853" y="176063"/>
            <a:ext cx="3123926" cy="144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68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448" y="404664"/>
            <a:ext cx="9901335" cy="4401205"/>
          </a:xfrm>
          <a:prstGeom prst="rect">
            <a:avLst/>
          </a:prstGeom>
          <a:noFill/>
        </p:spPr>
        <p:txBody>
          <a:bodyPr wrap="square" rtlCol="0">
            <a:spAutoFit/>
          </a:bodyPr>
          <a:lstStyle/>
          <a:p>
            <a:pPr algn="ctr"/>
            <a:r>
              <a:rPr lang="en-GB" sz="2800" dirty="0">
                <a:solidFill>
                  <a:schemeClr val="tx2"/>
                </a:solidFill>
                <a:latin typeface="SassoonCRInfant" panose="02010503020300020003" pitchFamily="2" charset="0"/>
              </a:rPr>
              <a:t>Please be aware that we are a NUT FREE SCHOOL! </a:t>
            </a:r>
          </a:p>
          <a:p>
            <a:pPr algn="ctr"/>
            <a:endParaRPr lang="en-GB" sz="2800" dirty="0">
              <a:solidFill>
                <a:schemeClr val="tx2"/>
              </a:solidFill>
              <a:latin typeface="SassoonCRInfant" panose="02010503020300020003" pitchFamily="2" charset="0"/>
            </a:endParaRPr>
          </a:p>
          <a:p>
            <a:pPr algn="ctr"/>
            <a:r>
              <a:rPr lang="en-GB" sz="2800" dirty="0">
                <a:solidFill>
                  <a:schemeClr val="tx2"/>
                </a:solidFill>
                <a:latin typeface="SassoonCRInfant" panose="02010503020300020003" pitchFamily="2" charset="0"/>
              </a:rPr>
              <a:t>We have children and members of staff with </a:t>
            </a:r>
            <a:r>
              <a:rPr lang="en-GB" sz="2800" b="1" u="sng" dirty="0">
                <a:solidFill>
                  <a:schemeClr val="tx2"/>
                </a:solidFill>
                <a:latin typeface="SassoonCRInfant" panose="02010503020300020003" pitchFamily="2" charset="0"/>
              </a:rPr>
              <a:t>severe nut allergies</a:t>
            </a:r>
            <a:r>
              <a:rPr lang="en-GB" sz="2800" dirty="0">
                <a:solidFill>
                  <a:schemeClr val="tx2"/>
                </a:solidFill>
                <a:latin typeface="SassoonCRInfant" panose="02010503020300020003" pitchFamily="2" charset="0"/>
              </a:rPr>
              <a:t> who have epi pens in school. It is as severe as if any nuts are in the air, it can cause a reaction. </a:t>
            </a:r>
          </a:p>
          <a:p>
            <a:pPr algn="ctr"/>
            <a:endParaRPr lang="en-GB" sz="2800" dirty="0">
              <a:solidFill>
                <a:schemeClr val="tx2"/>
              </a:solidFill>
              <a:latin typeface="SassoonCRInfant" panose="02010503020300020003" pitchFamily="2" charset="0"/>
            </a:endParaRPr>
          </a:p>
          <a:p>
            <a:pPr algn="ctr"/>
            <a:r>
              <a:rPr lang="en-GB" sz="2800" dirty="0">
                <a:solidFill>
                  <a:schemeClr val="tx2"/>
                </a:solidFill>
                <a:latin typeface="SassoonCRInfant" panose="02010503020300020003" pitchFamily="2" charset="0"/>
              </a:rPr>
              <a:t>Please check any packaging of snacks / pack lunch items are nut free.</a:t>
            </a:r>
          </a:p>
          <a:p>
            <a:pPr algn="ctr"/>
            <a:endParaRPr lang="en-GB" sz="2800" dirty="0">
              <a:solidFill>
                <a:schemeClr val="tx2"/>
              </a:solidFill>
              <a:latin typeface="SassoonCRInfant" panose="02010503020300020003" pitchFamily="2" charset="0"/>
            </a:endParaRPr>
          </a:p>
          <a:p>
            <a:pPr algn="ctr"/>
            <a:r>
              <a:rPr lang="en-GB" sz="2800" dirty="0">
                <a:solidFill>
                  <a:schemeClr val="tx2"/>
                </a:solidFill>
                <a:latin typeface="SassoonCRInfant" panose="02010503020300020003" pitchFamily="2" charset="0"/>
              </a:rPr>
              <a:t>Remember that Nutella contains nuts! </a:t>
            </a:r>
          </a:p>
        </p:txBody>
      </p:sp>
      <p:pic>
        <p:nvPicPr>
          <p:cNvPr id="4" name="Picture 3"/>
          <p:cNvPicPr>
            <a:picLocks noChangeAspect="1"/>
          </p:cNvPicPr>
          <p:nvPr/>
        </p:nvPicPr>
        <p:blipFill>
          <a:blip r:embed="rId2"/>
          <a:stretch>
            <a:fillRect/>
          </a:stretch>
        </p:blipFill>
        <p:spPr>
          <a:xfrm>
            <a:off x="194415" y="4004959"/>
            <a:ext cx="2661225" cy="2673106"/>
          </a:xfrm>
          <a:prstGeom prst="rect">
            <a:avLst/>
          </a:prstGeom>
        </p:spPr>
      </p:pic>
      <p:pic>
        <p:nvPicPr>
          <p:cNvPr id="1028" name="Picture 4" descr="Nutella like Healthy Chocolate Icing | High Voltage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799" y="3861048"/>
            <a:ext cx="2817017" cy="281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7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04" y="32048"/>
            <a:ext cx="9829800" cy="1082674"/>
          </a:xfrm>
        </p:spPr>
        <p:txBody>
          <a:bodyPr>
            <a:normAutofit/>
          </a:bodyPr>
          <a:lstStyle/>
          <a:p>
            <a:r>
              <a:rPr lang="en-US" sz="6000" dirty="0">
                <a:latin typeface="SassoonCRInfant" panose="02010503020300020003" pitchFamily="2" charset="0"/>
              </a:rPr>
              <a:t>Uniform</a:t>
            </a:r>
          </a:p>
        </p:txBody>
      </p:sp>
      <p:sp>
        <p:nvSpPr>
          <p:cNvPr id="7" name="TextBox 6">
            <a:extLst>
              <a:ext uri="{FF2B5EF4-FFF2-40B4-BE49-F238E27FC236}">
                <a16:creationId xmlns:a16="http://schemas.microsoft.com/office/drawing/2014/main" id="{CA88B47C-0744-4648-938B-C333B6AA5DDF}"/>
              </a:ext>
            </a:extLst>
          </p:cNvPr>
          <p:cNvSpPr txBox="1"/>
          <p:nvPr/>
        </p:nvSpPr>
        <p:spPr>
          <a:xfrm>
            <a:off x="1775520" y="5461990"/>
            <a:ext cx="7416824" cy="954107"/>
          </a:xfrm>
          <a:prstGeom prst="rect">
            <a:avLst/>
          </a:prstGeom>
          <a:noFill/>
        </p:spPr>
        <p:txBody>
          <a:bodyPr wrap="square" rtlCol="0">
            <a:spAutoFit/>
          </a:bodyPr>
          <a:lstStyle/>
          <a:p>
            <a:r>
              <a:rPr lang="en-GB" sz="2800" b="1" u="sng" dirty="0">
                <a:solidFill>
                  <a:srgbClr val="FF0000"/>
                </a:solidFill>
                <a:latin typeface="SassoonCRInfant" panose="02010503020300020003" pitchFamily="2" charset="0"/>
              </a:rPr>
              <a:t>PLEASE ENSURE ALL UNIFORM AND LUNCHBOXES ARE CLEARLY LABELLED</a:t>
            </a:r>
            <a:r>
              <a:rPr lang="en-GB" sz="2800" dirty="0">
                <a:latin typeface="SassoonCRInfant" panose="02010503020300020003" pitchFamily="2" charset="0"/>
              </a:rPr>
              <a:t>. </a:t>
            </a:r>
          </a:p>
        </p:txBody>
      </p:sp>
      <p:pic>
        <p:nvPicPr>
          <p:cNvPr id="8" name="Picture 7"/>
          <p:cNvPicPr/>
          <p:nvPr/>
        </p:nvPicPr>
        <p:blipFill rotWithShape="1">
          <a:blip r:embed="rId2">
            <a:extLst>
              <a:ext uri="{28A0092B-C50C-407E-A947-70E740481C1C}">
                <a14:useLocalDpi xmlns:a14="http://schemas.microsoft.com/office/drawing/2010/main" val="0"/>
              </a:ext>
            </a:extLst>
          </a:blip>
          <a:srcRect t="26861" b="10851"/>
          <a:stretch/>
        </p:blipFill>
        <p:spPr bwMode="auto">
          <a:xfrm rot="-888102">
            <a:off x="3840132" y="1635509"/>
            <a:ext cx="2628565" cy="2472512"/>
          </a:xfrm>
          <a:prstGeom prst="rect">
            <a:avLst/>
          </a:prstGeom>
          <a:ln>
            <a:noFill/>
          </a:ln>
          <a:effectLst>
            <a:softEdge rad="112500"/>
          </a:effectLst>
        </p:spPr>
      </p:pic>
      <p:sp>
        <p:nvSpPr>
          <p:cNvPr id="4" name="Rectangle 3"/>
          <p:cNvSpPr/>
          <p:nvPr/>
        </p:nvSpPr>
        <p:spPr>
          <a:xfrm>
            <a:off x="6768841" y="263358"/>
            <a:ext cx="6096000" cy="5216813"/>
          </a:xfrm>
          <a:prstGeom prst="rect">
            <a:avLst/>
          </a:prstGeom>
        </p:spPr>
        <p:txBody>
          <a:bodyPr>
            <a:spAutoFit/>
          </a:bodyPr>
          <a:lstStyle/>
          <a:p>
            <a:pPr>
              <a:spcAft>
                <a:spcPts val="0"/>
              </a:spcAft>
              <a:tabLst>
                <a:tab pos="2295525" algn="l"/>
                <a:tab pos="2466975" algn="l"/>
              </a:tabLst>
            </a:pPr>
            <a:r>
              <a:rPr lang="en-GB" b="1" u="sng" dirty="0">
                <a:latin typeface="SassoonCRInfant" panose="02010503020300020003" pitchFamily="2" charset="0"/>
                <a:ea typeface="Times New Roman" panose="02020603050405020304" pitchFamily="18" charset="0"/>
              </a:rPr>
              <a:t>Boys</a:t>
            </a:r>
            <a:endParaRPr lang="en-GB" sz="1400" dirty="0">
              <a:latin typeface="SassoonCRInfant" panose="02010503020300020003" pitchFamily="2" charset="0"/>
              <a:ea typeface="Times New Roman" panose="02020603050405020304" pitchFamily="18" charset="0"/>
            </a:endParaRPr>
          </a:p>
          <a:p>
            <a:pPr>
              <a:spcAft>
                <a:spcPts val="0"/>
              </a:spcAft>
              <a:tabLst>
                <a:tab pos="2295525" algn="l"/>
                <a:tab pos="2466975" algn="l"/>
              </a:tabLst>
            </a:pPr>
            <a:r>
              <a:rPr lang="en-GB" b="1" dirty="0">
                <a:latin typeface="SassoonCRInfant" panose="02010503020300020003" pitchFamily="2" charset="0"/>
                <a:ea typeface="Times New Roman" panose="02020603050405020304" pitchFamily="18" charset="0"/>
              </a:rPr>
              <a:t> </a:t>
            </a:r>
            <a:endParaRPr lang="en-GB" sz="1400" dirty="0">
              <a:latin typeface="SassoonCRInfant" panose="02010503020300020003" pitchFamily="2" charset="0"/>
              <a:ea typeface="Times New Roman" panose="02020603050405020304" pitchFamily="18" charset="0"/>
            </a:endParaRPr>
          </a:p>
          <a:p>
            <a:pPr marL="342900" lvl="0" indent="-342900">
              <a:spcAft>
                <a:spcPts val="0"/>
              </a:spcAft>
              <a:buFont typeface="Symbol" panose="05050102010706020507" pitchFamily="18" charset="2"/>
              <a:buChar char=""/>
              <a:tabLst>
                <a:tab pos="2295525" algn="l"/>
                <a:tab pos="2466975" algn="l"/>
              </a:tabLst>
            </a:pPr>
            <a:r>
              <a:rPr lang="en-GB" dirty="0">
                <a:latin typeface="SassoonCRInfant" panose="02010503020300020003" pitchFamily="2" charset="0"/>
                <a:ea typeface="Times New Roman" panose="02020603050405020304" pitchFamily="18" charset="0"/>
              </a:rPr>
              <a:t>Grey trousers or shorts</a:t>
            </a:r>
            <a:endParaRPr lang="en-GB" sz="1400" dirty="0">
              <a:latin typeface="SassoonCRInfant" panose="02010503020300020003" pitchFamily="2" charset="0"/>
              <a:ea typeface="Times New Roman" panose="02020603050405020304" pitchFamily="18" charset="0"/>
            </a:endParaRPr>
          </a:p>
          <a:p>
            <a:pPr marL="342900" lvl="0" indent="-342900">
              <a:spcAft>
                <a:spcPts val="0"/>
              </a:spcAft>
              <a:buFont typeface="Symbol" panose="05050102010706020507" pitchFamily="18" charset="2"/>
              <a:buChar char=""/>
              <a:tabLst>
                <a:tab pos="2295525" algn="l"/>
                <a:tab pos="2466975" algn="l"/>
              </a:tabLst>
            </a:pPr>
            <a:r>
              <a:rPr lang="en-GB" dirty="0">
                <a:latin typeface="SassoonCRInfant" panose="02010503020300020003" pitchFamily="2" charset="0"/>
                <a:ea typeface="Times New Roman" panose="02020603050405020304" pitchFamily="18" charset="0"/>
              </a:rPr>
              <a:t>White polo shirt</a:t>
            </a:r>
            <a:endParaRPr lang="en-GB" sz="1400" dirty="0">
              <a:latin typeface="SassoonCRInfant" panose="02010503020300020003" pitchFamily="2" charset="0"/>
              <a:ea typeface="Times New Roman" panose="02020603050405020304" pitchFamily="18" charset="0"/>
            </a:endParaRPr>
          </a:p>
          <a:p>
            <a:pPr marL="342900" lvl="0" indent="-342900">
              <a:spcAft>
                <a:spcPts val="0"/>
              </a:spcAft>
              <a:buFont typeface="Symbol" panose="05050102010706020507" pitchFamily="18" charset="2"/>
              <a:buChar char=""/>
              <a:tabLst>
                <a:tab pos="2295525" algn="l"/>
                <a:tab pos="2466975" algn="l"/>
              </a:tabLst>
            </a:pPr>
            <a:r>
              <a:rPr lang="en-GB" dirty="0">
                <a:latin typeface="SassoonCRInfant" panose="02010503020300020003" pitchFamily="2" charset="0"/>
                <a:ea typeface="Times New Roman" panose="02020603050405020304" pitchFamily="18" charset="0"/>
              </a:rPr>
              <a:t>Sweatshirt with school crest on</a:t>
            </a:r>
            <a:endParaRPr lang="en-GB" sz="1400" dirty="0">
              <a:latin typeface="SassoonCRInfant" panose="02010503020300020003" pitchFamily="2" charset="0"/>
              <a:ea typeface="Times New Roman" panose="02020603050405020304" pitchFamily="18" charset="0"/>
            </a:endParaRPr>
          </a:p>
          <a:p>
            <a:pPr marL="342900" lvl="0" indent="-342900">
              <a:spcAft>
                <a:spcPts val="0"/>
              </a:spcAft>
              <a:buFont typeface="Symbol" panose="05050102010706020507" pitchFamily="18" charset="2"/>
              <a:buChar char=""/>
              <a:tabLst>
                <a:tab pos="2295525" algn="l"/>
                <a:tab pos="2466975" algn="l"/>
              </a:tabLst>
            </a:pPr>
            <a:r>
              <a:rPr lang="en-GB" dirty="0">
                <a:latin typeface="SassoonCRInfant" panose="02010503020300020003" pitchFamily="2" charset="0"/>
                <a:ea typeface="Times New Roman" panose="02020603050405020304" pitchFamily="18" charset="0"/>
              </a:rPr>
              <a:t>Grey socks and black school shoes (not black trainers)</a:t>
            </a:r>
            <a:endParaRPr lang="en-GB" sz="1400" dirty="0">
              <a:latin typeface="SassoonCRInfant" panose="02010503020300020003" pitchFamily="2" charset="0"/>
              <a:ea typeface="Times New Roman" panose="02020603050405020304" pitchFamily="18" charset="0"/>
            </a:endParaRPr>
          </a:p>
          <a:p>
            <a:pPr>
              <a:spcAft>
                <a:spcPts val="0"/>
              </a:spcAft>
              <a:tabLst>
                <a:tab pos="2295525" algn="l"/>
                <a:tab pos="2466975" algn="l"/>
              </a:tabLst>
            </a:pPr>
            <a:r>
              <a:rPr lang="en-GB" b="1" dirty="0">
                <a:latin typeface="SassoonCRInfant" panose="02010503020300020003" pitchFamily="2" charset="0"/>
                <a:ea typeface="Times New Roman" panose="02020603050405020304" pitchFamily="18" charset="0"/>
              </a:rPr>
              <a:t> </a:t>
            </a:r>
            <a:endParaRPr lang="en-GB" sz="1400" dirty="0">
              <a:latin typeface="SassoonCRInfant" panose="02010503020300020003" pitchFamily="2" charset="0"/>
              <a:ea typeface="Times New Roman" panose="02020603050405020304" pitchFamily="18" charset="0"/>
            </a:endParaRPr>
          </a:p>
          <a:p>
            <a:pPr>
              <a:spcAft>
                <a:spcPts val="0"/>
              </a:spcAft>
              <a:tabLst>
                <a:tab pos="2295525" algn="l"/>
                <a:tab pos="2466975" algn="l"/>
              </a:tabLst>
            </a:pPr>
            <a:r>
              <a:rPr lang="en-GB" b="1" u="sng" dirty="0">
                <a:latin typeface="SassoonCRInfant" panose="02010503020300020003" pitchFamily="2" charset="0"/>
                <a:ea typeface="Times New Roman" panose="02020603050405020304" pitchFamily="18" charset="0"/>
              </a:rPr>
              <a:t>Girls</a:t>
            </a:r>
            <a:endParaRPr lang="en-GB" sz="1400" dirty="0">
              <a:latin typeface="SassoonCRInfant" panose="02010503020300020003" pitchFamily="2" charset="0"/>
              <a:ea typeface="Times New Roman" panose="02020603050405020304" pitchFamily="18" charset="0"/>
            </a:endParaRPr>
          </a:p>
          <a:p>
            <a:pPr>
              <a:spcAft>
                <a:spcPts val="0"/>
              </a:spcAft>
              <a:tabLst>
                <a:tab pos="2295525" algn="l"/>
                <a:tab pos="2466975" algn="l"/>
              </a:tabLst>
            </a:pPr>
            <a:r>
              <a:rPr lang="en-GB" b="1" dirty="0">
                <a:latin typeface="SassoonCRInfant" panose="02010503020300020003" pitchFamily="2" charset="0"/>
                <a:ea typeface="Times New Roman" panose="02020603050405020304" pitchFamily="18" charset="0"/>
              </a:rPr>
              <a:t> </a:t>
            </a:r>
            <a:endParaRPr lang="en-GB" sz="1400" dirty="0">
              <a:latin typeface="SassoonCRInfant" panose="02010503020300020003" pitchFamily="2" charset="0"/>
              <a:ea typeface="Times New Roman" panose="02020603050405020304" pitchFamily="18" charset="0"/>
            </a:endParaRPr>
          </a:p>
          <a:p>
            <a:pPr>
              <a:spcAft>
                <a:spcPts val="0"/>
              </a:spcAft>
              <a:tabLst>
                <a:tab pos="2295525" algn="l"/>
                <a:tab pos="2466975" algn="l"/>
              </a:tabLst>
            </a:pPr>
            <a:r>
              <a:rPr lang="en-GB" b="1" dirty="0">
                <a:latin typeface="SassoonCRInfant" panose="02010503020300020003" pitchFamily="2" charset="0"/>
                <a:ea typeface="Times New Roman" panose="02020603050405020304" pitchFamily="18" charset="0"/>
              </a:rPr>
              <a:t>Winter</a:t>
            </a:r>
            <a:endParaRPr lang="en-GB" sz="1400" dirty="0">
              <a:latin typeface="SassoonCRInfant" panose="02010503020300020003" pitchFamily="2" charset="0"/>
              <a:ea typeface="Times New Roman" panose="02020603050405020304" pitchFamily="18" charset="0"/>
            </a:endParaRPr>
          </a:p>
          <a:p>
            <a:pPr marL="342900" lvl="0" indent="-342900">
              <a:spcAft>
                <a:spcPts val="0"/>
              </a:spcAft>
              <a:buFont typeface="Symbol" panose="05050102010706020507" pitchFamily="18" charset="2"/>
              <a:buChar char=""/>
              <a:tabLst>
                <a:tab pos="2295525" algn="l"/>
                <a:tab pos="2466975" algn="l"/>
              </a:tabLst>
            </a:pPr>
            <a:r>
              <a:rPr lang="en-GB" dirty="0">
                <a:latin typeface="SassoonCRInfant" panose="02010503020300020003" pitchFamily="2" charset="0"/>
                <a:ea typeface="Times New Roman" panose="02020603050405020304" pitchFamily="18" charset="0"/>
              </a:rPr>
              <a:t>Grey skirt, pinafore dress or grey trousers</a:t>
            </a:r>
            <a:endParaRPr lang="en-GB" sz="1400" dirty="0">
              <a:latin typeface="SassoonCRInfant" panose="02010503020300020003" pitchFamily="2" charset="0"/>
              <a:ea typeface="Times New Roman" panose="02020603050405020304" pitchFamily="18" charset="0"/>
            </a:endParaRPr>
          </a:p>
          <a:p>
            <a:pPr marL="342900" lvl="0" indent="-342900">
              <a:spcAft>
                <a:spcPts val="0"/>
              </a:spcAft>
              <a:buFont typeface="Symbol" panose="05050102010706020507" pitchFamily="18" charset="2"/>
              <a:buChar char=""/>
              <a:tabLst>
                <a:tab pos="2295525" algn="l"/>
                <a:tab pos="2466975" algn="l"/>
              </a:tabLst>
            </a:pPr>
            <a:r>
              <a:rPr lang="en-GB" dirty="0">
                <a:latin typeface="SassoonCRInfant" panose="02010503020300020003" pitchFamily="2" charset="0"/>
                <a:ea typeface="Times New Roman" panose="02020603050405020304" pitchFamily="18" charset="0"/>
              </a:rPr>
              <a:t>White polo shirt</a:t>
            </a:r>
            <a:endParaRPr lang="en-GB" sz="1400" dirty="0">
              <a:latin typeface="SassoonCRInfant" panose="02010503020300020003" pitchFamily="2" charset="0"/>
              <a:ea typeface="Times New Roman" panose="02020603050405020304" pitchFamily="18" charset="0"/>
            </a:endParaRPr>
          </a:p>
          <a:p>
            <a:pPr marL="342900" lvl="0" indent="-342900">
              <a:spcAft>
                <a:spcPts val="0"/>
              </a:spcAft>
              <a:buFont typeface="Symbol" panose="05050102010706020507" pitchFamily="18" charset="2"/>
              <a:buChar char=""/>
              <a:tabLst>
                <a:tab pos="2295525" algn="l"/>
                <a:tab pos="2466975" algn="l"/>
              </a:tabLst>
            </a:pPr>
            <a:r>
              <a:rPr lang="en-GB" dirty="0">
                <a:latin typeface="SassoonCRInfant" panose="02010503020300020003" pitchFamily="2" charset="0"/>
                <a:ea typeface="Times New Roman" panose="02020603050405020304" pitchFamily="18" charset="0"/>
              </a:rPr>
              <a:t>School sweatshirt or cardigan with school crest</a:t>
            </a:r>
            <a:endParaRPr lang="en-GB" sz="1400" dirty="0">
              <a:latin typeface="SassoonCRInfant" panose="02010503020300020003" pitchFamily="2" charset="0"/>
              <a:ea typeface="Times New Roman" panose="02020603050405020304" pitchFamily="18" charset="0"/>
            </a:endParaRPr>
          </a:p>
          <a:p>
            <a:pPr marL="342900" lvl="0" indent="-342900">
              <a:spcAft>
                <a:spcPts val="0"/>
              </a:spcAft>
              <a:buFont typeface="Symbol" panose="05050102010706020507" pitchFamily="18" charset="2"/>
              <a:buChar char=""/>
              <a:tabLst>
                <a:tab pos="2295525" algn="l"/>
                <a:tab pos="2466975" algn="l"/>
              </a:tabLst>
            </a:pPr>
            <a:r>
              <a:rPr lang="en-GB" dirty="0">
                <a:latin typeface="SassoonCRInfant" panose="02010503020300020003" pitchFamily="2" charset="0"/>
                <a:ea typeface="Times New Roman" panose="02020603050405020304" pitchFamily="18" charset="0"/>
              </a:rPr>
              <a:t>White/ grey socks or grey tights and black shoes</a:t>
            </a:r>
            <a:endParaRPr lang="en-GB" sz="1400" dirty="0">
              <a:latin typeface="SassoonCRInfant" panose="02010503020300020003" pitchFamily="2" charset="0"/>
              <a:ea typeface="Times New Roman" panose="02020603050405020304" pitchFamily="18" charset="0"/>
            </a:endParaRPr>
          </a:p>
          <a:p>
            <a:pPr>
              <a:spcAft>
                <a:spcPts val="0"/>
              </a:spcAft>
              <a:tabLst>
                <a:tab pos="2295525" algn="l"/>
                <a:tab pos="2466975" algn="l"/>
              </a:tabLst>
            </a:pPr>
            <a:r>
              <a:rPr lang="en-GB" b="1" dirty="0">
                <a:latin typeface="SassoonCRInfant" panose="02010503020300020003" pitchFamily="2" charset="0"/>
                <a:ea typeface="Times New Roman" panose="02020603050405020304" pitchFamily="18" charset="0"/>
              </a:rPr>
              <a:t> </a:t>
            </a:r>
            <a:endParaRPr lang="en-GB" sz="1400" dirty="0">
              <a:latin typeface="SassoonCRInfant" panose="02010503020300020003" pitchFamily="2" charset="0"/>
              <a:ea typeface="Times New Roman" panose="02020603050405020304" pitchFamily="18" charset="0"/>
            </a:endParaRPr>
          </a:p>
          <a:p>
            <a:pPr>
              <a:spcAft>
                <a:spcPts val="0"/>
              </a:spcAft>
              <a:tabLst>
                <a:tab pos="2295525" algn="l"/>
                <a:tab pos="2466975" algn="l"/>
              </a:tabLst>
            </a:pPr>
            <a:r>
              <a:rPr lang="en-GB" b="1" dirty="0">
                <a:latin typeface="SassoonCRInfant" panose="02010503020300020003" pitchFamily="2" charset="0"/>
                <a:ea typeface="Times New Roman" panose="02020603050405020304" pitchFamily="18" charset="0"/>
              </a:rPr>
              <a:t>Summer</a:t>
            </a:r>
            <a:endParaRPr lang="en-GB" sz="1400" dirty="0">
              <a:latin typeface="SassoonCRInfant" panose="02010503020300020003" pitchFamily="2" charset="0"/>
              <a:ea typeface="Times New Roman" panose="02020603050405020304" pitchFamily="18" charset="0"/>
            </a:endParaRPr>
          </a:p>
          <a:p>
            <a:pPr marL="342900" lvl="0" indent="-342900">
              <a:spcAft>
                <a:spcPts val="0"/>
              </a:spcAft>
              <a:buFont typeface="Symbol" panose="05050102010706020507" pitchFamily="18" charset="2"/>
              <a:buChar char=""/>
              <a:tabLst>
                <a:tab pos="2295525" algn="l"/>
                <a:tab pos="2466975" algn="l"/>
              </a:tabLst>
            </a:pPr>
            <a:r>
              <a:rPr lang="en-GB" dirty="0">
                <a:latin typeface="SassoonCRInfant" panose="02010503020300020003" pitchFamily="2" charset="0"/>
                <a:ea typeface="Times New Roman" panose="02020603050405020304" pitchFamily="18" charset="0"/>
              </a:rPr>
              <a:t>Red and white checked dress</a:t>
            </a:r>
            <a:endParaRPr lang="en-GB" sz="1400" dirty="0">
              <a:latin typeface="SassoonCRInfant" panose="02010503020300020003" pitchFamily="2" charset="0"/>
              <a:ea typeface="Times New Roman" panose="02020603050405020304" pitchFamily="18" charset="0"/>
            </a:endParaRPr>
          </a:p>
          <a:p>
            <a:pPr marL="342900" lvl="0" indent="-342900">
              <a:spcAft>
                <a:spcPts val="0"/>
              </a:spcAft>
              <a:buFont typeface="Symbol" panose="05050102010706020507" pitchFamily="18" charset="2"/>
              <a:buChar char=""/>
              <a:tabLst>
                <a:tab pos="2295525" algn="l"/>
                <a:tab pos="2466975" algn="l"/>
              </a:tabLst>
            </a:pPr>
            <a:r>
              <a:rPr lang="en-GB" dirty="0">
                <a:latin typeface="SassoonCRInfant" panose="02010503020300020003" pitchFamily="2" charset="0"/>
                <a:ea typeface="Times New Roman" panose="02020603050405020304" pitchFamily="18" charset="0"/>
              </a:rPr>
              <a:t>White socks and black shoes</a:t>
            </a:r>
            <a:endParaRPr lang="en-GB" sz="1400" dirty="0">
              <a:latin typeface="SassoonCRInfant" panose="02010503020300020003" pitchFamily="2" charset="0"/>
              <a:ea typeface="Times New Roman" panose="02020603050405020304" pitchFamily="18" charset="0"/>
            </a:endParaRPr>
          </a:p>
          <a:p>
            <a:pPr>
              <a:spcAft>
                <a:spcPts val="0"/>
              </a:spcAft>
              <a:tabLst>
                <a:tab pos="2295525" algn="l"/>
                <a:tab pos="2466975" algn="l"/>
              </a:tabLst>
            </a:pPr>
            <a:endParaRPr lang="en-GB" sz="1100" dirty="0">
              <a:effectLst/>
              <a:latin typeface="SassoonCRInfant" panose="02010503020300020003" pitchFamily="2" charset="0"/>
              <a:ea typeface="Times New Roman" panose="02020603050405020304" pitchFamily="18" charset="0"/>
            </a:endParaRPr>
          </a:p>
        </p:txBody>
      </p:sp>
      <p:sp>
        <p:nvSpPr>
          <p:cNvPr id="9" name="Rectangle 8"/>
          <p:cNvSpPr/>
          <p:nvPr/>
        </p:nvSpPr>
        <p:spPr>
          <a:xfrm>
            <a:off x="310504" y="1195944"/>
            <a:ext cx="2966221" cy="3724096"/>
          </a:xfrm>
          <a:prstGeom prst="rect">
            <a:avLst/>
          </a:prstGeom>
        </p:spPr>
        <p:txBody>
          <a:bodyPr wrap="square">
            <a:spAutoFit/>
          </a:bodyPr>
          <a:lstStyle/>
          <a:p>
            <a:pPr>
              <a:spcAft>
                <a:spcPts val="0"/>
              </a:spcAft>
              <a:tabLst>
                <a:tab pos="2295525" algn="l"/>
                <a:tab pos="2466975" algn="l"/>
              </a:tabLst>
            </a:pPr>
            <a:r>
              <a:rPr lang="en-GB" sz="2400" dirty="0">
                <a:latin typeface="SassoonCRInfant" panose="02010503020300020003" pitchFamily="2" charset="0"/>
                <a:ea typeface="Times New Roman" panose="02020603050405020304" pitchFamily="18" charset="0"/>
              </a:rPr>
              <a:t>Trainers may be brought into school to change into at lunchtime. If there is a problem with schools shoes, trainers can be worn to school then change into PE pumps. </a:t>
            </a:r>
          </a:p>
          <a:p>
            <a:pPr>
              <a:spcAft>
                <a:spcPts val="0"/>
              </a:spcAft>
              <a:tabLst>
                <a:tab pos="2295525" algn="l"/>
                <a:tab pos="2466975" algn="l"/>
              </a:tabLst>
            </a:pPr>
            <a:endParaRPr lang="en-GB" sz="2000" dirty="0">
              <a:effectLst/>
              <a:latin typeface="SassoonCRInfant" panose="02010503020300020003" pitchFamily="2" charset="0"/>
              <a:ea typeface="Times New Roman" panose="02020603050405020304" pitchFamily="18" charset="0"/>
            </a:endParaRPr>
          </a:p>
        </p:txBody>
      </p:sp>
    </p:spTree>
    <p:extLst>
      <p:ext uri="{BB962C8B-B14F-4D97-AF65-F5344CB8AC3E}">
        <p14:creationId xmlns:p14="http://schemas.microsoft.com/office/powerpoint/2010/main" val="242309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04" y="32048"/>
            <a:ext cx="9829800" cy="1082674"/>
          </a:xfrm>
        </p:spPr>
        <p:txBody>
          <a:bodyPr>
            <a:normAutofit/>
          </a:bodyPr>
          <a:lstStyle/>
          <a:p>
            <a:r>
              <a:rPr lang="en-US" sz="6000" dirty="0">
                <a:latin typeface="SassoonCRInfant" panose="02010503020300020003" pitchFamily="2" charset="0"/>
              </a:rPr>
              <a:t>PE</a:t>
            </a:r>
          </a:p>
        </p:txBody>
      </p:sp>
      <p:sp>
        <p:nvSpPr>
          <p:cNvPr id="4" name="Rectangle 3"/>
          <p:cNvSpPr/>
          <p:nvPr/>
        </p:nvSpPr>
        <p:spPr>
          <a:xfrm>
            <a:off x="623392" y="1484784"/>
            <a:ext cx="8784976" cy="1938992"/>
          </a:xfrm>
          <a:prstGeom prst="rect">
            <a:avLst/>
          </a:prstGeom>
        </p:spPr>
        <p:txBody>
          <a:bodyPr wrap="square">
            <a:spAutoFit/>
          </a:bodyPr>
          <a:lstStyle/>
          <a:p>
            <a:pPr marL="342900" lvl="0" indent="-342900">
              <a:spcAft>
                <a:spcPts val="0"/>
              </a:spcAft>
              <a:buFont typeface="Symbol" panose="05050102010706020507" pitchFamily="18" charset="2"/>
              <a:buChar char=""/>
              <a:tabLst>
                <a:tab pos="2295525" algn="l"/>
                <a:tab pos="2466975" algn="l"/>
              </a:tabLst>
            </a:pPr>
            <a:r>
              <a:rPr lang="en-GB" sz="2000" dirty="0">
                <a:latin typeface="SassoonCRInfant" panose="02010503020300020003" pitchFamily="2" charset="0"/>
                <a:ea typeface="Times New Roman" panose="02020603050405020304" pitchFamily="18" charset="0"/>
              </a:rPr>
              <a:t>Plain white T-Shirt</a:t>
            </a:r>
            <a:endParaRPr lang="en-GB" sz="1600" dirty="0">
              <a:latin typeface="SassoonCRInfant" panose="02010503020300020003" pitchFamily="2" charset="0"/>
              <a:ea typeface="Times New Roman" panose="02020603050405020304" pitchFamily="18" charset="0"/>
            </a:endParaRPr>
          </a:p>
          <a:p>
            <a:pPr marL="342900" lvl="0" indent="-342900">
              <a:spcAft>
                <a:spcPts val="0"/>
              </a:spcAft>
              <a:buFont typeface="Symbol" panose="05050102010706020507" pitchFamily="18" charset="2"/>
              <a:buChar char=""/>
              <a:tabLst>
                <a:tab pos="2295525" algn="l"/>
                <a:tab pos="2466975" algn="l"/>
              </a:tabLst>
            </a:pPr>
            <a:r>
              <a:rPr lang="en-GB" sz="2000" dirty="0">
                <a:latin typeface="SassoonCRInfant" panose="02010503020300020003" pitchFamily="2" charset="0"/>
                <a:ea typeface="Times New Roman" panose="02020603050405020304" pitchFamily="18" charset="0"/>
              </a:rPr>
              <a:t>Black shorts</a:t>
            </a:r>
            <a:endParaRPr lang="en-GB" sz="1600" dirty="0">
              <a:latin typeface="SassoonCRInfant" panose="02010503020300020003" pitchFamily="2" charset="0"/>
              <a:ea typeface="Times New Roman" panose="02020603050405020304" pitchFamily="18" charset="0"/>
            </a:endParaRPr>
          </a:p>
          <a:p>
            <a:pPr marL="342900" lvl="0" indent="-342900">
              <a:spcAft>
                <a:spcPts val="0"/>
              </a:spcAft>
              <a:buFont typeface="Symbol" panose="05050102010706020507" pitchFamily="18" charset="2"/>
              <a:buChar char=""/>
              <a:tabLst>
                <a:tab pos="2295525" algn="l"/>
                <a:tab pos="2466975" algn="l"/>
              </a:tabLst>
            </a:pPr>
            <a:r>
              <a:rPr lang="en-GB" sz="2000" dirty="0">
                <a:latin typeface="SassoonCRInfant" panose="02010503020300020003" pitchFamily="2" charset="0"/>
                <a:ea typeface="Times New Roman" panose="02020603050405020304" pitchFamily="18" charset="0"/>
              </a:rPr>
              <a:t>Pumps</a:t>
            </a:r>
            <a:endParaRPr lang="en-GB" sz="1600" dirty="0">
              <a:latin typeface="SassoonCRInfant" panose="02010503020300020003" pitchFamily="2" charset="0"/>
              <a:ea typeface="Times New Roman" panose="02020603050405020304" pitchFamily="18" charset="0"/>
            </a:endParaRPr>
          </a:p>
          <a:p>
            <a:pPr marL="342900" lvl="0" indent="-342900">
              <a:spcAft>
                <a:spcPts val="0"/>
              </a:spcAft>
              <a:buFont typeface="Symbol" panose="05050102010706020507" pitchFamily="18" charset="2"/>
              <a:buChar char=""/>
              <a:tabLst>
                <a:tab pos="2295525" algn="l"/>
                <a:tab pos="2466975" algn="l"/>
              </a:tabLst>
            </a:pPr>
            <a:r>
              <a:rPr lang="en-GB" sz="2000" dirty="0">
                <a:latin typeface="SassoonCRInfant" panose="02010503020300020003" pitchFamily="2" charset="0"/>
                <a:ea typeface="Times New Roman" panose="02020603050405020304" pitchFamily="18" charset="0"/>
              </a:rPr>
              <a:t>School Jumper is fine if cold outside</a:t>
            </a:r>
          </a:p>
          <a:p>
            <a:pPr marL="342900" lvl="0" indent="-342900">
              <a:spcAft>
                <a:spcPts val="0"/>
              </a:spcAft>
              <a:buFont typeface="Symbol" panose="05050102010706020507" pitchFamily="18" charset="2"/>
              <a:buChar char=""/>
              <a:tabLst>
                <a:tab pos="2295525" algn="l"/>
                <a:tab pos="2466975" algn="l"/>
              </a:tabLst>
            </a:pPr>
            <a:endParaRPr lang="en-GB" sz="2000" dirty="0">
              <a:effectLst/>
              <a:latin typeface="SassoonCRInfant" panose="02010503020300020003" pitchFamily="2" charset="0"/>
              <a:ea typeface="Times New Roman" panose="02020603050405020304" pitchFamily="18" charset="0"/>
            </a:endParaRPr>
          </a:p>
          <a:p>
            <a:pPr lvl="0">
              <a:spcAft>
                <a:spcPts val="0"/>
              </a:spcAft>
              <a:tabLst>
                <a:tab pos="2295525" algn="l"/>
                <a:tab pos="2466975" algn="l"/>
              </a:tabLst>
            </a:pPr>
            <a:r>
              <a:rPr lang="en-GB" sz="2000" dirty="0">
                <a:latin typeface="SassoonCRInfant" panose="02010503020300020003" pitchFamily="2" charset="0"/>
                <a:ea typeface="Times New Roman" panose="02020603050405020304" pitchFamily="18" charset="0"/>
              </a:rPr>
              <a:t>Plain tracksuit or leggings (black) may be worn for outdoor lessons during winter. </a:t>
            </a:r>
            <a:endParaRPr lang="en-GB" sz="2800" dirty="0">
              <a:latin typeface="SassoonCRInfant" panose="02010503020300020003" pitchFamily="2" charset="0"/>
              <a:ea typeface="Times New Roman" panose="02020603050405020304" pitchFamily="18" charset="0"/>
            </a:endParaRPr>
          </a:p>
        </p:txBody>
      </p:sp>
      <p:sp>
        <p:nvSpPr>
          <p:cNvPr id="10" name="Rectangle 9"/>
          <p:cNvSpPr/>
          <p:nvPr/>
        </p:nvSpPr>
        <p:spPr>
          <a:xfrm>
            <a:off x="2783632" y="4149080"/>
            <a:ext cx="6336704" cy="954107"/>
          </a:xfrm>
          <a:prstGeom prst="rect">
            <a:avLst/>
          </a:prstGeom>
        </p:spPr>
        <p:txBody>
          <a:bodyPr wrap="square">
            <a:spAutoFit/>
          </a:bodyPr>
          <a:lstStyle/>
          <a:p>
            <a:pPr lvl="0">
              <a:spcAft>
                <a:spcPts val="0"/>
              </a:spcAft>
              <a:tabLst>
                <a:tab pos="2295525" algn="l"/>
                <a:tab pos="2466975" algn="l"/>
              </a:tabLst>
            </a:pPr>
            <a:r>
              <a:rPr lang="en-GB" sz="2800" dirty="0">
                <a:latin typeface="SassoonCRInfant" panose="02010503020300020003" pitchFamily="2" charset="0"/>
                <a:ea typeface="Times New Roman" panose="02020603050405020304" pitchFamily="18" charset="0"/>
              </a:rPr>
              <a:t>Please ensure your child comes into school in their PE kit on a </a:t>
            </a:r>
            <a:r>
              <a:rPr lang="en-GB" sz="2800" b="1" dirty="0">
                <a:latin typeface="SassoonCRInfant" panose="02010503020300020003" pitchFamily="2" charset="0"/>
                <a:ea typeface="Times New Roman" panose="02020603050405020304" pitchFamily="18" charset="0"/>
              </a:rPr>
              <a:t>Thursday</a:t>
            </a:r>
            <a:r>
              <a:rPr lang="en-GB" sz="2800" dirty="0">
                <a:latin typeface="SassoonCRInfant" panose="02010503020300020003" pitchFamily="2" charset="0"/>
                <a:ea typeface="Times New Roman" panose="02020603050405020304" pitchFamily="18" charset="0"/>
              </a:rPr>
              <a:t>. </a:t>
            </a:r>
            <a:endParaRPr lang="en-GB" sz="3600" dirty="0">
              <a:latin typeface="SassoonCRInfant" panose="02010503020300020003" pitchFamily="2" charset="0"/>
              <a:ea typeface="Times New Roman" panose="02020603050405020304" pitchFamily="18" charset="0"/>
            </a:endParaRPr>
          </a:p>
        </p:txBody>
      </p:sp>
    </p:spTree>
    <p:extLst>
      <p:ext uri="{BB962C8B-B14F-4D97-AF65-F5344CB8AC3E}">
        <p14:creationId xmlns:p14="http://schemas.microsoft.com/office/powerpoint/2010/main" val="265561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260648"/>
            <a:ext cx="9829800" cy="1082674"/>
          </a:xfrm>
        </p:spPr>
        <p:txBody>
          <a:bodyPr>
            <a:normAutofit/>
          </a:bodyPr>
          <a:lstStyle/>
          <a:p>
            <a:r>
              <a:rPr lang="en-US" sz="6000" dirty="0">
                <a:latin typeface="SassoonCRInfant" panose="02010503020300020003" pitchFamily="2" charset="0"/>
              </a:rPr>
              <a:t>Values at St John’s</a:t>
            </a:r>
          </a:p>
        </p:txBody>
      </p:sp>
      <p:pic>
        <p:nvPicPr>
          <p:cNvPr id="3074" name="Picture 2" descr="http://www.stjohnsprimary.co.uk/themes/stjohnssouthport/images/value_1.png">
            <a:extLst>
              <a:ext uri="{FF2B5EF4-FFF2-40B4-BE49-F238E27FC236}">
                <a16:creationId xmlns:a16="http://schemas.microsoft.com/office/drawing/2014/main" id="{C59EAEB9-92C9-4AFA-9A80-68B6E9ECA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464" y="1593922"/>
            <a:ext cx="3534793"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59896" y="1593922"/>
            <a:ext cx="6096000" cy="3785652"/>
          </a:xfrm>
          <a:prstGeom prst="rect">
            <a:avLst/>
          </a:prstGeom>
        </p:spPr>
        <p:txBody>
          <a:bodyPr>
            <a:spAutoFit/>
          </a:bodyPr>
          <a:lstStyle/>
          <a:p>
            <a:r>
              <a:rPr lang="en-GB" sz="2000" dirty="0">
                <a:latin typeface="SassoonCRInfant" panose="02010503020300020003" pitchFamily="2" charset="0"/>
              </a:rPr>
              <a:t>At St. John’s Church of England Primary School our Christian values are at the heart of everything we do. Our whole school community work together to create JOY in living and learning.   </a:t>
            </a:r>
          </a:p>
          <a:p>
            <a:r>
              <a:rPr lang="en-GB" sz="2000" dirty="0">
                <a:latin typeface="SassoonCRInfant" panose="02010503020300020003" pitchFamily="2" charset="0"/>
              </a:rPr>
              <a:t> </a:t>
            </a:r>
          </a:p>
          <a:p>
            <a:r>
              <a:rPr lang="en-GB" sz="2000" dirty="0">
                <a:latin typeface="SassoonCRInfant" panose="02010503020300020003" pitchFamily="2" charset="0"/>
              </a:rPr>
              <a:t>Our school values are:</a:t>
            </a:r>
          </a:p>
          <a:p>
            <a:r>
              <a:rPr lang="en-GB" sz="2000" dirty="0">
                <a:latin typeface="SassoonCRInfant" panose="02010503020300020003" pitchFamily="2" charset="0"/>
              </a:rPr>
              <a:t>•	Respect</a:t>
            </a:r>
          </a:p>
          <a:p>
            <a:r>
              <a:rPr lang="en-GB" sz="2000" dirty="0">
                <a:latin typeface="SassoonCRInfant" panose="02010503020300020003" pitchFamily="2" charset="0"/>
              </a:rPr>
              <a:t>•	Thankfulness</a:t>
            </a:r>
          </a:p>
          <a:p>
            <a:r>
              <a:rPr lang="en-GB" sz="2000" dirty="0">
                <a:latin typeface="SassoonCRInfant" panose="02010503020300020003" pitchFamily="2" charset="0"/>
              </a:rPr>
              <a:t>•	Compassion</a:t>
            </a:r>
          </a:p>
          <a:p>
            <a:r>
              <a:rPr lang="en-GB" sz="2000" dirty="0">
                <a:latin typeface="SassoonCRInfant" panose="02010503020300020003" pitchFamily="2" charset="0"/>
              </a:rPr>
              <a:t>•	Truthfulness</a:t>
            </a:r>
          </a:p>
          <a:p>
            <a:r>
              <a:rPr lang="en-GB" sz="2000" dirty="0">
                <a:latin typeface="SassoonCRInfant" panose="02010503020300020003" pitchFamily="2" charset="0"/>
              </a:rPr>
              <a:t>•	Trust</a:t>
            </a:r>
          </a:p>
          <a:p>
            <a:r>
              <a:rPr lang="en-GB" sz="2000" dirty="0">
                <a:latin typeface="SassoonCRInfant" panose="02010503020300020003" pitchFamily="2" charset="0"/>
              </a:rPr>
              <a:t>•	Responsibility</a:t>
            </a:r>
          </a:p>
        </p:txBody>
      </p:sp>
    </p:spTree>
    <p:extLst>
      <p:ext uri="{BB962C8B-B14F-4D97-AF65-F5344CB8AC3E}">
        <p14:creationId xmlns:p14="http://schemas.microsoft.com/office/powerpoint/2010/main" val="89543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392" y="404664"/>
            <a:ext cx="42884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04040"/>
                </a:solidFill>
                <a:effectLst/>
                <a:uLnTx/>
                <a:uFillTx/>
                <a:latin typeface="SassoonCRInfant" panose="02010503020300020003" pitchFamily="2" charset="0"/>
              </a:rPr>
              <a:t>Attendance Matters</a:t>
            </a:r>
          </a:p>
        </p:txBody>
      </p:sp>
      <p:pic>
        <p:nvPicPr>
          <p:cNvPr id="7" name="Picture 6"/>
          <p:cNvPicPr>
            <a:picLocks noChangeAspect="1"/>
          </p:cNvPicPr>
          <p:nvPr/>
        </p:nvPicPr>
        <p:blipFill>
          <a:blip r:embed="rId2"/>
          <a:stretch>
            <a:fillRect/>
          </a:stretch>
        </p:blipFill>
        <p:spPr>
          <a:xfrm>
            <a:off x="8431510" y="188640"/>
            <a:ext cx="3400400" cy="2452960"/>
          </a:xfrm>
          <a:prstGeom prst="rect">
            <a:avLst/>
          </a:prstGeom>
        </p:spPr>
      </p:pic>
      <p:sp>
        <p:nvSpPr>
          <p:cNvPr id="8" name="Rectangle 7"/>
          <p:cNvSpPr/>
          <p:nvPr/>
        </p:nvSpPr>
        <p:spPr>
          <a:xfrm>
            <a:off x="623392" y="1415120"/>
            <a:ext cx="7518400" cy="347787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04040"/>
                </a:solidFill>
                <a:effectLst/>
                <a:uLnTx/>
                <a:uFillTx/>
                <a:latin typeface="SassoonCRInfant" panose="02010503020300020003" pitchFamily="2" charset="0"/>
              </a:rPr>
              <a:t>Every child has a legal entitlement to attend school regularly.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404040"/>
              </a:solidFill>
              <a:effectLst/>
              <a:uLnTx/>
              <a:uFillTx/>
              <a:latin typeface="SassoonCRInfant" panose="02010503020300020003"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04040"/>
                </a:solidFill>
                <a:effectLst/>
                <a:uLnTx/>
                <a:uFillTx/>
                <a:latin typeface="SassoonCRInfant" panose="02010503020300020003" pitchFamily="2" charset="0"/>
              </a:rPr>
              <a:t>Good attendance and punctuality are vital, as it not only impacts academic progress, but also your child’s general wellbeing.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404040"/>
              </a:solidFill>
              <a:effectLst/>
              <a:uLnTx/>
              <a:uFillTx/>
              <a:latin typeface="SassoonCRInfant" panose="02010503020300020003"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04040"/>
                </a:solidFill>
                <a:effectLst/>
                <a:uLnTx/>
                <a:uFillTx/>
                <a:latin typeface="SassoonCRInfant" panose="02010503020300020003" pitchFamily="2" charset="0"/>
              </a:rPr>
              <a:t>We continually monitor attendance and punctuality at St. John’s  and want to make sure that parents are well informed if there are concerns. You will be informed each term if your child’s attendance is of concern. </a:t>
            </a:r>
          </a:p>
        </p:txBody>
      </p:sp>
    </p:spTree>
    <p:extLst>
      <p:ext uri="{BB962C8B-B14F-4D97-AF65-F5344CB8AC3E}">
        <p14:creationId xmlns:p14="http://schemas.microsoft.com/office/powerpoint/2010/main" val="126117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392" y="404664"/>
            <a:ext cx="42884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04040"/>
                </a:solidFill>
                <a:effectLst/>
                <a:uLnTx/>
                <a:uFillTx/>
                <a:latin typeface="SassoonCRInfant" panose="02010503020300020003" pitchFamily="2" charset="0"/>
              </a:rPr>
              <a:t>Attendance Matters</a:t>
            </a:r>
          </a:p>
        </p:txBody>
      </p:sp>
      <p:pic>
        <p:nvPicPr>
          <p:cNvPr id="7" name="Picture 6"/>
          <p:cNvPicPr>
            <a:picLocks noChangeAspect="1"/>
          </p:cNvPicPr>
          <p:nvPr/>
        </p:nvPicPr>
        <p:blipFill>
          <a:blip r:embed="rId2"/>
          <a:stretch>
            <a:fillRect/>
          </a:stretch>
        </p:blipFill>
        <p:spPr>
          <a:xfrm>
            <a:off x="8431510" y="188640"/>
            <a:ext cx="3400400" cy="2452960"/>
          </a:xfrm>
          <a:prstGeom prst="rect">
            <a:avLst/>
          </a:prstGeom>
        </p:spPr>
      </p:pic>
      <p:sp>
        <p:nvSpPr>
          <p:cNvPr id="3" name="Oval 2"/>
          <p:cNvSpPr/>
          <p:nvPr/>
        </p:nvSpPr>
        <p:spPr>
          <a:xfrm>
            <a:off x="695400" y="1937632"/>
            <a:ext cx="875208" cy="584200"/>
          </a:xfrm>
          <a:prstGeom prst="ellipse">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CRInfant" panose="02010503020300020003" pitchFamily="2" charset="0"/>
            </a:endParaRPr>
          </a:p>
        </p:txBody>
      </p:sp>
      <p:sp>
        <p:nvSpPr>
          <p:cNvPr id="6" name="Oval 5"/>
          <p:cNvSpPr/>
          <p:nvPr/>
        </p:nvSpPr>
        <p:spPr>
          <a:xfrm>
            <a:off x="637597" y="3048000"/>
            <a:ext cx="875208" cy="584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CRInfant" panose="02010503020300020003" pitchFamily="2" charset="0"/>
            </a:endParaRPr>
          </a:p>
        </p:txBody>
      </p:sp>
      <p:sp>
        <p:nvSpPr>
          <p:cNvPr id="9" name="Oval 8"/>
          <p:cNvSpPr/>
          <p:nvPr/>
        </p:nvSpPr>
        <p:spPr>
          <a:xfrm>
            <a:off x="607923" y="4293096"/>
            <a:ext cx="875208" cy="584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CRInfant" panose="02010503020300020003" pitchFamily="2" charset="0"/>
            </a:endParaRPr>
          </a:p>
        </p:txBody>
      </p:sp>
      <p:sp>
        <p:nvSpPr>
          <p:cNvPr id="5" name="TextBox 4"/>
          <p:cNvSpPr txBox="1"/>
          <p:nvPr/>
        </p:nvSpPr>
        <p:spPr>
          <a:xfrm>
            <a:off x="1775520" y="1937632"/>
            <a:ext cx="53975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404040"/>
                </a:solidFill>
                <a:effectLst/>
                <a:uLnTx/>
                <a:uFillTx/>
                <a:latin typeface="SassoonCRInfant" panose="02010503020300020003" pitchFamily="2" charset="0"/>
              </a:rPr>
              <a:t>96% and above = good attendance </a:t>
            </a:r>
          </a:p>
        </p:txBody>
      </p:sp>
      <p:sp>
        <p:nvSpPr>
          <p:cNvPr id="10" name="TextBox 9"/>
          <p:cNvSpPr txBox="1"/>
          <p:nvPr/>
        </p:nvSpPr>
        <p:spPr>
          <a:xfrm>
            <a:off x="1795075" y="2843434"/>
            <a:ext cx="8597900"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404040"/>
                </a:solidFill>
                <a:effectLst/>
                <a:uLnTx/>
                <a:uFillTx/>
                <a:latin typeface="SassoonCRInfant" panose="02010503020300020003" pitchFamily="2" charset="0"/>
              </a:rPr>
              <a:t>Between 90-95% = some improvement required. You will receive a Class Dojo message to notify you and an attendance plan may be required as a supportive measure.</a:t>
            </a:r>
          </a:p>
        </p:txBody>
      </p:sp>
      <p:sp>
        <p:nvSpPr>
          <p:cNvPr id="11" name="TextBox 10"/>
          <p:cNvSpPr txBox="1"/>
          <p:nvPr/>
        </p:nvSpPr>
        <p:spPr>
          <a:xfrm>
            <a:off x="1775520" y="4271134"/>
            <a:ext cx="8597900"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404040"/>
                </a:solidFill>
                <a:effectLst/>
                <a:uLnTx/>
                <a:uFillTx/>
                <a:latin typeface="SassoonCRInfant" panose="02010503020300020003" pitchFamily="2" charset="0"/>
              </a:rPr>
              <a:t>Below 90%- persistent absence. A support plan will be required to work in partnership with you to improve the attendance figure. </a:t>
            </a:r>
          </a:p>
        </p:txBody>
      </p:sp>
    </p:spTree>
    <p:extLst>
      <p:ext uri="{BB962C8B-B14F-4D97-AF65-F5344CB8AC3E}">
        <p14:creationId xmlns:p14="http://schemas.microsoft.com/office/powerpoint/2010/main" val="393512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392" y="404664"/>
            <a:ext cx="42884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04040"/>
                </a:solidFill>
                <a:effectLst/>
                <a:uLnTx/>
                <a:uFillTx/>
                <a:latin typeface="SassoonCRInfant" panose="02010503020300020003" pitchFamily="2" charset="0"/>
              </a:rPr>
              <a:t>Attendance Matters</a:t>
            </a:r>
          </a:p>
        </p:txBody>
      </p:sp>
      <p:pic>
        <p:nvPicPr>
          <p:cNvPr id="7" name="Picture 6"/>
          <p:cNvPicPr>
            <a:picLocks noChangeAspect="1"/>
          </p:cNvPicPr>
          <p:nvPr/>
        </p:nvPicPr>
        <p:blipFill>
          <a:blip r:embed="rId2"/>
          <a:stretch>
            <a:fillRect/>
          </a:stretch>
        </p:blipFill>
        <p:spPr>
          <a:xfrm>
            <a:off x="8431510" y="188640"/>
            <a:ext cx="3400400" cy="2452960"/>
          </a:xfrm>
          <a:prstGeom prst="rect">
            <a:avLst/>
          </a:prstGeom>
        </p:spPr>
      </p:pic>
      <p:sp>
        <p:nvSpPr>
          <p:cNvPr id="8" name="Rectangle 7"/>
          <p:cNvSpPr/>
          <p:nvPr/>
        </p:nvSpPr>
        <p:spPr>
          <a:xfrm>
            <a:off x="623392" y="1415120"/>
            <a:ext cx="780811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404040"/>
                </a:solidFill>
                <a:effectLst/>
                <a:uLnTx/>
                <a:uFillTx/>
                <a:latin typeface="SassoonCRInfant" panose="02010503020300020003" pitchFamily="2" charset="0"/>
              </a:rPr>
              <a:t>Every school day counts BUT </a:t>
            </a:r>
            <a:r>
              <a:rPr kumimoji="0" lang="en-GB" sz="2600" b="0" i="0" u="sng" strike="noStrike" kern="1200" cap="none" spc="0" normalizeH="0" baseline="0" noProof="0" dirty="0">
                <a:ln>
                  <a:noFill/>
                </a:ln>
                <a:solidFill>
                  <a:srgbClr val="404040"/>
                </a:solidFill>
                <a:effectLst/>
                <a:uLnTx/>
                <a:uFillTx/>
                <a:latin typeface="SassoonCRInfant" panose="02010503020300020003" pitchFamily="2" charset="0"/>
              </a:rPr>
              <a:t>every minute is </a:t>
            </a:r>
            <a:r>
              <a:rPr kumimoji="0" lang="en-GB" sz="2600" b="0" i="0" u="sng" strike="noStrike" kern="1200" cap="none" spc="0" normalizeH="0" baseline="0" noProof="0" dirty="0">
                <a:ln>
                  <a:noFill/>
                </a:ln>
                <a:solidFill>
                  <a:srgbClr val="FF0000"/>
                </a:solidFill>
                <a:effectLst/>
                <a:uLnTx/>
                <a:uFillTx/>
                <a:latin typeface="SassoonCRInfant" panose="02010503020300020003" pitchFamily="2" charset="0"/>
              </a:rPr>
              <a:t>equally important</a:t>
            </a:r>
            <a:r>
              <a:rPr kumimoji="0" lang="en-GB" sz="1800" b="0" i="0" u="sng" strike="noStrike" kern="1200" cap="none" spc="0" normalizeH="0" baseline="0" noProof="0" dirty="0">
                <a:ln>
                  <a:noFill/>
                </a:ln>
                <a:solidFill>
                  <a:srgbClr val="404040"/>
                </a:solidFill>
                <a:effectLst/>
                <a:uLnTx/>
                <a:uFillTx/>
                <a:latin typeface="SassoonCRInfant" panose="02010503020300020003" pitchFamily="2" charset="0"/>
              </a:rPr>
              <a:t>. </a:t>
            </a:r>
          </a:p>
        </p:txBody>
      </p:sp>
      <p:pic>
        <p:nvPicPr>
          <p:cNvPr id="3" name="Picture 2"/>
          <p:cNvPicPr>
            <a:picLocks noChangeAspect="1"/>
          </p:cNvPicPr>
          <p:nvPr/>
        </p:nvPicPr>
        <p:blipFill>
          <a:blip r:embed="rId3"/>
          <a:stretch>
            <a:fillRect/>
          </a:stretch>
        </p:blipFill>
        <p:spPr>
          <a:xfrm>
            <a:off x="2323538" y="2610242"/>
            <a:ext cx="6426762" cy="3668870"/>
          </a:xfrm>
          <a:prstGeom prst="rect">
            <a:avLst/>
          </a:prstGeom>
        </p:spPr>
      </p:pic>
    </p:spTree>
    <p:extLst>
      <p:ext uri="{BB962C8B-B14F-4D97-AF65-F5344CB8AC3E}">
        <p14:creationId xmlns:p14="http://schemas.microsoft.com/office/powerpoint/2010/main" val="172877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392" y="404664"/>
            <a:ext cx="458343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04040"/>
                </a:solidFill>
                <a:effectLst/>
                <a:uLnTx/>
                <a:uFillTx/>
                <a:latin typeface="SassoonCRInfant" panose="02010503020300020003" pitchFamily="2" charset="0"/>
              </a:rPr>
              <a:t>Attendance Rewards </a:t>
            </a:r>
          </a:p>
        </p:txBody>
      </p:sp>
      <p:sp>
        <p:nvSpPr>
          <p:cNvPr id="3" name="TextBox 2"/>
          <p:cNvSpPr txBox="1"/>
          <p:nvPr/>
        </p:nvSpPr>
        <p:spPr>
          <a:xfrm>
            <a:off x="838200" y="1112550"/>
            <a:ext cx="10236200" cy="54476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404040"/>
                </a:solidFill>
                <a:effectLst/>
                <a:uLnTx/>
                <a:uFillTx/>
                <a:latin typeface="SassoonCRInfant" panose="02010503020300020003" pitchFamily="2" charset="0"/>
              </a:rPr>
              <a:t>Throughout the year we celebrate attendance successes whether that is excellent overall attendance or improved attendance!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04040"/>
              </a:solidFill>
              <a:effectLst/>
              <a:uLnTx/>
              <a:uFillTx/>
              <a:latin typeface="SassoonCRInfant" panose="02010503020300020003"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404040"/>
                </a:solidFill>
                <a:effectLst/>
                <a:uLnTx/>
                <a:uFillTx/>
                <a:latin typeface="SassoonCRInfant" panose="02010503020300020003" pitchFamily="2" charset="0"/>
              </a:rPr>
              <a:t>Attendance challenges will be set periodically as reminders for the children of how important good attendance 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04040"/>
              </a:solidFill>
              <a:effectLst/>
              <a:uLnTx/>
              <a:uFillTx/>
              <a:latin typeface="SassoonCRInfant" panose="02010503020300020003"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404040"/>
                </a:solidFill>
                <a:effectLst/>
                <a:uLnTx/>
                <a:uFillTx/>
                <a:latin typeface="SassoonCRInfant" panose="02010503020300020003" pitchFamily="2" charset="0"/>
              </a:rPr>
              <a:t>Each week the class with the highest attendance percentage will earn extra playtime as a reward.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04040"/>
              </a:solidFill>
              <a:effectLst/>
              <a:uLnTx/>
              <a:uFillTx/>
              <a:latin typeface="SassoonCRInfant" panose="02010503020300020003"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404040"/>
                </a:solidFill>
                <a:effectLst/>
                <a:uLnTx/>
                <a:uFillTx/>
                <a:latin typeface="SassoonCRInfant" panose="02010503020300020003" pitchFamily="2" charset="0"/>
              </a:rPr>
              <a:t>At the end of the year those with attendance above 96%, as well as children who have 100% attendance for the year, will be celebrated.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04040"/>
              </a:solidFill>
              <a:effectLst/>
              <a:uLnTx/>
              <a:uFillTx/>
              <a:latin typeface="SassoonCRInfant" panose="02010503020300020003"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04040"/>
              </a:solidFill>
              <a:effectLst/>
              <a:uLnTx/>
              <a:uFillTx/>
              <a:latin typeface="SassoonCRInfant" panose="02010503020300020003"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04040"/>
              </a:solidFill>
              <a:effectLst/>
              <a:uLnTx/>
              <a:uFillTx/>
              <a:latin typeface="SassoonCRInfant" panose="02010503020300020003"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04040"/>
              </a:solidFill>
              <a:effectLst/>
              <a:uLnTx/>
              <a:uFillTx/>
              <a:latin typeface="SassoonCRInfant" panose="02010503020300020003" pitchFamily="2" charset="0"/>
            </a:endParaRPr>
          </a:p>
        </p:txBody>
      </p:sp>
      <p:sp>
        <p:nvSpPr>
          <p:cNvPr id="4" name="TextBox 3"/>
          <p:cNvSpPr txBox="1"/>
          <p:nvPr/>
        </p:nvSpPr>
        <p:spPr>
          <a:xfrm>
            <a:off x="3073400" y="5359400"/>
            <a:ext cx="5727700" cy="92333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04040"/>
                </a:solidFill>
                <a:effectLst/>
                <a:uLnTx/>
                <a:uFillTx/>
                <a:latin typeface="SassoonCRInfant" panose="02010503020300020003" pitchFamily="2" charset="0"/>
              </a:rPr>
              <a:t>If you have any questions about your child’s attendance please speak to Mrs Thomas or Miss Bishop. </a:t>
            </a:r>
          </a:p>
        </p:txBody>
      </p:sp>
    </p:spTree>
    <p:extLst>
      <p:ext uri="{BB962C8B-B14F-4D97-AF65-F5344CB8AC3E}">
        <p14:creationId xmlns:p14="http://schemas.microsoft.com/office/powerpoint/2010/main" val="111944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latin typeface="SassoonCRInfant" panose="02010503020300020003" pitchFamily="2" charset="0"/>
              </a:rPr>
              <a:t>Forms</a:t>
            </a:r>
          </a:p>
        </p:txBody>
      </p:sp>
      <p:sp>
        <p:nvSpPr>
          <p:cNvPr id="3" name="Content Placeholder 2"/>
          <p:cNvSpPr>
            <a:spLocks noGrp="1"/>
          </p:cNvSpPr>
          <p:nvPr>
            <p:ph idx="1"/>
          </p:nvPr>
        </p:nvSpPr>
        <p:spPr/>
        <p:txBody>
          <a:bodyPr>
            <a:normAutofit/>
          </a:bodyPr>
          <a:lstStyle/>
          <a:p>
            <a:pPr marL="0" indent="0">
              <a:buNone/>
            </a:pPr>
            <a:r>
              <a:rPr lang="en-GB" sz="3200" dirty="0">
                <a:latin typeface="SassoonCRInfant" panose="02010503020300020003" pitchFamily="2" charset="0"/>
              </a:rPr>
              <a:t>Medical </a:t>
            </a:r>
          </a:p>
          <a:p>
            <a:pPr marL="0" indent="0">
              <a:buNone/>
            </a:pPr>
            <a:r>
              <a:rPr lang="en-GB" sz="3200" dirty="0">
                <a:latin typeface="SassoonCRInfant" panose="02010503020300020003" pitchFamily="2" charset="0"/>
              </a:rPr>
              <a:t>Photographs</a:t>
            </a:r>
          </a:p>
          <a:p>
            <a:pPr marL="0" indent="0">
              <a:buNone/>
            </a:pPr>
            <a:r>
              <a:rPr lang="en-GB" sz="3200" dirty="0">
                <a:latin typeface="SassoonCRInfant" panose="02010503020300020003" pitchFamily="2" charset="0"/>
              </a:rPr>
              <a:t>Local trips </a:t>
            </a:r>
          </a:p>
        </p:txBody>
      </p:sp>
    </p:spTree>
    <p:extLst>
      <p:ext uri="{BB962C8B-B14F-4D97-AF65-F5344CB8AC3E}">
        <p14:creationId xmlns:p14="http://schemas.microsoft.com/office/powerpoint/2010/main" val="51490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461" y="-203782"/>
            <a:ext cx="9829800" cy="1082674"/>
          </a:xfrm>
        </p:spPr>
        <p:txBody>
          <a:bodyPr>
            <a:normAutofit/>
          </a:bodyPr>
          <a:lstStyle/>
          <a:p>
            <a:r>
              <a:rPr lang="en-US" sz="4800" dirty="0">
                <a:latin typeface="SassoonCRInfant" panose="02010503020300020003" pitchFamily="2" charset="0"/>
              </a:rPr>
              <a:t>General Information &amp; Reminders</a:t>
            </a:r>
          </a:p>
        </p:txBody>
      </p:sp>
      <p:sp>
        <p:nvSpPr>
          <p:cNvPr id="4" name="TextBox 3">
            <a:extLst>
              <a:ext uri="{FF2B5EF4-FFF2-40B4-BE49-F238E27FC236}">
                <a16:creationId xmlns:a16="http://schemas.microsoft.com/office/drawing/2014/main" id="{57A8AB27-63C7-43A6-9381-8C77E7BA325D}"/>
              </a:ext>
            </a:extLst>
          </p:cNvPr>
          <p:cNvSpPr txBox="1"/>
          <p:nvPr/>
        </p:nvSpPr>
        <p:spPr>
          <a:xfrm>
            <a:off x="846785" y="1124744"/>
            <a:ext cx="10369152" cy="5355312"/>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SassoonCRInfant" panose="02010503020300020003" pitchFamily="2" charset="0"/>
              </a:rPr>
              <a:t>No eccentric hair styles/hair accessories/jewellery. No earrings for swimming – please provide plasters if these cannot be removed. </a:t>
            </a:r>
          </a:p>
          <a:p>
            <a:pPr marL="285750" indent="-285750">
              <a:buFont typeface="Arial" panose="020B0604020202020204" pitchFamily="34" charset="0"/>
              <a:buChar char="•"/>
            </a:pPr>
            <a:r>
              <a:rPr lang="en-GB" sz="2400" dirty="0">
                <a:latin typeface="SassoonCRInfant" panose="02010503020300020003" pitchFamily="2" charset="0"/>
              </a:rPr>
              <a:t>Children are encouraged to bring in water bottles and a piece of fruit for snack.</a:t>
            </a:r>
          </a:p>
          <a:p>
            <a:pPr marL="285750" indent="-285750">
              <a:buFont typeface="Arial" panose="020B0604020202020204" pitchFamily="34" charset="0"/>
              <a:buChar char="•"/>
            </a:pPr>
            <a:r>
              <a:rPr lang="en-GB" sz="2400" dirty="0">
                <a:latin typeface="SassoonCRInfant" panose="02010503020300020003" pitchFamily="2" charset="0"/>
              </a:rPr>
              <a:t>School equipment is provided. </a:t>
            </a:r>
          </a:p>
          <a:p>
            <a:pPr marL="285750" indent="-285750">
              <a:buFont typeface="Arial" panose="020B0604020202020204" pitchFamily="34" charset="0"/>
              <a:buChar char="•"/>
            </a:pPr>
            <a:r>
              <a:rPr lang="en-GB" sz="2400" dirty="0">
                <a:latin typeface="SassoonCRInfant" panose="02010503020300020003" pitchFamily="2" charset="0"/>
              </a:rPr>
              <a:t>Please call Mrs Bond in the school office before 9:30am if your child is ill. </a:t>
            </a:r>
          </a:p>
          <a:p>
            <a:pPr marL="285750" indent="-285750">
              <a:buFont typeface="Arial" panose="020B0604020202020204" pitchFamily="34" charset="0"/>
              <a:buChar char="•"/>
            </a:pPr>
            <a:r>
              <a:rPr lang="en-GB" sz="2400" dirty="0">
                <a:latin typeface="SassoonCRInfant" panose="02010503020300020003" pitchFamily="2" charset="0"/>
              </a:rPr>
              <a:t>The gate will open at 8:40 ready for teachers to collect their class at 8:45. The register is taken at 9am. A late mark will be given after this time. </a:t>
            </a:r>
          </a:p>
          <a:p>
            <a:pPr marL="285750" indent="-285750">
              <a:buFont typeface="Arial" panose="020B0604020202020204" pitchFamily="34" charset="0"/>
              <a:buChar char="•"/>
            </a:pPr>
            <a:r>
              <a:rPr lang="en-GB" sz="2400" dirty="0">
                <a:latin typeface="SassoonCRInfant" panose="02010503020300020003" pitchFamily="2" charset="0"/>
              </a:rPr>
              <a:t>Holidays – requests to Mr Thomson. These will be unauthorised absences unless there are exceptional circumstances. </a:t>
            </a:r>
          </a:p>
          <a:p>
            <a:pPr marL="1200150" lvl="2" indent="-285750">
              <a:buFont typeface="Arial" panose="020B0604020202020204" pitchFamily="34" charset="0"/>
              <a:buChar char="•"/>
            </a:pPr>
            <a:r>
              <a:rPr lang="en-GB" sz="2400" dirty="0">
                <a:latin typeface="SassoonCRInfant" panose="02010503020300020003" pitchFamily="2" charset="0"/>
              </a:rPr>
              <a:t>Mobile phones are not encouraged. If it is absolutely </a:t>
            </a:r>
            <a:br>
              <a:rPr lang="en-GB" sz="2400" dirty="0">
                <a:latin typeface="SassoonCRInfant" panose="02010503020300020003" pitchFamily="2" charset="0"/>
              </a:rPr>
            </a:br>
            <a:r>
              <a:rPr lang="en-GB" sz="2400" dirty="0">
                <a:latin typeface="SassoonCRInfant" panose="02010503020300020003" pitchFamily="2" charset="0"/>
              </a:rPr>
              <a:t>necessary for your child to have one, it will be kept in the </a:t>
            </a:r>
            <a:br>
              <a:rPr lang="en-GB" sz="2400" dirty="0">
                <a:latin typeface="SassoonCRInfant" panose="02010503020300020003" pitchFamily="2" charset="0"/>
              </a:rPr>
            </a:br>
            <a:r>
              <a:rPr lang="en-GB" sz="2400" dirty="0">
                <a:latin typeface="SassoonCRInfant" panose="02010503020300020003" pitchFamily="2" charset="0"/>
              </a:rPr>
              <a:t>office for the duration of the school day. </a:t>
            </a:r>
            <a:endParaRPr lang="en-GB" sz="1600" dirty="0"/>
          </a:p>
          <a:p>
            <a:pPr marL="285750" indent="-285750">
              <a:buFont typeface="Arial" panose="020B0604020202020204" pitchFamily="34" charset="0"/>
              <a:buChar char="•"/>
            </a:pPr>
            <a:endParaRPr lang="en-GB" dirty="0"/>
          </a:p>
          <a:p>
            <a:endParaRPr lang="en-GB" dirty="0"/>
          </a:p>
          <a:p>
            <a:endParaRPr lang="en-GB" dirty="0"/>
          </a:p>
        </p:txBody>
      </p:sp>
      <p:pic>
        <p:nvPicPr>
          <p:cNvPr id="1028" name="Picture 4" descr="https://img1.etsystatic.com/200/0/6297502/il_570xN.1267989879_74sm.jpg">
            <a:extLst>
              <a:ext uri="{FF2B5EF4-FFF2-40B4-BE49-F238E27FC236}">
                <a16:creationId xmlns:a16="http://schemas.microsoft.com/office/drawing/2014/main" id="{5E8B9946-4AC0-45E9-9A34-881B7B5EA5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80" t="3222" r="12863" b="1713"/>
          <a:stretch/>
        </p:blipFill>
        <p:spPr bwMode="auto">
          <a:xfrm>
            <a:off x="10922701" y="2060848"/>
            <a:ext cx="1113691" cy="111369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51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0"/>
            <a:ext cx="11388251" cy="1082674"/>
          </a:xfrm>
        </p:spPr>
        <p:txBody>
          <a:bodyPr>
            <a:normAutofit fontScale="90000"/>
          </a:bodyPr>
          <a:lstStyle/>
          <a:p>
            <a:r>
              <a:rPr lang="en-US" sz="6000" dirty="0">
                <a:latin typeface="SassoonCRInfant" panose="02010503020300020003" pitchFamily="2" charset="0"/>
              </a:rPr>
              <a:t>General Information &amp; Reminders cont.</a:t>
            </a:r>
          </a:p>
        </p:txBody>
      </p:sp>
      <p:sp>
        <p:nvSpPr>
          <p:cNvPr id="4" name="TextBox 3">
            <a:extLst>
              <a:ext uri="{FF2B5EF4-FFF2-40B4-BE49-F238E27FC236}">
                <a16:creationId xmlns:a16="http://schemas.microsoft.com/office/drawing/2014/main" id="{57A8AB27-63C7-43A6-9381-8C77E7BA325D}"/>
              </a:ext>
            </a:extLst>
          </p:cNvPr>
          <p:cNvSpPr txBox="1"/>
          <p:nvPr/>
        </p:nvSpPr>
        <p:spPr>
          <a:xfrm>
            <a:off x="623392" y="1688149"/>
            <a:ext cx="10369152" cy="4124206"/>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SassoonCRInfant" panose="02010503020300020003" pitchFamily="2" charset="0"/>
              </a:rPr>
              <a:t>Asthma inhalers – please ensure you send in an in-date inhaler, clearly labelled. </a:t>
            </a:r>
          </a:p>
          <a:p>
            <a:pPr marL="285750" indent="-285750">
              <a:buFont typeface="Arial" panose="020B0604020202020204" pitchFamily="34" charset="0"/>
              <a:buChar char="•"/>
            </a:pPr>
            <a:r>
              <a:rPr lang="en-GB" sz="2400" dirty="0">
                <a:latin typeface="SassoonCRInfant" panose="02010503020300020003" pitchFamily="2" charset="0"/>
              </a:rPr>
              <a:t>Medication must be signed in before it can administered. This should be clearly labelled with name and year group. </a:t>
            </a:r>
          </a:p>
          <a:p>
            <a:pPr marL="285750" indent="-285750">
              <a:buFont typeface="Arial" panose="020B0604020202020204" pitchFamily="34" charset="0"/>
              <a:buChar char="•"/>
            </a:pPr>
            <a:r>
              <a:rPr lang="en-GB" sz="2400" dirty="0">
                <a:latin typeface="SassoonCRInfant" panose="02010503020300020003" pitchFamily="2" charset="0"/>
              </a:rPr>
              <a:t>Class Dojo is our main method of communication. Please check in regularly for important updates and news. You can also send in messages/photos to share your child’s achievements. </a:t>
            </a:r>
          </a:p>
          <a:p>
            <a:pPr marL="285750" indent="-285750">
              <a:buFont typeface="Arial" panose="020B0604020202020204" pitchFamily="34" charset="0"/>
              <a:buChar char="•"/>
            </a:pPr>
            <a:r>
              <a:rPr lang="en-GB" sz="2400" dirty="0">
                <a:latin typeface="SassoonCRInfant" panose="02010503020300020003" pitchFamily="2" charset="0"/>
              </a:rPr>
              <a:t>Any changes to permissions for media and local visits must be provided in writing. Please ensure these are updated for this academic year.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393171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4358BBE-568B-45BC-BC8D-C08225C7242D}"/>
              </a:ext>
            </a:extLst>
          </p:cNvPr>
          <p:cNvGraphicFramePr>
            <a:graphicFrameLocks noGrp="1"/>
          </p:cNvGraphicFramePr>
          <p:nvPr>
            <p:extLst>
              <p:ext uri="{D42A27DB-BD31-4B8C-83A1-F6EECF244321}">
                <p14:modId xmlns:p14="http://schemas.microsoft.com/office/powerpoint/2010/main" val="2257395931"/>
              </p:ext>
            </p:extLst>
          </p:nvPr>
        </p:nvGraphicFramePr>
        <p:xfrm>
          <a:off x="659395" y="1268760"/>
          <a:ext cx="10873209" cy="3156271"/>
        </p:xfrm>
        <a:graphic>
          <a:graphicData uri="http://schemas.openxmlformats.org/drawingml/2006/table">
            <a:tbl>
              <a:tblPr firstRow="1" bandRow="1">
                <a:tableStyleId>{5940675A-B579-460E-94D1-54222C63F5DA}</a:tableStyleId>
              </a:tblPr>
              <a:tblGrid>
                <a:gridCol w="3624403">
                  <a:extLst>
                    <a:ext uri="{9D8B030D-6E8A-4147-A177-3AD203B41FA5}">
                      <a16:colId xmlns:a16="http://schemas.microsoft.com/office/drawing/2014/main" val="4024489761"/>
                    </a:ext>
                  </a:extLst>
                </a:gridCol>
                <a:gridCol w="3624403">
                  <a:extLst>
                    <a:ext uri="{9D8B030D-6E8A-4147-A177-3AD203B41FA5}">
                      <a16:colId xmlns:a16="http://schemas.microsoft.com/office/drawing/2014/main" val="1939944072"/>
                    </a:ext>
                  </a:extLst>
                </a:gridCol>
                <a:gridCol w="3624403">
                  <a:extLst>
                    <a:ext uri="{9D8B030D-6E8A-4147-A177-3AD203B41FA5}">
                      <a16:colId xmlns:a16="http://schemas.microsoft.com/office/drawing/2014/main" val="2848067007"/>
                    </a:ext>
                  </a:extLst>
                </a:gridCol>
              </a:tblGrid>
              <a:tr h="504056">
                <a:tc>
                  <a:txBody>
                    <a:bodyPr/>
                    <a:lstStyle/>
                    <a:p>
                      <a:pPr algn="ctr"/>
                      <a:r>
                        <a:rPr lang="en-GB" sz="2400" dirty="0">
                          <a:solidFill>
                            <a:schemeClr val="bg1"/>
                          </a:solidFill>
                          <a:latin typeface="SassoonCRInfant" panose="02010503020300020003" pitchFamily="2" charset="0"/>
                        </a:rPr>
                        <a:t>Websites</a:t>
                      </a:r>
                    </a:p>
                  </a:txBody>
                  <a:tcPr>
                    <a:solidFill>
                      <a:srgbClr val="C00000"/>
                    </a:solidFill>
                  </a:tcPr>
                </a:tc>
                <a:tc>
                  <a:txBody>
                    <a:bodyPr/>
                    <a:lstStyle/>
                    <a:p>
                      <a:pPr algn="ctr"/>
                      <a:r>
                        <a:rPr lang="en-GB" sz="2400" dirty="0">
                          <a:solidFill>
                            <a:schemeClr val="bg1"/>
                          </a:solidFill>
                          <a:latin typeface="SassoonCRInfant" panose="02010503020300020003" pitchFamily="2" charset="0"/>
                        </a:rPr>
                        <a:t>Apps</a:t>
                      </a:r>
                    </a:p>
                  </a:txBody>
                  <a:tcPr>
                    <a:solidFill>
                      <a:srgbClr val="C00000"/>
                    </a:solidFill>
                  </a:tcPr>
                </a:tc>
                <a:tc>
                  <a:txBody>
                    <a:bodyPr/>
                    <a:lstStyle/>
                    <a:p>
                      <a:pPr algn="ctr"/>
                      <a:r>
                        <a:rPr lang="en-GB" sz="2400" dirty="0">
                          <a:solidFill>
                            <a:schemeClr val="bg1"/>
                          </a:solidFill>
                          <a:latin typeface="SassoonCRInfant" panose="02010503020300020003" pitchFamily="2" charset="0"/>
                        </a:rPr>
                        <a:t>Books</a:t>
                      </a:r>
                    </a:p>
                  </a:txBody>
                  <a:tcPr>
                    <a:solidFill>
                      <a:srgbClr val="C00000"/>
                    </a:solidFill>
                  </a:tcPr>
                </a:tc>
                <a:extLst>
                  <a:ext uri="{0D108BD9-81ED-4DB2-BD59-A6C34878D82A}">
                    <a16:rowId xmlns:a16="http://schemas.microsoft.com/office/drawing/2014/main" val="2837319877"/>
                  </a:ext>
                </a:extLst>
              </a:tr>
              <a:tr h="2652215">
                <a:tc>
                  <a:txBody>
                    <a:bodyPr/>
                    <a:lstStyle/>
                    <a:p>
                      <a:pPr marL="342900" indent="-342900">
                        <a:buFont typeface="Arial" panose="020B0604020202020204" pitchFamily="34" charset="0"/>
                        <a:buChar char="•"/>
                      </a:pPr>
                      <a:r>
                        <a:rPr lang="en-GB" sz="1800" dirty="0">
                          <a:latin typeface="SassoonCRInfant" panose="02010503020300020003" pitchFamily="2" charset="0"/>
                        </a:rPr>
                        <a:t>BBC </a:t>
                      </a:r>
                      <a:r>
                        <a:rPr lang="en-GB" sz="1800" dirty="0" err="1">
                          <a:latin typeface="SassoonCRInfant" panose="02010503020300020003" pitchFamily="2" charset="0"/>
                        </a:rPr>
                        <a:t>Bitesize</a:t>
                      </a:r>
                      <a:r>
                        <a:rPr lang="en-GB" sz="1800" dirty="0">
                          <a:latin typeface="SassoonCRInfant" panose="02010503020300020003" pitchFamily="2" charset="0"/>
                        </a:rPr>
                        <a:t> </a:t>
                      </a:r>
                    </a:p>
                    <a:p>
                      <a:pPr marL="342900" indent="-342900">
                        <a:buFont typeface="Arial" panose="020B0604020202020204" pitchFamily="34" charset="0"/>
                        <a:buChar char="•"/>
                      </a:pPr>
                      <a:r>
                        <a:rPr lang="en-GB" sz="1800" dirty="0" err="1">
                          <a:latin typeface="SassoonCRInfant" panose="02010503020300020003" pitchFamily="2" charset="0"/>
                        </a:rPr>
                        <a:t>Crickweb</a:t>
                      </a:r>
                      <a:r>
                        <a:rPr lang="en-GB" sz="1800" baseline="0" dirty="0">
                          <a:latin typeface="SassoonCRInfant" panose="02010503020300020003" pitchFamily="2" charset="0"/>
                        </a:rPr>
                        <a:t> (all subjects)</a:t>
                      </a:r>
                      <a:endParaRPr lang="en-GB" sz="1800" dirty="0">
                        <a:latin typeface="SassoonCRInfant" panose="02010503020300020003" pitchFamily="2" charset="0"/>
                      </a:endParaRPr>
                    </a:p>
                    <a:p>
                      <a:pPr marL="342900" indent="-342900">
                        <a:buFont typeface="Arial" panose="020B0604020202020204" pitchFamily="34" charset="0"/>
                        <a:buChar char="•"/>
                      </a:pPr>
                      <a:r>
                        <a:rPr lang="en-GB" sz="1800" dirty="0">
                          <a:latin typeface="SassoonCRInfant" panose="02010503020300020003" pitchFamily="2" charset="0"/>
                        </a:rPr>
                        <a:t>Top Marks (Maths)</a:t>
                      </a:r>
                    </a:p>
                    <a:p>
                      <a:pPr marL="342900" indent="-342900">
                        <a:buFont typeface="Arial" panose="020B0604020202020204" pitchFamily="34" charset="0"/>
                        <a:buChar char="•"/>
                      </a:pPr>
                      <a:r>
                        <a:rPr lang="en-GB" sz="1800" dirty="0">
                          <a:latin typeface="SassoonCRInfant" panose="02010503020300020003" pitchFamily="2" charset="0"/>
                        </a:rPr>
                        <a:t>Phonics</a:t>
                      </a:r>
                      <a:r>
                        <a:rPr lang="en-GB" sz="1800" baseline="0" dirty="0">
                          <a:latin typeface="SassoonCRInfant" panose="02010503020300020003" pitchFamily="2" charset="0"/>
                        </a:rPr>
                        <a:t> Tracker</a:t>
                      </a:r>
                    </a:p>
                    <a:p>
                      <a:pPr marL="342900" indent="-342900">
                        <a:buFont typeface="Arial" panose="020B0604020202020204" pitchFamily="34" charset="0"/>
                        <a:buChar char="•"/>
                      </a:pPr>
                      <a:r>
                        <a:rPr lang="en-GB" sz="1800" baseline="0" dirty="0">
                          <a:latin typeface="SassoonCRInfant" panose="02010503020300020003" pitchFamily="2" charset="0"/>
                        </a:rPr>
                        <a:t>Phonics Play</a:t>
                      </a:r>
                      <a:endParaRPr lang="en-GB" sz="1800" dirty="0">
                        <a:latin typeface="SassoonCRInfant" panose="02010503020300020003" pitchFamily="2" charset="0"/>
                      </a:endParaRPr>
                    </a:p>
                    <a:p>
                      <a:pPr marL="285750" indent="-285750">
                        <a:buFont typeface="Arial" panose="020B0604020202020204" pitchFamily="34" charset="0"/>
                        <a:buChar char="•"/>
                      </a:pPr>
                      <a:r>
                        <a:rPr lang="en-GB" sz="1800" dirty="0" err="1">
                          <a:latin typeface="SassoonCRInfant" panose="02010503020300020003" pitchFamily="2" charset="0"/>
                        </a:rPr>
                        <a:t>Sumdog</a:t>
                      </a:r>
                      <a:r>
                        <a:rPr lang="en-GB" sz="1800" dirty="0">
                          <a:latin typeface="SassoonCRInfant" panose="02010503020300020003" pitchFamily="2" charset="0"/>
                        </a:rPr>
                        <a:t> (Maths)</a:t>
                      </a:r>
                    </a:p>
                  </a:txBody>
                  <a:tcPr/>
                </a:tc>
                <a:tc>
                  <a:txBody>
                    <a:bodyPr/>
                    <a:lstStyle/>
                    <a:p>
                      <a:pPr marL="285750" indent="-285750">
                        <a:buFont typeface="Arial" panose="020B0604020202020204" pitchFamily="34" charset="0"/>
                        <a:buChar char="•"/>
                      </a:pPr>
                      <a:r>
                        <a:rPr lang="en-GB" sz="1800" dirty="0">
                          <a:latin typeface="SassoonCRInfant" panose="02010503020300020003" pitchFamily="2" charset="0"/>
                        </a:rPr>
                        <a:t>Spooky spellings</a:t>
                      </a:r>
                    </a:p>
                    <a:p>
                      <a:pPr marL="285750" indent="-285750">
                        <a:buFont typeface="Arial" panose="020B0604020202020204" pitchFamily="34" charset="0"/>
                        <a:buChar char="•"/>
                      </a:pPr>
                      <a:r>
                        <a:rPr lang="en-GB" sz="1800" dirty="0" err="1">
                          <a:latin typeface="SassoonCRInfant" panose="02010503020300020003" pitchFamily="2" charset="0"/>
                        </a:rPr>
                        <a:t>Numbots</a:t>
                      </a:r>
                      <a:r>
                        <a:rPr lang="en-GB" sz="1800" baseline="0" dirty="0">
                          <a:latin typeface="SassoonCRInfant" panose="02010503020300020003" pitchFamily="2" charset="0"/>
                        </a:rPr>
                        <a:t> (log ins will be sent out)</a:t>
                      </a:r>
                      <a:endParaRPr lang="en-GB" sz="1800" dirty="0">
                        <a:latin typeface="SassoonCRInfant" panose="02010503020300020003" pitchFamily="2" charset="0"/>
                      </a:endParaRPr>
                    </a:p>
                    <a:p>
                      <a:pPr marL="342900" indent="-342900">
                        <a:buFont typeface="Arial" panose="020B0604020202020204" pitchFamily="34" charset="0"/>
                        <a:buChar char="•"/>
                      </a:pPr>
                      <a:endParaRPr lang="en-GB" sz="1800" dirty="0">
                        <a:latin typeface="SassoonCRInfant" panose="02010503020300020003" pitchFamily="2" charset="0"/>
                      </a:endParaRPr>
                    </a:p>
                    <a:p>
                      <a:pPr marL="342900" indent="-342900">
                        <a:buFont typeface="Arial" panose="020B0604020202020204" pitchFamily="34" charset="0"/>
                        <a:buChar char="•"/>
                      </a:pPr>
                      <a:endParaRPr lang="en-GB" sz="1800" dirty="0">
                        <a:latin typeface="SassoonCRInfant" panose="02010503020300020003" pitchFamily="2" charset="0"/>
                      </a:endParaRPr>
                    </a:p>
                  </a:txBody>
                  <a:tcPr/>
                </a:tc>
                <a:tc>
                  <a:txBody>
                    <a:bodyPr/>
                    <a:lstStyle/>
                    <a:p>
                      <a:pPr marL="0" indent="0">
                        <a:buFont typeface="Arial" panose="020B0604020202020204" pitchFamily="34" charset="0"/>
                        <a:buNone/>
                      </a:pPr>
                      <a:r>
                        <a:rPr lang="en-GB" sz="1800" dirty="0">
                          <a:latin typeface="SassoonCRInfant" panose="02010503020300020003" pitchFamily="2" charset="0"/>
                          <a:hlinkClick r:id="rId2"/>
                        </a:rPr>
                        <a:t>https://www.booksfortopics.com/year-2</a:t>
                      </a:r>
                      <a:endParaRPr lang="en-GB" sz="1800" dirty="0">
                        <a:latin typeface="SassoonCRInfant" panose="02010503020300020003" pitchFamily="2" charset="0"/>
                      </a:endParaRPr>
                    </a:p>
                    <a:p>
                      <a:pPr marL="0" indent="0">
                        <a:buFont typeface="Arial" panose="020B0604020202020204" pitchFamily="34" charset="0"/>
                        <a:buNone/>
                      </a:pPr>
                      <a:endParaRPr lang="en-GB" sz="1800" dirty="0">
                        <a:latin typeface="SassoonCRInfant" panose="02010503020300020003" pitchFamily="2" charset="0"/>
                      </a:endParaRPr>
                    </a:p>
                    <a:p>
                      <a:pPr marL="0" indent="0">
                        <a:buFont typeface="Arial" panose="020B0604020202020204" pitchFamily="34" charset="0"/>
                        <a:buNone/>
                      </a:pPr>
                      <a:r>
                        <a:rPr lang="en-GB" sz="1800" dirty="0">
                          <a:latin typeface="SassoonCRInfant" panose="02010503020300020003" pitchFamily="2" charset="0"/>
                        </a:rPr>
                        <a:t>Check out this link for recommended stories</a:t>
                      </a:r>
                      <a:r>
                        <a:rPr lang="en-GB" sz="1800" baseline="0" dirty="0">
                          <a:latin typeface="SassoonCRInfant" panose="02010503020300020003" pitchFamily="2" charset="0"/>
                        </a:rPr>
                        <a:t> for 6 and 7 year olds </a:t>
                      </a:r>
                      <a:endParaRPr lang="en-GB" sz="1800" dirty="0">
                        <a:latin typeface="SassoonCRInfant" panose="02010503020300020003" pitchFamily="2" charset="0"/>
                      </a:endParaRPr>
                    </a:p>
                  </a:txBody>
                  <a:tcPr/>
                </a:tc>
                <a:extLst>
                  <a:ext uri="{0D108BD9-81ED-4DB2-BD59-A6C34878D82A}">
                    <a16:rowId xmlns:a16="http://schemas.microsoft.com/office/drawing/2014/main" val="424911550"/>
                  </a:ext>
                </a:extLst>
              </a:tr>
            </a:tbl>
          </a:graphicData>
        </a:graphic>
      </p:graphicFrame>
      <p:sp>
        <p:nvSpPr>
          <p:cNvPr id="2" name="Title 1"/>
          <p:cNvSpPr>
            <a:spLocks noGrp="1"/>
          </p:cNvSpPr>
          <p:nvPr>
            <p:ph type="title"/>
          </p:nvPr>
        </p:nvSpPr>
        <p:spPr>
          <a:xfrm>
            <a:off x="839416" y="56878"/>
            <a:ext cx="9829800" cy="1082674"/>
          </a:xfrm>
        </p:spPr>
        <p:txBody>
          <a:bodyPr>
            <a:normAutofit/>
          </a:bodyPr>
          <a:lstStyle/>
          <a:p>
            <a:r>
              <a:rPr lang="en-US" sz="6000" dirty="0">
                <a:latin typeface="SassoonCRInfant" panose="02010503020300020003" pitchFamily="2" charset="0"/>
              </a:rPr>
              <a:t>How can I support my child?</a:t>
            </a:r>
          </a:p>
        </p:txBody>
      </p:sp>
      <p:sp>
        <p:nvSpPr>
          <p:cNvPr id="6" name="TextBox 5">
            <a:extLst>
              <a:ext uri="{FF2B5EF4-FFF2-40B4-BE49-F238E27FC236}">
                <a16:creationId xmlns:a16="http://schemas.microsoft.com/office/drawing/2014/main" id="{E9725CF3-C11B-47CC-80E2-5738C383ACA9}"/>
              </a:ext>
            </a:extLst>
          </p:cNvPr>
          <p:cNvSpPr txBox="1"/>
          <p:nvPr/>
        </p:nvSpPr>
        <p:spPr>
          <a:xfrm>
            <a:off x="1865884" y="5226784"/>
            <a:ext cx="7776864" cy="1631216"/>
          </a:xfrm>
          <a:prstGeom prst="rect">
            <a:avLst/>
          </a:prstGeom>
          <a:noFill/>
        </p:spPr>
        <p:txBody>
          <a:bodyPr wrap="square" rtlCol="0">
            <a:spAutoFit/>
          </a:bodyPr>
          <a:lstStyle/>
          <a:p>
            <a:r>
              <a:rPr lang="en-GB" sz="1600" b="1" dirty="0">
                <a:solidFill>
                  <a:schemeClr val="accent1"/>
                </a:solidFill>
                <a:latin typeface="SassoonCRInfant" panose="02010503020300020003" pitchFamily="2" charset="0"/>
              </a:rPr>
              <a:t>PLEASE NOTE: </a:t>
            </a:r>
            <a:r>
              <a:rPr lang="en-GB" sz="1600" dirty="0">
                <a:latin typeface="SassoonCRInfant" panose="02010503020300020003" pitchFamily="2" charset="0"/>
              </a:rPr>
              <a:t>It is NOT an expectation for your child to complete additional work at home other than set homework, reading and spellings. Your child will be appropriately challenged/supported at school. This will be discussed at parents’ evening or feel free to arrange a meeting with me to discuss your child’s individual needs. </a:t>
            </a:r>
          </a:p>
          <a:p>
            <a:endParaRPr lang="en-GB" dirty="0"/>
          </a:p>
          <a:p>
            <a:endParaRPr lang="en-GB" dirty="0"/>
          </a:p>
        </p:txBody>
      </p:sp>
    </p:spTree>
    <p:extLst>
      <p:ext uri="{BB962C8B-B14F-4D97-AF65-F5344CB8AC3E}">
        <p14:creationId xmlns:p14="http://schemas.microsoft.com/office/powerpoint/2010/main" val="9590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3472" y="1124744"/>
            <a:ext cx="10696353" cy="5078313"/>
          </a:xfrm>
          <a:prstGeom prst="rect">
            <a:avLst/>
          </a:prstGeom>
        </p:spPr>
        <p:txBody>
          <a:bodyPr wrap="square">
            <a:spAutoFit/>
          </a:bodyPr>
          <a:lstStyle/>
          <a:p>
            <a:r>
              <a:rPr lang="en-GB" sz="3200" dirty="0">
                <a:latin typeface="SassoonCRInfant" panose="02010503020300020003" pitchFamily="2" charset="0"/>
              </a:rPr>
              <a:t>Our school motto is:</a:t>
            </a:r>
          </a:p>
          <a:p>
            <a:endParaRPr lang="en-GB" sz="3200" dirty="0">
              <a:latin typeface="SassoonCRInfant" panose="02010503020300020003" pitchFamily="2" charset="0"/>
            </a:endParaRPr>
          </a:p>
          <a:p>
            <a:r>
              <a:rPr lang="en-GB" sz="3200" dirty="0">
                <a:latin typeface="SassoonCRInfant" panose="02010503020300020003" pitchFamily="2" charset="0"/>
              </a:rPr>
              <a:t>‘The JOY of the Lord is Your Strength’ (Nehemiah 8:10)</a:t>
            </a:r>
          </a:p>
          <a:p>
            <a:endParaRPr lang="en-GB" sz="3200" dirty="0">
              <a:latin typeface="SassoonCRInfant" panose="02010503020300020003" pitchFamily="2" charset="0"/>
            </a:endParaRPr>
          </a:p>
          <a:p>
            <a:r>
              <a:rPr lang="en-GB" sz="3200" dirty="0">
                <a:latin typeface="SassoonCRInfant" panose="02010503020300020003" pitchFamily="2" charset="0"/>
              </a:rPr>
              <a:t>JOY represents </a:t>
            </a:r>
            <a:r>
              <a:rPr lang="en-GB" sz="3200" dirty="0">
                <a:solidFill>
                  <a:srgbClr val="C00000"/>
                </a:solidFill>
                <a:latin typeface="SassoonCRInfant" panose="02010503020300020003" pitchFamily="2" charset="0"/>
              </a:rPr>
              <a:t>JESUS, OTHERS, YOURSELF</a:t>
            </a:r>
          </a:p>
          <a:p>
            <a:endParaRPr lang="en-GB" sz="3200" dirty="0">
              <a:latin typeface="SassoonCRInfant" panose="02010503020300020003" pitchFamily="2" charset="0"/>
            </a:endParaRPr>
          </a:p>
          <a:p>
            <a:r>
              <a:rPr lang="en-GB" sz="3200" dirty="0">
                <a:latin typeface="SassoonCRInfant" panose="02010503020300020003" pitchFamily="2" charset="0"/>
              </a:rPr>
              <a:t>•	Give your heart to </a:t>
            </a:r>
            <a:r>
              <a:rPr lang="en-GB" sz="3200" dirty="0">
                <a:solidFill>
                  <a:srgbClr val="C00000"/>
                </a:solidFill>
                <a:latin typeface="SassoonCRInfant" panose="02010503020300020003" pitchFamily="2" charset="0"/>
              </a:rPr>
              <a:t>JESUS</a:t>
            </a:r>
            <a:r>
              <a:rPr lang="en-GB" sz="3200" dirty="0">
                <a:latin typeface="SassoonCRInfant" panose="02010503020300020003" pitchFamily="2" charset="0"/>
              </a:rPr>
              <a:t> and follow his example</a:t>
            </a:r>
          </a:p>
          <a:p>
            <a:r>
              <a:rPr lang="en-GB" sz="3200" dirty="0">
                <a:latin typeface="SassoonCRInfant" panose="02010503020300020003" pitchFamily="2" charset="0"/>
              </a:rPr>
              <a:t>•	Build positive relationships with </a:t>
            </a:r>
            <a:r>
              <a:rPr lang="en-GB" sz="3200" dirty="0">
                <a:solidFill>
                  <a:srgbClr val="C00000"/>
                </a:solidFill>
                <a:latin typeface="SassoonCRInfant" panose="02010503020300020003" pitchFamily="2" charset="0"/>
              </a:rPr>
              <a:t>OTHERS</a:t>
            </a:r>
          </a:p>
          <a:p>
            <a:r>
              <a:rPr lang="en-GB" sz="3200" dirty="0">
                <a:latin typeface="SassoonCRInfant" panose="02010503020300020003" pitchFamily="2" charset="0"/>
              </a:rPr>
              <a:t>•	Be proud of </a:t>
            </a:r>
            <a:r>
              <a:rPr lang="en-GB" sz="3200" dirty="0">
                <a:solidFill>
                  <a:srgbClr val="C00000"/>
                </a:solidFill>
                <a:latin typeface="SassoonCRInfant" panose="02010503020300020003" pitchFamily="2" charset="0"/>
              </a:rPr>
              <a:t>YOURSELF</a:t>
            </a:r>
          </a:p>
          <a:p>
            <a:endParaRPr lang="en-GB" dirty="0"/>
          </a:p>
          <a:p>
            <a:endParaRPr lang="en-GB" dirty="0"/>
          </a:p>
        </p:txBody>
      </p:sp>
      <p:sp>
        <p:nvSpPr>
          <p:cNvPr id="5" name="Title 1"/>
          <p:cNvSpPr>
            <a:spLocks noGrp="1"/>
          </p:cNvSpPr>
          <p:nvPr>
            <p:ph type="title"/>
          </p:nvPr>
        </p:nvSpPr>
        <p:spPr>
          <a:xfrm>
            <a:off x="175684" y="0"/>
            <a:ext cx="9829800" cy="1082674"/>
          </a:xfrm>
        </p:spPr>
        <p:txBody>
          <a:bodyPr>
            <a:normAutofit/>
          </a:bodyPr>
          <a:lstStyle/>
          <a:p>
            <a:r>
              <a:rPr lang="en-US" sz="6000" dirty="0">
                <a:latin typeface="SassoonCRInfant" panose="02010503020300020003" pitchFamily="2" charset="0"/>
              </a:rPr>
              <a:t>Values at St John’s</a:t>
            </a:r>
          </a:p>
        </p:txBody>
      </p:sp>
      <p:pic>
        <p:nvPicPr>
          <p:cNvPr id="6" name="Picture 2" descr="http://www.stjohnsprimary.co.uk/themes/stjohnssouthport/images/value_1.png">
            <a:extLst>
              <a:ext uri="{FF2B5EF4-FFF2-40B4-BE49-F238E27FC236}">
                <a16:creationId xmlns:a16="http://schemas.microsoft.com/office/drawing/2014/main" id="{C59EAEB9-92C9-4AFA-9A80-68B6E9ECA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448" y="178818"/>
            <a:ext cx="1752977" cy="167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01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27384"/>
            <a:ext cx="3960440" cy="1082674"/>
          </a:xfrm>
        </p:spPr>
        <p:txBody>
          <a:bodyPr>
            <a:normAutofit/>
          </a:bodyPr>
          <a:lstStyle/>
          <a:p>
            <a:r>
              <a:rPr lang="en-US" sz="6000" dirty="0">
                <a:latin typeface="SassoonCRInfant" panose="02010503020300020003" pitchFamily="2" charset="0"/>
              </a:rPr>
              <a:t>Curriculum</a:t>
            </a:r>
          </a:p>
        </p:txBody>
      </p:sp>
      <p:sp>
        <p:nvSpPr>
          <p:cNvPr id="7" name="TextBox 6">
            <a:extLst>
              <a:ext uri="{FF2B5EF4-FFF2-40B4-BE49-F238E27FC236}">
                <a16:creationId xmlns:a16="http://schemas.microsoft.com/office/drawing/2014/main" id="{FE67A736-6B1E-49A8-86A1-5432B47A4D09}"/>
              </a:ext>
            </a:extLst>
          </p:cNvPr>
          <p:cNvSpPr txBox="1"/>
          <p:nvPr/>
        </p:nvSpPr>
        <p:spPr>
          <a:xfrm>
            <a:off x="551384" y="1010798"/>
            <a:ext cx="2808312"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SassoonCRInfant" panose="02010503020300020003" pitchFamily="2" charset="0"/>
              </a:rPr>
              <a:t>English – writing, reading, SPAG (Spelling, Punctuation and Grammar)</a:t>
            </a:r>
          </a:p>
        </p:txBody>
      </p:sp>
      <p:sp>
        <p:nvSpPr>
          <p:cNvPr id="8" name="TextBox 7">
            <a:extLst>
              <a:ext uri="{FF2B5EF4-FFF2-40B4-BE49-F238E27FC236}">
                <a16:creationId xmlns:a16="http://schemas.microsoft.com/office/drawing/2014/main" id="{8A868699-FCD2-42E5-987D-2000BA83BAAA}"/>
              </a:ext>
            </a:extLst>
          </p:cNvPr>
          <p:cNvSpPr txBox="1"/>
          <p:nvPr/>
        </p:nvSpPr>
        <p:spPr>
          <a:xfrm>
            <a:off x="551384" y="2246693"/>
            <a:ext cx="280831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SassoonCRInfant" panose="02010503020300020003" pitchFamily="2" charset="0"/>
              </a:rPr>
              <a:t>Maths</a:t>
            </a:r>
          </a:p>
        </p:txBody>
      </p:sp>
      <p:sp>
        <p:nvSpPr>
          <p:cNvPr id="9" name="TextBox 8">
            <a:extLst>
              <a:ext uri="{FF2B5EF4-FFF2-40B4-BE49-F238E27FC236}">
                <a16:creationId xmlns:a16="http://schemas.microsoft.com/office/drawing/2014/main" id="{D8544D64-1876-4538-B662-00BF5D12ABDA}"/>
              </a:ext>
            </a:extLst>
          </p:cNvPr>
          <p:cNvSpPr txBox="1"/>
          <p:nvPr/>
        </p:nvSpPr>
        <p:spPr>
          <a:xfrm>
            <a:off x="551384" y="2928653"/>
            <a:ext cx="280831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SassoonCRInfant" panose="02010503020300020003" pitchFamily="2" charset="0"/>
              </a:rPr>
              <a:t>Science</a:t>
            </a:r>
          </a:p>
        </p:txBody>
      </p:sp>
      <p:sp>
        <p:nvSpPr>
          <p:cNvPr id="10" name="TextBox 9">
            <a:extLst>
              <a:ext uri="{FF2B5EF4-FFF2-40B4-BE49-F238E27FC236}">
                <a16:creationId xmlns:a16="http://schemas.microsoft.com/office/drawing/2014/main" id="{CCFED79C-60A2-477B-8B78-1C4FA6000116}"/>
              </a:ext>
            </a:extLst>
          </p:cNvPr>
          <p:cNvSpPr txBox="1"/>
          <p:nvPr/>
        </p:nvSpPr>
        <p:spPr>
          <a:xfrm>
            <a:off x="4022849" y="5414599"/>
            <a:ext cx="280831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SassoonCRInfant" panose="02010503020300020003" pitchFamily="2" charset="0"/>
              </a:rPr>
              <a:t>Computing</a:t>
            </a:r>
          </a:p>
        </p:txBody>
      </p:sp>
      <p:sp>
        <p:nvSpPr>
          <p:cNvPr id="11" name="TextBox 10">
            <a:extLst>
              <a:ext uri="{FF2B5EF4-FFF2-40B4-BE49-F238E27FC236}">
                <a16:creationId xmlns:a16="http://schemas.microsoft.com/office/drawing/2014/main" id="{FD4F49BD-C9B3-4063-90CF-481C4C185D92}"/>
              </a:ext>
            </a:extLst>
          </p:cNvPr>
          <p:cNvSpPr txBox="1"/>
          <p:nvPr/>
        </p:nvSpPr>
        <p:spPr>
          <a:xfrm>
            <a:off x="4027422" y="4790223"/>
            <a:ext cx="280831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SassoonCRInfant" panose="02010503020300020003" pitchFamily="2" charset="0"/>
              </a:rPr>
              <a:t>RE</a:t>
            </a:r>
          </a:p>
        </p:txBody>
      </p:sp>
      <p:sp>
        <p:nvSpPr>
          <p:cNvPr id="13" name="TextBox 12">
            <a:extLst>
              <a:ext uri="{FF2B5EF4-FFF2-40B4-BE49-F238E27FC236}">
                <a16:creationId xmlns:a16="http://schemas.microsoft.com/office/drawing/2014/main" id="{28DCAA39-45C2-41C7-AB12-1748D4366FBA}"/>
              </a:ext>
            </a:extLst>
          </p:cNvPr>
          <p:cNvSpPr txBox="1"/>
          <p:nvPr/>
        </p:nvSpPr>
        <p:spPr>
          <a:xfrm>
            <a:off x="4043064" y="995781"/>
            <a:ext cx="280831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SassoonCRInfant" panose="02010503020300020003" pitchFamily="2" charset="0"/>
              </a:rPr>
              <a:t>History </a:t>
            </a:r>
          </a:p>
        </p:txBody>
      </p:sp>
      <p:sp>
        <p:nvSpPr>
          <p:cNvPr id="14" name="TextBox 13">
            <a:extLst>
              <a:ext uri="{FF2B5EF4-FFF2-40B4-BE49-F238E27FC236}">
                <a16:creationId xmlns:a16="http://schemas.microsoft.com/office/drawing/2014/main" id="{8696BDA3-6FC1-4137-B01B-800D04447AA5}"/>
              </a:ext>
            </a:extLst>
          </p:cNvPr>
          <p:cNvSpPr txBox="1"/>
          <p:nvPr/>
        </p:nvSpPr>
        <p:spPr>
          <a:xfrm>
            <a:off x="4043064" y="1560022"/>
            <a:ext cx="280831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SassoonCRInfant" panose="02010503020300020003" pitchFamily="2" charset="0"/>
              </a:rPr>
              <a:t>Geography</a:t>
            </a:r>
          </a:p>
        </p:txBody>
      </p:sp>
      <p:sp>
        <p:nvSpPr>
          <p:cNvPr id="15" name="TextBox 14">
            <a:extLst>
              <a:ext uri="{FF2B5EF4-FFF2-40B4-BE49-F238E27FC236}">
                <a16:creationId xmlns:a16="http://schemas.microsoft.com/office/drawing/2014/main" id="{E18E9406-C83A-439E-8A20-C756870EECA4}"/>
              </a:ext>
            </a:extLst>
          </p:cNvPr>
          <p:cNvSpPr txBox="1"/>
          <p:nvPr/>
        </p:nvSpPr>
        <p:spPr>
          <a:xfrm>
            <a:off x="4043064" y="2124263"/>
            <a:ext cx="280831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SassoonCRInfant" panose="02010503020300020003" pitchFamily="2" charset="0"/>
              </a:rPr>
              <a:t>Art and Design</a:t>
            </a:r>
          </a:p>
        </p:txBody>
      </p:sp>
      <p:sp>
        <p:nvSpPr>
          <p:cNvPr id="16" name="TextBox 15">
            <a:extLst>
              <a:ext uri="{FF2B5EF4-FFF2-40B4-BE49-F238E27FC236}">
                <a16:creationId xmlns:a16="http://schemas.microsoft.com/office/drawing/2014/main" id="{52ACC978-4667-4035-8F9C-73E006821CE4}"/>
              </a:ext>
            </a:extLst>
          </p:cNvPr>
          <p:cNvSpPr txBox="1"/>
          <p:nvPr/>
        </p:nvSpPr>
        <p:spPr>
          <a:xfrm>
            <a:off x="4053985" y="2672458"/>
            <a:ext cx="280831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SassoonCRInfant" panose="02010503020300020003" pitchFamily="2" charset="0"/>
              </a:rPr>
              <a:t>Design and Technology</a:t>
            </a:r>
          </a:p>
        </p:txBody>
      </p:sp>
      <p:sp>
        <p:nvSpPr>
          <p:cNvPr id="17" name="TextBox 16">
            <a:extLst>
              <a:ext uri="{FF2B5EF4-FFF2-40B4-BE49-F238E27FC236}">
                <a16:creationId xmlns:a16="http://schemas.microsoft.com/office/drawing/2014/main" id="{EBBE5F03-65C6-45E6-8138-BAC319EC2864}"/>
              </a:ext>
            </a:extLst>
          </p:cNvPr>
          <p:cNvSpPr txBox="1"/>
          <p:nvPr/>
        </p:nvSpPr>
        <p:spPr>
          <a:xfrm>
            <a:off x="4023965" y="3718593"/>
            <a:ext cx="280831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SassoonCRInfant" panose="02010503020300020003" pitchFamily="2" charset="0"/>
              </a:rPr>
              <a:t>PSHE</a:t>
            </a:r>
          </a:p>
        </p:txBody>
      </p:sp>
      <p:sp>
        <p:nvSpPr>
          <p:cNvPr id="19" name="Title 1">
            <a:extLst>
              <a:ext uri="{FF2B5EF4-FFF2-40B4-BE49-F238E27FC236}">
                <a16:creationId xmlns:a16="http://schemas.microsoft.com/office/drawing/2014/main" id="{8299E2E8-9B37-444F-BB13-1338CCECAC1F}"/>
              </a:ext>
            </a:extLst>
          </p:cNvPr>
          <p:cNvSpPr txBox="1">
            <a:spLocks/>
          </p:cNvSpPr>
          <p:nvPr/>
        </p:nvSpPr>
        <p:spPr>
          <a:xfrm>
            <a:off x="7715472" y="1136404"/>
            <a:ext cx="3925144" cy="10826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sz="1800" dirty="0">
              <a:latin typeface="SassoonCRInfant" panose="02010503020300020003" pitchFamily="2" charset="0"/>
            </a:endParaRPr>
          </a:p>
        </p:txBody>
      </p:sp>
      <p:sp>
        <p:nvSpPr>
          <p:cNvPr id="21" name="TextBox 20">
            <a:extLst>
              <a:ext uri="{FF2B5EF4-FFF2-40B4-BE49-F238E27FC236}">
                <a16:creationId xmlns:a16="http://schemas.microsoft.com/office/drawing/2014/main" id="{0C7379C6-68E6-4D52-91DB-25F23A4E3CAE}"/>
              </a:ext>
            </a:extLst>
          </p:cNvPr>
          <p:cNvSpPr txBox="1"/>
          <p:nvPr/>
        </p:nvSpPr>
        <p:spPr>
          <a:xfrm>
            <a:off x="4023965" y="4240756"/>
            <a:ext cx="280831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SassoonCRInfant" panose="02010503020300020003" pitchFamily="2" charset="0"/>
              </a:rPr>
              <a:t>Physical Education</a:t>
            </a:r>
          </a:p>
        </p:txBody>
      </p:sp>
      <p:sp>
        <p:nvSpPr>
          <p:cNvPr id="22" name="TextBox 21">
            <a:extLst>
              <a:ext uri="{FF2B5EF4-FFF2-40B4-BE49-F238E27FC236}">
                <a16:creationId xmlns:a16="http://schemas.microsoft.com/office/drawing/2014/main" id="{6B65AAAC-3E6E-4C09-A42B-BA15DE573B3C}"/>
              </a:ext>
            </a:extLst>
          </p:cNvPr>
          <p:cNvSpPr txBox="1"/>
          <p:nvPr/>
        </p:nvSpPr>
        <p:spPr>
          <a:xfrm>
            <a:off x="4023965" y="3205190"/>
            <a:ext cx="280831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SassoonCRInfant" panose="02010503020300020003" pitchFamily="2" charset="0"/>
              </a:rPr>
              <a:t>Music</a:t>
            </a:r>
          </a:p>
        </p:txBody>
      </p:sp>
      <p:sp>
        <p:nvSpPr>
          <p:cNvPr id="3" name="Rectangle 2"/>
          <p:cNvSpPr/>
          <p:nvPr/>
        </p:nvSpPr>
        <p:spPr>
          <a:xfrm>
            <a:off x="7726393" y="1518375"/>
            <a:ext cx="3619470" cy="2031325"/>
          </a:xfrm>
          <a:prstGeom prst="rect">
            <a:avLst/>
          </a:prstGeom>
        </p:spPr>
        <p:txBody>
          <a:bodyPr wrap="square">
            <a:spAutoFit/>
          </a:bodyPr>
          <a:lstStyle/>
          <a:p>
            <a:r>
              <a:rPr lang="en-US" dirty="0">
                <a:latin typeface="SassoonCRInfant" panose="02010503020300020003" pitchFamily="2" charset="0"/>
              </a:rPr>
              <a:t>You can see the Year 2 curriculum overview in detail on the school website on our class page.</a:t>
            </a:r>
          </a:p>
          <a:p>
            <a:endParaRPr lang="en-US" dirty="0">
              <a:latin typeface="SassoonCRInfant" panose="02010503020300020003" pitchFamily="2" charset="0"/>
            </a:endParaRPr>
          </a:p>
          <a:p>
            <a:endParaRPr lang="en-US" dirty="0">
              <a:latin typeface="SassoonCRInfant" panose="02010503020300020003" pitchFamily="2" charset="0"/>
            </a:endParaRPr>
          </a:p>
          <a:p>
            <a:r>
              <a:rPr lang="en-US" dirty="0">
                <a:latin typeface="SassoonCRInfant" panose="02010503020300020003" pitchFamily="2" charset="0"/>
              </a:rPr>
              <a:t>Please note that this document may change as we go through the year! </a:t>
            </a: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9" grpId="0"/>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260648"/>
            <a:ext cx="9829800" cy="1082674"/>
          </a:xfrm>
        </p:spPr>
        <p:txBody>
          <a:bodyPr>
            <a:normAutofit fontScale="90000"/>
          </a:bodyPr>
          <a:lstStyle/>
          <a:p>
            <a:r>
              <a:rPr lang="en-US" sz="6000" dirty="0">
                <a:latin typeface="SassoonCRInfant" panose="02010503020300020003" pitchFamily="2" charset="0"/>
              </a:rPr>
              <a:t>Year 2 End of Year Expectations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305" y="1343322"/>
            <a:ext cx="3595739" cy="54170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0" y="1343322"/>
            <a:ext cx="3595739" cy="54170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7007" y="1343322"/>
            <a:ext cx="3730390" cy="54170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2338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260648"/>
            <a:ext cx="4176464" cy="1082674"/>
          </a:xfrm>
        </p:spPr>
        <p:txBody>
          <a:bodyPr>
            <a:normAutofit/>
          </a:bodyPr>
          <a:lstStyle/>
          <a:p>
            <a:r>
              <a:rPr lang="en-US" sz="6000" dirty="0">
                <a:latin typeface="SassoonCRInfant" panose="02010503020300020003" pitchFamily="2" charset="0"/>
              </a:rPr>
              <a:t>Busy Time</a:t>
            </a:r>
          </a:p>
        </p:txBody>
      </p:sp>
      <p:sp>
        <p:nvSpPr>
          <p:cNvPr id="6" name="Title 1">
            <a:extLst>
              <a:ext uri="{FF2B5EF4-FFF2-40B4-BE49-F238E27FC236}">
                <a16:creationId xmlns:a16="http://schemas.microsoft.com/office/drawing/2014/main" id="{317E8EA0-AE92-845C-2043-52F2B22D8521}"/>
              </a:ext>
            </a:extLst>
          </p:cNvPr>
          <p:cNvSpPr txBox="1">
            <a:spLocks/>
          </p:cNvSpPr>
          <p:nvPr/>
        </p:nvSpPr>
        <p:spPr>
          <a:xfrm>
            <a:off x="1019436" y="2204864"/>
            <a:ext cx="10153128" cy="187220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dirty="0">
                <a:latin typeface="SassoonCRInfant" panose="02010503020300020003" pitchFamily="2" charset="0"/>
              </a:rPr>
              <a:t>We understand that Year 2 is a step up from Year 1 and St John’s is trying to provide a bit more continuous provision style learning across KS1. </a:t>
            </a:r>
          </a:p>
          <a:p>
            <a:endParaRPr lang="en-US" sz="2400" dirty="0">
              <a:latin typeface="SassoonCRInfant" panose="02010503020300020003" pitchFamily="2" charset="0"/>
            </a:endParaRPr>
          </a:p>
          <a:p>
            <a:r>
              <a:rPr lang="en-US" sz="2400" dirty="0">
                <a:latin typeface="SassoonCRInfant" panose="02010503020300020003" pitchFamily="2" charset="0"/>
              </a:rPr>
              <a:t>Our ‘Busy Time’ will allow the children to access focused activities and tasks around our topics to help develop their knowledge and understanding, whilst increasing their independence. </a:t>
            </a:r>
          </a:p>
        </p:txBody>
      </p:sp>
    </p:spTree>
    <p:extLst>
      <p:ext uri="{BB962C8B-B14F-4D97-AF65-F5344CB8AC3E}">
        <p14:creationId xmlns:p14="http://schemas.microsoft.com/office/powerpoint/2010/main" val="58105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0"/>
            <a:ext cx="9829800" cy="1082674"/>
          </a:xfrm>
        </p:spPr>
        <p:txBody>
          <a:bodyPr>
            <a:normAutofit/>
          </a:bodyPr>
          <a:lstStyle/>
          <a:p>
            <a:r>
              <a:rPr lang="en-US" sz="6000" dirty="0">
                <a:latin typeface="SassoonCRInfant" panose="02010503020300020003" pitchFamily="2" charset="0"/>
              </a:rPr>
              <a:t>Home Learning</a:t>
            </a:r>
          </a:p>
        </p:txBody>
      </p:sp>
      <p:sp>
        <p:nvSpPr>
          <p:cNvPr id="4" name="TextBox 3">
            <a:extLst>
              <a:ext uri="{FF2B5EF4-FFF2-40B4-BE49-F238E27FC236}">
                <a16:creationId xmlns:a16="http://schemas.microsoft.com/office/drawing/2014/main" id="{57A8AB27-63C7-43A6-9381-8C77E7BA325D}"/>
              </a:ext>
            </a:extLst>
          </p:cNvPr>
          <p:cNvSpPr txBox="1"/>
          <p:nvPr/>
        </p:nvSpPr>
        <p:spPr>
          <a:xfrm>
            <a:off x="1559496" y="1080195"/>
            <a:ext cx="9937104" cy="4924425"/>
          </a:xfrm>
          <a:prstGeom prst="rect">
            <a:avLst/>
          </a:prstGeom>
          <a:noFill/>
        </p:spPr>
        <p:txBody>
          <a:bodyPr wrap="square" rtlCol="0">
            <a:spAutoFit/>
          </a:bodyPr>
          <a:lstStyle/>
          <a:p>
            <a:r>
              <a:rPr lang="en-GB" sz="2800" dirty="0">
                <a:latin typeface="SassoonCRInfant" panose="02010503020300020003" pitchFamily="2" charset="0"/>
              </a:rPr>
              <a:t>The following are non-negotiables and are an expectation of all Year 2 pupils:</a:t>
            </a:r>
          </a:p>
          <a:p>
            <a:endParaRPr lang="en-GB" sz="2800" dirty="0">
              <a:latin typeface="SassoonCRInfant" panose="02010503020300020003" pitchFamily="2" charset="0"/>
            </a:endParaRPr>
          </a:p>
          <a:p>
            <a:pPr marL="285750" indent="-285750">
              <a:buFont typeface="Arial" panose="020B0604020202020204" pitchFamily="34" charset="0"/>
              <a:buChar char="•"/>
            </a:pPr>
            <a:r>
              <a:rPr lang="en-GB" sz="2800" dirty="0">
                <a:latin typeface="SassoonCRInfant" panose="02010503020300020003" pitchFamily="2" charset="0"/>
              </a:rPr>
              <a:t>Spellings will be tested on a </a:t>
            </a:r>
            <a:r>
              <a:rPr lang="en-GB" sz="2800" b="1" dirty="0">
                <a:latin typeface="SassoonCRInfant" panose="02010503020300020003" pitchFamily="2" charset="0"/>
              </a:rPr>
              <a:t>Wednesday</a:t>
            </a:r>
            <a:r>
              <a:rPr lang="en-GB" sz="2800" dirty="0">
                <a:latin typeface="SassoonCRInfant" panose="02010503020300020003" pitchFamily="2" charset="0"/>
              </a:rPr>
              <a:t>. </a:t>
            </a:r>
          </a:p>
          <a:p>
            <a:pPr marL="285750" indent="-285750">
              <a:buFont typeface="Arial" panose="020B0604020202020204" pitchFamily="34" charset="0"/>
              <a:buChar char="•"/>
            </a:pPr>
            <a:r>
              <a:rPr lang="en-GB" sz="2800" dirty="0">
                <a:latin typeface="SassoonCRInfant" panose="02010503020300020003" pitchFamily="2" charset="0"/>
              </a:rPr>
              <a:t>Children are expected to read </a:t>
            </a:r>
            <a:r>
              <a:rPr lang="en-GB" sz="2800" b="1" u="sng" dirty="0">
                <a:latin typeface="SassoonCRInfant" panose="02010503020300020003" pitchFamily="2" charset="0"/>
              </a:rPr>
              <a:t>at least three times a week</a:t>
            </a:r>
            <a:r>
              <a:rPr lang="en-GB" sz="2800" dirty="0">
                <a:latin typeface="SassoonCRInfant" panose="02010503020300020003" pitchFamily="2" charset="0"/>
              </a:rPr>
              <a:t>. Reading records need to be in school every day but they will only be checked on a </a:t>
            </a:r>
            <a:r>
              <a:rPr lang="en-GB" sz="2800" b="1" dirty="0">
                <a:latin typeface="SassoonCRInfant" panose="02010503020300020003" pitchFamily="2" charset="0"/>
              </a:rPr>
              <a:t>Wednesday</a:t>
            </a:r>
            <a:r>
              <a:rPr lang="en-GB" sz="2800" dirty="0">
                <a:latin typeface="SassoonCRInfant" panose="02010503020300020003" pitchFamily="2" charset="0"/>
              </a:rPr>
              <a:t>. Logs must be signed by an adult. </a:t>
            </a:r>
          </a:p>
          <a:p>
            <a:pPr marL="285750" indent="-285750">
              <a:buFont typeface="Arial" panose="020B0604020202020204" pitchFamily="34" charset="0"/>
              <a:buChar char="•"/>
            </a:pPr>
            <a:r>
              <a:rPr lang="en-GB" sz="2800" dirty="0">
                <a:latin typeface="SassoonCRInfant" panose="02010503020300020003" pitchFamily="2" charset="0"/>
              </a:rPr>
              <a:t>Please practice times tables regularly. </a:t>
            </a:r>
            <a:r>
              <a:rPr lang="en-GB" sz="2800" dirty="0" err="1">
                <a:latin typeface="SassoonCRInfant" panose="02010503020300020003" pitchFamily="2" charset="0"/>
              </a:rPr>
              <a:t>Numbots</a:t>
            </a:r>
            <a:r>
              <a:rPr lang="en-GB" sz="2800" dirty="0">
                <a:latin typeface="SassoonCRInfant" panose="02010503020300020003" pitchFamily="2" charset="0"/>
              </a:rPr>
              <a:t> is now          available via the app. </a:t>
            </a:r>
          </a:p>
          <a:p>
            <a:pPr algn="ctr"/>
            <a:endParaRPr lang="en-GB" sz="4400" dirty="0">
              <a:latin typeface="SassoonCRInfant" panose="02010503020300020003" pitchFamily="2" charset="0"/>
            </a:endParaRPr>
          </a:p>
          <a:p>
            <a:endParaRPr lang="en-GB" dirty="0"/>
          </a:p>
        </p:txBody>
      </p:sp>
    </p:spTree>
    <p:extLst>
      <p:ext uri="{BB962C8B-B14F-4D97-AF65-F5344CB8AC3E}">
        <p14:creationId xmlns:p14="http://schemas.microsoft.com/office/powerpoint/2010/main" val="276998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0"/>
            <a:ext cx="9829800" cy="1082674"/>
          </a:xfrm>
        </p:spPr>
        <p:txBody>
          <a:bodyPr>
            <a:normAutofit/>
          </a:bodyPr>
          <a:lstStyle/>
          <a:p>
            <a:r>
              <a:rPr lang="en-US" sz="6000" dirty="0">
                <a:latin typeface="SassoonCRInfant" panose="02010503020300020003" pitchFamily="2" charset="0"/>
              </a:rPr>
              <a:t>Homework mats</a:t>
            </a:r>
          </a:p>
        </p:txBody>
      </p:sp>
      <p:pic>
        <p:nvPicPr>
          <p:cNvPr id="6" name="Picture 5">
            <a:extLst>
              <a:ext uri="{FF2B5EF4-FFF2-40B4-BE49-F238E27FC236}">
                <a16:creationId xmlns:a16="http://schemas.microsoft.com/office/drawing/2014/main" id="{886031DB-00EB-022E-93C8-EB970754027C}"/>
              </a:ext>
            </a:extLst>
          </p:cNvPr>
          <p:cNvPicPr>
            <a:picLocks noChangeAspect="1"/>
          </p:cNvPicPr>
          <p:nvPr/>
        </p:nvPicPr>
        <p:blipFill>
          <a:blip r:embed="rId2"/>
          <a:stretch>
            <a:fillRect/>
          </a:stretch>
        </p:blipFill>
        <p:spPr>
          <a:xfrm>
            <a:off x="3935760" y="1082674"/>
            <a:ext cx="3924742" cy="5445224"/>
          </a:xfrm>
          <a:prstGeom prst="rect">
            <a:avLst/>
          </a:prstGeom>
        </p:spPr>
      </p:pic>
    </p:spTree>
    <p:extLst>
      <p:ext uri="{BB962C8B-B14F-4D97-AF65-F5344CB8AC3E}">
        <p14:creationId xmlns:p14="http://schemas.microsoft.com/office/powerpoint/2010/main" val="280604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89917"/>
            <a:ext cx="9829800" cy="1082674"/>
          </a:xfrm>
        </p:spPr>
        <p:txBody>
          <a:bodyPr>
            <a:normAutofit/>
          </a:bodyPr>
          <a:lstStyle/>
          <a:p>
            <a:r>
              <a:rPr lang="en-US" sz="6000" dirty="0">
                <a:latin typeface="SassoonCRInfant" panose="02010503020300020003" pitchFamily="2" charset="0"/>
              </a:rPr>
              <a:t>Spellings</a:t>
            </a:r>
          </a:p>
        </p:txBody>
      </p:sp>
      <p:sp>
        <p:nvSpPr>
          <p:cNvPr id="4" name="TextBox 3">
            <a:extLst>
              <a:ext uri="{FF2B5EF4-FFF2-40B4-BE49-F238E27FC236}">
                <a16:creationId xmlns:a16="http://schemas.microsoft.com/office/drawing/2014/main" id="{57A8AB27-63C7-43A6-9381-8C77E7BA325D}"/>
              </a:ext>
            </a:extLst>
          </p:cNvPr>
          <p:cNvSpPr txBox="1"/>
          <p:nvPr/>
        </p:nvSpPr>
        <p:spPr>
          <a:xfrm>
            <a:off x="726907" y="1343322"/>
            <a:ext cx="10585176" cy="1138773"/>
          </a:xfrm>
          <a:prstGeom prst="rect">
            <a:avLst/>
          </a:prstGeom>
          <a:noFill/>
        </p:spPr>
        <p:txBody>
          <a:bodyPr wrap="square" rtlCol="0">
            <a:spAutoFit/>
          </a:bodyPr>
          <a:lstStyle/>
          <a:p>
            <a:pPr marL="285750" indent="-285750">
              <a:buFont typeface="Arial" panose="020B0604020202020204" pitchFamily="34" charset="0"/>
              <a:buChar char="•"/>
            </a:pPr>
            <a:endParaRPr lang="en-GB" sz="3200" dirty="0">
              <a:latin typeface="SassoonCRInfant" panose="02010503020300020003" pitchFamily="2" charset="0"/>
            </a:endParaRPr>
          </a:p>
          <a:p>
            <a:endParaRPr lang="en-GB" dirty="0"/>
          </a:p>
          <a:p>
            <a:endParaRPr lang="en-GB" dirty="0"/>
          </a:p>
        </p:txBody>
      </p:sp>
      <p:sp>
        <p:nvSpPr>
          <p:cNvPr id="3" name="TextBox 2">
            <a:extLst>
              <a:ext uri="{FF2B5EF4-FFF2-40B4-BE49-F238E27FC236}">
                <a16:creationId xmlns:a16="http://schemas.microsoft.com/office/drawing/2014/main" id="{58355190-594D-4FA4-B9C2-26F35E442968}"/>
              </a:ext>
            </a:extLst>
          </p:cNvPr>
          <p:cNvSpPr txBox="1"/>
          <p:nvPr/>
        </p:nvSpPr>
        <p:spPr>
          <a:xfrm>
            <a:off x="4942303" y="801985"/>
            <a:ext cx="6727218" cy="4524315"/>
          </a:xfrm>
          <a:prstGeom prst="rect">
            <a:avLst/>
          </a:prstGeom>
          <a:noFill/>
        </p:spPr>
        <p:txBody>
          <a:bodyPr wrap="square" rtlCol="0">
            <a:spAutoFit/>
          </a:bodyPr>
          <a:lstStyle/>
          <a:p>
            <a:r>
              <a:rPr lang="en-GB" sz="2400" dirty="0">
                <a:latin typeface="SassoonCRInfant" panose="02010503020300020003" pitchFamily="2" charset="0"/>
              </a:rPr>
              <a:t>Year 2 Common Exception words will be tested half-termly in addition to weekly spelling. Some children will continue to practice and consolidate their Year 1 Common Exception words before moving onto the Year 2 words. </a:t>
            </a:r>
          </a:p>
          <a:p>
            <a:endParaRPr lang="en-GB" sz="2400" dirty="0">
              <a:latin typeface="SassoonCRInfant" panose="02010503020300020003" pitchFamily="2" charset="0"/>
            </a:endParaRPr>
          </a:p>
          <a:p>
            <a:r>
              <a:rPr lang="en-GB" sz="2400" dirty="0">
                <a:latin typeface="SassoonCRInfant" panose="02010503020300020003" pitchFamily="2" charset="0"/>
              </a:rPr>
              <a:t>We will try to teach the weekly test words in class but it would be really beneficial if they could be practised at home. (Being able to read and understand them first.) They will be sent home as a half termly list and also available on our class page on the website. </a:t>
            </a:r>
          </a:p>
        </p:txBody>
      </p:sp>
      <p:pic>
        <p:nvPicPr>
          <p:cNvPr id="6" name="Picture 5"/>
          <p:cNvPicPr>
            <a:picLocks noChangeAspect="1"/>
          </p:cNvPicPr>
          <p:nvPr/>
        </p:nvPicPr>
        <p:blipFill rotWithShape="1">
          <a:blip r:embed="rId2"/>
          <a:srcRect l="22980" t="17790" r="23018" b="16813"/>
          <a:stretch/>
        </p:blipFill>
        <p:spPr>
          <a:xfrm>
            <a:off x="450620" y="1621191"/>
            <a:ext cx="4119081" cy="2804481"/>
          </a:xfrm>
          <a:prstGeom prst="rect">
            <a:avLst/>
          </a:prstGeom>
        </p:spPr>
      </p:pic>
    </p:spTree>
    <p:extLst>
      <p:ext uri="{BB962C8B-B14F-4D97-AF65-F5344CB8AC3E}">
        <p14:creationId xmlns:p14="http://schemas.microsoft.com/office/powerpoint/2010/main" val="136449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purl.org/dc/elements/1.1/"/>
    <ds:schemaRef ds:uri="40262f94-9f35-4ac3-9a90-690165a166b7"/>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a4f35948-e619-41b3-aa29-22878b09cfd2"/>
    <ds:schemaRef ds:uri="http://purl.org/dc/dcmitype/"/>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679</TotalTime>
  <Words>1927</Words>
  <Application>Microsoft Office PowerPoint</Application>
  <PresentationFormat>Widescreen</PresentationFormat>
  <Paragraphs>233</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Letterjoin-Air Plus 8</vt:lpstr>
      <vt:lpstr>SassoonCRInfant</vt:lpstr>
      <vt:lpstr>Times New Roman</vt:lpstr>
      <vt:lpstr>Arial</vt:lpstr>
      <vt:lpstr>Symbol</vt:lpstr>
      <vt:lpstr>Wingdings</vt:lpstr>
      <vt:lpstr>Letter-join Plus 8</vt:lpstr>
      <vt:lpstr>Calibri</vt:lpstr>
      <vt:lpstr>Children Friends 16x9</vt:lpstr>
      <vt:lpstr>Welcome to Year 2  </vt:lpstr>
      <vt:lpstr>Values at St John’s</vt:lpstr>
      <vt:lpstr>Values at St John’s</vt:lpstr>
      <vt:lpstr>Curriculum</vt:lpstr>
      <vt:lpstr>Year 2 End of Year Expectations </vt:lpstr>
      <vt:lpstr>Busy Time</vt:lpstr>
      <vt:lpstr>Home Learning</vt:lpstr>
      <vt:lpstr>Homework mats</vt:lpstr>
      <vt:lpstr>Spellings</vt:lpstr>
      <vt:lpstr>Reading </vt:lpstr>
      <vt:lpstr>PowerPoint Presentation</vt:lpstr>
      <vt:lpstr>ICT and E-Safety </vt:lpstr>
      <vt:lpstr>Class Dojo</vt:lpstr>
      <vt:lpstr>Rewards</vt:lpstr>
      <vt:lpstr>PowerPoint Presentation</vt:lpstr>
      <vt:lpstr>PowerPoint Presentation</vt:lpstr>
      <vt:lpstr>PowerPoint Presentation</vt:lpstr>
      <vt:lpstr>Uniform</vt:lpstr>
      <vt:lpstr>PE</vt:lpstr>
      <vt:lpstr>PowerPoint Presentation</vt:lpstr>
      <vt:lpstr>PowerPoint Presentation</vt:lpstr>
      <vt:lpstr>PowerPoint Presentation</vt:lpstr>
      <vt:lpstr>PowerPoint Presentation</vt:lpstr>
      <vt:lpstr>Forms</vt:lpstr>
      <vt:lpstr>General Information &amp; Reminders</vt:lpstr>
      <vt:lpstr>General Information &amp; Reminders cont.</vt:lpstr>
      <vt:lpstr>How can I support my child?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5!</dc:title>
  <dc:creator>Gemma Lovelock</dc:creator>
  <cp:keywords/>
  <cp:lastModifiedBy>Ella Klaassen</cp:lastModifiedBy>
  <cp:revision>67</cp:revision>
  <cp:lastPrinted>2022-09-12T15:19:39Z</cp:lastPrinted>
  <dcterms:created xsi:type="dcterms:W3CDTF">2018-09-06T17:13:45Z</dcterms:created>
  <dcterms:modified xsi:type="dcterms:W3CDTF">2025-09-17T12:03:05Z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