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3"/>
  </p:handoutMasterIdLst>
  <p:sldIdLst>
    <p:sldId id="273" r:id="rId2"/>
    <p:sldId id="262" r:id="rId3"/>
    <p:sldId id="264" r:id="rId4"/>
    <p:sldId id="265" r:id="rId5"/>
    <p:sldId id="267" r:id="rId6"/>
    <p:sldId id="268" r:id="rId7"/>
    <p:sldId id="257" r:id="rId8"/>
    <p:sldId id="258" r:id="rId9"/>
    <p:sldId id="261" r:id="rId10"/>
    <p:sldId id="269" r:id="rId11"/>
    <p:sldId id="270" r:id="rId12"/>
  </p:sldIdLst>
  <p:sldSz cx="9144000" cy="6858000" type="screen4x3"/>
  <p:notesSz cx="6888163" cy="100187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871" cy="500936"/>
          </a:xfrm>
          <a:prstGeom prst="rect">
            <a:avLst/>
          </a:prstGeom>
        </p:spPr>
        <p:txBody>
          <a:bodyPr vert="horz" lIns="96606" tIns="48303" rIns="96606" bIns="48303" rtlCol="0"/>
          <a:lstStyle>
            <a:lvl1pPr algn="l">
              <a:defRPr sz="1300"/>
            </a:lvl1pPr>
          </a:lstStyle>
          <a:p>
            <a:endParaRPr lang="en-GB"/>
          </a:p>
        </p:txBody>
      </p:sp>
      <p:sp>
        <p:nvSpPr>
          <p:cNvPr id="3" name="Date Placeholder 2"/>
          <p:cNvSpPr>
            <a:spLocks noGrp="1"/>
          </p:cNvSpPr>
          <p:nvPr>
            <p:ph type="dt" sz="quarter" idx="1"/>
          </p:nvPr>
        </p:nvSpPr>
        <p:spPr>
          <a:xfrm>
            <a:off x="3901698" y="0"/>
            <a:ext cx="2984871" cy="500936"/>
          </a:xfrm>
          <a:prstGeom prst="rect">
            <a:avLst/>
          </a:prstGeom>
        </p:spPr>
        <p:txBody>
          <a:bodyPr vert="horz" lIns="96606" tIns="48303" rIns="96606" bIns="48303" rtlCol="0"/>
          <a:lstStyle>
            <a:lvl1pPr algn="r">
              <a:defRPr sz="1300"/>
            </a:lvl1pPr>
          </a:lstStyle>
          <a:p>
            <a:fld id="{779150DB-CFC7-40F7-8A90-6072739AAC2A}" type="datetimeFigureOut">
              <a:rPr lang="en-GB" smtClean="0"/>
              <a:t>23/07/2016</a:t>
            </a:fld>
            <a:endParaRPr lang="en-GB"/>
          </a:p>
        </p:txBody>
      </p:sp>
      <p:sp>
        <p:nvSpPr>
          <p:cNvPr id="4" name="Footer Placeholder 3"/>
          <p:cNvSpPr>
            <a:spLocks noGrp="1"/>
          </p:cNvSpPr>
          <p:nvPr>
            <p:ph type="ftr" sz="quarter" idx="2"/>
          </p:nvPr>
        </p:nvSpPr>
        <p:spPr>
          <a:xfrm>
            <a:off x="0" y="9516038"/>
            <a:ext cx="2984871" cy="500936"/>
          </a:xfrm>
          <a:prstGeom prst="rect">
            <a:avLst/>
          </a:prstGeom>
        </p:spPr>
        <p:txBody>
          <a:bodyPr vert="horz" lIns="96606" tIns="48303" rIns="96606" bIns="48303" rtlCol="0" anchor="b"/>
          <a:lstStyle>
            <a:lvl1pPr algn="l">
              <a:defRPr sz="1300"/>
            </a:lvl1pPr>
          </a:lstStyle>
          <a:p>
            <a:endParaRPr lang="en-GB"/>
          </a:p>
        </p:txBody>
      </p:sp>
      <p:sp>
        <p:nvSpPr>
          <p:cNvPr id="5" name="Slide Number Placeholder 4"/>
          <p:cNvSpPr>
            <a:spLocks noGrp="1"/>
          </p:cNvSpPr>
          <p:nvPr>
            <p:ph type="sldNum" sz="quarter" idx="3"/>
          </p:nvPr>
        </p:nvSpPr>
        <p:spPr>
          <a:xfrm>
            <a:off x="3901698" y="9516038"/>
            <a:ext cx="2984871" cy="500936"/>
          </a:xfrm>
          <a:prstGeom prst="rect">
            <a:avLst/>
          </a:prstGeom>
        </p:spPr>
        <p:txBody>
          <a:bodyPr vert="horz" lIns="96606" tIns="48303" rIns="96606" bIns="48303" rtlCol="0" anchor="b"/>
          <a:lstStyle>
            <a:lvl1pPr algn="r">
              <a:defRPr sz="1300"/>
            </a:lvl1pPr>
          </a:lstStyle>
          <a:p>
            <a:fld id="{BACB7CAA-2B51-4837-8E31-C2135E155FDD}" type="slidenum">
              <a:rPr lang="en-GB" smtClean="0"/>
              <a:t>‹#›</a:t>
            </a:fld>
            <a:endParaRPr lang="en-GB"/>
          </a:p>
        </p:txBody>
      </p:sp>
    </p:spTree>
    <p:extLst>
      <p:ext uri="{BB962C8B-B14F-4D97-AF65-F5344CB8AC3E}">
        <p14:creationId xmlns:p14="http://schemas.microsoft.com/office/powerpoint/2010/main" val="359118499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38729C5D-D366-4510-866A-A2E156794D5D}" type="datetimeFigureOut">
              <a:rPr lang="en-GB" smtClean="0"/>
              <a:t>23/07/2016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AC2A437-DDD9-40F9-9E67-FEC995B3A420}" type="slidenum">
              <a:rPr lang="en-GB" smtClean="0"/>
              <a:t>‹#›</a:t>
            </a:fld>
            <a:endParaRPr lang="en-GB"/>
          </a:p>
        </p:txBody>
      </p:sp>
    </p:spTree>
    <p:extLst>
      <p:ext uri="{BB962C8B-B14F-4D97-AF65-F5344CB8AC3E}">
        <p14:creationId xmlns:p14="http://schemas.microsoft.com/office/powerpoint/2010/main" val="927159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8729C5D-D366-4510-866A-A2E156794D5D}" type="datetimeFigureOut">
              <a:rPr lang="en-GB" smtClean="0"/>
              <a:t>23/07/2016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AC2A437-DDD9-40F9-9E67-FEC995B3A420}" type="slidenum">
              <a:rPr lang="en-GB" smtClean="0"/>
              <a:t>‹#›</a:t>
            </a:fld>
            <a:endParaRPr lang="en-GB"/>
          </a:p>
        </p:txBody>
      </p:sp>
    </p:spTree>
    <p:extLst>
      <p:ext uri="{BB962C8B-B14F-4D97-AF65-F5344CB8AC3E}">
        <p14:creationId xmlns:p14="http://schemas.microsoft.com/office/powerpoint/2010/main" val="24535088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8729C5D-D366-4510-866A-A2E156794D5D}" type="datetimeFigureOut">
              <a:rPr lang="en-GB" smtClean="0"/>
              <a:t>23/07/2016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AC2A437-DDD9-40F9-9E67-FEC995B3A420}" type="slidenum">
              <a:rPr lang="en-GB" smtClean="0"/>
              <a:t>‹#›</a:t>
            </a:fld>
            <a:endParaRPr lang="en-GB"/>
          </a:p>
        </p:txBody>
      </p:sp>
    </p:spTree>
    <p:extLst>
      <p:ext uri="{BB962C8B-B14F-4D97-AF65-F5344CB8AC3E}">
        <p14:creationId xmlns:p14="http://schemas.microsoft.com/office/powerpoint/2010/main" val="1690028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8729C5D-D366-4510-866A-A2E156794D5D}" type="datetimeFigureOut">
              <a:rPr lang="en-GB" smtClean="0"/>
              <a:t>23/07/2016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AC2A437-DDD9-40F9-9E67-FEC995B3A420}" type="slidenum">
              <a:rPr lang="en-GB" smtClean="0"/>
              <a:t>‹#›</a:t>
            </a:fld>
            <a:endParaRPr lang="en-GB"/>
          </a:p>
        </p:txBody>
      </p:sp>
    </p:spTree>
    <p:extLst>
      <p:ext uri="{BB962C8B-B14F-4D97-AF65-F5344CB8AC3E}">
        <p14:creationId xmlns:p14="http://schemas.microsoft.com/office/powerpoint/2010/main" val="38077935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8729C5D-D366-4510-866A-A2E156794D5D}" type="datetimeFigureOut">
              <a:rPr lang="en-GB" smtClean="0"/>
              <a:t>23/07/2016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AC2A437-DDD9-40F9-9E67-FEC995B3A420}" type="slidenum">
              <a:rPr lang="en-GB" smtClean="0"/>
              <a:t>‹#›</a:t>
            </a:fld>
            <a:endParaRPr lang="en-GB"/>
          </a:p>
        </p:txBody>
      </p:sp>
    </p:spTree>
    <p:extLst>
      <p:ext uri="{BB962C8B-B14F-4D97-AF65-F5344CB8AC3E}">
        <p14:creationId xmlns:p14="http://schemas.microsoft.com/office/powerpoint/2010/main" val="1687876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38729C5D-D366-4510-866A-A2E156794D5D}" type="datetimeFigureOut">
              <a:rPr lang="en-GB" smtClean="0"/>
              <a:t>23/07/2016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AC2A437-DDD9-40F9-9E67-FEC995B3A420}" type="slidenum">
              <a:rPr lang="en-GB" smtClean="0"/>
              <a:t>‹#›</a:t>
            </a:fld>
            <a:endParaRPr lang="en-GB"/>
          </a:p>
        </p:txBody>
      </p:sp>
    </p:spTree>
    <p:extLst>
      <p:ext uri="{BB962C8B-B14F-4D97-AF65-F5344CB8AC3E}">
        <p14:creationId xmlns:p14="http://schemas.microsoft.com/office/powerpoint/2010/main" val="2697454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38729C5D-D366-4510-866A-A2E156794D5D}" type="datetimeFigureOut">
              <a:rPr lang="en-GB" smtClean="0"/>
              <a:t>23/07/2016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AC2A437-DDD9-40F9-9E67-FEC995B3A420}" type="slidenum">
              <a:rPr lang="en-GB" smtClean="0"/>
              <a:t>‹#›</a:t>
            </a:fld>
            <a:endParaRPr lang="en-GB"/>
          </a:p>
        </p:txBody>
      </p:sp>
    </p:spTree>
    <p:extLst>
      <p:ext uri="{BB962C8B-B14F-4D97-AF65-F5344CB8AC3E}">
        <p14:creationId xmlns:p14="http://schemas.microsoft.com/office/powerpoint/2010/main" val="17202137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38729C5D-D366-4510-866A-A2E156794D5D}" type="datetimeFigureOut">
              <a:rPr lang="en-GB" smtClean="0"/>
              <a:t>23/07/2016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AC2A437-DDD9-40F9-9E67-FEC995B3A420}" type="slidenum">
              <a:rPr lang="en-GB" smtClean="0"/>
              <a:t>‹#›</a:t>
            </a:fld>
            <a:endParaRPr lang="en-GB"/>
          </a:p>
        </p:txBody>
      </p:sp>
    </p:spTree>
    <p:extLst>
      <p:ext uri="{BB962C8B-B14F-4D97-AF65-F5344CB8AC3E}">
        <p14:creationId xmlns:p14="http://schemas.microsoft.com/office/powerpoint/2010/main" val="1125121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729C5D-D366-4510-866A-A2E156794D5D}" type="datetimeFigureOut">
              <a:rPr lang="en-GB" smtClean="0"/>
              <a:t>23/07/2016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AC2A437-DDD9-40F9-9E67-FEC995B3A420}" type="slidenum">
              <a:rPr lang="en-GB" smtClean="0"/>
              <a:t>‹#›</a:t>
            </a:fld>
            <a:endParaRPr lang="en-GB"/>
          </a:p>
        </p:txBody>
      </p:sp>
    </p:spTree>
    <p:extLst>
      <p:ext uri="{BB962C8B-B14F-4D97-AF65-F5344CB8AC3E}">
        <p14:creationId xmlns:p14="http://schemas.microsoft.com/office/powerpoint/2010/main" val="2214560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729C5D-D366-4510-866A-A2E156794D5D}" type="datetimeFigureOut">
              <a:rPr lang="en-GB" smtClean="0"/>
              <a:t>23/07/2016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AC2A437-DDD9-40F9-9E67-FEC995B3A420}" type="slidenum">
              <a:rPr lang="en-GB" smtClean="0"/>
              <a:t>‹#›</a:t>
            </a:fld>
            <a:endParaRPr lang="en-GB"/>
          </a:p>
        </p:txBody>
      </p:sp>
    </p:spTree>
    <p:extLst>
      <p:ext uri="{BB962C8B-B14F-4D97-AF65-F5344CB8AC3E}">
        <p14:creationId xmlns:p14="http://schemas.microsoft.com/office/powerpoint/2010/main" val="10078082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729C5D-D366-4510-866A-A2E156794D5D}" type="datetimeFigureOut">
              <a:rPr lang="en-GB" smtClean="0"/>
              <a:t>23/07/2016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AC2A437-DDD9-40F9-9E67-FEC995B3A420}" type="slidenum">
              <a:rPr lang="en-GB" smtClean="0"/>
              <a:t>‹#›</a:t>
            </a:fld>
            <a:endParaRPr lang="en-GB"/>
          </a:p>
        </p:txBody>
      </p:sp>
    </p:spTree>
    <p:extLst>
      <p:ext uri="{BB962C8B-B14F-4D97-AF65-F5344CB8AC3E}">
        <p14:creationId xmlns:p14="http://schemas.microsoft.com/office/powerpoint/2010/main" val="3521822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729C5D-D366-4510-866A-A2E156794D5D}" type="datetimeFigureOut">
              <a:rPr lang="en-GB" smtClean="0"/>
              <a:t>23/07/2016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C2A437-DDD9-40F9-9E67-FEC995B3A420}" type="slidenum">
              <a:rPr lang="en-GB" smtClean="0"/>
              <a:t>‹#›</a:t>
            </a:fld>
            <a:endParaRPr lang="en-GB"/>
          </a:p>
        </p:txBody>
      </p:sp>
    </p:spTree>
    <p:extLst>
      <p:ext uri="{BB962C8B-B14F-4D97-AF65-F5344CB8AC3E}">
        <p14:creationId xmlns:p14="http://schemas.microsoft.com/office/powerpoint/2010/main" val="2285272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36712"/>
            <a:ext cx="8229600" cy="1143000"/>
          </a:xfrm>
        </p:spPr>
        <p:txBody>
          <a:bodyPr>
            <a:noAutofit/>
          </a:bodyPr>
          <a:lstStyle/>
          <a:p>
            <a:r>
              <a:rPr lang="en-GB" sz="4800" dirty="0" smtClean="0"/>
              <a:t>Assessment at </a:t>
            </a:r>
            <a:br>
              <a:rPr lang="en-GB" sz="4800" dirty="0" smtClean="0"/>
            </a:br>
            <a:r>
              <a:rPr lang="en-GB" sz="4800" dirty="0" smtClean="0"/>
              <a:t>Somerville Primary School in </a:t>
            </a:r>
            <a:br>
              <a:rPr lang="en-GB" sz="4800" dirty="0" smtClean="0"/>
            </a:br>
            <a:r>
              <a:rPr lang="en-GB" sz="4800" dirty="0" smtClean="0"/>
              <a:t>Years 1 to 6</a:t>
            </a:r>
            <a:endParaRPr lang="en-GB" sz="4800"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339752" y="1916832"/>
            <a:ext cx="4565233" cy="4525963"/>
          </a:xfrm>
        </p:spPr>
      </p:pic>
    </p:spTree>
    <p:extLst>
      <p:ext uri="{BB962C8B-B14F-4D97-AF65-F5344CB8AC3E}">
        <p14:creationId xmlns:p14="http://schemas.microsoft.com/office/powerpoint/2010/main" val="8769436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‘hashtag</a:t>
            </a:r>
            <a:r>
              <a:rPr lang="en-GB" dirty="0" smtClean="0"/>
              <a:t>’</a:t>
            </a:r>
            <a:r>
              <a:rPr lang="en-GB" dirty="0" smtClean="0"/>
              <a:t/>
            </a:r>
            <a:br>
              <a:rPr lang="en-GB" dirty="0" smtClean="0"/>
            </a:br>
            <a:r>
              <a:rPr lang="en-GB" dirty="0" smtClean="0"/>
              <a:t>So what’s the </a:t>
            </a:r>
            <a:r>
              <a:rPr lang="en-GB" dirty="0" smtClean="0"/>
              <a:t>‘</a:t>
            </a:r>
            <a:r>
              <a:rPr lang="en-GB" dirty="0" err="1" smtClean="0"/>
              <a:t>hastag</a:t>
            </a:r>
            <a:r>
              <a:rPr lang="en-GB" dirty="0" smtClean="0"/>
              <a:t>’ </a:t>
            </a:r>
            <a:r>
              <a:rPr lang="en-GB" dirty="0" smtClean="0"/>
              <a:t>step all about?</a:t>
            </a:r>
            <a:endParaRPr lang="en-GB" dirty="0"/>
          </a:p>
        </p:txBody>
      </p:sp>
      <p:sp>
        <p:nvSpPr>
          <p:cNvPr id="3" name="Content Placeholder 2"/>
          <p:cNvSpPr>
            <a:spLocks noGrp="1"/>
          </p:cNvSpPr>
          <p:nvPr>
            <p:ph idx="1"/>
          </p:nvPr>
        </p:nvSpPr>
        <p:spPr/>
        <p:txBody>
          <a:bodyPr>
            <a:normAutofit/>
          </a:bodyPr>
          <a:lstStyle/>
          <a:p>
            <a:r>
              <a:rPr lang="en-GB" sz="2400" dirty="0" smtClean="0"/>
              <a:t>The advice from the Government is that pupils who have gained a secure understanding of the Y4 programme of study, for example, should not be automatically moved on to the next year’s programme</a:t>
            </a:r>
          </a:p>
          <a:p>
            <a:r>
              <a:rPr lang="en-GB" sz="2400" dirty="0" smtClean="0"/>
              <a:t>Instead they should be provided with extension work to deepen and consolidate their understanding of the concepts and skills already grasped</a:t>
            </a:r>
          </a:p>
          <a:p>
            <a:r>
              <a:rPr lang="en-GB" sz="2400" dirty="0" smtClean="0"/>
              <a:t>The new curriculum is already more challenging so this extension work will be covered by a small cohort of each year group</a:t>
            </a:r>
          </a:p>
          <a:p>
            <a:endParaRPr lang="en-GB" sz="2400" dirty="0"/>
          </a:p>
        </p:txBody>
      </p:sp>
    </p:spTree>
    <p:extLst>
      <p:ext uri="{BB962C8B-B14F-4D97-AF65-F5344CB8AC3E}">
        <p14:creationId xmlns:p14="http://schemas.microsoft.com/office/powerpoint/2010/main" val="295366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‘Secondary Ready’ expectation</a:t>
            </a:r>
            <a:endParaRPr lang="en-GB" dirty="0"/>
          </a:p>
        </p:txBody>
      </p:sp>
      <p:sp>
        <p:nvSpPr>
          <p:cNvPr id="3" name="Content Placeholder 2"/>
          <p:cNvSpPr>
            <a:spLocks noGrp="1"/>
          </p:cNvSpPr>
          <p:nvPr>
            <p:ph idx="1"/>
          </p:nvPr>
        </p:nvSpPr>
        <p:spPr/>
        <p:txBody>
          <a:bodyPr/>
          <a:lstStyle/>
          <a:p>
            <a:r>
              <a:rPr lang="en-GB" dirty="0" smtClean="0"/>
              <a:t>This year, Y6 will be taking the new, more challenging SATs tests in English and maths</a:t>
            </a:r>
          </a:p>
          <a:p>
            <a:r>
              <a:rPr lang="en-GB" dirty="0" smtClean="0"/>
              <a:t>There will still be a national expected level of attainment for these pupils</a:t>
            </a:r>
          </a:p>
          <a:p>
            <a:r>
              <a:rPr lang="en-GB" dirty="0" smtClean="0"/>
              <a:t>This level is to be called ‘Secondary Ready’ and is based around a scale score of 100</a:t>
            </a:r>
          </a:p>
          <a:p>
            <a:r>
              <a:rPr lang="en-GB" dirty="0" smtClean="0"/>
              <a:t>100 will be the expected attainment level </a:t>
            </a:r>
          </a:p>
        </p:txBody>
      </p:sp>
    </p:spTree>
    <p:extLst>
      <p:ext uri="{BB962C8B-B14F-4D97-AF65-F5344CB8AC3E}">
        <p14:creationId xmlns:p14="http://schemas.microsoft.com/office/powerpoint/2010/main" val="3314945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Progress and attainment system at Somerville</a:t>
            </a:r>
            <a:endParaRPr lang="en-GB" b="1" dirty="0"/>
          </a:p>
        </p:txBody>
      </p:sp>
      <p:sp>
        <p:nvSpPr>
          <p:cNvPr id="3" name="Content Placeholder 2"/>
          <p:cNvSpPr>
            <a:spLocks noGrp="1"/>
          </p:cNvSpPr>
          <p:nvPr>
            <p:ph idx="1"/>
          </p:nvPr>
        </p:nvSpPr>
        <p:spPr/>
        <p:txBody>
          <a:bodyPr>
            <a:normAutofit lnSpcReduction="10000"/>
          </a:bodyPr>
          <a:lstStyle/>
          <a:p>
            <a:r>
              <a:rPr lang="en-GB" dirty="0" smtClean="0"/>
              <a:t>In September 2014 the government removed the national levelling system that has been in place since the 1990s </a:t>
            </a:r>
          </a:p>
          <a:p>
            <a:r>
              <a:rPr lang="en-GB" dirty="0" smtClean="0"/>
              <a:t>The levels for primary school went from 1c to 5a</a:t>
            </a:r>
          </a:p>
          <a:p>
            <a:r>
              <a:rPr lang="en-GB" dirty="0" smtClean="0"/>
              <a:t>The expected attainment for the end of KS 1 was 2b and 4b for the end of KS2</a:t>
            </a:r>
          </a:p>
          <a:p>
            <a:r>
              <a:rPr lang="en-GB" dirty="0" smtClean="0"/>
              <a:t>This only gave a progress window of TWO levels through the whole of KS2 </a:t>
            </a:r>
            <a:endParaRPr lang="en-GB" dirty="0"/>
          </a:p>
        </p:txBody>
      </p:sp>
    </p:spTree>
    <p:extLst>
      <p:ext uri="{BB962C8B-B14F-4D97-AF65-F5344CB8AC3E}">
        <p14:creationId xmlns:p14="http://schemas.microsoft.com/office/powerpoint/2010/main" val="32564743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So what was the problem?</a:t>
            </a:r>
            <a:endParaRPr lang="en-GB" b="1" dirty="0"/>
          </a:p>
        </p:txBody>
      </p:sp>
      <p:sp>
        <p:nvSpPr>
          <p:cNvPr id="3" name="Content Placeholder 2"/>
          <p:cNvSpPr>
            <a:spLocks noGrp="1"/>
          </p:cNvSpPr>
          <p:nvPr>
            <p:ph idx="1"/>
          </p:nvPr>
        </p:nvSpPr>
        <p:spPr/>
        <p:txBody>
          <a:bodyPr>
            <a:normAutofit fontScale="92500"/>
          </a:bodyPr>
          <a:lstStyle/>
          <a:p>
            <a:r>
              <a:rPr lang="en-GB" dirty="0" smtClean="0"/>
              <a:t>The biggest challenge for teachers and leaders was that this narrow band of possible attainment meant that it was sometimes difficult to accurately show how well, or otherwise, a pupil was doing academically</a:t>
            </a:r>
          </a:p>
          <a:p>
            <a:r>
              <a:rPr lang="en-GB" dirty="0" smtClean="0"/>
              <a:t>Also, a pupil attaining a L3 in Y2 for example looked like they were approaching Y6 levels already – this was simply misleading for parents and deeply frustrating to the profession</a:t>
            </a:r>
            <a:endParaRPr lang="en-GB" dirty="0"/>
          </a:p>
        </p:txBody>
      </p:sp>
    </p:spTree>
    <p:extLst>
      <p:ext uri="{BB962C8B-B14F-4D97-AF65-F5344CB8AC3E}">
        <p14:creationId xmlns:p14="http://schemas.microsoft.com/office/powerpoint/2010/main" val="4253619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smtClean="0"/>
              <a:t>Where are we today?</a:t>
            </a:r>
            <a:endParaRPr lang="en-GB" b="1" dirty="0"/>
          </a:p>
        </p:txBody>
      </p:sp>
      <p:sp>
        <p:nvSpPr>
          <p:cNvPr id="3" name="Content Placeholder 2"/>
          <p:cNvSpPr>
            <a:spLocks noGrp="1"/>
          </p:cNvSpPr>
          <p:nvPr>
            <p:ph idx="1"/>
          </p:nvPr>
        </p:nvSpPr>
        <p:spPr/>
        <p:txBody>
          <a:bodyPr/>
          <a:lstStyle/>
          <a:p>
            <a:r>
              <a:rPr lang="en-GB" sz="4000" dirty="0" smtClean="0"/>
              <a:t>The government removed the whole national levelling system and asked all schools to develop their own ways to measure attainment and progress</a:t>
            </a:r>
          </a:p>
          <a:p>
            <a:pPr marL="0" indent="0">
              <a:buNone/>
            </a:pPr>
            <a:endParaRPr lang="en-GB" dirty="0"/>
          </a:p>
        </p:txBody>
      </p:sp>
    </p:spTree>
    <p:extLst>
      <p:ext uri="{BB962C8B-B14F-4D97-AF65-F5344CB8AC3E}">
        <p14:creationId xmlns:p14="http://schemas.microsoft.com/office/powerpoint/2010/main" val="274459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229600" cy="1143000"/>
          </a:xfrm>
        </p:spPr>
        <p:txBody>
          <a:bodyPr>
            <a:normAutofit fontScale="90000"/>
          </a:bodyPr>
          <a:lstStyle/>
          <a:p>
            <a:r>
              <a:rPr lang="en-GB" b="1" dirty="0"/>
              <a:t>So what does </a:t>
            </a:r>
            <a:r>
              <a:rPr lang="en-GB" b="1" dirty="0" smtClean="0"/>
              <a:t>Somerville </a:t>
            </a:r>
            <a:r>
              <a:rPr lang="en-GB" b="1" dirty="0"/>
              <a:t>assessment system look like</a:t>
            </a:r>
            <a:r>
              <a:rPr lang="en-GB" b="1" dirty="0" smtClean="0"/>
              <a:t>?</a:t>
            </a:r>
            <a:endParaRPr lang="en-GB" dirty="0"/>
          </a:p>
        </p:txBody>
      </p:sp>
      <p:sp>
        <p:nvSpPr>
          <p:cNvPr id="3" name="Content Placeholder 2"/>
          <p:cNvSpPr>
            <a:spLocks noGrp="1"/>
          </p:cNvSpPr>
          <p:nvPr>
            <p:ph idx="1"/>
          </p:nvPr>
        </p:nvSpPr>
        <p:spPr>
          <a:xfrm>
            <a:off x="467544" y="1916832"/>
            <a:ext cx="8229600" cy="4525963"/>
          </a:xfrm>
        </p:spPr>
        <p:txBody>
          <a:bodyPr>
            <a:normAutofit fontScale="92500" lnSpcReduction="20000"/>
          </a:bodyPr>
          <a:lstStyle/>
          <a:p>
            <a:r>
              <a:rPr lang="en-GB" dirty="0" smtClean="0"/>
              <a:t>The school </a:t>
            </a:r>
            <a:r>
              <a:rPr lang="en-GB" dirty="0" smtClean="0"/>
              <a:t>is now using school pupil tracker online (SPTO) software </a:t>
            </a:r>
            <a:r>
              <a:rPr lang="en-GB" dirty="0" smtClean="0"/>
              <a:t>to measure pupil attainment and </a:t>
            </a:r>
            <a:r>
              <a:rPr lang="en-GB" dirty="0" smtClean="0"/>
              <a:t>progress.  </a:t>
            </a:r>
            <a:r>
              <a:rPr lang="en-GB" dirty="0" smtClean="0"/>
              <a:t>It has proved to be invaluable.</a:t>
            </a:r>
          </a:p>
          <a:p>
            <a:r>
              <a:rPr lang="en-GB" dirty="0" smtClean="0"/>
              <a:t>To replace </a:t>
            </a:r>
            <a:r>
              <a:rPr lang="en-GB" dirty="0"/>
              <a:t>n</a:t>
            </a:r>
            <a:r>
              <a:rPr lang="en-GB" dirty="0" smtClean="0"/>
              <a:t>ational levels </a:t>
            </a:r>
            <a:r>
              <a:rPr lang="en-GB" dirty="0" smtClean="0"/>
              <a:t>SPTO </a:t>
            </a:r>
            <a:r>
              <a:rPr lang="en-GB" dirty="0"/>
              <a:t>has devised a system of </a:t>
            </a:r>
            <a:r>
              <a:rPr lang="en-GB" dirty="0" smtClean="0"/>
              <a:t>‘steps’</a:t>
            </a:r>
            <a:endParaRPr lang="en-GB" dirty="0"/>
          </a:p>
          <a:p>
            <a:r>
              <a:rPr lang="en-GB" dirty="0"/>
              <a:t>This performs the function of communicating progression and attainment in a simple </a:t>
            </a:r>
            <a:r>
              <a:rPr lang="en-GB" dirty="0" smtClean="0"/>
              <a:t>format where the number represents the year group the pupil is currently in</a:t>
            </a:r>
          </a:p>
          <a:p>
            <a:r>
              <a:rPr lang="en-GB" dirty="0" smtClean="0"/>
              <a:t>Each year of learning is then split into </a:t>
            </a:r>
            <a:r>
              <a:rPr lang="en-GB" dirty="0" smtClean="0"/>
              <a:t>3 </a:t>
            </a:r>
            <a:r>
              <a:rPr lang="en-GB" dirty="0" smtClean="0"/>
              <a:t>‘steps’</a:t>
            </a:r>
            <a:endParaRPr lang="en-GB" dirty="0"/>
          </a:p>
        </p:txBody>
      </p:sp>
    </p:spTree>
    <p:extLst>
      <p:ext uri="{BB962C8B-B14F-4D97-AF65-F5344CB8AC3E}">
        <p14:creationId xmlns:p14="http://schemas.microsoft.com/office/powerpoint/2010/main" val="2134053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What are the steps?</a:t>
            </a:r>
            <a:endParaRPr lang="en-GB" b="1" dirty="0"/>
          </a:p>
        </p:txBody>
      </p:sp>
      <p:sp>
        <p:nvSpPr>
          <p:cNvPr id="4" name="Content Placeholder 3"/>
          <p:cNvSpPr>
            <a:spLocks noGrp="1"/>
          </p:cNvSpPr>
          <p:nvPr>
            <p:ph idx="1"/>
          </p:nvPr>
        </p:nvSpPr>
        <p:spPr>
          <a:xfrm>
            <a:off x="539552" y="1196752"/>
            <a:ext cx="8229600" cy="3453253"/>
          </a:xfrm>
          <a:prstGeom prst="rect">
            <a:avLst/>
          </a:prstGeom>
        </p:spPr>
        <p:txBody>
          <a:bodyPr>
            <a:spAutoFit/>
          </a:bodyPr>
          <a:lstStyle/>
          <a:p>
            <a:r>
              <a:rPr lang="en-GB" sz="2800" dirty="0"/>
              <a:t>Each </a:t>
            </a:r>
            <a:r>
              <a:rPr lang="en-GB" sz="2800" dirty="0" smtClean="0"/>
              <a:t>year of learning </a:t>
            </a:r>
            <a:r>
              <a:rPr lang="en-GB" sz="2800" dirty="0"/>
              <a:t>has been broken down into six steps: </a:t>
            </a:r>
            <a:endParaRPr lang="en-GB" sz="2800" dirty="0" smtClean="0"/>
          </a:p>
          <a:p>
            <a:r>
              <a:rPr lang="en-GB" sz="2800" i="1" dirty="0" smtClean="0"/>
              <a:t>Towards (T)</a:t>
            </a:r>
            <a:endParaRPr lang="en-GB" sz="2800" i="1" dirty="0" smtClean="0"/>
          </a:p>
          <a:p>
            <a:r>
              <a:rPr lang="en-GB" sz="2800" i="1" dirty="0" smtClean="0"/>
              <a:t>Working </a:t>
            </a:r>
            <a:r>
              <a:rPr lang="en-GB" sz="2800" i="1" dirty="0"/>
              <a:t>within </a:t>
            </a:r>
            <a:r>
              <a:rPr lang="en-GB" sz="2800" i="1" dirty="0" smtClean="0"/>
              <a:t>(W)</a:t>
            </a:r>
            <a:endParaRPr lang="en-GB" sz="2800" i="1" dirty="0" smtClean="0"/>
          </a:p>
          <a:p>
            <a:r>
              <a:rPr lang="en-GB" sz="2800" i="1" dirty="0" smtClean="0"/>
              <a:t>Secure (S) </a:t>
            </a:r>
            <a:endParaRPr lang="en-GB" sz="2800" i="1" dirty="0" smtClean="0"/>
          </a:p>
          <a:p>
            <a:r>
              <a:rPr lang="en-GB" sz="2800" dirty="0" smtClean="0"/>
              <a:t>Each </a:t>
            </a:r>
            <a:r>
              <a:rPr lang="en-GB" sz="2800" dirty="0" smtClean="0"/>
              <a:t>pupil will begin a year group as a </a:t>
            </a:r>
            <a:r>
              <a:rPr lang="en-GB" sz="2800" dirty="0" smtClean="0"/>
              <a:t>‘T’ </a:t>
            </a:r>
            <a:r>
              <a:rPr lang="en-GB" sz="2800" dirty="0" smtClean="0"/>
              <a:t>and progress through the steps as the year evolves</a:t>
            </a:r>
            <a:endParaRPr lang="en-GB" sz="2800" dirty="0"/>
          </a:p>
        </p:txBody>
      </p:sp>
    </p:spTree>
    <p:extLst>
      <p:ext uri="{BB962C8B-B14F-4D97-AF65-F5344CB8AC3E}">
        <p14:creationId xmlns:p14="http://schemas.microsoft.com/office/powerpoint/2010/main" val="2951625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1000"/>
                                        <p:tgtEl>
                                          <p:spTgt spid="4">
                                            <p:txEl>
                                              <p:pRg st="2" end="2"/>
                                            </p:txEl>
                                          </p:spTgt>
                                        </p:tgtEl>
                                      </p:cBhvr>
                                    </p:animEffect>
                                    <p:anim calcmode="lin" valueType="num">
                                      <p:cBhvr>
                                        <p:cTn id="1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Effect transition="in" filter="fade">
                                      <p:cBhvr>
                                        <p:cTn id="21" dur="1000"/>
                                        <p:tgtEl>
                                          <p:spTgt spid="4">
                                            <p:txEl>
                                              <p:pRg st="3" end="3"/>
                                            </p:txEl>
                                          </p:spTgt>
                                        </p:tgtEl>
                                      </p:cBhvr>
                                    </p:animEffect>
                                    <p:anim calcmode="lin" valueType="num">
                                      <p:cBhvr>
                                        <p:cTn id="22"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Effect transition="in" filter="fade">
                                      <p:cBhvr>
                                        <p:cTn id="28" dur="1000"/>
                                        <p:tgtEl>
                                          <p:spTgt spid="4">
                                            <p:txEl>
                                              <p:pRg st="4" end="4"/>
                                            </p:txEl>
                                          </p:spTgt>
                                        </p:tgtEl>
                                      </p:cBhvr>
                                    </p:animEffect>
                                    <p:anim calcmode="lin" valueType="num">
                                      <p:cBhvr>
                                        <p:cTn id="29"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b="1" dirty="0" smtClean="0"/>
              <a:t>Where should my child be ideally?</a:t>
            </a:r>
            <a:endParaRPr lang="en-GB" b="1" dirty="0"/>
          </a:p>
        </p:txBody>
      </p:sp>
      <p:sp>
        <p:nvSpPr>
          <p:cNvPr id="4" name="Content Placeholder 3"/>
          <p:cNvSpPr>
            <a:spLocks noGrp="1"/>
          </p:cNvSpPr>
          <p:nvPr>
            <p:ph idx="1"/>
          </p:nvPr>
        </p:nvSpPr>
        <p:spPr>
          <a:xfrm>
            <a:off x="467544" y="1268760"/>
            <a:ext cx="8229600" cy="4525963"/>
          </a:xfrm>
        </p:spPr>
        <p:txBody>
          <a:bodyPr>
            <a:normAutofit fontScale="92500" lnSpcReduction="20000"/>
          </a:bodyPr>
          <a:lstStyle/>
          <a:p>
            <a:r>
              <a:rPr lang="en-GB" dirty="0" smtClean="0"/>
              <a:t>This will obviously depend on the pupil’s ability and how hard they work!</a:t>
            </a:r>
          </a:p>
          <a:p>
            <a:r>
              <a:rPr lang="en-GB" dirty="0" smtClean="0"/>
              <a:t>However, the expected standard at the end of each academic year will be </a:t>
            </a:r>
            <a:r>
              <a:rPr lang="en-GB" dirty="0" smtClean="0"/>
              <a:t>‘S’ </a:t>
            </a:r>
            <a:r>
              <a:rPr lang="en-GB" dirty="0" smtClean="0"/>
              <a:t>– ‘secure’</a:t>
            </a:r>
          </a:p>
          <a:p>
            <a:r>
              <a:rPr lang="en-GB" dirty="0" smtClean="0"/>
              <a:t>BUT we will be tracking progress as well and each pupil will ideally make </a:t>
            </a:r>
            <a:r>
              <a:rPr lang="en-GB" dirty="0" smtClean="0"/>
              <a:t>3 ‘steps</a:t>
            </a:r>
            <a:r>
              <a:rPr lang="en-GB" dirty="0" smtClean="0"/>
              <a:t>’ of progress from one year to the next</a:t>
            </a:r>
          </a:p>
          <a:p>
            <a:r>
              <a:rPr lang="en-GB" dirty="0" smtClean="0"/>
              <a:t>So Bob who was ‘</a:t>
            </a:r>
            <a:r>
              <a:rPr lang="en-GB" dirty="0" smtClean="0"/>
              <a:t>2S’ </a:t>
            </a:r>
            <a:r>
              <a:rPr lang="en-GB" i="1" dirty="0" smtClean="0"/>
              <a:t>(in Year 2 and ‘secure’) </a:t>
            </a:r>
            <a:r>
              <a:rPr lang="en-GB" dirty="0" smtClean="0"/>
              <a:t>at the end of Y2, </a:t>
            </a:r>
            <a:r>
              <a:rPr lang="en-GB" dirty="0"/>
              <a:t>should be ‘</a:t>
            </a:r>
            <a:r>
              <a:rPr lang="en-GB" dirty="0" smtClean="0"/>
              <a:t>3S’ </a:t>
            </a:r>
            <a:r>
              <a:rPr lang="en-GB" dirty="0" smtClean="0"/>
              <a:t>by the end of Y3  </a:t>
            </a:r>
          </a:p>
          <a:p>
            <a:r>
              <a:rPr lang="en-GB" dirty="0" smtClean="0"/>
              <a:t>Obviously this is based on an ideal </a:t>
            </a:r>
            <a:endParaRPr lang="en-GB" dirty="0"/>
          </a:p>
        </p:txBody>
      </p:sp>
    </p:spTree>
    <p:extLst>
      <p:ext uri="{BB962C8B-B14F-4D97-AF65-F5344CB8AC3E}">
        <p14:creationId xmlns:p14="http://schemas.microsoft.com/office/powerpoint/2010/main" val="42417849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Effect transition="in" filter="fade">
                                      <p:cBhvr>
                                        <p:cTn id="21" dur="1000"/>
                                        <p:tgtEl>
                                          <p:spTgt spid="4">
                                            <p:txEl>
                                              <p:pRg st="2" end="2"/>
                                            </p:txEl>
                                          </p:spTgt>
                                        </p:tgtEl>
                                      </p:cBhvr>
                                    </p:animEffect>
                                    <p:anim calcmode="lin" valueType="num">
                                      <p:cBhvr>
                                        <p:cTn id="22"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Effect transition="in" filter="fade">
                                      <p:cBhvr>
                                        <p:cTn id="28" dur="1000"/>
                                        <p:tgtEl>
                                          <p:spTgt spid="4">
                                            <p:txEl>
                                              <p:pRg st="3" end="3"/>
                                            </p:txEl>
                                          </p:spTgt>
                                        </p:tgtEl>
                                      </p:cBhvr>
                                    </p:animEffect>
                                    <p:anim calcmode="lin" valueType="num">
                                      <p:cBhvr>
                                        <p:cTn id="29"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4">
                                            <p:txEl>
                                              <p:pRg st="4" end="4"/>
                                            </p:txEl>
                                          </p:spTgt>
                                        </p:tgtEl>
                                        <p:attrNameLst>
                                          <p:attrName>style.visibility</p:attrName>
                                        </p:attrNameLst>
                                      </p:cBhvr>
                                      <p:to>
                                        <p:strVal val="visible"/>
                                      </p:to>
                                    </p:set>
                                    <p:animEffect transition="in" filter="fade">
                                      <p:cBhvr>
                                        <p:cTn id="35" dur="1000"/>
                                        <p:tgtEl>
                                          <p:spTgt spid="4">
                                            <p:txEl>
                                              <p:pRg st="4" end="4"/>
                                            </p:txEl>
                                          </p:spTgt>
                                        </p:tgtEl>
                                      </p:cBhvr>
                                    </p:animEffect>
                                    <p:anim calcmode="lin" valueType="num">
                                      <p:cBhvr>
                                        <p:cTn id="36"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GB" b="1" dirty="0" smtClean="0"/>
              <a:t>What does each step actually mean? </a:t>
            </a:r>
            <a:endParaRPr lang="en-GB" b="1" dirty="0"/>
          </a:p>
        </p:txBody>
      </p:sp>
      <p:sp>
        <p:nvSpPr>
          <p:cNvPr id="4" name="Content Placeholder 3"/>
          <p:cNvSpPr>
            <a:spLocks noGrp="1"/>
          </p:cNvSpPr>
          <p:nvPr>
            <p:ph idx="1"/>
          </p:nvPr>
        </p:nvSpPr>
        <p:spPr/>
        <p:txBody>
          <a:bodyPr>
            <a:normAutofit fontScale="70000" lnSpcReduction="20000"/>
          </a:bodyPr>
          <a:lstStyle/>
          <a:p>
            <a:r>
              <a:rPr lang="en-GB" dirty="0"/>
              <a:t>The three </a:t>
            </a:r>
            <a:r>
              <a:rPr lang="en-GB" dirty="0" smtClean="0"/>
              <a:t>steps may </a:t>
            </a:r>
            <a:r>
              <a:rPr lang="en-GB" dirty="0"/>
              <a:t>be thought of in these </a:t>
            </a:r>
            <a:r>
              <a:rPr lang="en-GB" dirty="0" smtClean="0"/>
              <a:t>terms;</a:t>
            </a:r>
            <a:endParaRPr lang="en-GB" dirty="0"/>
          </a:p>
          <a:p>
            <a:endParaRPr lang="en-GB" dirty="0"/>
          </a:p>
          <a:p>
            <a:r>
              <a:rPr lang="en-GB" b="1" dirty="0" smtClean="0"/>
              <a:t>Towards </a:t>
            </a:r>
            <a:r>
              <a:rPr lang="en-GB" b="1" dirty="0"/>
              <a:t>– </a:t>
            </a:r>
            <a:r>
              <a:rPr lang="en-GB" dirty="0"/>
              <a:t>Pupil learning is chiefly focussed on the criteria for the band. There may be minimal elements of the previous band still to gain complete confidence in</a:t>
            </a:r>
          </a:p>
          <a:p>
            <a:endParaRPr lang="en-GB" dirty="0"/>
          </a:p>
          <a:p>
            <a:r>
              <a:rPr lang="en-GB" b="1" dirty="0"/>
              <a:t>Working Within – </a:t>
            </a:r>
            <a:r>
              <a:rPr lang="en-GB" dirty="0"/>
              <a:t>Pupil learning is fully focussed on the criteria for the band. This is a teacher best fit decision but could be informed by statement assessments between around 40% and 70% </a:t>
            </a:r>
            <a:r>
              <a:rPr lang="en-GB" dirty="0" smtClean="0"/>
              <a:t>achieved</a:t>
            </a:r>
            <a:endParaRPr lang="en-GB" dirty="0"/>
          </a:p>
          <a:p>
            <a:endParaRPr lang="en-GB" dirty="0"/>
          </a:p>
          <a:p>
            <a:r>
              <a:rPr lang="en-GB" b="1" dirty="0"/>
              <a:t>Secure – </a:t>
            </a:r>
            <a:r>
              <a:rPr lang="en-GB" dirty="0"/>
              <a:t>Confidence in all of the criteria for the band. There may be pupil learning still focussed on gaining thorough confidence in some minimal elements but the broad expectations for the band have been met</a:t>
            </a:r>
          </a:p>
          <a:p>
            <a:endParaRPr lang="en-GB" dirty="0"/>
          </a:p>
        </p:txBody>
      </p:sp>
    </p:spTree>
    <p:extLst>
      <p:ext uri="{BB962C8B-B14F-4D97-AF65-F5344CB8AC3E}">
        <p14:creationId xmlns:p14="http://schemas.microsoft.com/office/powerpoint/2010/main" val="2823881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1000"/>
                                        <p:tgtEl>
                                          <p:spTgt spid="4">
                                            <p:txEl>
                                              <p:pRg st="2" end="2"/>
                                            </p:txEl>
                                          </p:spTgt>
                                        </p:tgtEl>
                                      </p:cBhvr>
                                    </p:animEffect>
                                    <p:anim calcmode="lin" valueType="num">
                                      <p:cBhvr>
                                        <p:cTn id="1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animEffect transition="in" filter="fade">
                                      <p:cBhvr>
                                        <p:cTn id="21" dur="1000"/>
                                        <p:tgtEl>
                                          <p:spTgt spid="4">
                                            <p:txEl>
                                              <p:pRg st="4" end="4"/>
                                            </p:txEl>
                                          </p:spTgt>
                                        </p:tgtEl>
                                      </p:cBhvr>
                                    </p:animEffect>
                                    <p:anim calcmode="lin" valueType="num">
                                      <p:cBhvr>
                                        <p:cTn id="22"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
                                            <p:txEl>
                                              <p:pRg st="6" end="6"/>
                                            </p:txEl>
                                          </p:spTgt>
                                        </p:tgtEl>
                                        <p:attrNameLst>
                                          <p:attrName>style.visibility</p:attrName>
                                        </p:attrNameLst>
                                      </p:cBhvr>
                                      <p:to>
                                        <p:strVal val="visible"/>
                                      </p:to>
                                    </p:set>
                                    <p:animEffect transition="in" filter="fade">
                                      <p:cBhvr>
                                        <p:cTn id="28" dur="1000"/>
                                        <p:tgtEl>
                                          <p:spTgt spid="4">
                                            <p:txEl>
                                              <p:pRg st="6" end="6"/>
                                            </p:txEl>
                                          </p:spTgt>
                                        </p:tgtEl>
                                      </p:cBhvr>
                                    </p:animEffect>
                                    <p:anim calcmode="lin" valueType="num">
                                      <p:cBhvr>
                                        <p:cTn id="29"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563787156"/>
              </p:ext>
            </p:extLst>
          </p:nvPr>
        </p:nvGraphicFramePr>
        <p:xfrm>
          <a:off x="971600" y="1556792"/>
          <a:ext cx="6875217" cy="1512168"/>
        </p:xfrm>
        <a:graphic>
          <a:graphicData uri="http://schemas.openxmlformats.org/drawingml/2006/table">
            <a:tbl>
              <a:tblPr/>
              <a:tblGrid>
                <a:gridCol w="981943"/>
                <a:gridCol w="981943"/>
                <a:gridCol w="981943"/>
                <a:gridCol w="982751"/>
                <a:gridCol w="981943"/>
                <a:gridCol w="981943"/>
                <a:gridCol w="982751"/>
              </a:tblGrid>
              <a:tr h="1260140">
                <a:tc>
                  <a:txBody>
                    <a:bodyPr/>
                    <a:lstStyle/>
                    <a:p>
                      <a:pPr algn="ctr"/>
                      <a:r>
                        <a:rPr lang="en-GB" sz="1300" dirty="0">
                          <a:effectLst/>
                          <a:latin typeface="Segoe UI"/>
                        </a:rPr>
                        <a:t>Year 1 Autumn 1 assessment</a:t>
                      </a:r>
                      <a:endParaRPr lang="en-GB" dirty="0">
                        <a:effectLst/>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en-GB" sz="1300" dirty="0">
                          <a:effectLst/>
                          <a:latin typeface="Segoe UI"/>
                        </a:rPr>
                        <a:t>End of Year 1</a:t>
                      </a:r>
                      <a:endParaRPr lang="en-GB" dirty="0">
                        <a:effectLst/>
                        <a:latin typeface="Segoe UI"/>
                      </a:endParaRPr>
                    </a:p>
                    <a:p>
                      <a:pPr algn="ctr"/>
                      <a:r>
                        <a:rPr lang="en-GB" sz="1300" dirty="0">
                          <a:effectLst/>
                          <a:latin typeface="Segoe UI"/>
                        </a:rPr>
                        <a:t>target</a:t>
                      </a:r>
                      <a:endParaRPr lang="en-GB" dirty="0">
                        <a:effectLst/>
                        <a:latin typeface="Segoe UI"/>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1A9CB"/>
                    </a:solidFill>
                  </a:tcPr>
                </a:tc>
                <a:tc>
                  <a:txBody>
                    <a:bodyPr/>
                    <a:lstStyle/>
                    <a:p>
                      <a:pPr algn="ctr"/>
                      <a:r>
                        <a:rPr lang="en-GB" sz="1300" dirty="0">
                          <a:effectLst/>
                          <a:latin typeface="Segoe UI"/>
                        </a:rPr>
                        <a:t>End of Year 2 target</a:t>
                      </a:r>
                      <a:endParaRPr lang="en-GB" dirty="0">
                        <a:effectLst/>
                        <a:latin typeface="Segoe UI"/>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C99FF"/>
                    </a:solidFill>
                  </a:tcPr>
                </a:tc>
                <a:tc>
                  <a:txBody>
                    <a:bodyPr/>
                    <a:lstStyle/>
                    <a:p>
                      <a:pPr algn="ctr"/>
                      <a:r>
                        <a:rPr lang="en-GB" sz="1300">
                          <a:effectLst/>
                          <a:latin typeface="Segoe UI"/>
                        </a:rPr>
                        <a:t>End of Year 3 target</a:t>
                      </a:r>
                      <a:endParaRPr lang="en-GB">
                        <a:effectLst/>
                        <a:latin typeface="Segoe UI"/>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CC99"/>
                    </a:solidFill>
                  </a:tcPr>
                </a:tc>
                <a:tc>
                  <a:txBody>
                    <a:bodyPr/>
                    <a:lstStyle/>
                    <a:p>
                      <a:pPr algn="ctr"/>
                      <a:r>
                        <a:rPr lang="en-GB" sz="1300">
                          <a:effectLst/>
                          <a:latin typeface="Segoe UI"/>
                        </a:rPr>
                        <a:t>End of Year 4 target</a:t>
                      </a:r>
                      <a:endParaRPr lang="en-GB">
                        <a:effectLst/>
                        <a:latin typeface="Segoe UI"/>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00"/>
                    </a:solidFill>
                  </a:tcPr>
                </a:tc>
                <a:tc>
                  <a:txBody>
                    <a:bodyPr/>
                    <a:lstStyle/>
                    <a:p>
                      <a:pPr algn="ctr"/>
                      <a:r>
                        <a:rPr lang="en-GB" sz="1300" dirty="0">
                          <a:effectLst/>
                          <a:latin typeface="Segoe UI"/>
                        </a:rPr>
                        <a:t>End of Year 5 target</a:t>
                      </a:r>
                      <a:endParaRPr lang="en-GB" dirty="0">
                        <a:effectLst/>
                        <a:latin typeface="Segoe UI"/>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C000"/>
                    </a:solidFill>
                  </a:tcPr>
                </a:tc>
                <a:tc>
                  <a:txBody>
                    <a:bodyPr/>
                    <a:lstStyle/>
                    <a:p>
                      <a:pPr algn="ctr"/>
                      <a:r>
                        <a:rPr lang="en-GB" sz="1300">
                          <a:effectLst/>
                          <a:latin typeface="Segoe UI"/>
                        </a:rPr>
                        <a:t>End of Year 6 target</a:t>
                      </a:r>
                      <a:endParaRPr lang="en-GB">
                        <a:effectLst/>
                        <a:latin typeface="Segoe UI"/>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0000"/>
                    </a:solidFill>
                  </a:tcPr>
                </a:tc>
              </a:tr>
              <a:tr h="252028">
                <a:tc>
                  <a:txBody>
                    <a:bodyPr/>
                    <a:lstStyle/>
                    <a:p>
                      <a:pPr algn="ctr"/>
                      <a:r>
                        <a:rPr lang="en-GB" sz="1300">
                          <a:effectLst/>
                          <a:latin typeface="Segoe UI"/>
                        </a:rPr>
                        <a:t>40-60s+</a:t>
                      </a:r>
                      <a:endParaRPr lang="en-GB">
                        <a:effectLst/>
                        <a:latin typeface="Segoe UI"/>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en-GB" sz="1300">
                          <a:effectLst/>
                          <a:latin typeface="Segoe UI"/>
                        </a:rPr>
                        <a:t>1s</a:t>
                      </a:r>
                      <a:endParaRPr lang="en-GB">
                        <a:effectLst/>
                        <a:latin typeface="Segoe UI"/>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en-GB" sz="1300">
                          <a:effectLst/>
                          <a:latin typeface="Segoe UI"/>
                        </a:rPr>
                        <a:t>2s</a:t>
                      </a:r>
                      <a:endParaRPr lang="en-GB">
                        <a:effectLst/>
                        <a:latin typeface="Segoe UI"/>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en-GB" sz="1300">
                          <a:effectLst/>
                          <a:latin typeface="Segoe UI"/>
                        </a:rPr>
                        <a:t>3s</a:t>
                      </a:r>
                      <a:endParaRPr lang="en-GB">
                        <a:effectLst/>
                        <a:latin typeface="Segoe UI"/>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en-GB" sz="1300">
                          <a:effectLst/>
                          <a:latin typeface="Segoe UI"/>
                        </a:rPr>
                        <a:t>4s</a:t>
                      </a:r>
                      <a:endParaRPr lang="en-GB">
                        <a:effectLst/>
                        <a:latin typeface="Segoe UI"/>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en-GB" sz="1300">
                          <a:effectLst/>
                          <a:latin typeface="Segoe UI"/>
                        </a:rPr>
                        <a:t>5s</a:t>
                      </a:r>
                      <a:endParaRPr lang="en-GB">
                        <a:effectLst/>
                        <a:latin typeface="Segoe UI"/>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en-GB" sz="1300" dirty="0">
                          <a:effectLst/>
                          <a:latin typeface="Segoe UI"/>
                        </a:rPr>
                        <a:t>6s</a:t>
                      </a:r>
                      <a:endParaRPr lang="en-GB" dirty="0">
                        <a:effectLst/>
                        <a:latin typeface="Segoe UI"/>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r>
            </a:tbl>
          </a:graphicData>
        </a:graphic>
      </p:graphicFrame>
      <p:sp>
        <p:nvSpPr>
          <p:cNvPr id="4" name="Title 3"/>
          <p:cNvSpPr>
            <a:spLocks noGrp="1"/>
          </p:cNvSpPr>
          <p:nvPr>
            <p:ph type="title"/>
          </p:nvPr>
        </p:nvSpPr>
        <p:spPr/>
        <p:txBody>
          <a:bodyPr>
            <a:noAutofit/>
          </a:bodyPr>
          <a:lstStyle/>
          <a:p>
            <a:r>
              <a:rPr lang="en-GB" sz="3600" dirty="0" smtClean="0"/>
              <a:t>So what should the age expected ideal attainment and progress look like?</a:t>
            </a:r>
            <a:endParaRPr lang="en-GB" sz="3600" dirty="0"/>
          </a:p>
        </p:txBody>
      </p:sp>
      <p:sp>
        <p:nvSpPr>
          <p:cNvPr id="5" name="Content Placeholder 4"/>
          <p:cNvSpPr>
            <a:spLocks noGrp="1"/>
          </p:cNvSpPr>
          <p:nvPr>
            <p:ph idx="1"/>
          </p:nvPr>
        </p:nvSpPr>
        <p:spPr>
          <a:xfrm>
            <a:off x="755576" y="3284984"/>
            <a:ext cx="8229600" cy="3085803"/>
          </a:xfrm>
        </p:spPr>
        <p:txBody>
          <a:bodyPr>
            <a:normAutofit/>
          </a:bodyPr>
          <a:lstStyle/>
          <a:p>
            <a:r>
              <a:rPr lang="en-GB" dirty="0"/>
              <a:t>For a pupil to attain thorough coverage of the year band, children should reach the secure (or </a:t>
            </a:r>
            <a:r>
              <a:rPr lang="en-GB" b="1" dirty="0"/>
              <a:t>S</a:t>
            </a:r>
            <a:r>
              <a:rPr lang="en-GB" dirty="0" smtClean="0"/>
              <a:t>) </a:t>
            </a:r>
            <a:r>
              <a:rPr lang="en-GB" dirty="0"/>
              <a:t>step by the end of the appropriate </a:t>
            </a:r>
            <a:r>
              <a:rPr lang="en-GB" dirty="0" smtClean="0"/>
              <a:t>year </a:t>
            </a:r>
          </a:p>
          <a:p>
            <a:r>
              <a:rPr lang="en-GB" dirty="0" smtClean="0"/>
              <a:t>We </a:t>
            </a:r>
            <a:r>
              <a:rPr lang="en-GB" dirty="0"/>
              <a:t>believe this makes reporting your child’s progress and attainment much </a:t>
            </a:r>
            <a:r>
              <a:rPr lang="en-GB" dirty="0" smtClean="0"/>
              <a:t>clearer </a:t>
            </a:r>
            <a:r>
              <a:rPr lang="en-GB" dirty="0"/>
              <a:t>for </a:t>
            </a:r>
            <a:r>
              <a:rPr lang="en-GB" dirty="0" smtClean="0"/>
              <a:t>you   </a:t>
            </a:r>
            <a:endParaRPr lang="en-GB" sz="4400" dirty="0"/>
          </a:p>
        </p:txBody>
      </p:sp>
    </p:spTree>
    <p:extLst>
      <p:ext uri="{BB962C8B-B14F-4D97-AF65-F5344CB8AC3E}">
        <p14:creationId xmlns:p14="http://schemas.microsoft.com/office/powerpoint/2010/main" val="4000380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1095</TotalTime>
  <Words>729</Words>
  <Application>Microsoft Office PowerPoint</Application>
  <PresentationFormat>On-screen Show (4:3)</PresentationFormat>
  <Paragraphs>63</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Assessment at  Somerville Primary School in  Years 1 to 6</vt:lpstr>
      <vt:lpstr>Progress and attainment system at Somerville</vt:lpstr>
      <vt:lpstr>So what was the problem?</vt:lpstr>
      <vt:lpstr>Where are we today?</vt:lpstr>
      <vt:lpstr>So what does Somerville assessment system look like?</vt:lpstr>
      <vt:lpstr>What are the steps?</vt:lpstr>
      <vt:lpstr>Where should my child be ideally?</vt:lpstr>
      <vt:lpstr>What does each step actually mean? </vt:lpstr>
      <vt:lpstr>So what should the age expected ideal attainment and progress look like?</vt:lpstr>
      <vt:lpstr>‘hashtag’ So what’s the ‘hastag’ step all about?</vt:lpstr>
      <vt:lpstr>‘Secondary Ready’ expectation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hoffn</dc:creator>
  <cp:lastModifiedBy>Michael Forber</cp:lastModifiedBy>
  <cp:revision>68</cp:revision>
  <cp:lastPrinted>2015-09-17T15:59:56Z</cp:lastPrinted>
  <dcterms:created xsi:type="dcterms:W3CDTF">2015-09-04T13:26:31Z</dcterms:created>
  <dcterms:modified xsi:type="dcterms:W3CDTF">2016-07-23T21:12:56Z</dcterms:modified>
</cp:coreProperties>
</file>