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FFCC00"/>
    <a:srgbClr val="CCCCFF"/>
    <a:srgbClr val="FFCC99"/>
    <a:srgbClr val="99FFCC"/>
    <a:srgbClr val="FFCC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59" d="100"/>
          <a:sy n="59" d="100"/>
        </p:scale>
        <p:origin x="88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1AFE9-E039-4AF7-97F2-4B32812693E9}"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B2D07C-B6C5-4325-BF93-E691B7CF7289}" type="slidenum">
              <a:rPr lang="en-GB" smtClean="0"/>
              <a:t>‹#›</a:t>
            </a:fld>
            <a:endParaRPr lang="en-GB"/>
          </a:p>
        </p:txBody>
      </p:sp>
    </p:spTree>
    <p:extLst>
      <p:ext uri="{BB962C8B-B14F-4D97-AF65-F5344CB8AC3E}">
        <p14:creationId xmlns:p14="http://schemas.microsoft.com/office/powerpoint/2010/main" val="286597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B2D07C-B6C5-4325-BF93-E691B7CF7289}" type="slidenum">
              <a:rPr lang="en-GB" smtClean="0"/>
              <a:t>1</a:t>
            </a:fld>
            <a:endParaRPr lang="en-GB"/>
          </a:p>
        </p:txBody>
      </p:sp>
    </p:spTree>
    <p:extLst>
      <p:ext uri="{BB962C8B-B14F-4D97-AF65-F5344CB8AC3E}">
        <p14:creationId xmlns:p14="http://schemas.microsoft.com/office/powerpoint/2010/main" val="690147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0E77-98F3-1555-26BC-021994F1CF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B507CD0-8825-58C3-EAC4-A14AA65C9B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EF96F4F-9D37-CF96-617A-9EC43E9529C3}"/>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5" name="Footer Placeholder 4">
            <a:extLst>
              <a:ext uri="{FF2B5EF4-FFF2-40B4-BE49-F238E27FC236}">
                <a16:creationId xmlns:a16="http://schemas.microsoft.com/office/drawing/2014/main" id="{60350679-3133-930B-5934-8AFEA22CF79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17EADF-D87D-6DA2-C0ED-37554707E361}"/>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2891039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4787F-10E0-60E4-BBBB-EC2004ADC3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10325CC-D5F8-E86C-0D50-73918127E7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E74BC0-56E6-9121-6BC6-F092B87ED91D}"/>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5" name="Footer Placeholder 4">
            <a:extLst>
              <a:ext uri="{FF2B5EF4-FFF2-40B4-BE49-F238E27FC236}">
                <a16:creationId xmlns:a16="http://schemas.microsoft.com/office/drawing/2014/main" id="{380856CE-376F-CE80-7543-35E46C1F00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0202D8-DAE9-13AC-C351-3C78C2209855}"/>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2915920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9705-B8BA-D9C3-D0BD-F5BA486412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20225FB-ABFF-E4F6-EED6-CB9C83D59C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6279A1-9E68-6447-4977-14FEA644F880}"/>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5" name="Footer Placeholder 4">
            <a:extLst>
              <a:ext uri="{FF2B5EF4-FFF2-40B4-BE49-F238E27FC236}">
                <a16:creationId xmlns:a16="http://schemas.microsoft.com/office/drawing/2014/main" id="{CE115EB3-A4A1-40FA-A9DD-C79BA3EC64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5FB7C2-1282-235A-7297-41EE00E3798C}"/>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151239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19802-68A8-4BDC-6DC8-834C11D013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E839E3-D81E-4E7F-D305-4FE0FD8FE2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C51CDE0-47CE-E7B5-0F59-1A0B461BED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A6C279A-198F-F0C6-1346-AFF2B18315CA}"/>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6" name="Footer Placeholder 5">
            <a:extLst>
              <a:ext uri="{FF2B5EF4-FFF2-40B4-BE49-F238E27FC236}">
                <a16:creationId xmlns:a16="http://schemas.microsoft.com/office/drawing/2014/main" id="{4D2B1852-19D5-5849-EFF7-6B4476DEAD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6331343-497C-E354-EA4A-1B8D27EB5716}"/>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1915573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7B071-B745-FDDF-5A49-98DF1560D59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F55DB5-C6A4-3C8B-BAB7-3F56AA173C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2DF4B0-87C9-168A-0042-19D50E1659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2E43000-13D6-2A66-E7D5-812727018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130782-C275-90E5-D541-7B2CE44676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9ACDDC4-CB45-F04A-A342-9C5712A45A0C}"/>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8" name="Footer Placeholder 7">
            <a:extLst>
              <a:ext uri="{FF2B5EF4-FFF2-40B4-BE49-F238E27FC236}">
                <a16:creationId xmlns:a16="http://schemas.microsoft.com/office/drawing/2014/main" id="{927580B0-2071-BD17-29CD-7578A2A8E53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537F257-EE30-952B-2E81-BDC964667594}"/>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1626396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B1DAF-5761-22D0-3103-41AD202A37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96E8FEB-8A46-EDA6-E0F2-F269D6E18A01}"/>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4" name="Footer Placeholder 3">
            <a:extLst>
              <a:ext uri="{FF2B5EF4-FFF2-40B4-BE49-F238E27FC236}">
                <a16:creationId xmlns:a16="http://schemas.microsoft.com/office/drawing/2014/main" id="{ABAB4EC6-8D8F-A3F9-688B-F04DB82D8C5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0B779BC-FF87-CA42-B030-B3D1C67155AD}"/>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3994386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14CB8A-2066-54F6-865E-D00495870635}"/>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3" name="Footer Placeholder 2">
            <a:extLst>
              <a:ext uri="{FF2B5EF4-FFF2-40B4-BE49-F238E27FC236}">
                <a16:creationId xmlns:a16="http://schemas.microsoft.com/office/drawing/2014/main" id="{D4F468CE-4434-E9CE-8880-2EB5BEB08FC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C73B756-80DF-8572-AAF3-C212B8F5E601}"/>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419587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14100-7282-F355-837F-4718BFC7D2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07FAF32-6FC0-2241-C1AC-47CE8C0268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6F0B981-3335-769B-336C-49B43CAD7C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6E51B8-1C5A-E1B4-5E56-872446A0C32C}"/>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6" name="Footer Placeholder 5">
            <a:extLst>
              <a:ext uri="{FF2B5EF4-FFF2-40B4-BE49-F238E27FC236}">
                <a16:creationId xmlns:a16="http://schemas.microsoft.com/office/drawing/2014/main" id="{20BE2547-809C-608A-C5C0-DD85CF3B40A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0E6491-F857-622D-06A5-A87B7E758E40}"/>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216543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9AB8D-E556-8D27-D526-FAA2912B5C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B2258DF-F6A9-B925-87B4-E6BB86889D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8849351-79E2-4AE8-50B2-127397041D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B17AEC-6901-9834-1315-12630FB03418}"/>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6" name="Footer Placeholder 5">
            <a:extLst>
              <a:ext uri="{FF2B5EF4-FFF2-40B4-BE49-F238E27FC236}">
                <a16:creationId xmlns:a16="http://schemas.microsoft.com/office/drawing/2014/main" id="{82E2EE53-BA5B-7868-3514-C15AF0E064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CA51A7-B915-5408-250D-2F6D14B0BDA1}"/>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391219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B8CE2-AAC7-DA91-D2E6-D7F811A0DB6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E7205C7-5099-4350-8D99-52382215B5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389E5E-7E12-CEF5-E380-FC7049534306}"/>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5" name="Footer Placeholder 4">
            <a:extLst>
              <a:ext uri="{FF2B5EF4-FFF2-40B4-BE49-F238E27FC236}">
                <a16:creationId xmlns:a16="http://schemas.microsoft.com/office/drawing/2014/main" id="{C5CAFB7C-C8F7-E239-375D-7CB45A4A59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E88AE8-CDEC-C536-5AC1-82B0F32EEE5F}"/>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3951413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BA880A-FCBB-DE20-5256-7316838286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E207E1C-2CDF-CEDD-EC24-DCCB64AFE1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7E2356-351B-55DA-F79B-39036C15FB68}"/>
              </a:ext>
            </a:extLst>
          </p:cNvPr>
          <p:cNvSpPr>
            <a:spLocks noGrp="1"/>
          </p:cNvSpPr>
          <p:nvPr>
            <p:ph type="dt" sz="half" idx="10"/>
          </p:nvPr>
        </p:nvSpPr>
        <p:spPr/>
        <p:txBody>
          <a:bodyPr/>
          <a:lstStyle/>
          <a:p>
            <a:fld id="{94586E5C-043D-4F89-B28D-90EC241E3D2F}" type="datetimeFigureOut">
              <a:rPr lang="en-GB" smtClean="0"/>
              <a:t>09/09/2026</a:t>
            </a:fld>
            <a:endParaRPr lang="en-GB"/>
          </a:p>
        </p:txBody>
      </p:sp>
      <p:sp>
        <p:nvSpPr>
          <p:cNvPr id="5" name="Footer Placeholder 4">
            <a:extLst>
              <a:ext uri="{FF2B5EF4-FFF2-40B4-BE49-F238E27FC236}">
                <a16:creationId xmlns:a16="http://schemas.microsoft.com/office/drawing/2014/main" id="{6493C7E1-14EA-BE49-EAD7-D46763C811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0098D0-AFB2-8A99-10E3-753B9809FC0E}"/>
              </a:ext>
            </a:extLst>
          </p:cNvPr>
          <p:cNvSpPr>
            <a:spLocks noGrp="1"/>
          </p:cNvSpPr>
          <p:nvPr>
            <p:ph type="sldNum" sz="quarter" idx="12"/>
          </p:nvPr>
        </p:nvSpPr>
        <p:spPr/>
        <p:txBody>
          <a:bodyPr/>
          <a:lstStyle/>
          <a:p>
            <a:fld id="{183C6F9E-674A-4FA4-A89A-50A1D7B80EA0}" type="slidenum">
              <a:rPr lang="en-GB" smtClean="0"/>
              <a:t>‹#›</a:t>
            </a:fld>
            <a:endParaRPr lang="en-GB"/>
          </a:p>
        </p:txBody>
      </p:sp>
    </p:spTree>
    <p:extLst>
      <p:ext uri="{BB962C8B-B14F-4D97-AF65-F5344CB8AC3E}">
        <p14:creationId xmlns:p14="http://schemas.microsoft.com/office/powerpoint/2010/main" val="3539502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A1E9FE-C034-6CDA-1F11-B285366B06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3314E7-DFE2-6DE4-2DDE-07C00B288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DE05DA-FA0A-1DFC-FC64-C9BDD03C32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586E5C-043D-4F89-B28D-90EC241E3D2F}" type="datetimeFigureOut">
              <a:rPr lang="en-GB" smtClean="0"/>
              <a:t>09/09/2026</a:t>
            </a:fld>
            <a:endParaRPr lang="en-GB"/>
          </a:p>
        </p:txBody>
      </p:sp>
      <p:sp>
        <p:nvSpPr>
          <p:cNvPr id="5" name="Footer Placeholder 4">
            <a:extLst>
              <a:ext uri="{FF2B5EF4-FFF2-40B4-BE49-F238E27FC236}">
                <a16:creationId xmlns:a16="http://schemas.microsoft.com/office/drawing/2014/main" id="{831F8C91-F092-3353-0047-5B515522D8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0B3AA9F-BF6A-88AA-D9A4-3FC4701B43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3C6F9E-674A-4FA4-A89A-50A1D7B80EA0}" type="slidenum">
              <a:rPr lang="en-GB" smtClean="0"/>
              <a:t>‹#›</a:t>
            </a:fld>
            <a:endParaRPr lang="en-GB"/>
          </a:p>
        </p:txBody>
      </p:sp>
    </p:spTree>
    <p:extLst>
      <p:ext uri="{BB962C8B-B14F-4D97-AF65-F5344CB8AC3E}">
        <p14:creationId xmlns:p14="http://schemas.microsoft.com/office/powerpoint/2010/main" val="3655019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BC221CA-26E0-2571-FD1B-699903AF7A20}"/>
              </a:ext>
            </a:extLst>
          </p:cNvPr>
          <p:cNvGraphicFramePr>
            <a:graphicFrameLocks noGrp="1"/>
          </p:cNvGraphicFramePr>
          <p:nvPr>
            <p:extLst>
              <p:ext uri="{D42A27DB-BD31-4B8C-83A1-F6EECF244321}">
                <p14:modId xmlns:p14="http://schemas.microsoft.com/office/powerpoint/2010/main" val="3028740475"/>
              </p:ext>
            </p:extLst>
          </p:nvPr>
        </p:nvGraphicFramePr>
        <p:xfrm>
          <a:off x="32053" y="298357"/>
          <a:ext cx="12175671" cy="4206240"/>
        </p:xfrm>
        <a:graphic>
          <a:graphicData uri="http://schemas.openxmlformats.org/drawingml/2006/table">
            <a:tbl>
              <a:tblPr firstRow="1" bandRow="1">
                <a:tableStyleId>{5C22544A-7EE6-4342-B048-85BDC9FD1C3A}</a:tableStyleId>
              </a:tblPr>
              <a:tblGrid>
                <a:gridCol w="6112328">
                  <a:extLst>
                    <a:ext uri="{9D8B030D-6E8A-4147-A177-3AD203B41FA5}">
                      <a16:colId xmlns:a16="http://schemas.microsoft.com/office/drawing/2014/main" val="1655572650"/>
                    </a:ext>
                  </a:extLst>
                </a:gridCol>
                <a:gridCol w="6063343">
                  <a:extLst>
                    <a:ext uri="{9D8B030D-6E8A-4147-A177-3AD203B41FA5}">
                      <a16:colId xmlns:a16="http://schemas.microsoft.com/office/drawing/2014/main" val="2249159543"/>
                    </a:ext>
                  </a:extLst>
                </a:gridCol>
              </a:tblGrid>
              <a:tr h="2050822">
                <a:tc>
                  <a:txBody>
                    <a:bodyPr/>
                    <a:lstStyle/>
                    <a:p>
                      <a:r>
                        <a:rPr lang="en-GB" u="sng" dirty="0">
                          <a:solidFill>
                            <a:schemeClr val="tx1"/>
                          </a:solidFill>
                          <a:latin typeface="Letter-join Basic 36" panose="02000505000000020003" pitchFamily="50" charset="0"/>
                        </a:rPr>
                        <a:t>RE</a:t>
                      </a:r>
                    </a:p>
                    <a:p>
                      <a:endParaRPr lang="en-GB" sz="1200" u="sng" dirty="0">
                        <a:solidFill>
                          <a:schemeClr val="tx1"/>
                        </a:solidFill>
                        <a:latin typeface="Letter-join Basic 36" panose="02000505000000020003" pitchFamily="50" charset="0"/>
                      </a:endParaRPr>
                    </a:p>
                    <a:p>
                      <a:r>
                        <a:rPr lang="en-GB" sz="1200" b="0" u="none" dirty="0">
                          <a:solidFill>
                            <a:schemeClr val="tx1"/>
                          </a:solidFill>
                          <a:latin typeface="Letter-join Basic 36" panose="02000505000000020003" pitchFamily="50" charset="0"/>
                        </a:rPr>
                        <a:t>Throughout Year 4, children will explore the lives of people whose faith and hope in God transformed the way they lived. They will learn about Abraham and how he responded to God’s call, developing an understanding of his faith and covenant with God. Children will explore the story of Elijah and consider how he maintained faith and hope during difficult times, making links between Elijah and John the Baptist. They will deepen their understanding of Jesus as the Messiah and explore what it means to live a life in Christ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r>
                        <a:rPr lang="en-GB" b="0" u="sng" dirty="0">
                          <a:solidFill>
                            <a:schemeClr val="tx1"/>
                          </a:solidFill>
                          <a:latin typeface="Letter-join Basic 36" panose="02000505000000020003" pitchFamily="50" charset="0"/>
                        </a:rPr>
                        <a:t>Writing</a:t>
                      </a:r>
                    </a:p>
                    <a:p>
                      <a:r>
                        <a:rPr lang="en-GB" sz="1200" b="0" dirty="0">
                          <a:solidFill>
                            <a:schemeClr val="tx1"/>
                          </a:solidFill>
                          <a:latin typeface="Letter-join Basic 36" panose="02000505000000020003" pitchFamily="50" charset="0"/>
                        </a:rPr>
                        <a:t> During Autumn 1, children will explore the fantasy story Gorilla and develop their skills in reading, writing and spoken language. They will discuss characters, settings and events, make predictions and inferences, and explore interesting vocabulary and phrases used by the author. Children will take part in collaborative discussions, role play and improvisation to develop and share ideas before using these experiences to plan and write their own fantasy narratives. They will develop their use of sentence structures, descriptive language, punctuation and speech, as well as learning to proofread and improve their writing. Children will also consider different viewpoints and, as a greater-depth challenge, will write the narrative from Dad’s perspective, including dialogue.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91993705"/>
                  </a:ext>
                </a:extLst>
              </a:tr>
              <a:tr h="1879921">
                <a:tc>
                  <a:txBody>
                    <a:bodyPr/>
                    <a:lstStyle/>
                    <a:p>
                      <a:r>
                        <a:rPr lang="en-GB" u="sng" dirty="0">
                          <a:solidFill>
                            <a:schemeClr val="tx1"/>
                          </a:solidFill>
                          <a:latin typeface="Letter-join Basic 36" panose="02000505000000020003" pitchFamily="50" charset="0"/>
                        </a:rPr>
                        <a:t>Maths</a:t>
                      </a:r>
                    </a:p>
                    <a:p>
                      <a:r>
                        <a:rPr lang="en-GB" sz="1200" u="none" dirty="0">
                          <a:solidFill>
                            <a:schemeClr val="tx1"/>
                          </a:solidFill>
                          <a:latin typeface="Letter-join Basic 36" panose="02000505000000020003" pitchFamily="50" charset="0"/>
                        </a:rPr>
                        <a:t>Autumn 1, children will develop their understanding of place value and numbers up to 10,000. They will explore the relative size of numbers and complete number sequences, developing their knowledge of four-digit place value and linking numbers written as numerals and words. Children will compare and order numbers using mathematical language such as greater, smaller, less and more, and use the symbols &gt;, &lt; and =. They will use their understanding of number and place value to identify and complete number patterns. Children will also learn how to round numbers to the nearest 10, 100 and 1,000 and apply this knowledge to estimate totals and differences in a range of practical and mathematical problems.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r>
                        <a:rPr lang="en-GB" sz="1600" u="sng" dirty="0">
                          <a:solidFill>
                            <a:schemeClr val="tx1"/>
                          </a:solidFill>
                          <a:latin typeface="Letter-join Basic 36" panose="02000505000000020003" pitchFamily="50" charset="0"/>
                        </a:rPr>
                        <a:t>Reading</a:t>
                      </a:r>
                      <a:endParaRPr lang="en-GB" sz="1200" u="sng" dirty="0">
                        <a:solidFill>
                          <a:schemeClr val="tx1"/>
                        </a:solidFill>
                        <a:latin typeface="Letter-join Basic 36" panose="02000505000000020003" pitchFamily="50" charset="0"/>
                      </a:endParaRPr>
                    </a:p>
                    <a:p>
                      <a:r>
                        <a:rPr lang="en-GB" sz="1200" dirty="0">
                          <a:solidFill>
                            <a:schemeClr val="tx1"/>
                          </a:solidFill>
                          <a:latin typeface="Letter-join Basic 36" panose="02000505000000020003" pitchFamily="50" charset="0"/>
                        </a:rPr>
                        <a:t>During Autumn 1, children will develop their reading comprehension skills through a range of fiction and non-fiction texts. They will make predictions using details that are stated and implied, clarify the meaning of unfamiliar vocabulary in context, and retrieve, record and present key information. Children will ask and answer questions to deepen their understanding, summarise the main ideas from different paragraphs, and make inferences about characters’ feelings, thoughts and motives, using evidence from the text to support their ideas.. </a:t>
                      </a:r>
                    </a:p>
                    <a:p>
                      <a:endParaRPr lang="en-GB" sz="1200" dirty="0">
                        <a:solidFill>
                          <a:schemeClr val="tx1"/>
                        </a:solidFill>
                        <a:latin typeface="Letter-join Basic 36" panose="02000505000000020003"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20093191"/>
                  </a:ext>
                </a:extLst>
              </a:tr>
            </a:tbl>
          </a:graphicData>
        </a:graphic>
      </p:graphicFrame>
      <p:sp>
        <p:nvSpPr>
          <p:cNvPr id="9" name="TextBox 8">
            <a:extLst>
              <a:ext uri="{FF2B5EF4-FFF2-40B4-BE49-F238E27FC236}">
                <a16:creationId xmlns:a16="http://schemas.microsoft.com/office/drawing/2014/main" id="{93FD9033-A1C3-CDA0-CD43-4EE96EF5D7E1}"/>
              </a:ext>
            </a:extLst>
          </p:cNvPr>
          <p:cNvSpPr txBox="1"/>
          <p:nvPr/>
        </p:nvSpPr>
        <p:spPr>
          <a:xfrm>
            <a:off x="303893" y="-8279"/>
            <a:ext cx="11584213" cy="369332"/>
          </a:xfrm>
          <a:prstGeom prst="rect">
            <a:avLst/>
          </a:prstGeom>
          <a:noFill/>
        </p:spPr>
        <p:txBody>
          <a:bodyPr wrap="square" rtlCol="0">
            <a:spAutoFit/>
          </a:bodyPr>
          <a:lstStyle/>
          <a:p>
            <a:pPr algn="ctr"/>
            <a:r>
              <a:rPr lang="en-GB" b="1" dirty="0">
                <a:latin typeface="Letter-join Basic 36" panose="02000505000000020003" pitchFamily="50" charset="0"/>
              </a:rPr>
              <a:t>Year 4 Autumn 1 Curriculum Overview</a:t>
            </a:r>
          </a:p>
        </p:txBody>
      </p:sp>
      <p:pic>
        <p:nvPicPr>
          <p:cNvPr id="3" name="Picture 2" descr="A heart with a cross in it">
            <a:extLst>
              <a:ext uri="{FF2B5EF4-FFF2-40B4-BE49-F238E27FC236}">
                <a16:creationId xmlns:a16="http://schemas.microsoft.com/office/drawing/2014/main" id="{01E8E8C0-329E-84ED-D8A5-B2BA1653DE4E}"/>
              </a:ext>
            </a:extLst>
          </p:cNvPr>
          <p:cNvPicPr>
            <a:picLocks noChangeAspect="1"/>
          </p:cNvPicPr>
          <p:nvPr/>
        </p:nvPicPr>
        <p:blipFill>
          <a:blip r:embed="rId3">
            <a:alphaModFix amt="22000"/>
          </a:blip>
          <a:stretch>
            <a:fillRect/>
          </a:stretch>
        </p:blipFill>
        <p:spPr>
          <a:xfrm>
            <a:off x="808568" y="671104"/>
            <a:ext cx="5004404" cy="1688607"/>
          </a:xfrm>
          <a:prstGeom prst="rect">
            <a:avLst/>
          </a:prstGeom>
        </p:spPr>
      </p:pic>
      <p:graphicFrame>
        <p:nvGraphicFramePr>
          <p:cNvPr id="5" name="Table 4">
            <a:extLst>
              <a:ext uri="{FF2B5EF4-FFF2-40B4-BE49-F238E27FC236}">
                <a16:creationId xmlns:a16="http://schemas.microsoft.com/office/drawing/2014/main" id="{0AF1211F-549C-CA02-AA6D-55A02AA48292}"/>
              </a:ext>
            </a:extLst>
          </p:cNvPr>
          <p:cNvGraphicFramePr>
            <a:graphicFrameLocks noGrp="1"/>
          </p:cNvGraphicFramePr>
          <p:nvPr>
            <p:extLst>
              <p:ext uri="{D42A27DB-BD31-4B8C-83A1-F6EECF244321}">
                <p14:modId xmlns:p14="http://schemas.microsoft.com/office/powerpoint/2010/main" val="9068797"/>
              </p:ext>
            </p:extLst>
          </p:nvPr>
        </p:nvGraphicFramePr>
        <p:xfrm>
          <a:off x="0" y="4515115"/>
          <a:ext cx="12209536" cy="1828800"/>
        </p:xfrm>
        <a:graphic>
          <a:graphicData uri="http://schemas.openxmlformats.org/drawingml/2006/table">
            <a:tbl>
              <a:tblPr firstRow="1" bandRow="1">
                <a:tableStyleId>{5C22544A-7EE6-4342-B048-85BDC9FD1C3A}</a:tableStyleId>
              </a:tblPr>
              <a:tblGrid>
                <a:gridCol w="6104768">
                  <a:extLst>
                    <a:ext uri="{9D8B030D-6E8A-4147-A177-3AD203B41FA5}">
                      <a16:colId xmlns:a16="http://schemas.microsoft.com/office/drawing/2014/main" val="4026048045"/>
                    </a:ext>
                  </a:extLst>
                </a:gridCol>
                <a:gridCol w="6104768">
                  <a:extLst>
                    <a:ext uri="{9D8B030D-6E8A-4147-A177-3AD203B41FA5}">
                      <a16:colId xmlns:a16="http://schemas.microsoft.com/office/drawing/2014/main" val="569779709"/>
                    </a:ext>
                  </a:extLst>
                </a:gridCol>
              </a:tblGrid>
              <a:tr h="1789644">
                <a:tc>
                  <a:txBody>
                    <a:bodyPr/>
                    <a:lstStyle/>
                    <a:p>
                      <a:r>
                        <a:rPr lang="en-GB" b="0" u="sng" dirty="0">
                          <a:solidFill>
                            <a:schemeClr val="tx1"/>
                          </a:solidFill>
                          <a:latin typeface="Letter-join Basic 36" panose="02000505000000020003" pitchFamily="50" charset="0"/>
                        </a:rPr>
                        <a:t>Geography</a:t>
                      </a:r>
                    </a:p>
                    <a:p>
                      <a:r>
                        <a:rPr lang="en-GB" sz="1200" b="0" dirty="0">
                          <a:solidFill>
                            <a:schemeClr val="tx1"/>
                          </a:solidFill>
                          <a:latin typeface="Letter-join Basic 36" panose="02000505000000020003" pitchFamily="50" charset="0"/>
                        </a:rPr>
                        <a:t>During Autumn 1, children will explore the world’s rainforests and investigate why they are important to people, animals and the environment. They will locate rainforests around the world and identify their key geographical features, including their climate, layers and biodiversity. Children will learn about the plants and animals that live within rainforest habitats and explore how people use rainforest resources. They will investigate the importance of rainforests in regulating the Earth’s climate and consider the impact of deforestation on the environment and communities.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dirty="0">
                          <a:solidFill>
                            <a:schemeClr val="tx1"/>
                          </a:solidFill>
                          <a:latin typeface="Letter-join Basic 36" panose="02000505000000020003" pitchFamily="50" charset="0"/>
                        </a:rPr>
                        <a:t>ART </a:t>
                      </a:r>
                    </a:p>
                    <a:p>
                      <a:r>
                        <a:rPr lang="en-GB" sz="1200" dirty="0">
                          <a:solidFill>
                            <a:schemeClr val="tx1"/>
                          </a:solidFill>
                          <a:latin typeface="Letter-join Basic 36" panose="02000505000000020003" pitchFamily="50" charset="0"/>
                        </a:rPr>
                        <a:t>Children will develop their drawing and collage skills by exploring how artists use line, tone, texture, shape and space. They will learn how to create a three-dimensional effect by using contrasting tones to show light and dark, and experiment with different lines and marks to represent a variety of textures. Children will consider proportion by comparing the size of objects and representing them accurately in relation to one another.</a:t>
                      </a:r>
                      <a:endParaRPr lang="en-GB" sz="1200" b="0" dirty="0">
                        <a:solidFill>
                          <a:schemeClr val="tx1"/>
                        </a:solidFill>
                        <a:latin typeface="Letter-join Basic 36" panose="02000505000000020003"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CC"/>
                    </a:solidFill>
                  </a:tcPr>
                </a:tc>
                <a:extLst>
                  <a:ext uri="{0D108BD9-81ED-4DB2-BD59-A6C34878D82A}">
                    <a16:rowId xmlns:a16="http://schemas.microsoft.com/office/drawing/2014/main" val="3103969381"/>
                  </a:ext>
                </a:extLst>
              </a:tr>
            </a:tbl>
          </a:graphicData>
        </a:graphic>
      </p:graphicFrame>
      <p:graphicFrame>
        <p:nvGraphicFramePr>
          <p:cNvPr id="7" name="Table 6">
            <a:extLst>
              <a:ext uri="{FF2B5EF4-FFF2-40B4-BE49-F238E27FC236}">
                <a16:creationId xmlns:a16="http://schemas.microsoft.com/office/drawing/2014/main" id="{AE75E27C-3753-C623-667D-B9F25D2F6F26}"/>
              </a:ext>
            </a:extLst>
          </p:cNvPr>
          <p:cNvGraphicFramePr>
            <a:graphicFrameLocks noGrp="1"/>
          </p:cNvGraphicFramePr>
          <p:nvPr>
            <p:extLst>
              <p:ext uri="{D42A27DB-BD31-4B8C-83A1-F6EECF244321}">
                <p14:modId xmlns:p14="http://schemas.microsoft.com/office/powerpoint/2010/main" val="2658925963"/>
              </p:ext>
            </p:extLst>
          </p:nvPr>
        </p:nvGraphicFramePr>
        <p:xfrm>
          <a:off x="0" y="6304759"/>
          <a:ext cx="12192000" cy="219456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1441458510"/>
                    </a:ext>
                  </a:extLst>
                </a:gridCol>
                <a:gridCol w="6096000">
                  <a:extLst>
                    <a:ext uri="{9D8B030D-6E8A-4147-A177-3AD203B41FA5}">
                      <a16:colId xmlns:a16="http://schemas.microsoft.com/office/drawing/2014/main" val="641854952"/>
                    </a:ext>
                  </a:extLst>
                </a:gridCol>
              </a:tblGrid>
              <a:tr h="362248">
                <a:tc rowSpan="2">
                  <a:txBody>
                    <a:bodyPr/>
                    <a:lstStyle/>
                    <a:p>
                      <a:r>
                        <a:rPr lang="en-GB" sz="1200" u="sng" dirty="0">
                          <a:solidFill>
                            <a:schemeClr val="tx1"/>
                          </a:solidFill>
                          <a:latin typeface="Letter-join Basic 36" panose="02000505000000020003" pitchFamily="50" charset="0"/>
                        </a:rPr>
                        <a:t>Science</a:t>
                      </a:r>
                    </a:p>
                    <a:p>
                      <a:r>
                        <a:rPr lang="en-GB" sz="1200" u="none" dirty="0">
                          <a:solidFill>
                            <a:schemeClr val="tx1"/>
                          </a:solidFill>
                          <a:latin typeface="Letter-join Basic 36" panose="02000505000000020003" pitchFamily="50" charset="0"/>
                        </a:rPr>
                        <a:t>During this unit, children will explore how living things can be grouped and classified in a variety of ways. They will use classification keys to identify and name different plants and animals in their local and wider environment, while considering how changes to habitats and environments can affect living things. Children will also learn about the human digestive system and the functions of its main parts, as well as identifying different types of teeth and understanding their simple functions. They will investigate food chains and learn to identify producers, predators and prey, constructing and interpreting food chains to understand how living things depend on one another for survival.</a:t>
                      </a:r>
                    </a:p>
                    <a:p>
                      <a:endParaRPr lang="en-GB" u="sng" dirty="0">
                        <a:solidFill>
                          <a:schemeClr val="tx1"/>
                        </a:solidFill>
                        <a:latin typeface="Letter-join Basic 36" panose="02000505000000020003"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99"/>
                    </a:solidFill>
                  </a:tcPr>
                </a:tc>
                <a:tc>
                  <a:txBody>
                    <a:bodyPr/>
                    <a:lstStyle/>
                    <a:p>
                      <a:r>
                        <a:rPr lang="en-GB" sz="1600" u="sng" dirty="0">
                          <a:solidFill>
                            <a:schemeClr val="tx1"/>
                          </a:solidFill>
                          <a:latin typeface="Letter-join Basic 36" panose="02000505000000020003" pitchFamily="50" charset="0"/>
                        </a:rPr>
                        <a:t>PE</a:t>
                      </a:r>
                    </a:p>
                    <a:p>
                      <a:r>
                        <a:rPr lang="en-GB" sz="1200" b="0" dirty="0">
                          <a:solidFill>
                            <a:schemeClr val="tx1"/>
                          </a:solidFill>
                          <a:latin typeface="Letter-join Basic 36" panose="02000505000000020003" pitchFamily="50" charset="0"/>
                        </a:rPr>
                        <a:t>Year 4 will take part in swimming on Wednesday afternoons and Multi-sports buddying skills.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CCFF"/>
                    </a:solidFill>
                  </a:tcPr>
                </a:tc>
                <a:extLst>
                  <a:ext uri="{0D108BD9-81ED-4DB2-BD59-A6C34878D82A}">
                    <a16:rowId xmlns:a16="http://schemas.microsoft.com/office/drawing/2014/main" val="2414901243"/>
                  </a:ext>
                </a:extLst>
              </a:tr>
              <a:tr h="601138">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600" u="sng" dirty="0">
                          <a:solidFill>
                            <a:schemeClr val="tx1"/>
                          </a:solidFill>
                          <a:latin typeface="Letter-join Basic 36" panose="02000505000000020003" pitchFamily="50" charset="0"/>
                        </a:rPr>
                        <a:t>Homework</a:t>
                      </a:r>
                      <a:endParaRPr lang="en-GB" u="sng" dirty="0">
                        <a:solidFill>
                          <a:schemeClr val="tx1"/>
                        </a:solidFill>
                        <a:latin typeface="Letter-join Basic 36" panose="02000505000000020003" pitchFamily="50" charset="0"/>
                      </a:endParaRPr>
                    </a:p>
                    <a:p>
                      <a:r>
                        <a:rPr lang="en-GB" sz="1200" dirty="0">
                          <a:solidFill>
                            <a:schemeClr val="tx1"/>
                          </a:solidFill>
                          <a:latin typeface="Letter-join Basic 36" panose="02000505000000020003" pitchFamily="50" charset="0"/>
                        </a:rPr>
                        <a:t>Children are expected to do 3 reading plus lessons, spellings practice and maths homework each week. Children should also aim to read for 15 minutes per day.</a:t>
                      </a:r>
                    </a:p>
                    <a:p>
                      <a:endParaRPr lang="en-GB" sz="1200" dirty="0">
                        <a:solidFill>
                          <a:schemeClr val="tx1"/>
                        </a:solidFill>
                        <a:latin typeface="Letter-join Basic 36" panose="02000505000000020003" pitchFamily="50"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alpha val="36078"/>
                      </a:srgbClr>
                    </a:solidFill>
                  </a:tcPr>
                </a:tc>
                <a:extLst>
                  <a:ext uri="{0D108BD9-81ED-4DB2-BD59-A6C34878D82A}">
                    <a16:rowId xmlns:a16="http://schemas.microsoft.com/office/drawing/2014/main" val="1883272686"/>
                  </a:ext>
                </a:extLst>
              </a:tr>
            </a:tbl>
          </a:graphicData>
        </a:graphic>
      </p:graphicFrame>
    </p:spTree>
    <p:extLst>
      <p:ext uri="{BB962C8B-B14F-4D97-AF65-F5344CB8AC3E}">
        <p14:creationId xmlns:p14="http://schemas.microsoft.com/office/powerpoint/2010/main" val="3882105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TotalTime>
  <Words>786</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Letter-join Basic 36</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Melissa Callender</dc:creator>
  <cp:lastModifiedBy>Alex Hitchen</cp:lastModifiedBy>
  <cp:revision>5</cp:revision>
  <dcterms:created xsi:type="dcterms:W3CDTF">2024-10-07T19:07:28Z</dcterms:created>
  <dcterms:modified xsi:type="dcterms:W3CDTF">2026-09-09T13:52:23Z</dcterms:modified>
</cp:coreProperties>
</file>