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6858000" cx="12192000"/>
  <p:notesSz cx="6858000" cy="9144000"/>
  <p:embeddedFontLst>
    <p:embeddedFont>
      <p:font typeface="Play"/>
      <p:regular r:id="rId7"/>
      <p:bold r:id="rId8"/>
    </p:embeddedFont>
    <p:embeddedFont>
      <p:font typeface="Basic"/>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hIRtgFKeI74+wGKwQjHks1VJ68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2AE20C3-5823-4C09-97A3-2B084E1959EA}">
  <a:tblStyle styleId="{C2AE20C3-5823-4C09-97A3-2B084E1959EA}"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b="off" i="off"/>
      <a:tcStyle>
        <a:fill>
          <a:solidFill>
            <a:srgbClr val="CAD1D8"/>
          </a:solidFill>
        </a:fill>
      </a:tcStyle>
    </a:band1H>
    <a:band2H>
      <a:tcTxStyle b="off" i="off"/>
    </a:band2H>
    <a:band1V>
      <a:tcTxStyle b="off" i="off"/>
      <a:tcStyle>
        <a:fill>
          <a:solidFill>
            <a:srgbClr val="CAD1D8"/>
          </a:solidFill>
        </a:fill>
      </a:tcStyle>
    </a:band1V>
    <a:band2V>
      <a:tcTxStyle b="off" i="off"/>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0" Type="http://customschemas.google.com/relationships/presentationmetadata" Target="metadata"/><Relationship Id="rId9" Type="http://schemas.openxmlformats.org/officeDocument/2006/relationships/font" Target="fonts/Basic-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4" name="Google Shape;34;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p:nvPr>
            <p:ph idx="2" type="pic"/>
          </p:nvPr>
        </p:nvSpPr>
        <p:spPr>
          <a:xfrm>
            <a:off x="5183188" y="987425"/>
            <a:ext cx="6172200" cy="4873625"/>
          </a:xfrm>
          <a:prstGeom prst="rect">
            <a:avLst/>
          </a:prstGeom>
          <a:noFill/>
          <a:ln>
            <a:noFill/>
          </a:ln>
        </p:spPr>
      </p:sp>
      <p:sp>
        <p:nvSpPr>
          <p:cNvPr id="68" name="Google Shape;68;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aphicFrame>
        <p:nvGraphicFramePr>
          <p:cNvPr id="89" name="Google Shape;89;p1"/>
          <p:cNvGraphicFramePr/>
          <p:nvPr/>
        </p:nvGraphicFramePr>
        <p:xfrm>
          <a:off x="65314" y="311180"/>
          <a:ext cx="3000000" cy="3000000"/>
        </p:xfrm>
        <a:graphic>
          <a:graphicData uri="http://schemas.openxmlformats.org/drawingml/2006/table">
            <a:tbl>
              <a:tblPr bandRow="1" firstRow="1">
                <a:noFill/>
                <a:tableStyleId>{C2AE20C3-5823-4C09-97A3-2B084E1959EA}</a:tableStyleId>
              </a:tblPr>
              <a:tblGrid>
                <a:gridCol w="5969300"/>
                <a:gridCol w="5969300"/>
              </a:tblGrid>
              <a:tr h="1661350">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RE</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AE2D5"/>
                    </a:solidFill>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Writing</a:t>
                      </a:r>
                      <a:endParaRPr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In English, pupils will focus on writing a fictional journey story inspired by *The Hunter* by Paul Geraghty. They will explore the features of narrative writing, including characterisation, setting descriptions and building suspense. Pupils will learn how to write in a formal style, using ambitious vocabulary and a range of sentence structures to engage the reader. Throughout the unit, they will plan, draft, edit and publish their own journey stories, applying the skills they have developed.</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D8F2CF"/>
                    </a:solidFill>
                  </a:tcPr>
                </a:tc>
              </a:tr>
              <a:tr h="1341025">
                <a:tc>
                  <a:txBody>
                    <a:bodyPr/>
                    <a:lstStyle/>
                    <a:p>
                      <a:pPr indent="0" lvl="0" marL="0" marR="0" rtl="0" algn="l">
                        <a:lnSpc>
                          <a:spcPct val="100000"/>
                        </a:lnSpc>
                        <a:spcBef>
                          <a:spcPts val="0"/>
                        </a:spcBef>
                        <a:spcAft>
                          <a:spcPts val="0"/>
                        </a:spcAft>
                        <a:buClr>
                          <a:srgbClr val="000000"/>
                        </a:buClr>
                        <a:buSzPts val="1800"/>
                        <a:buFont typeface="Arial"/>
                        <a:buNone/>
                      </a:pPr>
                      <a:r>
                        <a:rPr b="1" lang="en-GB" sz="1300" u="sng" cap="none" strike="noStrike">
                          <a:solidFill>
                            <a:schemeClr val="dk1"/>
                          </a:solidFill>
                          <a:latin typeface="Arial"/>
                          <a:ea typeface="Arial"/>
                          <a:cs typeface="Arial"/>
                          <a:sym typeface="Arial"/>
                        </a:rPr>
                        <a:t>Maths</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Basic"/>
                          <a:ea typeface="Basic"/>
                          <a:cs typeface="Basic"/>
                          <a:sym typeface="Basic"/>
                        </a:rPr>
                        <a:t>This term in Year 5 Maths, pupils will develop a strong understanding of</a:t>
                      </a:r>
                      <a:r>
                        <a:rPr lang="en-GB" sz="1200">
                          <a:latin typeface="Basic"/>
                          <a:ea typeface="Basic"/>
                          <a:cs typeface="Basic"/>
                          <a:sym typeface="Basic"/>
                        </a:rPr>
                        <a:t> problem solving, Volume and Roman numerals</a:t>
                      </a:r>
                      <a:r>
                        <a:rPr lang="en-GB" sz="1200" u="none" cap="none" strike="noStrike">
                          <a:latin typeface="Basic"/>
                          <a:ea typeface="Basic"/>
                          <a:cs typeface="Basic"/>
                          <a:sym typeface="Basic"/>
                        </a:rPr>
                        <a:t>. They will then build on this knowledge when learning</a:t>
                      </a:r>
                      <a:r>
                        <a:rPr lang="en-GB" sz="1200">
                          <a:latin typeface="Basic"/>
                          <a:ea typeface="Basic"/>
                          <a:cs typeface="Basic"/>
                          <a:sym typeface="Basic"/>
                        </a:rPr>
                        <a:t> and deepen </a:t>
                      </a:r>
                      <a:r>
                        <a:rPr lang="en-GB" sz="1200">
                          <a:latin typeface="Basic"/>
                          <a:ea typeface="Basic"/>
                          <a:cs typeface="Basic"/>
                          <a:sym typeface="Basic"/>
                        </a:rPr>
                        <a:t>their</a:t>
                      </a:r>
                      <a:r>
                        <a:rPr lang="en-GB" sz="1200">
                          <a:latin typeface="Basic"/>
                          <a:ea typeface="Basic"/>
                          <a:cs typeface="Basic"/>
                          <a:sym typeface="Basic"/>
                        </a:rPr>
                        <a:t> r</a:t>
                      </a:r>
                      <a:r>
                        <a:rPr lang="en-GB" sz="1200" u="none" cap="none" strike="noStrike">
                          <a:latin typeface="Basic"/>
                          <a:ea typeface="Basic"/>
                          <a:cs typeface="Basic"/>
                          <a:sym typeface="Basic"/>
                        </a:rPr>
                        <a:t>easoning and problem-solving skill</a:t>
                      </a:r>
                      <a:r>
                        <a:rPr lang="en-GB" sz="1200">
                          <a:latin typeface="Basic"/>
                          <a:ea typeface="Basic"/>
                          <a:cs typeface="Basic"/>
                          <a:sym typeface="Basic"/>
                        </a:rPr>
                        <a:t>. </a:t>
                      </a:r>
                      <a:r>
                        <a:rPr lang="en-GB" sz="1200" u="none" cap="none" strike="noStrike">
                          <a:latin typeface="Basic"/>
                          <a:ea typeface="Basic"/>
                          <a:cs typeface="Basic"/>
                          <a:sym typeface="Basic"/>
                        </a:rPr>
                        <a:t>.</a:t>
                      </a:r>
                      <a:endParaRPr sz="1200" u="none" cap="none" strike="noStrike">
                        <a:solidFill>
                          <a:schemeClr val="dk1"/>
                        </a:solidFill>
                        <a:latin typeface="Basic"/>
                        <a:ea typeface="Basic"/>
                        <a:cs typeface="Basic"/>
                        <a:sym typeface="Basic"/>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FF"/>
                    </a:solidFill>
                  </a:tcPr>
                </a:tc>
                <a:tc>
                  <a:txBody>
                    <a:bodyPr/>
                    <a:lstStyle/>
                    <a:p>
                      <a:pPr indent="0" lvl="0" marL="0" marR="0" rtl="0" algn="l">
                        <a:lnSpc>
                          <a:spcPct val="100000"/>
                        </a:lnSpc>
                        <a:spcBef>
                          <a:spcPts val="0"/>
                        </a:spcBef>
                        <a:spcAft>
                          <a:spcPts val="0"/>
                        </a:spcAft>
                        <a:buClr>
                          <a:srgbClr val="000000"/>
                        </a:buClr>
                        <a:buSzPts val="1600"/>
                        <a:buFont typeface="Arial"/>
                        <a:buNone/>
                      </a:pPr>
                      <a:r>
                        <a:rPr b="1" lang="en-GB" sz="1300" u="sng" cap="none" strike="noStrike">
                          <a:solidFill>
                            <a:schemeClr val="dk1"/>
                          </a:solidFill>
                          <a:latin typeface="Arial"/>
                          <a:ea typeface="Arial"/>
                          <a:cs typeface="Arial"/>
                          <a:sym typeface="Arial"/>
                        </a:rPr>
                        <a:t>Reading</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u="none" cap="none" strike="noStrike">
                          <a:latin typeface="Arial"/>
                          <a:ea typeface="Arial"/>
                          <a:cs typeface="Arial"/>
                          <a:sym typeface="Arial"/>
                        </a:rPr>
                        <a:t>In Reading, pupils will study </a:t>
                      </a:r>
                      <a:r>
                        <a:rPr lang="en-GB" sz="1300">
                          <a:latin typeface="Arial"/>
                          <a:ea typeface="Arial"/>
                          <a:cs typeface="Arial"/>
                          <a:sym typeface="Arial"/>
                        </a:rPr>
                        <a:t>the </a:t>
                      </a:r>
                      <a:r>
                        <a:rPr lang="en-GB" sz="1300">
                          <a:latin typeface="Arial"/>
                          <a:ea typeface="Arial"/>
                          <a:cs typeface="Arial"/>
                          <a:sym typeface="Arial"/>
                        </a:rPr>
                        <a:t>African</a:t>
                      </a:r>
                      <a:r>
                        <a:rPr lang="en-GB" sz="1300">
                          <a:latin typeface="Arial"/>
                          <a:ea typeface="Arial"/>
                          <a:cs typeface="Arial"/>
                          <a:sym typeface="Arial"/>
                        </a:rPr>
                        <a:t> tales.</a:t>
                      </a:r>
                      <a:r>
                        <a:rPr lang="en-GB" sz="1300" u="none" cap="none" strike="noStrike">
                          <a:latin typeface="Arial"/>
                          <a:ea typeface="Arial"/>
                          <a:cs typeface="Arial"/>
                          <a:sym typeface="Arial"/>
                        </a:rPr>
                        <a:t> They will develop skills in inference, summarising, comparing texts and retrieving evidence, supporting their ideas using quotations from the text.</a:t>
                      </a:r>
                      <a:endParaRPr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93DCF8"/>
                    </a:solidFill>
                  </a:tcPr>
                </a:tc>
              </a:tr>
            </a:tbl>
          </a:graphicData>
        </a:graphic>
      </p:graphicFrame>
      <p:sp>
        <p:nvSpPr>
          <p:cNvPr id="90" name="Google Shape;90;p1"/>
          <p:cNvSpPr txBox="1"/>
          <p:nvPr/>
        </p:nvSpPr>
        <p:spPr>
          <a:xfrm>
            <a:off x="419724" y="-8"/>
            <a:ext cx="115842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dk1"/>
                </a:solidFill>
                <a:latin typeface="Basic"/>
                <a:ea typeface="Basic"/>
                <a:cs typeface="Basic"/>
                <a:sym typeface="Basic"/>
              </a:rPr>
              <a:t>Year 5 S</a:t>
            </a:r>
            <a:r>
              <a:rPr b="1" lang="en-GB" sz="1800">
                <a:solidFill>
                  <a:schemeClr val="dk1"/>
                </a:solidFill>
                <a:latin typeface="Basic"/>
                <a:ea typeface="Basic"/>
                <a:cs typeface="Basic"/>
                <a:sym typeface="Basic"/>
              </a:rPr>
              <a:t>ummer 2</a:t>
            </a:r>
            <a:r>
              <a:rPr b="1" i="0" lang="en-GB" sz="1800" u="none" cap="none" strike="noStrike">
                <a:solidFill>
                  <a:schemeClr val="dk1"/>
                </a:solidFill>
                <a:latin typeface="Basic"/>
                <a:ea typeface="Basic"/>
                <a:cs typeface="Basic"/>
                <a:sym typeface="Basic"/>
              </a:rPr>
              <a:t> Curriculum Overview</a:t>
            </a:r>
            <a:endParaRPr b="0" i="0" sz="1400" u="none" cap="none" strike="noStrike">
              <a:solidFill>
                <a:srgbClr val="000000"/>
              </a:solidFill>
              <a:latin typeface="Arial"/>
              <a:ea typeface="Arial"/>
              <a:cs typeface="Arial"/>
              <a:sym typeface="Arial"/>
            </a:endParaRPr>
          </a:p>
        </p:txBody>
      </p:sp>
      <p:pic>
        <p:nvPicPr>
          <p:cNvPr descr="A heart with a cross in it" id="91" name="Google Shape;91;p1"/>
          <p:cNvPicPr preferRelativeResize="0"/>
          <p:nvPr/>
        </p:nvPicPr>
        <p:blipFill rotWithShape="1">
          <a:blip r:embed="rId3">
            <a:alphaModFix amt="22000"/>
          </a:blip>
          <a:srcRect b="0" l="0" r="0" t="0"/>
          <a:stretch/>
        </p:blipFill>
        <p:spPr>
          <a:xfrm>
            <a:off x="65332" y="467148"/>
            <a:ext cx="5828999" cy="1380355"/>
          </a:xfrm>
          <a:prstGeom prst="rect">
            <a:avLst/>
          </a:prstGeom>
          <a:noFill/>
          <a:ln>
            <a:noFill/>
          </a:ln>
        </p:spPr>
      </p:pic>
      <p:graphicFrame>
        <p:nvGraphicFramePr>
          <p:cNvPr id="92" name="Google Shape;92;p1"/>
          <p:cNvGraphicFramePr/>
          <p:nvPr/>
        </p:nvGraphicFramePr>
        <p:xfrm>
          <a:off x="-11" y="3076574"/>
          <a:ext cx="3000000" cy="3000000"/>
        </p:xfrm>
        <a:graphic>
          <a:graphicData uri="http://schemas.openxmlformats.org/drawingml/2006/table">
            <a:tbl>
              <a:tblPr bandRow="1" firstRow="1">
                <a:noFill/>
                <a:tableStyleId>{C2AE20C3-5823-4C09-97A3-2B084E1959EA}</a:tableStyleId>
              </a:tblPr>
              <a:tblGrid>
                <a:gridCol w="5969300"/>
                <a:gridCol w="5969300"/>
              </a:tblGrid>
              <a:tr h="1539900">
                <a:tc>
                  <a:txBody>
                    <a:bodyPr/>
                    <a:lstStyle/>
                    <a:p>
                      <a:pPr indent="0" lvl="0" marL="0" marR="0" rtl="0" algn="l">
                        <a:lnSpc>
                          <a:spcPct val="100000"/>
                        </a:lnSpc>
                        <a:spcBef>
                          <a:spcPts val="0"/>
                        </a:spcBef>
                        <a:spcAft>
                          <a:spcPts val="0"/>
                        </a:spcAft>
                        <a:buClr>
                          <a:srgbClr val="000000"/>
                        </a:buClr>
                        <a:buSzPts val="1200"/>
                        <a:buFont typeface="Arial"/>
                        <a:buNone/>
                      </a:pPr>
                      <a:r>
                        <a:rPr lang="en-GB" sz="1300" u="sng">
                          <a:solidFill>
                            <a:schemeClr val="dk1"/>
                          </a:solidFill>
                          <a:latin typeface="Arial"/>
                          <a:ea typeface="Arial"/>
                          <a:cs typeface="Arial"/>
                          <a:sym typeface="Arial"/>
                        </a:rPr>
                        <a:t>History </a:t>
                      </a:r>
                      <a:endParaRPr sz="1300" u="sng">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In History, pupils will study the Kingdom of Benin in West Africa from AD 900–1300. They will explore how the kingdom developed over time, including its government, society, trade and culture. Pupils will learn about the achievements of the Benin people and examine a range of historical sources to develop their understanding of life in Benin. They will also consider the significance of the Kingdom of Benin within African history and compare it with other societies studied throughout the curriculum.</a:t>
                      </a:r>
                      <a:endParaRPr b="0"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7EDFC"/>
                    </a:solidFill>
                  </a:tcPr>
                </a:tc>
                <a:tc>
                  <a:txBody>
                    <a:bodyPr/>
                    <a:lstStyle/>
                    <a:p>
                      <a:pPr indent="0" lvl="0" marL="0" marR="0" rtl="0" algn="l">
                        <a:lnSpc>
                          <a:spcPct val="100000"/>
                        </a:lnSpc>
                        <a:spcBef>
                          <a:spcPts val="0"/>
                        </a:spcBef>
                        <a:spcAft>
                          <a:spcPts val="0"/>
                        </a:spcAft>
                        <a:buClr>
                          <a:schemeClr val="dk1"/>
                        </a:buClr>
                        <a:buSzPts val="1800"/>
                        <a:buFont typeface="Arial"/>
                        <a:buNone/>
                      </a:pPr>
                      <a:r>
                        <a:rPr lang="en-GB" sz="1300" u="sng" cap="none" strike="noStrike">
                          <a:solidFill>
                            <a:schemeClr val="dk1"/>
                          </a:solidFill>
                          <a:latin typeface="Arial"/>
                          <a:ea typeface="Arial"/>
                          <a:cs typeface="Arial"/>
                          <a:sym typeface="Arial"/>
                        </a:rPr>
                        <a:t>Science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In Science, pupils will study the properties of materials. They will investigate and compare a range of everyday materials based on their properties, including hardness, solubility, transparency, conductivity and response to magnets. Through practical investigations, pupils will learn how materials can be separated and understand that some changes are reversible while others are irreversible. They will develop their scientific enquiry skills by making predictions, carrying out fair tests, recording results and drawing conclusions from their findings.</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CC"/>
                    </a:solidFill>
                  </a:tcPr>
                </a:tc>
              </a:tr>
            </a:tbl>
          </a:graphicData>
        </a:graphic>
      </p:graphicFrame>
      <p:graphicFrame>
        <p:nvGraphicFramePr>
          <p:cNvPr id="93" name="Google Shape;93;p1"/>
          <p:cNvGraphicFramePr/>
          <p:nvPr/>
        </p:nvGraphicFramePr>
        <p:xfrm>
          <a:off x="65314" y="4901259"/>
          <a:ext cx="3000000" cy="3000000"/>
        </p:xfrm>
        <a:graphic>
          <a:graphicData uri="http://schemas.openxmlformats.org/drawingml/2006/table">
            <a:tbl>
              <a:tblPr bandRow="1" firstRow="1">
                <a:noFill/>
                <a:tableStyleId>{C2AE20C3-5823-4C09-97A3-2B084E1959EA}</a:tableStyleId>
              </a:tblPr>
              <a:tblGrid>
                <a:gridCol w="4250850"/>
                <a:gridCol w="7687750"/>
              </a:tblGrid>
              <a:tr h="1009350">
                <a:tc rowSpan="2">
                  <a:txBody>
                    <a:bodyPr/>
                    <a:lstStyle/>
                    <a:p>
                      <a:pPr indent="0" lvl="0" marL="0" marR="0" rtl="0" algn="l">
                        <a:lnSpc>
                          <a:spcPct val="100000"/>
                        </a:lnSpc>
                        <a:spcBef>
                          <a:spcPts val="0"/>
                        </a:spcBef>
                        <a:spcAft>
                          <a:spcPts val="0"/>
                        </a:spcAft>
                        <a:buClr>
                          <a:srgbClr val="000000"/>
                        </a:buClr>
                        <a:buSzPts val="1200"/>
                        <a:buFont typeface="Arial"/>
                        <a:buNone/>
                      </a:pPr>
                      <a:r>
                        <a:t/>
                      </a:r>
                      <a:endParaRPr b="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lang="en-GB" sz="1300" u="sng" cap="none" strike="noStrike">
                          <a:solidFill>
                            <a:schemeClr val="dk1"/>
                          </a:solidFill>
                          <a:latin typeface="Arial"/>
                          <a:ea typeface="Arial"/>
                          <a:cs typeface="Arial"/>
                          <a:sym typeface="Arial"/>
                        </a:rPr>
                        <a:t>Art</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In DT, pupils will design and make a moving beast, exploring different mechanisms to make its mouth open and close. They will investigate, design, create and evaluate their models while developing their understanding of mechanical systems.</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99"/>
                    </a:solidFill>
                  </a:tcPr>
                </a:tc>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PE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In PE, pupils will develop their rounders skills, including batting, bowling, fielding and catching. They will apply these skills in games while developing teamwork, communication and an understanding of tactics.</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CCCFF"/>
                    </a:solidFill>
                  </a:tcPr>
                </a:tc>
              </a:tr>
              <a:tr h="982975">
                <a:tc vMerge="1"/>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Homework</a:t>
                      </a:r>
                      <a:endParaRPr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u="none" cap="none" strike="noStrike">
                          <a:solidFill>
                            <a:schemeClr val="dk1"/>
                          </a:solidFill>
                          <a:latin typeface="Arial"/>
                          <a:ea typeface="Arial"/>
                          <a:cs typeface="Arial"/>
                          <a:sym typeface="Arial"/>
                        </a:rPr>
                        <a:t>Children will be given spellings practice and maths homework each week. They will also occasionally receive a topic or English piece of homework. Children should also aim to read for 15 minutes per day. Homework is given out on a Friday and is expected in on a Thursday.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00">
                        <a:alpha val="34901"/>
                      </a:srgbClr>
                    </a:solidFill>
                  </a:tcPr>
                </a:tc>
              </a:tr>
            </a:tbl>
          </a:graphicData>
        </a:graphic>
      </p:graphicFrame>
      <p:sp>
        <p:nvSpPr>
          <p:cNvPr id="94" name="Google Shape;94;p1"/>
          <p:cNvSpPr txBox="1"/>
          <p:nvPr/>
        </p:nvSpPr>
        <p:spPr>
          <a:xfrm>
            <a:off x="65325" y="613726"/>
            <a:ext cx="5829000" cy="1385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lang="en-GB" sz="1200">
                <a:latin typeface="Basic"/>
                <a:ea typeface="Basic"/>
                <a:cs typeface="Basic"/>
                <a:sym typeface="Basic"/>
              </a:rPr>
              <a:t>This term, pupils will explore Pentecost, learning about the coming of the Holy Spirit and how it empowered the disciples to spread Jesus’ message. They will also study Reconciliation, developing an understanding of forgiveness, healing and the importance of restoring relationships with God and others. Later in the term, pupils will learn about the Universal Church, exploring how Catholics around the world are united through their faith and how the Church serves communities both locally and globally.</a:t>
            </a:r>
            <a:endParaRPr b="0" i="0" sz="1200" u="none" cap="none" strike="noStrike">
              <a:solidFill>
                <a:srgbClr val="000000"/>
              </a:solidFill>
              <a:latin typeface="Basic"/>
              <a:ea typeface="Basic"/>
              <a:cs typeface="Basic"/>
              <a:sym typeface="Basic"/>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2024-10-07T19:07:28Z</dcterms:created>
  <dc:creator>Melissa Callender</dc:creator>
</cp:coreProperties>
</file>