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6858000" cx="12192000"/>
  <p:notesSz cx="6858000" cy="9144000"/>
  <p:embeddedFontLst>
    <p:embeddedFont>
      <p:font typeface="Play"/>
      <p:regular r:id="rId7"/>
      <p:bold r:id="rId8"/>
    </p:embeddedFont>
    <p:embeddedFont>
      <p:font typeface="Basic"/>
      <p:regular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hIRtgFKeI74+wGKwQjHks1VJ68m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27FDD9F-7AA5-411D-AF6A-D6E4FA00E7D1}">
  <a:tblStyle styleId="{427FDD9F-7AA5-411D-AF6A-D6E4FA00E7D1}"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b="off" i="off"/>
      <a:tcStyle>
        <a:fill>
          <a:solidFill>
            <a:srgbClr val="CAD1D8"/>
          </a:solidFill>
        </a:fill>
      </a:tcStyle>
    </a:band1H>
    <a:band2H>
      <a:tcTxStyle b="off" i="off"/>
    </a:band2H>
    <a:band1V>
      <a:tcTxStyle b="off" i="off"/>
      <a:tcStyle>
        <a:fill>
          <a:solidFill>
            <a:srgbClr val="CAD1D8"/>
          </a:solidFill>
        </a:fill>
      </a:tcStyle>
    </a:band1V>
    <a:band2V>
      <a:tcTxStyle b="off" i="off"/>
    </a:band2V>
    <a:lastCol>
      <a:tcTxStyle b="on" i="off">
        <a:font>
          <a:latin typeface="Aptos"/>
          <a:ea typeface="Aptos"/>
          <a:cs typeface="Aptos"/>
        </a:font>
        <a:schemeClr val="lt1"/>
      </a:tcTxStyle>
      <a:tcStyle>
        <a:fill>
          <a:solidFill>
            <a:schemeClr val="accent1"/>
          </a:solidFill>
        </a:fill>
      </a:tcStyle>
    </a:lastCol>
    <a:firstCol>
      <a:tcTxStyle b="on" i="off">
        <a:font>
          <a:latin typeface="Aptos"/>
          <a:ea typeface="Aptos"/>
          <a:cs typeface="Aptos"/>
        </a:font>
        <a:schemeClr val="lt1"/>
      </a:tcTxStyle>
      <a:tcStyle>
        <a:fill>
          <a:solidFill>
            <a:schemeClr val="accent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10" Type="http://customschemas.google.com/relationships/presentationmetadata" Target="metadata"/><Relationship Id="rId9" Type="http://schemas.openxmlformats.org/officeDocument/2006/relationships/font" Target="fonts/Basic-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lay-regular.fntdata"/><Relationship Id="rId8" Type="http://schemas.openxmlformats.org/officeDocument/2006/relationships/font" Target="font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2" name="Google Shape;22;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4" name="Google Shape;34;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p:nvPr>
            <p:ph idx="2" type="pic"/>
          </p:nvPr>
        </p:nvSpPr>
        <p:spPr>
          <a:xfrm>
            <a:off x="5183188" y="987425"/>
            <a:ext cx="6172200" cy="4873625"/>
          </a:xfrm>
          <a:prstGeom prst="rect">
            <a:avLst/>
          </a:prstGeom>
          <a:noFill/>
          <a:ln>
            <a:noFill/>
          </a:ln>
        </p:spPr>
      </p:sp>
      <p:sp>
        <p:nvSpPr>
          <p:cNvPr id="68" name="Google Shape;68;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graphicFrame>
        <p:nvGraphicFramePr>
          <p:cNvPr id="89" name="Google Shape;89;p1"/>
          <p:cNvGraphicFramePr/>
          <p:nvPr/>
        </p:nvGraphicFramePr>
        <p:xfrm>
          <a:off x="65314" y="311180"/>
          <a:ext cx="3000000" cy="3000000"/>
        </p:xfrm>
        <a:graphic>
          <a:graphicData uri="http://schemas.openxmlformats.org/drawingml/2006/table">
            <a:tbl>
              <a:tblPr bandRow="1" firstRow="1">
                <a:noFill/>
                <a:tableStyleId>{427FDD9F-7AA5-411D-AF6A-D6E4FA00E7D1}</a:tableStyleId>
              </a:tblPr>
              <a:tblGrid>
                <a:gridCol w="5969300"/>
                <a:gridCol w="5969300"/>
              </a:tblGrid>
              <a:tr h="1661350">
                <a:tc>
                  <a:txBody>
                    <a:bodyPr/>
                    <a:lstStyle/>
                    <a:p>
                      <a:pPr indent="0" lvl="0" marL="0" marR="0" rtl="0" algn="l">
                        <a:lnSpc>
                          <a:spcPct val="100000"/>
                        </a:lnSpc>
                        <a:spcBef>
                          <a:spcPts val="0"/>
                        </a:spcBef>
                        <a:spcAft>
                          <a:spcPts val="0"/>
                        </a:spcAft>
                        <a:buClr>
                          <a:srgbClr val="000000"/>
                        </a:buClr>
                        <a:buSzPts val="1800"/>
                        <a:buFont typeface="Arial"/>
                        <a:buNone/>
                      </a:pPr>
                      <a:r>
                        <a:rPr lang="en-GB" sz="1300" u="sng" cap="none" strike="noStrike">
                          <a:solidFill>
                            <a:schemeClr val="dk1"/>
                          </a:solidFill>
                          <a:latin typeface="Arial"/>
                          <a:ea typeface="Arial"/>
                          <a:cs typeface="Arial"/>
                          <a:sym typeface="Arial"/>
                        </a:rPr>
                        <a:t>RE</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AE2D5"/>
                    </a:solidFill>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300" u="sng" cap="none" strike="noStrike">
                          <a:solidFill>
                            <a:schemeClr val="dk1"/>
                          </a:solidFill>
                          <a:latin typeface="Arial"/>
                          <a:ea typeface="Arial"/>
                          <a:cs typeface="Arial"/>
                          <a:sym typeface="Arial"/>
                        </a:rPr>
                        <a:t>Writing</a:t>
                      </a:r>
                      <a:endParaRPr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u="none" cap="none" strike="noStrike">
                          <a:solidFill>
                            <a:schemeClr val="dk1"/>
                          </a:solidFill>
                          <a:latin typeface="Arial"/>
                          <a:ea typeface="Arial"/>
                          <a:cs typeface="Arial"/>
                          <a:sym typeface="Arial"/>
                        </a:rPr>
                        <a:t>In English, pupils will look focus on leaflet </a:t>
                      </a:r>
                      <a:r>
                        <a:rPr b="0" lang="en-GB" sz="1300">
                          <a:solidFill>
                            <a:schemeClr val="dk1"/>
                          </a:solidFill>
                          <a:latin typeface="Arial"/>
                          <a:ea typeface="Arial"/>
                          <a:cs typeface="Arial"/>
                          <a:sym typeface="Arial"/>
                        </a:rPr>
                        <a:t>writing</a:t>
                      </a:r>
                      <a:r>
                        <a:rPr b="0" lang="en-GB" sz="1300" u="none" cap="none" strike="noStrike">
                          <a:solidFill>
                            <a:schemeClr val="dk1"/>
                          </a:solidFill>
                          <a:latin typeface="Arial"/>
                          <a:ea typeface="Arial"/>
                          <a:cs typeface="Arial"/>
                          <a:sym typeface="Arial"/>
                        </a:rPr>
                        <a:t> including </a:t>
                      </a:r>
                      <a:r>
                        <a:rPr b="0" lang="en-GB" sz="1300">
                          <a:solidFill>
                            <a:schemeClr val="dk1"/>
                          </a:solidFill>
                          <a:latin typeface="Arial"/>
                          <a:ea typeface="Arial"/>
                          <a:cs typeface="Arial"/>
                          <a:sym typeface="Arial"/>
                        </a:rPr>
                        <a:t>Persuasion</a:t>
                      </a:r>
                      <a:r>
                        <a:rPr b="0" lang="en-GB" sz="1300">
                          <a:solidFill>
                            <a:schemeClr val="dk1"/>
                          </a:solidFill>
                          <a:latin typeface="Arial"/>
                          <a:ea typeface="Arial"/>
                          <a:cs typeface="Arial"/>
                          <a:sym typeface="Arial"/>
                        </a:rPr>
                        <a:t> / Information, </a:t>
                      </a:r>
                      <a:r>
                        <a:rPr b="0" lang="en-GB" sz="1300" u="none" cap="none" strike="noStrike">
                          <a:solidFill>
                            <a:schemeClr val="dk1"/>
                          </a:solidFill>
                          <a:latin typeface="Arial"/>
                          <a:ea typeface="Arial"/>
                          <a:cs typeface="Arial"/>
                          <a:sym typeface="Arial"/>
                        </a:rPr>
                        <a:t> using The </a:t>
                      </a:r>
                      <a:r>
                        <a:rPr b="0" lang="en-GB" sz="1300">
                          <a:solidFill>
                            <a:schemeClr val="dk1"/>
                          </a:solidFill>
                          <a:latin typeface="Arial"/>
                          <a:ea typeface="Arial"/>
                          <a:cs typeface="Arial"/>
                          <a:sym typeface="Arial"/>
                        </a:rPr>
                        <a:t>Paperbag prince by Colin Thompson</a:t>
                      </a:r>
                      <a:r>
                        <a:rPr b="0" lang="en-GB" sz="1300" u="none" cap="none" strike="noStrike">
                          <a:solidFill>
                            <a:schemeClr val="dk1"/>
                          </a:solidFill>
                          <a:latin typeface="Arial"/>
                          <a:ea typeface="Arial"/>
                          <a:cs typeface="Arial"/>
                          <a:sym typeface="Arial"/>
                        </a:rPr>
                        <a:t> as inspiration. They will learn how to write in a formal style,</a:t>
                      </a:r>
                      <a:r>
                        <a:rPr b="0" lang="en-GB" sz="1300">
                          <a:solidFill>
                            <a:schemeClr val="dk1"/>
                          </a:solidFill>
                          <a:latin typeface="Arial"/>
                          <a:ea typeface="Arial"/>
                          <a:cs typeface="Arial"/>
                          <a:sym typeface="Arial"/>
                        </a:rPr>
                        <a:t> use </a:t>
                      </a:r>
                      <a:r>
                        <a:rPr b="0" lang="en-GB" sz="1300">
                          <a:solidFill>
                            <a:schemeClr val="dk1"/>
                          </a:solidFill>
                          <a:latin typeface="Arial"/>
                          <a:ea typeface="Arial"/>
                          <a:cs typeface="Arial"/>
                          <a:sym typeface="Arial"/>
                        </a:rPr>
                        <a:t>factual</a:t>
                      </a:r>
                      <a:r>
                        <a:rPr b="0" lang="en-GB" sz="1300">
                          <a:solidFill>
                            <a:schemeClr val="dk1"/>
                          </a:solidFill>
                          <a:latin typeface="Arial"/>
                          <a:ea typeface="Arial"/>
                          <a:cs typeface="Arial"/>
                          <a:sym typeface="Arial"/>
                        </a:rPr>
                        <a:t> information to engage the reader and support points with persuasive writing. </a:t>
                      </a:r>
                      <a:r>
                        <a:rPr b="0" lang="en-GB" sz="1300" u="none" cap="none" strike="noStrike">
                          <a:solidFill>
                            <a:schemeClr val="dk1"/>
                          </a:solidFill>
                          <a:latin typeface="Arial"/>
                          <a:ea typeface="Arial"/>
                          <a:cs typeface="Arial"/>
                          <a:sym typeface="Arial"/>
                        </a:rPr>
                        <a:t>Pupils will also study</a:t>
                      </a:r>
                      <a:r>
                        <a:rPr b="0" lang="en-GB" sz="1300" u="none" cap="none" strike="noStrike">
                          <a:solidFill>
                            <a:schemeClr val="dk1"/>
                          </a:solidFill>
                          <a:latin typeface="Arial"/>
                          <a:ea typeface="Arial"/>
                          <a:cs typeface="Arial"/>
                          <a:sym typeface="Arial"/>
                        </a:rPr>
                        <a:t> Free Verse P</a:t>
                      </a:r>
                      <a:r>
                        <a:rPr b="0" lang="en-GB" sz="1300" u="none" cap="none" strike="noStrike">
                          <a:solidFill>
                            <a:schemeClr val="dk1"/>
                          </a:solidFill>
                          <a:latin typeface="Arial"/>
                          <a:ea typeface="Arial"/>
                          <a:cs typeface="Arial"/>
                          <a:sym typeface="Arial"/>
                        </a:rPr>
                        <a:t>oetry, inspired by the theme of </a:t>
                      </a:r>
                      <a:r>
                        <a:rPr b="0" lang="en-GB" sz="1300">
                          <a:solidFill>
                            <a:schemeClr val="dk1"/>
                          </a:solidFill>
                          <a:latin typeface="Arial"/>
                          <a:ea typeface="Arial"/>
                          <a:cs typeface="Arial"/>
                          <a:sym typeface="Arial"/>
                        </a:rPr>
                        <a:t>the Sun in Me</a:t>
                      </a:r>
                      <a:r>
                        <a:rPr b="0" lang="en-GB" sz="1300" u="none" cap="none" strike="noStrike">
                          <a:solidFill>
                            <a:schemeClr val="dk1"/>
                          </a:solidFill>
                          <a:latin typeface="Arial"/>
                          <a:ea typeface="Arial"/>
                          <a:cs typeface="Arial"/>
                          <a:sym typeface="Arial"/>
                        </a:rPr>
                        <a:t>, where they will experiment with imagery, structure and expressive language to create their own poems.</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D8F2CF"/>
                    </a:solidFill>
                  </a:tcPr>
                </a:tc>
              </a:tr>
              <a:tr h="1341025">
                <a:tc>
                  <a:txBody>
                    <a:bodyPr/>
                    <a:lstStyle/>
                    <a:p>
                      <a:pPr indent="0" lvl="0" marL="0" marR="0" rtl="0" algn="l">
                        <a:lnSpc>
                          <a:spcPct val="100000"/>
                        </a:lnSpc>
                        <a:spcBef>
                          <a:spcPts val="0"/>
                        </a:spcBef>
                        <a:spcAft>
                          <a:spcPts val="0"/>
                        </a:spcAft>
                        <a:buClr>
                          <a:srgbClr val="000000"/>
                        </a:buClr>
                        <a:buSzPts val="1800"/>
                        <a:buFont typeface="Arial"/>
                        <a:buNone/>
                      </a:pPr>
                      <a:r>
                        <a:rPr b="1" lang="en-GB" sz="1300" u="sng" cap="none" strike="noStrike">
                          <a:solidFill>
                            <a:schemeClr val="dk1"/>
                          </a:solidFill>
                          <a:latin typeface="Arial"/>
                          <a:ea typeface="Arial"/>
                          <a:cs typeface="Arial"/>
                          <a:sym typeface="Arial"/>
                        </a:rPr>
                        <a:t>Maths</a:t>
                      </a:r>
                      <a:endParaRPr b="1"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Basic"/>
                          <a:ea typeface="Basic"/>
                          <a:cs typeface="Basic"/>
                          <a:sym typeface="Basic"/>
                        </a:rPr>
                        <a:t>This term in Year 5 Maths, pupils will develop a strong understanding of</a:t>
                      </a:r>
                      <a:r>
                        <a:rPr lang="en-GB" sz="1200">
                          <a:latin typeface="Basic"/>
                          <a:ea typeface="Basic"/>
                          <a:cs typeface="Basic"/>
                          <a:sym typeface="Basic"/>
                        </a:rPr>
                        <a:t> </a:t>
                      </a:r>
                      <a:r>
                        <a:rPr lang="en-GB" sz="1200">
                          <a:latin typeface="Basic"/>
                          <a:ea typeface="Basic"/>
                          <a:cs typeface="Basic"/>
                          <a:sym typeface="Basic"/>
                        </a:rPr>
                        <a:t>Geometry (posistion and movement) and Measurement, focusing on area and perimeter</a:t>
                      </a:r>
                      <a:r>
                        <a:rPr lang="en-GB" sz="1200" u="none" cap="none" strike="noStrike">
                          <a:latin typeface="Basic"/>
                          <a:ea typeface="Basic"/>
                          <a:cs typeface="Basic"/>
                          <a:sym typeface="Basic"/>
                        </a:rPr>
                        <a:t>. They will then build on this knowledge when learning</a:t>
                      </a:r>
                      <a:r>
                        <a:rPr lang="en-GB" sz="1200">
                          <a:latin typeface="Basic"/>
                          <a:ea typeface="Basic"/>
                          <a:cs typeface="Basic"/>
                          <a:sym typeface="Basic"/>
                        </a:rPr>
                        <a:t> and deepen </a:t>
                      </a:r>
                      <a:r>
                        <a:rPr lang="en-GB" sz="1200">
                          <a:latin typeface="Basic"/>
                          <a:ea typeface="Basic"/>
                          <a:cs typeface="Basic"/>
                          <a:sym typeface="Basic"/>
                        </a:rPr>
                        <a:t>their</a:t>
                      </a:r>
                      <a:r>
                        <a:rPr lang="en-GB" sz="1200">
                          <a:latin typeface="Basic"/>
                          <a:ea typeface="Basic"/>
                          <a:cs typeface="Basic"/>
                          <a:sym typeface="Basic"/>
                        </a:rPr>
                        <a:t> r</a:t>
                      </a:r>
                      <a:r>
                        <a:rPr lang="en-GB" sz="1200" u="none" cap="none" strike="noStrike">
                          <a:latin typeface="Basic"/>
                          <a:ea typeface="Basic"/>
                          <a:cs typeface="Basic"/>
                          <a:sym typeface="Basic"/>
                        </a:rPr>
                        <a:t>easoning and problem-solving skill</a:t>
                      </a:r>
                      <a:r>
                        <a:rPr lang="en-GB" sz="1200">
                          <a:latin typeface="Basic"/>
                          <a:ea typeface="Basic"/>
                          <a:cs typeface="Basic"/>
                          <a:sym typeface="Basic"/>
                        </a:rPr>
                        <a:t>. </a:t>
                      </a:r>
                      <a:r>
                        <a:rPr lang="en-GB" sz="1200" u="none" cap="none" strike="noStrike">
                          <a:latin typeface="Basic"/>
                          <a:ea typeface="Basic"/>
                          <a:cs typeface="Basic"/>
                          <a:sym typeface="Basic"/>
                        </a:rPr>
                        <a:t>.</a:t>
                      </a:r>
                      <a:endParaRPr sz="1200" u="none" cap="none" strike="noStrike">
                        <a:solidFill>
                          <a:schemeClr val="dk1"/>
                        </a:solidFill>
                        <a:latin typeface="Basic"/>
                        <a:ea typeface="Basic"/>
                        <a:cs typeface="Basic"/>
                        <a:sym typeface="Basic"/>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FF"/>
                    </a:solidFill>
                  </a:tcPr>
                </a:tc>
                <a:tc>
                  <a:txBody>
                    <a:bodyPr/>
                    <a:lstStyle/>
                    <a:p>
                      <a:pPr indent="0" lvl="0" marL="0" marR="0" rtl="0" algn="l">
                        <a:lnSpc>
                          <a:spcPct val="100000"/>
                        </a:lnSpc>
                        <a:spcBef>
                          <a:spcPts val="0"/>
                        </a:spcBef>
                        <a:spcAft>
                          <a:spcPts val="0"/>
                        </a:spcAft>
                        <a:buClr>
                          <a:srgbClr val="000000"/>
                        </a:buClr>
                        <a:buSzPts val="1600"/>
                        <a:buFont typeface="Arial"/>
                        <a:buNone/>
                      </a:pPr>
                      <a:r>
                        <a:rPr b="1" lang="en-GB" sz="1300" u="sng" cap="none" strike="noStrike">
                          <a:solidFill>
                            <a:schemeClr val="dk1"/>
                          </a:solidFill>
                          <a:latin typeface="Arial"/>
                          <a:ea typeface="Arial"/>
                          <a:cs typeface="Arial"/>
                          <a:sym typeface="Arial"/>
                        </a:rPr>
                        <a:t>Reading</a:t>
                      </a:r>
                      <a:endParaRPr b="1"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300" u="none" cap="none" strike="noStrike">
                          <a:latin typeface="Arial"/>
                          <a:ea typeface="Arial"/>
                          <a:cs typeface="Arial"/>
                          <a:sym typeface="Arial"/>
                        </a:rPr>
                        <a:t>In Reading, pupils will study </a:t>
                      </a:r>
                      <a:r>
                        <a:rPr lang="en-GB" sz="1300">
                          <a:latin typeface="Arial"/>
                          <a:ea typeface="Arial"/>
                          <a:cs typeface="Arial"/>
                          <a:sym typeface="Arial"/>
                        </a:rPr>
                        <a:t>the Last Wild By Piers Torday.</a:t>
                      </a:r>
                      <a:r>
                        <a:rPr lang="en-GB" sz="1300" u="none" cap="none" strike="noStrike">
                          <a:latin typeface="Arial"/>
                          <a:ea typeface="Arial"/>
                          <a:cs typeface="Arial"/>
                          <a:sym typeface="Arial"/>
                        </a:rPr>
                        <a:t> They will develop skills in inference, summarising, comparing texts and retrieving evidence, supporting their ideas using quotations from the text.</a:t>
                      </a:r>
                      <a:endParaRPr sz="1300" u="none" cap="none" strike="noStrike">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93DCF8"/>
                    </a:solidFill>
                  </a:tcPr>
                </a:tc>
              </a:tr>
            </a:tbl>
          </a:graphicData>
        </a:graphic>
      </p:graphicFrame>
      <p:sp>
        <p:nvSpPr>
          <p:cNvPr id="90" name="Google Shape;90;p1"/>
          <p:cNvSpPr txBox="1"/>
          <p:nvPr/>
        </p:nvSpPr>
        <p:spPr>
          <a:xfrm>
            <a:off x="419724" y="-8"/>
            <a:ext cx="115842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dk1"/>
                </a:solidFill>
                <a:latin typeface="Basic"/>
                <a:ea typeface="Basic"/>
                <a:cs typeface="Basic"/>
                <a:sym typeface="Basic"/>
              </a:rPr>
              <a:t>Year 5 S</a:t>
            </a:r>
            <a:r>
              <a:rPr b="1" lang="en-GB" sz="1800">
                <a:solidFill>
                  <a:schemeClr val="dk1"/>
                </a:solidFill>
                <a:latin typeface="Basic"/>
                <a:ea typeface="Basic"/>
                <a:cs typeface="Basic"/>
                <a:sym typeface="Basic"/>
              </a:rPr>
              <a:t>ummer 1</a:t>
            </a:r>
            <a:r>
              <a:rPr b="1" i="0" lang="en-GB" sz="1800" u="none" cap="none" strike="noStrike">
                <a:solidFill>
                  <a:schemeClr val="dk1"/>
                </a:solidFill>
                <a:latin typeface="Basic"/>
                <a:ea typeface="Basic"/>
                <a:cs typeface="Basic"/>
                <a:sym typeface="Basic"/>
              </a:rPr>
              <a:t> Curriculum Overview</a:t>
            </a:r>
            <a:endParaRPr b="0" i="0" sz="1400" u="none" cap="none" strike="noStrike">
              <a:solidFill>
                <a:srgbClr val="000000"/>
              </a:solidFill>
              <a:latin typeface="Arial"/>
              <a:ea typeface="Arial"/>
              <a:cs typeface="Arial"/>
              <a:sym typeface="Arial"/>
            </a:endParaRPr>
          </a:p>
        </p:txBody>
      </p:sp>
      <p:pic>
        <p:nvPicPr>
          <p:cNvPr descr="A heart with a cross in it" id="91" name="Google Shape;91;p1"/>
          <p:cNvPicPr preferRelativeResize="0"/>
          <p:nvPr/>
        </p:nvPicPr>
        <p:blipFill rotWithShape="1">
          <a:blip r:embed="rId3">
            <a:alphaModFix amt="22000"/>
          </a:blip>
          <a:srcRect b="0" l="0" r="0" t="0"/>
          <a:stretch/>
        </p:blipFill>
        <p:spPr>
          <a:xfrm>
            <a:off x="65332" y="467148"/>
            <a:ext cx="5828999" cy="1380355"/>
          </a:xfrm>
          <a:prstGeom prst="rect">
            <a:avLst/>
          </a:prstGeom>
          <a:noFill/>
          <a:ln>
            <a:noFill/>
          </a:ln>
        </p:spPr>
      </p:pic>
      <p:graphicFrame>
        <p:nvGraphicFramePr>
          <p:cNvPr id="92" name="Google Shape;92;p1"/>
          <p:cNvGraphicFramePr/>
          <p:nvPr/>
        </p:nvGraphicFramePr>
        <p:xfrm>
          <a:off x="65314" y="3325774"/>
          <a:ext cx="3000000" cy="3000000"/>
        </p:xfrm>
        <a:graphic>
          <a:graphicData uri="http://schemas.openxmlformats.org/drawingml/2006/table">
            <a:tbl>
              <a:tblPr bandRow="1" firstRow="1">
                <a:noFill/>
                <a:tableStyleId>{427FDD9F-7AA5-411D-AF6A-D6E4FA00E7D1}</a:tableStyleId>
              </a:tblPr>
              <a:tblGrid>
                <a:gridCol w="5969300"/>
                <a:gridCol w="5969300"/>
              </a:tblGrid>
              <a:tr h="1539900">
                <a:tc>
                  <a:txBody>
                    <a:bodyPr/>
                    <a:lstStyle/>
                    <a:p>
                      <a:pPr indent="0" lvl="0" marL="0" marR="0" rtl="0" algn="l">
                        <a:lnSpc>
                          <a:spcPct val="100000"/>
                        </a:lnSpc>
                        <a:spcBef>
                          <a:spcPts val="0"/>
                        </a:spcBef>
                        <a:spcAft>
                          <a:spcPts val="0"/>
                        </a:spcAft>
                        <a:buClr>
                          <a:srgbClr val="000000"/>
                        </a:buClr>
                        <a:buSzPts val="1200"/>
                        <a:buFont typeface="Arial"/>
                        <a:buNone/>
                      </a:pPr>
                      <a:r>
                        <a:rPr lang="en-GB" sz="1300" u="sng">
                          <a:solidFill>
                            <a:schemeClr val="dk1"/>
                          </a:solidFill>
                          <a:latin typeface="Arial"/>
                          <a:ea typeface="Arial"/>
                          <a:cs typeface="Arial"/>
                          <a:sym typeface="Arial"/>
                        </a:rPr>
                        <a:t>Geography</a:t>
                      </a:r>
                      <a:endParaRPr sz="1300" u="sng">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This term, pupils will explore biomes and ecosystems, learning about different habitats around the world and the plants and animals that live there. They will understand how living things depend on each other and their environment.</a:t>
                      </a:r>
                      <a:endParaRPr b="0" sz="1300">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As part of this topic, children will take part in fieldwork in the woods, where they will observe, record and investigate local habitats.</a:t>
                      </a:r>
                      <a:endParaRPr b="0" sz="1300">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C7EDFC"/>
                    </a:solidFill>
                  </a:tcPr>
                </a:tc>
                <a:tc>
                  <a:txBody>
                    <a:bodyPr/>
                    <a:lstStyle/>
                    <a:p>
                      <a:pPr indent="0" lvl="0" marL="0" marR="0" rtl="0" algn="l">
                        <a:lnSpc>
                          <a:spcPct val="100000"/>
                        </a:lnSpc>
                        <a:spcBef>
                          <a:spcPts val="0"/>
                        </a:spcBef>
                        <a:spcAft>
                          <a:spcPts val="0"/>
                        </a:spcAft>
                        <a:buClr>
                          <a:schemeClr val="dk1"/>
                        </a:buClr>
                        <a:buSzPts val="1800"/>
                        <a:buFont typeface="Arial"/>
                        <a:buNone/>
                      </a:pPr>
                      <a:r>
                        <a:rPr lang="en-GB" sz="1300" u="sng" cap="none" strike="noStrike">
                          <a:solidFill>
                            <a:schemeClr val="dk1"/>
                          </a:solidFill>
                          <a:latin typeface="Arial"/>
                          <a:ea typeface="Arial"/>
                          <a:cs typeface="Arial"/>
                          <a:sym typeface="Arial"/>
                        </a:rPr>
                        <a:t>Science</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lang="en-GB" sz="1300">
                          <a:solidFill>
                            <a:schemeClr val="dk1"/>
                          </a:solidFill>
                          <a:latin typeface="Arial"/>
                          <a:ea typeface="Arial"/>
                          <a:cs typeface="Arial"/>
                          <a:sym typeface="Arial"/>
                        </a:rPr>
                        <a:t>This term, pupils will explore Earth and Space, learning about the Sun, Moon and planets in our solar system. They will understand how the Earth’s rotation creates day and night, and how its orbit around the Sun forms a year.</a:t>
                      </a:r>
                      <a:endParaRPr b="0" sz="1300">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lang="en-GB" sz="1300">
                          <a:solidFill>
                            <a:schemeClr val="dk1"/>
                          </a:solidFill>
                          <a:latin typeface="Arial"/>
                          <a:ea typeface="Arial"/>
                          <a:cs typeface="Arial"/>
                          <a:sym typeface="Arial"/>
                        </a:rPr>
                        <a:t>Children will also learn about the phases of the Moon and the role of gravity, while developing their scientific enquiry skills through questioning and investigation.</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CC"/>
                    </a:solidFill>
                  </a:tcPr>
                </a:tc>
              </a:tr>
            </a:tbl>
          </a:graphicData>
        </a:graphic>
      </p:graphicFrame>
      <p:graphicFrame>
        <p:nvGraphicFramePr>
          <p:cNvPr id="93" name="Google Shape;93;p1"/>
          <p:cNvGraphicFramePr/>
          <p:nvPr/>
        </p:nvGraphicFramePr>
        <p:xfrm>
          <a:off x="65314" y="4877909"/>
          <a:ext cx="3000000" cy="3000000"/>
        </p:xfrm>
        <a:graphic>
          <a:graphicData uri="http://schemas.openxmlformats.org/drawingml/2006/table">
            <a:tbl>
              <a:tblPr bandRow="1" firstRow="1">
                <a:noFill/>
                <a:tableStyleId>{427FDD9F-7AA5-411D-AF6A-D6E4FA00E7D1}</a:tableStyleId>
              </a:tblPr>
              <a:tblGrid>
                <a:gridCol w="4250850"/>
                <a:gridCol w="7687750"/>
              </a:tblGrid>
              <a:tr h="1009350">
                <a:tc rowSpan="2">
                  <a:txBody>
                    <a:bodyPr/>
                    <a:lstStyle/>
                    <a:p>
                      <a:pPr indent="0" lvl="0" marL="0" marR="0" rtl="0" algn="l">
                        <a:lnSpc>
                          <a:spcPct val="100000"/>
                        </a:lnSpc>
                        <a:spcBef>
                          <a:spcPts val="0"/>
                        </a:spcBef>
                        <a:spcAft>
                          <a:spcPts val="0"/>
                        </a:spcAft>
                        <a:buClr>
                          <a:srgbClr val="000000"/>
                        </a:buClr>
                        <a:buSzPts val="1200"/>
                        <a:buFont typeface="Arial"/>
                        <a:buNone/>
                      </a:pPr>
                      <a:r>
                        <a:t/>
                      </a:r>
                      <a:endParaRPr b="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lang="en-GB" sz="1300" u="sng" cap="none" strike="noStrike">
                          <a:solidFill>
                            <a:schemeClr val="dk1"/>
                          </a:solidFill>
                          <a:latin typeface="Arial"/>
                          <a:ea typeface="Arial"/>
                          <a:cs typeface="Arial"/>
                          <a:sym typeface="Arial"/>
                        </a:rPr>
                        <a:t>Art</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lang="en-GB" sz="1300" u="none" cap="none" strike="noStrike">
                          <a:solidFill>
                            <a:schemeClr val="dk1"/>
                          </a:solidFill>
                          <a:latin typeface="Arial"/>
                          <a:ea typeface="Arial"/>
                          <a:cs typeface="Arial"/>
                          <a:sym typeface="Arial"/>
                        </a:rPr>
                        <a:t>In Design and Technology</a:t>
                      </a:r>
                      <a:r>
                        <a:rPr b="0" lang="en-GB" sz="1300">
                          <a:solidFill>
                            <a:schemeClr val="dk1"/>
                          </a:solidFill>
                          <a:latin typeface="Arial"/>
                          <a:ea typeface="Arial"/>
                          <a:cs typeface="Arial"/>
                          <a:sym typeface="Arial"/>
                        </a:rPr>
                        <a:t>, pupils will explore sculpture and 3D installation, experimenting with different materials and techniques to create their own artworks. They will learn how to shape, join and build structures, inspired by a range of artists.</a:t>
                      </a:r>
                      <a:endParaRPr b="0" sz="1300">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lang="en-GB" sz="1300">
                          <a:solidFill>
                            <a:schemeClr val="dk1"/>
                          </a:solidFill>
                          <a:latin typeface="Arial"/>
                          <a:ea typeface="Arial"/>
                          <a:cs typeface="Arial"/>
                          <a:sym typeface="Arial"/>
                        </a:rPr>
                        <a:t>Children will develop their creativity and confidence as they design and create their own 3D pieces.</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99"/>
                    </a:solidFill>
                  </a:tcPr>
                </a:tc>
                <a:tc>
                  <a:txBody>
                    <a:bodyPr/>
                    <a:lstStyle/>
                    <a:p>
                      <a:pPr indent="0" lvl="0" marL="0" marR="0" rtl="0" algn="l">
                        <a:lnSpc>
                          <a:spcPct val="100000"/>
                        </a:lnSpc>
                        <a:spcBef>
                          <a:spcPts val="0"/>
                        </a:spcBef>
                        <a:spcAft>
                          <a:spcPts val="0"/>
                        </a:spcAft>
                        <a:buClr>
                          <a:srgbClr val="000000"/>
                        </a:buClr>
                        <a:buSzPts val="1600"/>
                        <a:buFont typeface="Arial"/>
                        <a:buNone/>
                      </a:pPr>
                      <a:r>
                        <a:rPr lang="en-GB" sz="1300" u="sng" cap="none" strike="noStrike">
                          <a:solidFill>
                            <a:schemeClr val="dk1"/>
                          </a:solidFill>
                          <a:latin typeface="Arial"/>
                          <a:ea typeface="Arial"/>
                          <a:cs typeface="Arial"/>
                          <a:sym typeface="Arial"/>
                        </a:rPr>
                        <a:t>PE</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Pupils will be developing their tennis skills, including control, coordination and accuracy. They will learn how to use forehand and backhand strokes, serve the ball and apply simple tactics in games.</a:t>
                      </a:r>
                      <a:endParaRPr b="0" sz="1300">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Children will build confidence through practice and teamwork, taking part in fun and engaging activities and matches.</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CCCCFF"/>
                    </a:solidFill>
                  </a:tcPr>
                </a:tc>
              </a:tr>
              <a:tr h="982975">
                <a:tc vMerge="1"/>
                <a:tc>
                  <a:txBody>
                    <a:bodyPr/>
                    <a:lstStyle/>
                    <a:p>
                      <a:pPr indent="0" lvl="0" marL="0" marR="0" rtl="0" algn="l">
                        <a:lnSpc>
                          <a:spcPct val="100000"/>
                        </a:lnSpc>
                        <a:spcBef>
                          <a:spcPts val="0"/>
                        </a:spcBef>
                        <a:spcAft>
                          <a:spcPts val="0"/>
                        </a:spcAft>
                        <a:buClr>
                          <a:srgbClr val="000000"/>
                        </a:buClr>
                        <a:buSzPts val="1600"/>
                        <a:buFont typeface="Arial"/>
                        <a:buNone/>
                      </a:pPr>
                      <a:r>
                        <a:rPr lang="en-GB" sz="1300" u="sng" cap="none" strike="noStrike">
                          <a:solidFill>
                            <a:schemeClr val="dk1"/>
                          </a:solidFill>
                          <a:latin typeface="Arial"/>
                          <a:ea typeface="Arial"/>
                          <a:cs typeface="Arial"/>
                          <a:sym typeface="Arial"/>
                        </a:rPr>
                        <a:t>Homework</a:t>
                      </a:r>
                      <a:endParaRPr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300" u="none" cap="none" strike="noStrike">
                          <a:solidFill>
                            <a:schemeClr val="dk1"/>
                          </a:solidFill>
                          <a:latin typeface="Arial"/>
                          <a:ea typeface="Arial"/>
                          <a:cs typeface="Arial"/>
                          <a:sym typeface="Arial"/>
                        </a:rPr>
                        <a:t>Children will be given spellings practice and maths homework each week. They will also occasionally receive a topic or English piece of homework. Children should also aim to read for 15 minutes per day. Homework is given out on a Friday and is expected in on a Thursday. </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00">
                        <a:alpha val="34901"/>
                      </a:srgbClr>
                    </a:solidFill>
                  </a:tcPr>
                </a:tc>
              </a:tr>
            </a:tbl>
          </a:graphicData>
        </a:graphic>
      </p:graphicFrame>
      <p:sp>
        <p:nvSpPr>
          <p:cNvPr id="94" name="Google Shape;94;p1"/>
          <p:cNvSpPr txBox="1"/>
          <p:nvPr/>
        </p:nvSpPr>
        <p:spPr>
          <a:xfrm>
            <a:off x="65325" y="613726"/>
            <a:ext cx="5829000" cy="1385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Basic"/>
                <a:ea typeface="Basic"/>
                <a:cs typeface="Basic"/>
                <a:sym typeface="Basic"/>
              </a:rPr>
              <a:t>This term, pupils will explore:</a:t>
            </a:r>
            <a:endParaRPr b="0" i="0" sz="1200" u="none" cap="none" strike="noStrike">
              <a:solidFill>
                <a:srgbClr val="000000"/>
              </a:solidFill>
              <a:latin typeface="Basic"/>
              <a:ea typeface="Basic"/>
              <a:cs typeface="Basic"/>
              <a:sym typeface="Basic"/>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Basic"/>
                <a:ea typeface="Basic"/>
                <a:cs typeface="Basic"/>
                <a:sym typeface="Basic"/>
              </a:rPr>
              <a:t>Local Church</a:t>
            </a:r>
            <a:r>
              <a:rPr b="0" i="0" lang="en-GB" sz="1200" u="none" cap="none" strike="noStrike">
                <a:solidFill>
                  <a:schemeClr val="dk1"/>
                </a:solidFill>
                <a:latin typeface="Basic"/>
                <a:ea typeface="Basic"/>
                <a:cs typeface="Basic"/>
                <a:sym typeface="Basic"/>
              </a:rPr>
              <a:t>, learning about how the Church community lives out Jesus’ mission today. They will also study </a:t>
            </a:r>
            <a:r>
              <a:rPr b="1" i="0" lang="en-GB" sz="1200" u="none" cap="none" strike="noStrike">
                <a:solidFill>
                  <a:schemeClr val="dk1"/>
                </a:solidFill>
                <a:latin typeface="Basic"/>
                <a:ea typeface="Basic"/>
                <a:cs typeface="Basic"/>
                <a:sym typeface="Basic"/>
              </a:rPr>
              <a:t>Judaism</a:t>
            </a:r>
            <a:r>
              <a:rPr b="0" i="0" lang="en-GB" sz="1200" u="none" cap="none" strike="noStrike">
                <a:solidFill>
                  <a:schemeClr val="dk1"/>
                </a:solidFill>
                <a:latin typeface="Basic"/>
                <a:ea typeface="Basic"/>
                <a:cs typeface="Basic"/>
                <a:sym typeface="Basic"/>
              </a:rPr>
              <a:t>, developing an understanding of Jewish beliefs, traditions and worship, and how these compare with Christian practices. Later in the term, pupils will learn about the </a:t>
            </a:r>
            <a:r>
              <a:rPr b="1" i="0" lang="en-GB" sz="1200" u="none" cap="none" strike="noStrike">
                <a:solidFill>
                  <a:schemeClr val="dk1"/>
                </a:solidFill>
                <a:latin typeface="Basic"/>
                <a:ea typeface="Basic"/>
                <a:cs typeface="Basic"/>
                <a:sym typeface="Basic"/>
              </a:rPr>
              <a:t>Eucharist</a:t>
            </a:r>
            <a:r>
              <a:rPr b="0" i="0" lang="en-GB" sz="1200" u="none" cap="none" strike="noStrike">
                <a:solidFill>
                  <a:schemeClr val="dk1"/>
                </a:solidFill>
                <a:latin typeface="Basic"/>
                <a:ea typeface="Basic"/>
                <a:cs typeface="Basic"/>
                <a:sym typeface="Basic"/>
              </a:rPr>
              <a:t>, exploring its significance in Catholic worship and how it brings the community together in thanksgiving and remembrance.</a:t>
            </a:r>
            <a:endParaRPr b="0" i="0" sz="1200" u="none" cap="none" strike="noStrike">
              <a:solidFill>
                <a:srgbClr val="000000"/>
              </a:solidFill>
              <a:latin typeface="Basic"/>
              <a:ea typeface="Basic"/>
              <a:cs typeface="Basic"/>
              <a:sym typeface="Basic"/>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2024-10-07T19:07:28Z</dcterms:created>
  <dc:creator>Melissa Callender</dc:creator>
</cp:coreProperties>
</file>