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100" d="100"/>
          <a:sy n="100" d="100"/>
        </p:scale>
        <p:origin x="9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06150A-DAAE-4751-90FF-629B09B372DB}" type="datetimeFigureOut">
              <a:rPr lang="en-GB" smtClean="0"/>
              <a:t>20/04/2026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7420B3-FC86-4D37-92A0-031A16E4AB2C}" type="slidenum">
              <a:rPr lang="en-GB" smtClean="0"/>
              <a:t>‹#›</a:t>
            </a:fld>
            <a:endParaRPr lang="en-GB"/>
          </a:p>
        </p:txBody>
      </p:sp>
    </p:spTree>
    <p:extLst>
      <p:ext uri="{BB962C8B-B14F-4D97-AF65-F5344CB8AC3E}">
        <p14:creationId xmlns:p14="http://schemas.microsoft.com/office/powerpoint/2010/main" val="2685924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FA4C0-4F27-27EF-32E4-89558C4548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3BFF2-0406-BBD3-0AA6-66B237F107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2312F-FE59-2E65-F3BE-EC23CED86C7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00493E-0D59-C57E-0DF2-62A6E0FB15D5}"/>
              </a:ext>
            </a:extLst>
          </p:cNvPr>
          <p:cNvSpPr>
            <a:spLocks noGrp="1"/>
          </p:cNvSpPr>
          <p:nvPr>
            <p:ph type="sldNum" sz="quarter" idx="5"/>
          </p:nvPr>
        </p:nvSpPr>
        <p:spPr/>
        <p:txBody>
          <a:bodyPr/>
          <a:lstStyle/>
          <a:p>
            <a:fld id="{48B2D07C-B6C5-4325-BF93-E691B7CF7289}" type="slidenum">
              <a:rPr lang="en-GB" smtClean="0"/>
              <a:t>1</a:t>
            </a:fld>
            <a:endParaRPr lang="en-GB"/>
          </a:p>
        </p:txBody>
      </p:sp>
    </p:spTree>
    <p:extLst>
      <p:ext uri="{BB962C8B-B14F-4D97-AF65-F5344CB8AC3E}">
        <p14:creationId xmlns:p14="http://schemas.microsoft.com/office/powerpoint/2010/main" val="3669231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58576-18BE-956D-C1F9-A4534321E8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28F969A-78BC-53E2-1D0E-8CA95244F3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79C2843-1A09-80CD-1114-2BDEE4125D6E}"/>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4D13587E-5E13-2432-8A89-A395FD5154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113091-E9E5-3156-825C-D185BB8F53EA}"/>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2848320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652B4-3057-53C6-5AC8-39BC6EFB3ED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786C0F-B308-04D3-98EE-5E2AFC1140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601C3C-C64C-0532-1F26-DBA83C7D37A6}"/>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CD518ED4-D6F3-3883-57FB-95836059E0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7EEC33-8BA0-9FA4-5EFD-A1CE55BB62AD}"/>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213982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EAD26-D3D1-FDC4-32B7-814A048AC7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32F4DE-FEBE-E1E2-AA5F-24A17C422C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EB7A77-8C6A-FB1D-ECC6-766555FD1A3C}"/>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39A5F0F6-59BA-786E-F433-8367E00E86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D18EAA-605B-9845-045C-DCDBEB93BAE7}"/>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179546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5434D-279C-DAA0-2540-BA199B4151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5AEE96-CF91-065A-5555-BB67255645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6609DA-43A0-15E2-A257-9DB13A78A607}"/>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ED2F4EE0-8BB9-4F7F-A758-28A284931D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F3BBF5-CB6F-5780-DCD8-75DFB135C9E9}"/>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27132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17668-0094-627E-552D-4B6BDF1659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BAE3786-EFE8-F340-FCE3-54E7830AB1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160194-DA33-C0E1-3160-08471BCE045C}"/>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3C7EEA22-9434-FF77-49F4-F7B0B20301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D8B152-B9C2-56D2-5734-73681BE95392}"/>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159654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E86CD-EFF3-2D60-D454-8BF3A8B26B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37A2434-F69F-2561-E3F5-F69F8380F8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7AF360B-D3B8-0659-77B4-2E7F5E95BE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AD47276-E7EC-5A16-D7DC-1B71BAF8D609}"/>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6" name="Footer Placeholder 5">
            <a:extLst>
              <a:ext uri="{FF2B5EF4-FFF2-40B4-BE49-F238E27FC236}">
                <a16:creationId xmlns:a16="http://schemas.microsoft.com/office/drawing/2014/main" id="{D51AD592-D16C-F37D-CF6E-5309A22B08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9070A8-2C92-33B7-C5B0-298D3E40E537}"/>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153607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6237C-B600-782F-7FD8-130AC81164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190998-71D4-2E52-EB83-D4EFBB7121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387771-2BC5-DAD1-82D1-EC56B4EB8E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CF2C33C-03CE-A629-342A-33D103A9B9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335AFE-00A0-A132-257B-C692061AB2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7FA1886-910C-5DE1-B80C-6E33362367D0}"/>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8" name="Footer Placeholder 7">
            <a:extLst>
              <a:ext uri="{FF2B5EF4-FFF2-40B4-BE49-F238E27FC236}">
                <a16:creationId xmlns:a16="http://schemas.microsoft.com/office/drawing/2014/main" id="{6D7001FA-1B01-6A9C-580C-D243CC2DEE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FB44B6-D9DC-7963-7EEC-A7155BFFE495}"/>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77920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DF0E3-9C9A-4FC7-4469-FD853FB4A5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352C43F-71AD-775B-FD2E-853900ADB8EC}"/>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4" name="Footer Placeholder 3">
            <a:extLst>
              <a:ext uri="{FF2B5EF4-FFF2-40B4-BE49-F238E27FC236}">
                <a16:creationId xmlns:a16="http://schemas.microsoft.com/office/drawing/2014/main" id="{9CA148FC-B842-8A73-0F02-BD107DE5423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26312BA-143F-2A94-D541-8B801C58C760}"/>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3792562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C3B40D-6E1C-2E16-FF9B-672F3B2545F6}"/>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3" name="Footer Placeholder 2">
            <a:extLst>
              <a:ext uri="{FF2B5EF4-FFF2-40B4-BE49-F238E27FC236}">
                <a16:creationId xmlns:a16="http://schemas.microsoft.com/office/drawing/2014/main" id="{3A3FE393-70CB-4118-58DB-830B3FDB541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D45FE1-CF6C-8621-88D2-D81F98DAC7F8}"/>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3779286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BB48-7A3D-D0FF-3344-5E2DC71AA5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DF3D50-4779-2AE5-B4EB-927DDAE252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9F25C7C-47A1-AA17-D82F-5DCAC2B02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F7BB38-A6AE-0042-C17C-9DF31CB602FC}"/>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6" name="Footer Placeholder 5">
            <a:extLst>
              <a:ext uri="{FF2B5EF4-FFF2-40B4-BE49-F238E27FC236}">
                <a16:creationId xmlns:a16="http://schemas.microsoft.com/office/drawing/2014/main" id="{5A38F43F-E66A-5E38-8E33-DEE63626EC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CE7E46-B0E7-484D-9EF1-86ED930B5A76}"/>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159978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56F35-50F0-9B01-8C04-5259192AF1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BF8859D-FD3B-71A7-1BE0-4ADF8B318A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7A48F1-0308-2E9F-D94E-41117DFA4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4CAFE5-2E8B-88C6-5B9E-50653854AFF8}"/>
              </a:ext>
            </a:extLst>
          </p:cNvPr>
          <p:cNvSpPr>
            <a:spLocks noGrp="1"/>
          </p:cNvSpPr>
          <p:nvPr>
            <p:ph type="dt" sz="half" idx="10"/>
          </p:nvPr>
        </p:nvSpPr>
        <p:spPr/>
        <p:txBody>
          <a:bodyPr/>
          <a:lstStyle/>
          <a:p>
            <a:fld id="{2CE207AD-D377-4A7D-ABFD-222CF9286D78}" type="datetimeFigureOut">
              <a:rPr lang="en-GB" smtClean="0"/>
              <a:t>20/04/2026</a:t>
            </a:fld>
            <a:endParaRPr lang="en-GB"/>
          </a:p>
        </p:txBody>
      </p:sp>
      <p:sp>
        <p:nvSpPr>
          <p:cNvPr id="6" name="Footer Placeholder 5">
            <a:extLst>
              <a:ext uri="{FF2B5EF4-FFF2-40B4-BE49-F238E27FC236}">
                <a16:creationId xmlns:a16="http://schemas.microsoft.com/office/drawing/2014/main" id="{7AAAC78B-49E8-A24D-063B-5D5D99CC46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C9132D-30AD-2406-70A7-ABD08018DFF7}"/>
              </a:ext>
            </a:extLst>
          </p:cNvPr>
          <p:cNvSpPr>
            <a:spLocks noGrp="1"/>
          </p:cNvSpPr>
          <p:nvPr>
            <p:ph type="sldNum" sz="quarter" idx="12"/>
          </p:nvPr>
        </p:nvSpPr>
        <p:spPr/>
        <p:txBody>
          <a:bodyPr/>
          <a:lstStyle/>
          <a:p>
            <a:fld id="{BADD9C45-E1BE-4E70-B539-A338D2F83A99}" type="slidenum">
              <a:rPr lang="en-GB" smtClean="0"/>
              <a:t>‹#›</a:t>
            </a:fld>
            <a:endParaRPr lang="en-GB"/>
          </a:p>
        </p:txBody>
      </p:sp>
    </p:spTree>
    <p:extLst>
      <p:ext uri="{BB962C8B-B14F-4D97-AF65-F5344CB8AC3E}">
        <p14:creationId xmlns:p14="http://schemas.microsoft.com/office/powerpoint/2010/main" val="234276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2BDA93-B151-CD79-FE8D-F43BF9A8E6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5A36AE-9997-5310-5DD7-5E56F889F7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E19946-C2BC-4A20-555E-ECE3F64F51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E207AD-D377-4A7D-ABFD-222CF9286D78}" type="datetimeFigureOut">
              <a:rPr lang="en-GB" smtClean="0"/>
              <a:t>20/04/2026</a:t>
            </a:fld>
            <a:endParaRPr lang="en-GB"/>
          </a:p>
        </p:txBody>
      </p:sp>
      <p:sp>
        <p:nvSpPr>
          <p:cNvPr id="5" name="Footer Placeholder 4">
            <a:extLst>
              <a:ext uri="{FF2B5EF4-FFF2-40B4-BE49-F238E27FC236}">
                <a16:creationId xmlns:a16="http://schemas.microsoft.com/office/drawing/2014/main" id="{6F43C854-C945-948E-6324-C33834E980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889915C-19E7-E496-5490-9F045CA5D3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DD9C45-E1BE-4E70-B539-A338D2F83A99}" type="slidenum">
              <a:rPr lang="en-GB" smtClean="0"/>
              <a:t>‹#›</a:t>
            </a:fld>
            <a:endParaRPr lang="en-GB"/>
          </a:p>
        </p:txBody>
      </p:sp>
    </p:spTree>
    <p:extLst>
      <p:ext uri="{BB962C8B-B14F-4D97-AF65-F5344CB8AC3E}">
        <p14:creationId xmlns:p14="http://schemas.microsoft.com/office/powerpoint/2010/main" val="3383946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9AF8E-E59F-F1DA-87FE-C220DD372184}"/>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0AD8D7F-6122-635E-53E6-4C3644079F00}"/>
              </a:ext>
            </a:extLst>
          </p:cNvPr>
          <p:cNvGraphicFramePr>
            <a:graphicFrameLocks noGrp="1"/>
          </p:cNvGraphicFramePr>
          <p:nvPr/>
        </p:nvGraphicFramePr>
        <p:xfrm>
          <a:off x="65314" y="490606"/>
          <a:ext cx="11938604" cy="3369846"/>
        </p:xfrm>
        <a:graphic>
          <a:graphicData uri="http://schemas.openxmlformats.org/drawingml/2006/table">
            <a:tbl>
              <a:tblPr firstRow="1" bandRow="1">
                <a:tableStyleId>{5C22544A-7EE6-4342-B048-85BDC9FD1C3A}</a:tableStyleId>
              </a:tblPr>
              <a:tblGrid>
                <a:gridCol w="5942294">
                  <a:extLst>
                    <a:ext uri="{9D8B030D-6E8A-4147-A177-3AD203B41FA5}">
                      <a16:colId xmlns:a16="http://schemas.microsoft.com/office/drawing/2014/main" val="1655572650"/>
                    </a:ext>
                  </a:extLst>
                </a:gridCol>
                <a:gridCol w="5996310">
                  <a:extLst>
                    <a:ext uri="{9D8B030D-6E8A-4147-A177-3AD203B41FA5}">
                      <a16:colId xmlns:a16="http://schemas.microsoft.com/office/drawing/2014/main" val="2249159543"/>
                    </a:ext>
                  </a:extLst>
                </a:gridCol>
              </a:tblGrid>
              <a:tr h="1700243">
                <a:tc>
                  <a:txBody>
                    <a:bodyPr/>
                    <a:lstStyle/>
                    <a:p>
                      <a:r>
                        <a:rPr lang="en-GB" sz="1400" u="sng" dirty="0">
                          <a:solidFill>
                            <a:schemeClr val="tx1"/>
                          </a:solidFill>
                          <a:latin typeface="Letter-join Basic 36" panose="02000505000000020003" pitchFamily="50" charset="0"/>
                        </a:rPr>
                        <a:t>RE</a:t>
                      </a:r>
                    </a:p>
                    <a:p>
                      <a:r>
                        <a:rPr lang="en-GB" sz="1400" b="0" i="0" u="none" dirty="0">
                          <a:solidFill>
                            <a:schemeClr val="tx1"/>
                          </a:solidFill>
                          <a:latin typeface="Letter-join Basic 16" panose="02000505000000020003" pitchFamily="50" charset="0"/>
                        </a:rPr>
                        <a:t>In RE, pupils will deepen their understanding of what happened after the Resurrection of Jesus and how the early Church began. They will explore key scripture such as the Road to Emmaus and the Great Commission, making links between these events and the celebration of Mass today. Pupils will also begin to develop their understanding of the Holy Trinity and the role of the Holy Spirit, reflecting on how Christians are called to live out and share the Good News in their daily lives.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GB" sz="1400" b="0" u="sng" dirty="0">
                          <a:solidFill>
                            <a:schemeClr val="tx1"/>
                          </a:solidFill>
                          <a:latin typeface="Letter-join Basic 36" panose="02000505000000020003" pitchFamily="50" charset="0"/>
                        </a:rPr>
                        <a:t>Writing</a:t>
                      </a:r>
                    </a:p>
                    <a:p>
                      <a:r>
                        <a:rPr lang="en-GB" sz="1400" b="0" dirty="0">
                          <a:solidFill>
                            <a:schemeClr val="tx1"/>
                          </a:solidFill>
                          <a:latin typeface="Letter-join Basic 16" panose="02000505000000020003" pitchFamily="50" charset="0"/>
                        </a:rPr>
                        <a:t>In English, pupils will develop their narrative writing through the study of Journey by Aaron Becker, focusing on creating settings, characters and plot within an adventure story structure. They will build a rich and varied vocabulary, use dialogue effectively and organise their ideas into paragraphs. In poetry, pupils will explore nonsense poetry, using imagination, similes and creative language to produce their own original pieces.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91993705"/>
                  </a:ext>
                </a:extLst>
              </a:tr>
              <a:tr h="1571526">
                <a:tc>
                  <a:txBody>
                    <a:bodyPr/>
                    <a:lstStyle/>
                    <a:p>
                      <a:r>
                        <a:rPr lang="en-GB" sz="1400" u="sng" dirty="0">
                          <a:solidFill>
                            <a:schemeClr val="tx1"/>
                          </a:solidFill>
                          <a:latin typeface="Letter-join Basic 36" panose="02000505000000020003" pitchFamily="50" charset="0"/>
                        </a:rPr>
                        <a:t>Maths</a:t>
                      </a:r>
                    </a:p>
                    <a:p>
                      <a:r>
                        <a:rPr lang="en-GB" sz="1400" dirty="0">
                          <a:latin typeface="Letter-join Basic 16" panose="02000505000000020003" pitchFamily="50" charset="0"/>
                        </a:rPr>
                        <a:t>In Maths, pupils will build their understanding of fractions, angles, and shape. They will learn to recognise and find fractions of amounts, identify and compare different types of angles, and explore the properties of 2D and 3D shapes. Pupils will use practical resources and visual representations to support reasoning and problem-solving.</a:t>
                      </a:r>
                      <a:endParaRPr lang="en-GB" sz="1400" dirty="0">
                        <a:solidFill>
                          <a:schemeClr val="tx1"/>
                        </a:solidFill>
                        <a:latin typeface="Letter-join Basic 16"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r>
                        <a:rPr lang="en-GB" sz="1400" u="sng" dirty="0">
                          <a:solidFill>
                            <a:schemeClr val="tx1"/>
                          </a:solidFill>
                          <a:latin typeface="Letter-join Basic 36" panose="02000505000000020003" pitchFamily="50" charset="0"/>
                        </a:rPr>
                        <a:t>Reading</a:t>
                      </a:r>
                    </a:p>
                    <a:p>
                      <a:r>
                        <a:rPr lang="en-GB" sz="1400" u="none" dirty="0">
                          <a:solidFill>
                            <a:schemeClr val="tx1"/>
                          </a:solidFill>
                          <a:latin typeface="Letter-join Basic 36" panose="02000505000000020003" pitchFamily="50" charset="0"/>
                        </a:rPr>
                        <a:t>Pupils will develop their reading comprehension skills through a range of fiction and non-fiction texts. They will focus on retrieving information, exploring vocabulary, making predictions and explaining their understanding. Pupils will also learn how the structure and presentation of texts support meaning, particularly within non-fiction.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20093191"/>
                  </a:ext>
                </a:extLst>
              </a:tr>
            </a:tbl>
          </a:graphicData>
        </a:graphic>
      </p:graphicFrame>
      <p:sp>
        <p:nvSpPr>
          <p:cNvPr id="9" name="TextBox 8">
            <a:extLst>
              <a:ext uri="{FF2B5EF4-FFF2-40B4-BE49-F238E27FC236}">
                <a16:creationId xmlns:a16="http://schemas.microsoft.com/office/drawing/2014/main" id="{DFBFF36C-7A06-C45D-FE32-D2F0751D2510}"/>
              </a:ext>
            </a:extLst>
          </p:cNvPr>
          <p:cNvSpPr txBox="1"/>
          <p:nvPr/>
        </p:nvSpPr>
        <p:spPr>
          <a:xfrm>
            <a:off x="277586" y="89642"/>
            <a:ext cx="11584213" cy="369332"/>
          </a:xfrm>
          <a:prstGeom prst="rect">
            <a:avLst/>
          </a:prstGeom>
          <a:noFill/>
        </p:spPr>
        <p:txBody>
          <a:bodyPr wrap="square" rtlCol="0">
            <a:spAutoFit/>
          </a:bodyPr>
          <a:lstStyle/>
          <a:p>
            <a:pPr algn="ctr"/>
            <a:r>
              <a:rPr lang="en-GB" b="1" dirty="0">
                <a:latin typeface="Letter-join Basic 36" panose="02000505000000020003" pitchFamily="50" charset="0"/>
              </a:rPr>
              <a:t>Year 3 Summer 1 Curriculum Overview</a:t>
            </a:r>
          </a:p>
        </p:txBody>
      </p:sp>
      <p:graphicFrame>
        <p:nvGraphicFramePr>
          <p:cNvPr id="5" name="Table 4">
            <a:extLst>
              <a:ext uri="{FF2B5EF4-FFF2-40B4-BE49-F238E27FC236}">
                <a16:creationId xmlns:a16="http://schemas.microsoft.com/office/drawing/2014/main" id="{32C01392-5D23-8AD7-C18A-2A281EE7038B}"/>
              </a:ext>
            </a:extLst>
          </p:cNvPr>
          <p:cNvGraphicFramePr>
            <a:graphicFrameLocks noGrp="1"/>
          </p:cNvGraphicFramePr>
          <p:nvPr/>
        </p:nvGraphicFramePr>
        <p:xfrm>
          <a:off x="65314" y="3634900"/>
          <a:ext cx="11938604" cy="2179779"/>
        </p:xfrm>
        <a:graphic>
          <a:graphicData uri="http://schemas.openxmlformats.org/drawingml/2006/table">
            <a:tbl>
              <a:tblPr firstRow="1" bandRow="1">
                <a:tableStyleId>{5C22544A-7EE6-4342-B048-85BDC9FD1C3A}</a:tableStyleId>
              </a:tblPr>
              <a:tblGrid>
                <a:gridCol w="5942081">
                  <a:extLst>
                    <a:ext uri="{9D8B030D-6E8A-4147-A177-3AD203B41FA5}">
                      <a16:colId xmlns:a16="http://schemas.microsoft.com/office/drawing/2014/main" val="4026048045"/>
                    </a:ext>
                  </a:extLst>
                </a:gridCol>
                <a:gridCol w="5996523">
                  <a:extLst>
                    <a:ext uri="{9D8B030D-6E8A-4147-A177-3AD203B41FA5}">
                      <a16:colId xmlns:a16="http://schemas.microsoft.com/office/drawing/2014/main" val="569779709"/>
                    </a:ext>
                  </a:extLst>
                </a:gridCol>
              </a:tblGrid>
              <a:tr h="2179779">
                <a:tc>
                  <a:txBody>
                    <a:bodyPr/>
                    <a:lstStyle/>
                    <a:p>
                      <a:r>
                        <a:rPr lang="en-GB" sz="1400" b="0" u="sng" dirty="0">
                          <a:solidFill>
                            <a:schemeClr val="tx1"/>
                          </a:solidFill>
                          <a:latin typeface="Letter-join Basic 36" panose="02000505000000020003" pitchFamily="50" charset="0"/>
                        </a:rPr>
                        <a:t>Geography</a:t>
                      </a:r>
                    </a:p>
                    <a:p>
                      <a:r>
                        <a:rPr lang="en-GB" sz="1400" b="0" dirty="0">
                          <a:solidFill>
                            <a:schemeClr val="tx1"/>
                          </a:solidFill>
                          <a:latin typeface="Letter-join Basic 36" panose="02000505000000020003" pitchFamily="50" charset="0"/>
                        </a:rPr>
                        <a:t>In Geography, pupils will explore the importance of bees within our environment. They will learn about the role bees play in pollination, the challenges they face, and the impact this has on ecosystems. Pupils will consider how human actions affect the natural world and explore ways they can contribute to protecting bees and supporting sustainability.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sz="1400" b="0" u="sng" dirty="0">
                          <a:solidFill>
                            <a:schemeClr val="tx1"/>
                          </a:solidFill>
                          <a:latin typeface="Letter-join Basic 36" panose="02000505000000020003" pitchFamily="50" charset="0"/>
                        </a:rPr>
                        <a:t>Art </a:t>
                      </a:r>
                    </a:p>
                    <a:p>
                      <a:r>
                        <a:rPr lang="en-GB" sz="1400" b="0" u="none" dirty="0">
                          <a:solidFill>
                            <a:schemeClr val="tx1"/>
                          </a:solidFill>
                          <a:latin typeface="Letter-join Basic 36" panose="02000505000000020003" pitchFamily="50" charset="0"/>
                        </a:rPr>
                        <a:t>In Art, pupils will explore sculpture as a form of three-dimensional art. They will investigate how sculptures are created and experiment with different materials and techniques such as shaping and joining. Pupils will design and create their own sculptures, developing creativity and evaluating their work.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103969381"/>
                  </a:ext>
                </a:extLst>
              </a:tr>
            </a:tbl>
          </a:graphicData>
        </a:graphic>
      </p:graphicFrame>
      <p:graphicFrame>
        <p:nvGraphicFramePr>
          <p:cNvPr id="7" name="Table 6">
            <a:extLst>
              <a:ext uri="{FF2B5EF4-FFF2-40B4-BE49-F238E27FC236}">
                <a16:creationId xmlns:a16="http://schemas.microsoft.com/office/drawing/2014/main" id="{95335667-B29A-CDEB-5F45-6BBED5E09A94}"/>
              </a:ext>
            </a:extLst>
          </p:cNvPr>
          <p:cNvGraphicFramePr>
            <a:graphicFrameLocks noGrp="1"/>
          </p:cNvGraphicFramePr>
          <p:nvPr/>
        </p:nvGraphicFramePr>
        <p:xfrm>
          <a:off x="65314" y="5177795"/>
          <a:ext cx="11938604" cy="1564396"/>
        </p:xfrm>
        <a:graphic>
          <a:graphicData uri="http://schemas.openxmlformats.org/drawingml/2006/table">
            <a:tbl>
              <a:tblPr firstRow="1" bandRow="1">
                <a:tableStyleId>{5C22544A-7EE6-4342-B048-85BDC9FD1C3A}</a:tableStyleId>
              </a:tblPr>
              <a:tblGrid>
                <a:gridCol w="5942081">
                  <a:extLst>
                    <a:ext uri="{9D8B030D-6E8A-4147-A177-3AD203B41FA5}">
                      <a16:colId xmlns:a16="http://schemas.microsoft.com/office/drawing/2014/main" val="1441458510"/>
                    </a:ext>
                  </a:extLst>
                </a:gridCol>
                <a:gridCol w="5996523">
                  <a:extLst>
                    <a:ext uri="{9D8B030D-6E8A-4147-A177-3AD203B41FA5}">
                      <a16:colId xmlns:a16="http://schemas.microsoft.com/office/drawing/2014/main" val="641854952"/>
                    </a:ext>
                  </a:extLst>
                </a:gridCol>
              </a:tblGrid>
              <a:tr h="835137">
                <a:tc rowSpan="2">
                  <a:txBody>
                    <a:bodyPr/>
                    <a:lstStyle/>
                    <a:p>
                      <a:r>
                        <a:rPr lang="en-GB" sz="1400" b="0" u="sng" dirty="0">
                          <a:solidFill>
                            <a:schemeClr val="tx1"/>
                          </a:solidFill>
                          <a:latin typeface="Letter-join Basic 36" panose="02000505000000020003" pitchFamily="50" charset="0"/>
                        </a:rPr>
                        <a:t>Science</a:t>
                      </a:r>
                    </a:p>
                    <a:p>
                      <a:r>
                        <a:rPr lang="en-GB" sz="1400" b="0" u="none" dirty="0">
                          <a:solidFill>
                            <a:schemeClr val="tx1"/>
                          </a:solidFill>
                          <a:latin typeface="Letter-join Basic 36" panose="02000505000000020003" pitchFamily="50" charset="0"/>
                        </a:rPr>
                        <a:t>In Science, pupils will study the structure and function of plants. They will identify the roles of roots, stems, leaves and flowers, and investigate what plants need to grow and survive. Through practical investigations, pupils will develop their scientific enquiry skills and begin to understand how water is transported within plants.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r>
                        <a:rPr lang="en-GB" sz="1100" u="sng" dirty="0">
                          <a:solidFill>
                            <a:schemeClr val="tx1"/>
                          </a:solidFill>
                          <a:latin typeface="Letter-join Basic 36" panose="02000505000000020003" pitchFamily="50" charset="0"/>
                        </a:rPr>
                        <a:t>PE</a:t>
                      </a:r>
                    </a:p>
                    <a:p>
                      <a:r>
                        <a:rPr lang="en-GB" sz="1100" b="0" u="none" dirty="0">
                          <a:solidFill>
                            <a:schemeClr val="tx1"/>
                          </a:solidFill>
                          <a:latin typeface="Letter-join Basic 36" panose="02000505000000020003" pitchFamily="50" charset="0"/>
                        </a:rPr>
                        <a:t>In PE, pupils will develop their swimming skills and water confidence. They will practise basic techniques, improve coordination and stamina, and learn essential water safety skills. The focus will be on building confidence and ensuring all pupils feel safe and supported in the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FF"/>
                    </a:solidFill>
                  </a:tcPr>
                </a:tc>
                <a:extLst>
                  <a:ext uri="{0D108BD9-81ED-4DB2-BD59-A6C34878D82A}">
                    <a16:rowId xmlns:a16="http://schemas.microsoft.com/office/drawing/2014/main" val="2414901243"/>
                  </a:ext>
                </a:extLst>
              </a:tr>
              <a:tr h="634756">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100" u="sng" dirty="0">
                          <a:solidFill>
                            <a:schemeClr val="tx1"/>
                          </a:solidFill>
                          <a:latin typeface="Letter-join Basic 36" panose="02000505000000020003" pitchFamily="50" charset="0"/>
                        </a:rPr>
                        <a:t>Homework</a:t>
                      </a:r>
                    </a:p>
                    <a:p>
                      <a:r>
                        <a:rPr lang="en-GB" sz="1100" u="none" dirty="0">
                          <a:solidFill>
                            <a:schemeClr val="tx1"/>
                          </a:solidFill>
                          <a:latin typeface="Letter-join Basic 36" panose="02000505000000020003" pitchFamily="50" charset="0"/>
                        </a:rPr>
                        <a:t>Children are expected to use reading plus 3 times a weeks and access times table rockstars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alpha val="36078"/>
                      </a:srgbClr>
                    </a:solidFill>
                  </a:tcPr>
                </a:tc>
                <a:extLst>
                  <a:ext uri="{0D108BD9-81ED-4DB2-BD59-A6C34878D82A}">
                    <a16:rowId xmlns:a16="http://schemas.microsoft.com/office/drawing/2014/main" val="1883272686"/>
                  </a:ext>
                </a:extLst>
              </a:tr>
            </a:tbl>
          </a:graphicData>
        </a:graphic>
      </p:graphicFrame>
    </p:spTree>
    <p:extLst>
      <p:ext uri="{BB962C8B-B14F-4D97-AF65-F5344CB8AC3E}">
        <p14:creationId xmlns:p14="http://schemas.microsoft.com/office/powerpoint/2010/main" val="427930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526</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Letter-join Basic 16</vt:lpstr>
      <vt:lpstr>Letter-join Basic 36</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 Redmond</dc:creator>
  <cp:lastModifiedBy>Joe Redmond</cp:lastModifiedBy>
  <cp:revision>1</cp:revision>
  <dcterms:created xsi:type="dcterms:W3CDTF">2026-04-20T08:03:08Z</dcterms:created>
  <dcterms:modified xsi:type="dcterms:W3CDTF">2026-04-20T08:03:42Z</dcterms:modified>
</cp:coreProperties>
</file>