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6858000" cx="12192000"/>
  <p:notesSz cx="6858000" cy="9144000"/>
  <p:embeddedFontLst>
    <p:embeddedFont>
      <p:font typeface="Play"/>
      <p:regular r:id="rId7"/>
      <p:bold r:id="rId8"/>
    </p:embeddedFont>
    <p:embeddedFont>
      <p:font typeface="Basic"/>
      <p:regular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i46J6Ma9zupf3wnIK7fVmOUPWC2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26906B8-A6DA-48DC-B4B8-0F122521FD28}">
  <a:tblStyle styleId="{F26906B8-A6DA-48DC-B4B8-0F122521FD28}"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b="off" i="off"/>
      <a:tcStyle>
        <a:fill>
          <a:solidFill>
            <a:srgbClr val="CAD1D8"/>
          </a:solidFill>
        </a:fill>
      </a:tcStyle>
    </a:band1H>
    <a:band2H>
      <a:tcTxStyle b="off" i="off"/>
    </a:band2H>
    <a:band1V>
      <a:tcTxStyle b="off" i="off"/>
      <a:tcStyle>
        <a:fill>
          <a:solidFill>
            <a:srgbClr val="CAD1D8"/>
          </a:solidFill>
        </a:fill>
      </a:tcStyle>
    </a:band1V>
    <a:band2V>
      <a:tcTxStyle b="off" i="off"/>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font" Target="fonts/Basic-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2" name="Google Shape;2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4" name="Google Shape;3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p:nvPr>
            <p:ph idx="2" type="pic"/>
          </p:nvPr>
        </p:nvSpPr>
        <p:spPr>
          <a:xfrm>
            <a:off x="5183188" y="987425"/>
            <a:ext cx="6172200" cy="4873625"/>
          </a:xfrm>
          <a:prstGeom prst="rect">
            <a:avLst/>
          </a:prstGeom>
          <a:noFill/>
          <a:ln>
            <a:noFill/>
          </a:ln>
        </p:spPr>
      </p:sp>
      <p:sp>
        <p:nvSpPr>
          <p:cNvPr id="68" name="Google Shape;68;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p1"/>
          <p:cNvGraphicFramePr/>
          <p:nvPr/>
        </p:nvGraphicFramePr>
        <p:xfrm>
          <a:off x="65314" y="311180"/>
          <a:ext cx="3000000" cy="3000000"/>
        </p:xfrm>
        <a:graphic>
          <a:graphicData uri="http://schemas.openxmlformats.org/drawingml/2006/table">
            <a:tbl>
              <a:tblPr bandRow="1" firstRow="1">
                <a:noFill/>
                <a:tableStyleId>{F26906B8-A6DA-48DC-B4B8-0F122521FD28}</a:tableStyleId>
              </a:tblPr>
              <a:tblGrid>
                <a:gridCol w="5969300"/>
                <a:gridCol w="5969300"/>
              </a:tblGrid>
              <a:tr h="1661350">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RE</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AE2D5"/>
                    </a:solidFill>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300" u="sng" cap="none" strike="noStrike">
                          <a:solidFill>
                            <a:schemeClr val="dk1"/>
                          </a:solidFill>
                          <a:latin typeface="Arial"/>
                          <a:ea typeface="Arial"/>
                          <a:cs typeface="Arial"/>
                          <a:sym typeface="Arial"/>
                        </a:rPr>
                        <a:t>Writing</a:t>
                      </a:r>
                      <a:endParaRPr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u="none" cap="none" strike="noStrike">
                          <a:solidFill>
                            <a:schemeClr val="dk1"/>
                          </a:solidFill>
                          <a:latin typeface="Arial"/>
                          <a:ea typeface="Arial"/>
                          <a:cs typeface="Arial"/>
                          <a:sym typeface="Arial"/>
                        </a:rPr>
                        <a:t>In English, p</a:t>
                      </a:r>
                      <a:r>
                        <a:rPr b="0" lang="en-GB" sz="1300">
                          <a:solidFill>
                            <a:schemeClr val="dk1"/>
                          </a:solidFill>
                          <a:latin typeface="Arial"/>
                          <a:ea typeface="Arial"/>
                          <a:cs typeface="Arial"/>
                          <a:sym typeface="Arial"/>
                        </a:rPr>
                        <a:t>upils will look focus on biography writing, using The Darkest Dark by Chris Hadfield as inspiration. They will learn how to write in a formal style, organise events chronologically and include key facts about a person’s life and achievements. Pupils will also study Free Verse Poetry, inspired by the theme of nature, where they will experiment with imagery, structure and expressive language to create their own poems.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D8F2CF"/>
                    </a:solidFill>
                  </a:tcPr>
                </a:tc>
              </a:tr>
              <a:tr h="1341025">
                <a:tc>
                  <a:txBody>
                    <a:bodyPr/>
                    <a:lstStyle/>
                    <a:p>
                      <a:pPr indent="0" lvl="0" marL="0" marR="0" rtl="0" algn="l">
                        <a:lnSpc>
                          <a:spcPct val="100000"/>
                        </a:lnSpc>
                        <a:spcBef>
                          <a:spcPts val="0"/>
                        </a:spcBef>
                        <a:spcAft>
                          <a:spcPts val="0"/>
                        </a:spcAft>
                        <a:buClr>
                          <a:srgbClr val="000000"/>
                        </a:buClr>
                        <a:buSzPts val="1800"/>
                        <a:buFont typeface="Arial"/>
                        <a:buNone/>
                      </a:pPr>
                      <a:r>
                        <a:rPr b="1" lang="en-GB" sz="1300" u="sng" cap="none" strike="noStrike">
                          <a:solidFill>
                            <a:schemeClr val="dk1"/>
                          </a:solidFill>
                          <a:latin typeface="Arial"/>
                          <a:ea typeface="Arial"/>
                          <a:cs typeface="Arial"/>
                          <a:sym typeface="Arial"/>
                        </a:rPr>
                        <a:t>Maths</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Basic"/>
                          <a:ea typeface="Basic"/>
                          <a:cs typeface="Basic"/>
                          <a:sym typeface="Basic"/>
                        </a:rPr>
                        <a:t>This term in Year 5 Maths, pupils will develop a strong understanding o</a:t>
                      </a:r>
                      <a:r>
                        <a:rPr lang="en-GB" sz="1200">
                          <a:latin typeface="Basic"/>
                          <a:ea typeface="Basic"/>
                          <a:cs typeface="Basic"/>
                          <a:sym typeface="Basic"/>
                        </a:rPr>
                        <a:t>f </a:t>
                      </a:r>
                      <a:r>
                        <a:rPr lang="en-GB" sz="1200">
                          <a:latin typeface="Basic"/>
                          <a:ea typeface="Basic"/>
                          <a:cs typeface="Basic"/>
                          <a:sym typeface="Basic"/>
                        </a:rPr>
                        <a:t>decimals, percentages and geometry. T</a:t>
                      </a:r>
                      <a:r>
                        <a:rPr lang="en-GB" sz="1200" u="none" cap="none" strike="noStrike">
                          <a:latin typeface="Basic"/>
                          <a:ea typeface="Basic"/>
                          <a:cs typeface="Basic"/>
                          <a:sym typeface="Basic"/>
                        </a:rPr>
                        <a:t>hey will then build on this knowledge when learning about making links between fractions, decimals and percentages and real-life contexts. Reasoning and problem-solving skills will be a key focus throughout the term.</a:t>
                      </a:r>
                      <a:endParaRPr sz="1200" u="none" cap="none" strike="noStrike">
                        <a:solidFill>
                          <a:schemeClr val="dk1"/>
                        </a:solidFill>
                        <a:latin typeface="Basic"/>
                        <a:ea typeface="Basic"/>
                        <a:cs typeface="Basic"/>
                        <a:sym typeface="Basic"/>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FF"/>
                    </a:solidFill>
                  </a:tcPr>
                </a:tc>
                <a:tc>
                  <a:txBody>
                    <a:bodyPr/>
                    <a:lstStyle/>
                    <a:p>
                      <a:pPr indent="0" lvl="0" marL="0" marR="0" rtl="0" algn="l">
                        <a:lnSpc>
                          <a:spcPct val="100000"/>
                        </a:lnSpc>
                        <a:spcBef>
                          <a:spcPts val="0"/>
                        </a:spcBef>
                        <a:spcAft>
                          <a:spcPts val="0"/>
                        </a:spcAft>
                        <a:buClr>
                          <a:srgbClr val="000000"/>
                        </a:buClr>
                        <a:buSzPts val="1600"/>
                        <a:buFont typeface="Arial"/>
                        <a:buNone/>
                      </a:pPr>
                      <a:r>
                        <a:rPr b="1" lang="en-GB" sz="1300" u="sng" cap="none" strike="noStrike">
                          <a:solidFill>
                            <a:schemeClr val="dk1"/>
                          </a:solidFill>
                          <a:latin typeface="Arial"/>
                          <a:ea typeface="Arial"/>
                          <a:cs typeface="Arial"/>
                          <a:sym typeface="Arial"/>
                        </a:rPr>
                        <a:t>Reading</a:t>
                      </a:r>
                      <a:endParaRPr b="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a:latin typeface="Arial"/>
                          <a:ea typeface="Arial"/>
                          <a:cs typeface="Arial"/>
                          <a:sym typeface="Arial"/>
                        </a:rPr>
                        <a:t>In Reading, pupils will study The Boy Who Climbed into the Moon. They will develop skills in inference, summarising, comparing texts and retrieving evidence, supporting their ideas using quotations from the text.</a:t>
                      </a:r>
                      <a:endParaRPr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93DCF8"/>
                    </a:solidFill>
                  </a:tcPr>
                </a:tc>
              </a:tr>
            </a:tbl>
          </a:graphicData>
        </a:graphic>
      </p:graphicFrame>
      <p:sp>
        <p:nvSpPr>
          <p:cNvPr id="90" name="Google Shape;90;p1"/>
          <p:cNvSpPr txBox="1"/>
          <p:nvPr/>
        </p:nvSpPr>
        <p:spPr>
          <a:xfrm>
            <a:off x="419724" y="-8"/>
            <a:ext cx="115842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Basic"/>
                <a:ea typeface="Basic"/>
                <a:cs typeface="Basic"/>
                <a:sym typeface="Basic"/>
              </a:rPr>
              <a:t>Year 5 Spring </a:t>
            </a:r>
            <a:r>
              <a:rPr b="1" lang="en-GB" sz="1800">
                <a:solidFill>
                  <a:schemeClr val="dk1"/>
                </a:solidFill>
                <a:latin typeface="Basic"/>
                <a:ea typeface="Basic"/>
                <a:cs typeface="Basic"/>
                <a:sym typeface="Basic"/>
              </a:rPr>
              <a:t>2 </a:t>
            </a:r>
            <a:r>
              <a:rPr b="1" i="0" lang="en-GB" sz="1800" u="none" cap="none" strike="noStrike">
                <a:solidFill>
                  <a:schemeClr val="dk1"/>
                </a:solidFill>
                <a:latin typeface="Basic"/>
                <a:ea typeface="Basic"/>
                <a:cs typeface="Basic"/>
                <a:sym typeface="Basic"/>
              </a:rPr>
              <a:t>Curriculum Overview</a:t>
            </a:r>
            <a:endParaRPr b="0" i="0" sz="1400" u="none" cap="none" strike="noStrike">
              <a:solidFill>
                <a:srgbClr val="000000"/>
              </a:solidFill>
              <a:latin typeface="Arial"/>
              <a:ea typeface="Arial"/>
              <a:cs typeface="Arial"/>
              <a:sym typeface="Arial"/>
            </a:endParaRPr>
          </a:p>
        </p:txBody>
      </p:sp>
      <p:pic>
        <p:nvPicPr>
          <p:cNvPr descr="A heart with a cross in it" id="91" name="Google Shape;91;p1"/>
          <p:cNvPicPr preferRelativeResize="0"/>
          <p:nvPr/>
        </p:nvPicPr>
        <p:blipFill rotWithShape="1">
          <a:blip r:embed="rId3">
            <a:alphaModFix amt="22000"/>
          </a:blip>
          <a:srcRect b="0" l="0" r="0" t="0"/>
          <a:stretch/>
        </p:blipFill>
        <p:spPr>
          <a:xfrm>
            <a:off x="65332" y="467148"/>
            <a:ext cx="5828999" cy="1380355"/>
          </a:xfrm>
          <a:prstGeom prst="rect">
            <a:avLst/>
          </a:prstGeom>
          <a:noFill/>
          <a:ln>
            <a:noFill/>
          </a:ln>
        </p:spPr>
      </p:pic>
      <p:graphicFrame>
        <p:nvGraphicFramePr>
          <p:cNvPr id="92" name="Google Shape;92;p1"/>
          <p:cNvGraphicFramePr/>
          <p:nvPr/>
        </p:nvGraphicFramePr>
        <p:xfrm>
          <a:off x="65314" y="3325774"/>
          <a:ext cx="3000000" cy="3000000"/>
        </p:xfrm>
        <a:graphic>
          <a:graphicData uri="http://schemas.openxmlformats.org/drawingml/2006/table">
            <a:tbl>
              <a:tblPr bandRow="1" firstRow="1">
                <a:noFill/>
                <a:tableStyleId>{F26906B8-A6DA-48DC-B4B8-0F122521FD28}</a:tableStyleId>
              </a:tblPr>
              <a:tblGrid>
                <a:gridCol w="5969300"/>
                <a:gridCol w="5969300"/>
              </a:tblGrid>
              <a:tr h="1539900">
                <a:tc>
                  <a:txBody>
                    <a:bodyPr/>
                    <a:lstStyle/>
                    <a:p>
                      <a:pPr indent="0" lvl="0" marL="0" marR="0" rtl="0" algn="l">
                        <a:lnSpc>
                          <a:spcPct val="100000"/>
                        </a:lnSpc>
                        <a:spcBef>
                          <a:spcPts val="0"/>
                        </a:spcBef>
                        <a:spcAft>
                          <a:spcPts val="0"/>
                        </a:spcAft>
                        <a:buClr>
                          <a:srgbClr val="000000"/>
                        </a:buClr>
                        <a:buSzPts val="1800"/>
                        <a:buFont typeface="Arial"/>
                        <a:buNone/>
                      </a:pPr>
                      <a:r>
                        <a:rPr lang="en-GB" sz="1300" u="sng">
                          <a:solidFill>
                            <a:schemeClr val="dk1"/>
                          </a:solidFill>
                          <a:latin typeface="Arial"/>
                          <a:ea typeface="Arial"/>
                          <a:cs typeface="Arial"/>
                          <a:sym typeface="Arial"/>
                        </a:rPr>
                        <a:t>History</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In History, pupils will study the Ancient Maya civilisation, learning about Maya society, achievements, beliefs and daily life, and making comparisons with other civilisations they have studied.</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7EDFC"/>
                    </a:solidFill>
                  </a:tcPr>
                </a:tc>
                <a:tc>
                  <a:txBody>
                    <a:bodyPr/>
                    <a:lstStyle/>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Science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In Science, pupils will continue learning about Animals, including Humans, with a focus on growth and development. They will explore how humans change from birth to old age and investigate factors that affect development.</a:t>
                      </a:r>
                      <a:endParaRPr b="0" i="1"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CC"/>
                    </a:solidFill>
                  </a:tcPr>
                </a:tc>
              </a:tr>
            </a:tbl>
          </a:graphicData>
        </a:graphic>
      </p:graphicFrame>
      <p:graphicFrame>
        <p:nvGraphicFramePr>
          <p:cNvPr id="93" name="Google Shape;93;p1"/>
          <p:cNvGraphicFramePr/>
          <p:nvPr/>
        </p:nvGraphicFramePr>
        <p:xfrm>
          <a:off x="65314" y="4877909"/>
          <a:ext cx="3000000" cy="3000000"/>
        </p:xfrm>
        <a:graphic>
          <a:graphicData uri="http://schemas.openxmlformats.org/drawingml/2006/table">
            <a:tbl>
              <a:tblPr bandRow="1" firstRow="1">
                <a:noFill/>
                <a:tableStyleId>{F26906B8-A6DA-48DC-B4B8-0F122521FD28}</a:tableStyleId>
              </a:tblPr>
              <a:tblGrid>
                <a:gridCol w="4250850"/>
                <a:gridCol w="7687750"/>
              </a:tblGrid>
              <a:tr h="1009350">
                <a:tc rowSpan="2">
                  <a:txBody>
                    <a:bodyPr/>
                    <a:lstStyle/>
                    <a:p>
                      <a:pPr indent="0" lvl="0" marL="0" marR="0" rtl="0" algn="l">
                        <a:lnSpc>
                          <a:spcPct val="100000"/>
                        </a:lnSpc>
                        <a:spcBef>
                          <a:spcPts val="0"/>
                        </a:spcBef>
                        <a:spcAft>
                          <a:spcPts val="0"/>
                        </a:spcAft>
                        <a:buClr>
                          <a:srgbClr val="000000"/>
                        </a:buClr>
                        <a:buSzPts val="1200"/>
                        <a:buFont typeface="Arial"/>
                        <a:buNone/>
                      </a:pPr>
                      <a:r>
                        <a:t/>
                      </a:r>
                      <a:endParaRPr b="0"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lang="en-GB" sz="1300" u="sng" cap="none" strike="noStrike">
                          <a:solidFill>
                            <a:schemeClr val="dk1"/>
                          </a:solidFill>
                          <a:latin typeface="Arial"/>
                          <a:ea typeface="Arial"/>
                          <a:cs typeface="Arial"/>
                          <a:sym typeface="Arial"/>
                        </a:rPr>
                        <a:t>Art</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b="0" lang="en-GB" sz="1300">
                          <a:solidFill>
                            <a:schemeClr val="dk1"/>
                          </a:solidFill>
                          <a:latin typeface="Arial"/>
                          <a:ea typeface="Arial"/>
                          <a:cs typeface="Arial"/>
                          <a:sym typeface="Arial"/>
                        </a:rPr>
                        <a:t>In Design and Technology, pupils will explore the question “How do you take your tea?” They will investigate, design and evaluate their own food product, developing skills in preparation, hygiene and evaluation.</a:t>
                      </a:r>
                      <a:endParaRPr b="0" i="1" sz="13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sz="1300" u="none" cap="none" strike="noStrike">
                        <a:solidFill>
                          <a:schemeClr val="dk1"/>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99"/>
                    </a:solidFill>
                  </a:tcPr>
                </a:tc>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PE</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lang="en-GB" sz="1300">
                          <a:solidFill>
                            <a:schemeClr val="dk1"/>
                          </a:solidFill>
                          <a:latin typeface="Arial"/>
                          <a:ea typeface="Arial"/>
                          <a:cs typeface="Arial"/>
                          <a:sym typeface="Arial"/>
                        </a:rPr>
                        <a:t>In Physical Education, pupils will develop their skills in Basketball, focusing on control, teamwork, passing, shooting and game strategies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CCCCFF"/>
                    </a:solidFill>
                  </a:tcPr>
                </a:tc>
              </a:tr>
              <a:tr h="982975">
                <a:tc vMerge="1"/>
                <a:tc>
                  <a:txBody>
                    <a:bodyPr/>
                    <a:lstStyle/>
                    <a:p>
                      <a:pPr indent="0" lvl="0" marL="0" marR="0" rtl="0" algn="l">
                        <a:lnSpc>
                          <a:spcPct val="100000"/>
                        </a:lnSpc>
                        <a:spcBef>
                          <a:spcPts val="0"/>
                        </a:spcBef>
                        <a:spcAft>
                          <a:spcPts val="0"/>
                        </a:spcAft>
                        <a:buClr>
                          <a:srgbClr val="000000"/>
                        </a:buClr>
                        <a:buSzPts val="1600"/>
                        <a:buFont typeface="Arial"/>
                        <a:buNone/>
                      </a:pPr>
                      <a:r>
                        <a:rPr lang="en-GB" sz="1300" u="sng" cap="none" strike="noStrike">
                          <a:solidFill>
                            <a:schemeClr val="dk1"/>
                          </a:solidFill>
                          <a:latin typeface="Arial"/>
                          <a:ea typeface="Arial"/>
                          <a:cs typeface="Arial"/>
                          <a:sym typeface="Arial"/>
                        </a:rPr>
                        <a:t>Homework</a:t>
                      </a:r>
                      <a:endParaRPr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lang="en-GB" sz="1300" u="none" cap="none" strike="noStrike">
                          <a:solidFill>
                            <a:schemeClr val="dk1"/>
                          </a:solidFill>
                          <a:latin typeface="Arial"/>
                          <a:ea typeface="Arial"/>
                          <a:cs typeface="Arial"/>
                          <a:sym typeface="Arial"/>
                        </a:rPr>
                        <a:t>Children will be given spellings practice and maths homework each week. They will also occasionally receive a topic or English piece of homework. Children should also aim to read for 15 minutes per day. Homework is given out on a Friday and is expected in on a Thursday.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CC00">
                        <a:alpha val="34901"/>
                      </a:srgbClr>
                    </a:solidFill>
                  </a:tcPr>
                </a:tc>
              </a:tr>
            </a:tbl>
          </a:graphicData>
        </a:graphic>
      </p:graphicFrame>
      <p:sp>
        <p:nvSpPr>
          <p:cNvPr id="94" name="Google Shape;94;p1"/>
          <p:cNvSpPr txBox="1"/>
          <p:nvPr/>
        </p:nvSpPr>
        <p:spPr>
          <a:xfrm>
            <a:off x="65325" y="613726"/>
            <a:ext cx="5829000" cy="1385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Basic"/>
                <a:ea typeface="Basic"/>
                <a:cs typeface="Basic"/>
                <a:sym typeface="Basic"/>
              </a:rPr>
              <a:t>This term, pupils will explore:</a:t>
            </a:r>
            <a:endParaRPr b="0" i="0" sz="1200" u="none" cap="none" strike="noStrike">
              <a:solidFill>
                <a:srgbClr val="000000"/>
              </a:solidFill>
              <a:latin typeface="Basic"/>
              <a:ea typeface="Basic"/>
              <a:cs typeface="Basic"/>
              <a:sym typeface="Basic"/>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Basic"/>
                <a:ea typeface="Basic"/>
                <a:cs typeface="Basic"/>
                <a:sym typeface="Basic"/>
              </a:rPr>
              <a:t>Local Church</a:t>
            </a:r>
            <a:r>
              <a:rPr b="0" i="0" lang="en-GB" sz="1200" u="none" cap="none" strike="noStrike">
                <a:solidFill>
                  <a:schemeClr val="dk1"/>
                </a:solidFill>
                <a:latin typeface="Basic"/>
                <a:ea typeface="Basic"/>
                <a:cs typeface="Basic"/>
                <a:sym typeface="Basic"/>
              </a:rPr>
              <a:t>, learning about how the Church community lives out Jesus’ mission today. They will also study </a:t>
            </a:r>
            <a:r>
              <a:rPr b="1" i="0" lang="en-GB" sz="1200" u="none" cap="none" strike="noStrike">
                <a:solidFill>
                  <a:schemeClr val="dk1"/>
                </a:solidFill>
                <a:latin typeface="Basic"/>
                <a:ea typeface="Basic"/>
                <a:cs typeface="Basic"/>
                <a:sym typeface="Basic"/>
              </a:rPr>
              <a:t>Judaism</a:t>
            </a:r>
            <a:r>
              <a:rPr b="0" i="0" lang="en-GB" sz="1200" u="none" cap="none" strike="noStrike">
                <a:solidFill>
                  <a:schemeClr val="dk1"/>
                </a:solidFill>
                <a:latin typeface="Basic"/>
                <a:ea typeface="Basic"/>
                <a:cs typeface="Basic"/>
                <a:sym typeface="Basic"/>
              </a:rPr>
              <a:t>, developing an understanding of Jewish beliefs, traditions and worship, and how these compare with Christian practices. Later in the term, pupils will learn about the </a:t>
            </a:r>
            <a:r>
              <a:rPr b="1" i="0" lang="en-GB" sz="1200" u="none" cap="none" strike="noStrike">
                <a:solidFill>
                  <a:schemeClr val="dk1"/>
                </a:solidFill>
                <a:latin typeface="Basic"/>
                <a:ea typeface="Basic"/>
                <a:cs typeface="Basic"/>
                <a:sym typeface="Basic"/>
              </a:rPr>
              <a:t>Eucharist</a:t>
            </a:r>
            <a:r>
              <a:rPr b="0" i="0" lang="en-GB" sz="1200" u="none" cap="none" strike="noStrike">
                <a:solidFill>
                  <a:schemeClr val="dk1"/>
                </a:solidFill>
                <a:latin typeface="Basic"/>
                <a:ea typeface="Basic"/>
                <a:cs typeface="Basic"/>
                <a:sym typeface="Basic"/>
              </a:rPr>
              <a:t>, exploring its significance in Catholic worship and how it brings the community together in thanksgiving and remembrance.</a:t>
            </a:r>
            <a:endParaRPr b="0" i="0" sz="1200" u="none" cap="none" strike="noStrike">
              <a:solidFill>
                <a:srgbClr val="000000"/>
              </a:solidFill>
              <a:latin typeface="Basic"/>
              <a:ea typeface="Basic"/>
              <a:cs typeface="Basic"/>
              <a:sym typeface="Basic"/>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2024-10-07T19:07:28Z</dcterms:created>
  <dc:creator>Melissa Callender</dc:creator>
</cp:coreProperties>
</file>